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70" r:id="rId14"/>
    <p:sldId id="271" r:id="rId15"/>
    <p:sldId id="272" r:id="rId16"/>
    <p:sldId id="273" r:id="rId17"/>
    <p:sldId id="266" r:id="rId18"/>
    <p:sldId id="267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DDDFF"/>
          </a:solidFill>
        </a:fill>
      </a:tcStyle>
    </a:wholeTbl>
    <a:band2H>
      <a:tcTxStyle/>
      <a:tcStyle>
        <a:tcBdr/>
        <a:fill>
          <a:solidFill>
            <a:srgbClr val="EFEFFF"/>
          </a:solidFill>
        </a:fill>
      </a:tcStyle>
    </a:band2H>
    <a:firstCol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9D9E6"/>
          </a:solidFill>
        </a:fill>
      </a:tcStyle>
    </a:wholeTbl>
    <a:band2H>
      <a:tcTxStyle/>
      <a:tcStyle>
        <a:tcBdr/>
        <a:fill>
          <a:solidFill>
            <a:srgbClr val="EDEDF3"/>
          </a:solidFill>
        </a:fill>
      </a:tcStyle>
    </a:band2H>
    <a:firstCol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93" autoAdjust="0"/>
    <p:restoredTop sz="93964" autoAdjust="0"/>
  </p:normalViewPr>
  <p:slideViewPr>
    <p:cSldViewPr snapToGrid="0">
      <p:cViewPr varScale="1">
        <p:scale>
          <a:sx n="73" d="100"/>
          <a:sy n="73" d="100"/>
        </p:scale>
        <p:origin x="12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42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굴림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35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3" name="Rectangle 3"/>
            <p:cNvSpPr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Off val="14999"/>
                  </a:schemeClr>
                </a:gs>
                <a:gs pos="100000">
                  <a:schemeClr val="accent3">
                    <a:lumOff val="44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4" name="Rectangle 4"/>
            <p:cNvSpPr/>
            <p:nvPr/>
          </p:nvSpPr>
          <p:spPr>
            <a:xfrm>
              <a:off x="0" y="417512"/>
              <a:ext cx="9144000" cy="3227388"/>
            </a:xfrm>
            <a:prstGeom prst="rect">
              <a:avLst/>
            </a:prstGeom>
            <a:solidFill>
              <a:srgbClr val="0000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179511" y="606153"/>
            <a:ext cx="8812089" cy="2822848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-21308" y="-42193"/>
            <a:ext cx="101061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Kwangwoon Univ.</a:t>
            </a:r>
          </a:p>
        </p:txBody>
      </p:sp>
      <p:sp>
        <p:nvSpPr>
          <p:cNvPr id="29" name="TextBox 11"/>
          <p:cNvSpPr txBox="1"/>
          <p:nvPr/>
        </p:nvSpPr>
        <p:spPr>
          <a:xfrm>
            <a:off x="7133554" y="-1"/>
            <a:ext cx="189588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School of Information Convergence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6629400" y="457200"/>
            <a:ext cx="2057400" cy="5780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6019800" cy="578008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484312"/>
            <a:ext cx="4038600" cy="47529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2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sz="2400"/>
            </a:lvl1pPr>
            <a:lvl2pPr marL="0" indent="457200">
              <a:spcBef>
                <a:spcPts val="500"/>
              </a:spcBef>
              <a:buClrTx/>
              <a:buSzTx/>
              <a:buNone/>
              <a:defRPr sz="2400"/>
            </a:lvl2pPr>
            <a:lvl3pPr marL="0" indent="914400">
              <a:spcBef>
                <a:spcPts val="500"/>
              </a:spcBef>
              <a:buClrTx/>
              <a:buSzTx/>
              <a:buNone/>
              <a:defRPr sz="2400"/>
            </a:lvl3pPr>
            <a:lvl4pPr marL="0" indent="1371600">
              <a:spcBef>
                <a:spcPts val="500"/>
              </a:spcBef>
              <a:buClrTx/>
              <a:buSzTx/>
              <a:buNone/>
              <a:defRPr sz="2400"/>
            </a:lvl4pPr>
            <a:lvl5pPr marL="0" indent="1828800">
              <a:spcBef>
                <a:spcPts val="500"/>
              </a:spcBef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630237" y="404664"/>
            <a:ext cx="7886701" cy="1286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0237" y="1681163"/>
            <a:ext cx="3868739" cy="8239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sz="2400" b="1"/>
            </a:lvl1pPr>
            <a:lvl2pPr marL="0" indent="457200">
              <a:spcBef>
                <a:spcPts val="500"/>
              </a:spcBef>
              <a:buClrTx/>
              <a:buSzTx/>
              <a:buNone/>
              <a:defRPr sz="2400" b="1"/>
            </a:lvl2pPr>
            <a:lvl3pPr marL="0" indent="914400">
              <a:spcBef>
                <a:spcPts val="500"/>
              </a:spcBef>
              <a:buClrTx/>
              <a:buSzTx/>
              <a:buNone/>
              <a:defRPr sz="2400" b="1"/>
            </a:lvl3pPr>
            <a:lvl4pPr marL="0" indent="1371600">
              <a:spcBef>
                <a:spcPts val="500"/>
              </a:spcBef>
              <a:buClrTx/>
              <a:buSzTx/>
              <a:buNone/>
              <a:defRPr sz="2400" b="1"/>
            </a:lvl4pPr>
            <a:lvl5pPr marL="0" indent="1828800">
              <a:spcBef>
                <a:spcPts val="500"/>
              </a:spcBef>
              <a:buClrTx/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29150" y="1681163"/>
            <a:ext cx="38877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None/>
              <a:defRPr sz="2400" b="1"/>
            </a:pPr>
            <a:endParaRPr/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787" y="987425"/>
            <a:ext cx="462915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30237" y="2057400"/>
            <a:ext cx="2949576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None/>
              <a:defRPr sz="1600"/>
            </a:pPr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0" name="그림 개체 틀 2"/>
          <p:cNvSpPr>
            <a:spLocks noGrp="1"/>
          </p:cNvSpPr>
          <p:nvPr>
            <p:ph type="pic" sz="half" idx="13"/>
          </p:nvPr>
        </p:nvSpPr>
        <p:spPr>
          <a:xfrm>
            <a:off x="3887787" y="987425"/>
            <a:ext cx="462915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0237" y="2057400"/>
            <a:ext cx="2949576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/>
          <p:cNvGrpSpPr/>
          <p:nvPr/>
        </p:nvGrpSpPr>
        <p:grpSpPr>
          <a:xfrm>
            <a:off x="0" y="-1"/>
            <a:ext cx="9144000" cy="546101"/>
            <a:chOff x="0" y="0"/>
            <a:chExt cx="9144000" cy="546100"/>
          </a:xfrm>
        </p:grpSpPr>
        <p:sp>
          <p:nvSpPr>
            <p:cNvPr id="2" name="Rectangle 5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Off val="14999"/>
                  </a:schemeClr>
                </a:gs>
                <a:gs pos="100000">
                  <a:schemeClr val="accent3">
                    <a:lumOff val="44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" name="Rectangle 6"/>
            <p:cNvSpPr/>
            <p:nvPr/>
          </p:nvSpPr>
          <p:spPr>
            <a:xfrm>
              <a:off x="412750" y="134937"/>
              <a:ext cx="8731250" cy="274638"/>
            </a:xfrm>
            <a:prstGeom prst="rect">
              <a:avLst/>
            </a:prstGeom>
            <a:gradFill flip="none" rotWithShape="1">
              <a:gsLst>
                <a:gs pos="0">
                  <a:srgbClr val="00007D"/>
                </a:gs>
                <a:gs pos="100000">
                  <a:schemeClr val="accent3">
                    <a:lumOff val="44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" name="Rectangle 7"/>
            <p:cNvSpPr/>
            <p:nvPr/>
          </p:nvSpPr>
          <p:spPr>
            <a:xfrm>
              <a:off x="409575" y="134937"/>
              <a:ext cx="138113" cy="141288"/>
            </a:xfrm>
            <a:prstGeom prst="rect">
              <a:avLst/>
            </a:prstGeom>
            <a:solidFill>
              <a:schemeClr val="accent2">
                <a:lumOff val="1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" name="Rectangle 8"/>
            <p:cNvSpPr/>
            <p:nvPr/>
          </p:nvSpPr>
          <p:spPr>
            <a:xfrm>
              <a:off x="547687" y="-1"/>
              <a:ext cx="139701" cy="138114"/>
            </a:xfrm>
            <a:prstGeom prst="rect">
              <a:avLst/>
            </a:prstGeom>
            <a:solidFill>
              <a:schemeClr val="accent2">
                <a:lumOff val="1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" name="Rectangle 9"/>
            <p:cNvSpPr/>
            <p:nvPr/>
          </p:nvSpPr>
          <p:spPr>
            <a:xfrm>
              <a:off x="547687" y="134937"/>
              <a:ext cx="139701" cy="14128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" name="Rectangle 10"/>
            <p:cNvSpPr/>
            <p:nvPr/>
          </p:nvSpPr>
          <p:spPr>
            <a:xfrm>
              <a:off x="274637" y="274637"/>
              <a:ext cx="136526" cy="138113"/>
            </a:xfrm>
            <a:prstGeom prst="rect">
              <a:avLst/>
            </a:prstGeom>
            <a:solidFill>
              <a:schemeClr val="accent2">
                <a:lumOff val="1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" name="Rectangle 11"/>
            <p:cNvSpPr/>
            <p:nvPr/>
          </p:nvSpPr>
          <p:spPr>
            <a:xfrm>
              <a:off x="131762" y="136525"/>
              <a:ext cx="141288" cy="138113"/>
            </a:xfrm>
            <a:prstGeom prst="rect">
              <a:avLst/>
            </a:prstGeom>
            <a:solidFill>
              <a:srgbClr val="0000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" name="Rectangle 12"/>
            <p:cNvSpPr/>
            <p:nvPr/>
          </p:nvSpPr>
          <p:spPr>
            <a:xfrm>
              <a:off x="409575" y="271462"/>
              <a:ext cx="138113" cy="13811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" name="Rectangle 13"/>
            <p:cNvSpPr/>
            <p:nvPr/>
          </p:nvSpPr>
          <p:spPr>
            <a:xfrm>
              <a:off x="274637" y="409575"/>
              <a:ext cx="136526" cy="13652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2" name="TextBox 16"/>
          <p:cNvSpPr txBox="1"/>
          <p:nvPr/>
        </p:nvSpPr>
        <p:spPr>
          <a:xfrm>
            <a:off x="-21308" y="-42193"/>
            <a:ext cx="101061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Kwangwoon Univ.</a:t>
            </a:r>
          </a:p>
        </p:txBody>
      </p:sp>
      <p:sp>
        <p:nvSpPr>
          <p:cNvPr id="13" name="TextBox 17"/>
          <p:cNvSpPr txBox="1"/>
          <p:nvPr/>
        </p:nvSpPr>
        <p:spPr>
          <a:xfrm>
            <a:off x="7133554" y="-1"/>
            <a:ext cx="189588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School of Information Convergence</a:t>
            </a:r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884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484312"/>
            <a:ext cx="8229600" cy="475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36360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200">
                <a:solidFill>
                  <a:srgbClr val="00007D"/>
                </a:solidFill>
                <a:latin typeface="휴먼옛체"/>
                <a:ea typeface="휴먼옛체"/>
                <a:cs typeface="휴먼옛체"/>
                <a:sym typeface="휴먼옛체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9pPr>
    </p:titleStyle>
    <p:bodyStyle>
      <a:lvl1pPr marL="342900" marR="0" indent="-342900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75000"/>
        <a:buFontTx/>
        <a:buChar char="■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1pPr>
      <a:lvl2pPr marL="778668" marR="0" indent="-321468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80000"/>
        <a:buFontTx/>
        <a:buChar char="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2pPr>
      <a:lvl3pPr marL="1188719" marR="0" indent="-274319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65000"/>
        <a:buFontTx/>
        <a:buChar char="■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3pPr>
      <a:lvl4pPr marL="1688123" marR="0" indent="-316523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70000"/>
        <a:buFontTx/>
        <a:buChar char="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4pPr>
      <a:lvl5pPr marL="2202872" marR="0" indent="-374072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100000"/>
        <a:buFontTx/>
        <a:buChar char="▪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5pPr>
      <a:lvl6pPr marL="2514600" marR="0" indent="-228600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6pPr>
      <a:lvl7pPr marL="2971800" marR="0" indent="-228600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7pPr>
      <a:lvl8pPr marL="3429000" marR="0" indent="-228600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8pPr>
      <a:lvl9pPr marL="3886200" marR="0" indent="-228600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pycharm/downloa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제목 1"/>
          <p:cNvSpPr txBox="1">
            <a:spLocks noGrp="1"/>
          </p:cNvSpPr>
          <p:nvPr>
            <p:ph type="title"/>
          </p:nvPr>
        </p:nvSpPr>
        <p:spPr>
          <a:xfrm>
            <a:off x="179511" y="1035892"/>
            <a:ext cx="8856986" cy="12241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4800"/>
            </a:pPr>
            <a:r>
              <a:rPr lang="ko-KR" altLang="en-US" dirty="0" err="1" smtClean="0"/>
              <a:t>파이썬으로</a:t>
            </a:r>
            <a:r>
              <a:rPr lang="ko-KR" altLang="en-US" dirty="0" smtClean="0"/>
              <a:t> 배우는 </a:t>
            </a:r>
            <a:r>
              <a:rPr lang="ko-KR" altLang="en-US" dirty="0" err="1" smtClean="0"/>
              <a:t>머신러닝의</a:t>
            </a:r>
            <a:r>
              <a:rPr lang="ko-KR" altLang="en-US" dirty="0" smtClean="0"/>
              <a:t> 교과서</a:t>
            </a:r>
            <a:endParaRPr dirty="0"/>
          </a:p>
        </p:txBody>
      </p:sp>
      <p:sp>
        <p:nvSpPr>
          <p:cNvPr id="139" name="부제목 2"/>
          <p:cNvSpPr txBox="1">
            <a:spLocks noGrp="1"/>
          </p:cNvSpPr>
          <p:nvPr>
            <p:ph type="body" sz="quarter" idx="1"/>
          </p:nvPr>
        </p:nvSpPr>
        <p:spPr>
          <a:xfrm>
            <a:off x="1259632" y="4365104"/>
            <a:ext cx="6858001" cy="8636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600"/>
              </a:spcBef>
              <a:defRPr sz="2800"/>
            </a:lvl1pPr>
          </a:lstStyle>
          <a:p>
            <a:r>
              <a:rPr dirty="0"/>
              <a:t>한 진 </a:t>
            </a:r>
            <a:r>
              <a:rPr dirty="0" smtClean="0"/>
              <a:t>섭</a:t>
            </a:r>
            <a:endParaRPr lang="en-US" dirty="0" smtClean="0"/>
          </a:p>
        </p:txBody>
      </p:sp>
      <p:sp>
        <p:nvSpPr>
          <p:cNvPr id="140" name="TextBox 3"/>
          <p:cNvSpPr txBox="1"/>
          <p:nvPr/>
        </p:nvSpPr>
        <p:spPr>
          <a:xfrm>
            <a:off x="395535" y="2527736"/>
            <a:ext cx="842493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chemeClr val="accent3">
                    <a:lumOff val="44000"/>
                  </a:schemeClr>
                </a:solidFill>
              </a:defRPr>
            </a:pPr>
            <a:r>
              <a:rPr lang="en-US" dirty="0" smtClean="0"/>
              <a:t>Ch2. </a:t>
            </a:r>
            <a:r>
              <a:rPr lang="en-US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기본</a:t>
            </a:r>
            <a:endParaRPr dirty="0"/>
          </a:p>
        </p:txBody>
      </p:sp>
      <p:sp>
        <p:nvSpPr>
          <p:cNvPr id="14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7902" y="6436360"/>
            <a:ext cx="188898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연속된 정수 벡터의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print(</a:t>
            </a:r>
            <a:r>
              <a:rPr lang="en-US" altLang="ko-KR" dirty="0" err="1"/>
              <a:t>np.arange</a:t>
            </a:r>
            <a:r>
              <a:rPr lang="en-US" altLang="ko-KR" dirty="0"/>
              <a:t>(10)) # [0 1 2 3 4 5 6 7 8 9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주의점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내용을 복사하려면 </a:t>
            </a:r>
            <a:r>
              <a:rPr lang="en-US" altLang="ko-KR" dirty="0" smtClean="0"/>
              <a:t>b=a </a:t>
            </a:r>
            <a:r>
              <a:rPr lang="ko-KR" altLang="en-US" dirty="0" smtClean="0"/>
              <a:t>아니라 </a:t>
            </a:r>
            <a:r>
              <a:rPr lang="en-US" altLang="ko-KR" dirty="0" smtClean="0"/>
              <a:t>b = </a:t>
            </a:r>
            <a:r>
              <a:rPr lang="en-US" altLang="ko-KR" dirty="0" err="1" smtClean="0"/>
              <a:t>a.copy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사용해야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/>
              <a:t>b</a:t>
            </a:r>
            <a:r>
              <a:rPr lang="en-US" altLang="ko-KR" dirty="0" smtClean="0"/>
              <a:t> = a </a:t>
            </a:r>
            <a:r>
              <a:rPr lang="ko-KR" altLang="en-US" dirty="0" smtClean="0"/>
              <a:t>후에 </a:t>
            </a:r>
            <a:r>
              <a:rPr lang="en-US" altLang="ko-KR" dirty="0" smtClean="0"/>
              <a:t>b[0]=100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a[0]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변경됨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362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행렬의 정의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x = </a:t>
            </a:r>
            <a:r>
              <a:rPr lang="en-US" altLang="ko-KR" dirty="0" err="1"/>
              <a:t>np.array</a:t>
            </a:r>
            <a:r>
              <a:rPr lang="en-US" altLang="ko-KR" dirty="0"/>
              <a:t>([[1, 2, 3], [4, 5, 6</a:t>
            </a:r>
            <a:r>
              <a:rPr lang="en-US" altLang="ko-KR" dirty="0" smtClean="0"/>
              <a:t>]])</a:t>
            </a:r>
            <a:br>
              <a:rPr lang="en-US" altLang="ko-KR" dirty="0" smtClean="0"/>
            </a:br>
            <a:r>
              <a:rPr lang="en-US" altLang="ko-KR" dirty="0" smtClean="0"/>
              <a:t>print(x)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행령의 크기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ndarray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.shape </a:t>
            </a:r>
            <a:r>
              <a:rPr lang="ko-KR" altLang="en-US" dirty="0" smtClean="0"/>
              <a:t>명령으로 알 수 있음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print(</a:t>
            </a:r>
            <a:r>
              <a:rPr lang="en-US" altLang="ko-KR" dirty="0" err="1" smtClean="0"/>
              <a:t>x.shape</a:t>
            </a:r>
            <a:r>
              <a:rPr lang="en-US" altLang="ko-KR" dirty="0" smtClean="0"/>
              <a:t>) # (2, 3)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형 이네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>w, h = </a:t>
            </a:r>
            <a:r>
              <a:rPr lang="en-US" altLang="ko-KR" dirty="0" err="1" smtClean="0"/>
              <a:t>x.shape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print(w, h) # 2 3</a:t>
            </a:r>
          </a:p>
          <a:p>
            <a:r>
              <a:rPr lang="ko-KR" altLang="en-US" dirty="0" smtClean="0"/>
              <a:t>요소의 수정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참조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x[1, 2] = 100 #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print(x[1, 2]) #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ko-KR" altLang="en-US" dirty="0" smtClean="0"/>
              <a:t>요소가 </a:t>
            </a:r>
            <a:r>
              <a:rPr lang="en-US" altLang="ko-KR" dirty="0" smtClean="0"/>
              <a:t>0</a:t>
            </a:r>
            <a:r>
              <a:rPr lang="ko-KR" altLang="en-US" dirty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구성된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np.zeros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np.ones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print(</a:t>
            </a:r>
            <a:r>
              <a:rPr lang="en-US" altLang="ko-KR" dirty="0" err="1" smtClean="0"/>
              <a:t>np.zeros</a:t>
            </a:r>
            <a:r>
              <a:rPr lang="en-US" altLang="ko-KR" dirty="0"/>
              <a:t>(10)) # [0. 0. 0. 0. 0. 0. 0. 0. 0. 0</a:t>
            </a:r>
            <a:r>
              <a:rPr lang="en-US" altLang="ko-KR" dirty="0" smtClean="0"/>
              <a:t>.] </a:t>
            </a:r>
            <a:r>
              <a:rPr lang="ko-KR" altLang="en-US" dirty="0" smtClean="0"/>
              <a:t>벡터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print(</a:t>
            </a:r>
            <a:r>
              <a:rPr lang="en-US" altLang="ko-KR" dirty="0" err="1" smtClean="0"/>
              <a:t>np.zeros</a:t>
            </a:r>
            <a:r>
              <a:rPr lang="en-US" altLang="ko-KR" dirty="0" smtClean="0"/>
              <a:t>(2, 10</a:t>
            </a:r>
            <a:r>
              <a:rPr lang="en-US" altLang="ko-KR" dirty="0"/>
              <a:t>)) </a:t>
            </a:r>
            <a:r>
              <a:rPr lang="en-US" altLang="ko-KR" dirty="0" smtClean="0"/>
              <a:t># 2 x 10 </a:t>
            </a:r>
            <a:r>
              <a:rPr lang="ko-KR" altLang="en-US" dirty="0" smtClean="0"/>
              <a:t>행렬 생성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32" y="1857935"/>
            <a:ext cx="1154261" cy="732864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03" y="5991703"/>
            <a:ext cx="3420069" cy="713898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8364274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요소가 랜덤인 행렬 생성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np.random.rand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크기는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형이 아님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x = </a:t>
            </a:r>
            <a:r>
              <a:rPr lang="en-US" altLang="ko-KR" dirty="0" err="1" smtClean="0"/>
              <a:t>np.random.rand</a:t>
            </a:r>
            <a:r>
              <a:rPr lang="en-US" altLang="ko-KR" dirty="0" smtClean="0"/>
              <a:t>(2, 3) # 0~1 </a:t>
            </a:r>
            <a:r>
              <a:rPr lang="ko-KR" altLang="en-US" dirty="0" smtClean="0"/>
              <a:t>사이 </a:t>
            </a:r>
            <a:r>
              <a:rPr lang="en-US" altLang="ko-KR" dirty="0" smtClean="0"/>
              <a:t>2x3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행렬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print(x)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np.random.randn</a:t>
            </a:r>
            <a:r>
              <a:rPr lang="en-US" altLang="ko-KR" dirty="0" smtClean="0"/>
              <a:t>(2, 3) : </a:t>
            </a:r>
            <a:r>
              <a:rPr lang="ko-KR" altLang="en-US" dirty="0" smtClean="0"/>
              <a:t>가우스 분포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평균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분산 </a:t>
            </a:r>
            <a:r>
              <a:rPr lang="en-US" altLang="ko-KR" dirty="0" smtClean="0"/>
              <a:t>1)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행렬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err="1" smtClean="0"/>
              <a:t>np.random.randint</a:t>
            </a:r>
            <a:r>
              <a:rPr lang="en-US" altLang="ko-KR" dirty="0" smtClean="0"/>
              <a:t>(1, 5, (2 ,3)) : 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사이의 정수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행렬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05" y="2126876"/>
            <a:ext cx="3553774" cy="6432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205" y="3228974"/>
            <a:ext cx="3844208" cy="6617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247" y="4590488"/>
            <a:ext cx="1174376" cy="8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751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행렬의 크기 변경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.reshape(n, m), n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m</a:t>
            </a:r>
            <a:r>
              <a:rPr lang="ko-KR" altLang="en-US" dirty="0" smtClean="0"/>
              <a:t>열로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 = </a:t>
            </a:r>
            <a:r>
              <a:rPr lang="en-US" altLang="ko-KR" dirty="0" err="1" smtClean="0"/>
              <a:t>np.arange</a:t>
            </a:r>
            <a:r>
              <a:rPr lang="en-US" altLang="ko-KR" dirty="0"/>
              <a:t>(10) # [0 1 2 3 4 5 6 7 8 9]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 = </a:t>
            </a:r>
            <a:r>
              <a:rPr lang="en-US" altLang="ko-KR" dirty="0" err="1"/>
              <a:t>a.reshape</a:t>
            </a:r>
            <a:r>
              <a:rPr lang="en-US" altLang="ko-KR" dirty="0"/>
              <a:t>(2, </a:t>
            </a:r>
            <a:r>
              <a:rPr lang="en-US" altLang="ko-KR" dirty="0" smtClean="0"/>
              <a:t>5)</a:t>
            </a:r>
            <a:br>
              <a:rPr lang="en-US" altLang="ko-KR" dirty="0" smtClean="0"/>
            </a:br>
            <a:r>
              <a:rPr lang="en-US" altLang="ko-KR" dirty="0" smtClean="0"/>
              <a:t>print(b)</a:t>
            </a:r>
          </a:p>
          <a:p>
            <a:endParaRPr lang="en-US" altLang="ko-KR" dirty="0"/>
          </a:p>
          <a:p>
            <a:r>
              <a:rPr lang="ko-KR" altLang="en-US" dirty="0" smtClean="0"/>
              <a:t>행렬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덧셈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s-ES" altLang="ko-KR" dirty="0"/>
              <a:t>x = np.array([[4, 4, 4], [8, 8, 8</a:t>
            </a:r>
            <a:r>
              <a:rPr lang="es-ES" altLang="ko-KR" dirty="0" smtClean="0"/>
              <a:t>]])</a:t>
            </a:r>
            <a:br>
              <a:rPr lang="es-ES" altLang="ko-KR" dirty="0" smtClean="0"/>
            </a:br>
            <a:r>
              <a:rPr lang="es-ES" altLang="ko-KR" dirty="0" smtClean="0"/>
              <a:t>y </a:t>
            </a:r>
            <a:r>
              <a:rPr lang="es-ES" altLang="ko-KR" dirty="0"/>
              <a:t>= np.array([[1, 1, 1], [2, 2, 2</a:t>
            </a:r>
            <a:r>
              <a:rPr lang="es-ES" altLang="ko-KR" dirty="0" smtClean="0"/>
              <a:t>]])</a:t>
            </a:r>
            <a:br>
              <a:rPr lang="es-ES" altLang="ko-KR" dirty="0" smtClean="0"/>
            </a:br>
            <a:r>
              <a:rPr lang="es-ES" altLang="ko-KR" dirty="0" smtClean="0"/>
              <a:t>print(x </a:t>
            </a:r>
            <a:r>
              <a:rPr lang="es-ES" altLang="ko-KR" dirty="0"/>
              <a:t>+ y</a:t>
            </a:r>
            <a:r>
              <a:rPr lang="es-ES" altLang="ko-KR" dirty="0" smtClean="0"/>
              <a:t>)</a:t>
            </a:r>
            <a:br>
              <a:rPr lang="es-ES" altLang="ko-KR" dirty="0" smtClean="0"/>
            </a:br>
            <a:r>
              <a:rPr lang="es-ES" altLang="ko-KR" dirty="0" smtClean="0"/>
              <a:t/>
            </a:r>
            <a:br>
              <a:rPr lang="es-ES" altLang="ko-KR" dirty="0" smtClean="0"/>
            </a:br>
            <a:endParaRPr lang="es-ES" altLang="ko-KR" dirty="0" smtClean="0"/>
          </a:p>
          <a:p>
            <a:r>
              <a:rPr lang="ko-KR" altLang="en-US" dirty="0" smtClean="0"/>
              <a:t>스칼라와 행렬의 </a:t>
            </a:r>
            <a:r>
              <a:rPr lang="ko-KR" altLang="en-US" dirty="0" err="1" smtClean="0"/>
              <a:t>곱셉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x = </a:t>
            </a:r>
            <a:r>
              <a:rPr lang="en-US" altLang="ko-KR" dirty="0" err="1"/>
              <a:t>np.array</a:t>
            </a:r>
            <a:r>
              <a:rPr lang="en-US" altLang="ko-KR" dirty="0"/>
              <a:t>([[4, 4, 4], [8, 8, 8</a:t>
            </a:r>
            <a:r>
              <a:rPr lang="en-US" altLang="ko-KR" dirty="0" smtClean="0"/>
              <a:t>]])</a:t>
            </a:r>
            <a:br>
              <a:rPr lang="en-US" altLang="ko-KR" dirty="0" smtClean="0"/>
            </a:br>
            <a:r>
              <a:rPr lang="en-US" altLang="ko-KR" dirty="0" smtClean="0"/>
              <a:t>print(10 </a:t>
            </a:r>
            <a:r>
              <a:rPr lang="en-US" altLang="ko-KR" dirty="0"/>
              <a:t>* 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39" y="2135280"/>
            <a:ext cx="1277831" cy="6168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039" y="4077306"/>
            <a:ext cx="1490220" cy="7188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330" y="5675211"/>
            <a:ext cx="1371637" cy="66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530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 산술 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np.exp</a:t>
            </a:r>
            <a:r>
              <a:rPr lang="en-US" altLang="ko-KR" dirty="0" smtClean="0"/>
              <a:t>(x) # x</a:t>
            </a:r>
            <a:r>
              <a:rPr lang="ko-KR" altLang="en-US" dirty="0" smtClean="0"/>
              <a:t>는 행렬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np.sqrt</a:t>
            </a:r>
            <a:r>
              <a:rPr lang="en-US" altLang="ko-KR" dirty="0" smtClean="0"/>
              <a:t>(x), np.log(x), </a:t>
            </a:r>
            <a:r>
              <a:rPr lang="en-US" altLang="ko-KR" dirty="0" err="1" smtClean="0"/>
              <a:t>np.round</a:t>
            </a:r>
            <a:r>
              <a:rPr lang="en-US" altLang="ko-KR" dirty="0" smtClean="0"/>
              <a:t>(x, </a:t>
            </a:r>
            <a:r>
              <a:rPr lang="ko-KR" altLang="en-US" dirty="0" smtClean="0"/>
              <a:t>자릿수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np.mean</a:t>
            </a:r>
            <a:r>
              <a:rPr lang="en-US" altLang="ko-KR" dirty="0" smtClean="0"/>
              <a:t>(x), </a:t>
            </a:r>
            <a:r>
              <a:rPr lang="en-US" altLang="ko-KR" dirty="0" err="1" smtClean="0"/>
              <a:t>np.std</a:t>
            </a:r>
            <a:r>
              <a:rPr lang="en-US" altLang="ko-KR" dirty="0" smtClean="0"/>
              <a:t>(x), </a:t>
            </a:r>
            <a:r>
              <a:rPr lang="en-US" altLang="ko-KR" dirty="0" err="1" smtClean="0"/>
              <a:t>np.max</a:t>
            </a:r>
            <a:r>
              <a:rPr lang="en-US" altLang="ko-KR" dirty="0" smtClean="0"/>
              <a:t>(x), </a:t>
            </a:r>
            <a:r>
              <a:rPr lang="en-US" altLang="ko-KR" dirty="0" err="1" smtClean="0"/>
              <a:t>np.min</a:t>
            </a:r>
            <a:r>
              <a:rPr lang="en-US" altLang="ko-KR" dirty="0" smtClean="0"/>
              <a:t>(x) </a:t>
            </a:r>
            <a:r>
              <a:rPr lang="ko-KR" altLang="en-US" dirty="0" smtClean="0"/>
              <a:t>등등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x = </a:t>
            </a:r>
            <a:r>
              <a:rPr lang="en-US" altLang="ko-KR" dirty="0" err="1"/>
              <a:t>np.array</a:t>
            </a:r>
            <a:r>
              <a:rPr lang="en-US" altLang="ko-KR" dirty="0"/>
              <a:t>([[4, 4, 4], [8, 8, 8</a:t>
            </a:r>
            <a:r>
              <a:rPr lang="en-US" altLang="ko-KR" dirty="0" smtClean="0"/>
              <a:t>]])</a:t>
            </a:r>
            <a:br>
              <a:rPr lang="en-US" altLang="ko-KR" dirty="0" smtClean="0"/>
            </a:br>
            <a:r>
              <a:rPr lang="en-US" altLang="ko-KR" dirty="0" smtClean="0"/>
              <a:t>print(</a:t>
            </a:r>
            <a:r>
              <a:rPr lang="en-US" altLang="ko-KR" dirty="0" err="1" smtClean="0"/>
              <a:t>np.exp</a:t>
            </a:r>
            <a:r>
              <a:rPr lang="en-US" altLang="ko-KR" dirty="0" smtClean="0"/>
              <a:t>(x))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요소별로 계산하지 않는 행렬 곱</a:t>
            </a:r>
            <a:r>
              <a:rPr lang="en-US" altLang="ko-KR" dirty="0" smtClean="0"/>
              <a:t>(</a:t>
            </a:r>
            <a:r>
              <a:rPr lang="ko-KR" altLang="en-US" dirty="0"/>
              <a:t>내적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계산 </a:t>
            </a:r>
            <a:r>
              <a:rPr lang="en-US" altLang="ko-KR" dirty="0" smtClean="0"/>
              <a:t>(4</a:t>
            </a:r>
            <a:r>
              <a:rPr lang="ko-KR" altLang="en-US" dirty="0" smtClean="0"/>
              <a:t>장에서 자세히</a:t>
            </a:r>
            <a:r>
              <a:rPr lang="en-US" altLang="ko-KR" dirty="0" smtClean="0"/>
              <a:t>…)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v = </a:t>
            </a:r>
            <a:r>
              <a:rPr lang="en-US" altLang="ko-KR" dirty="0" err="1"/>
              <a:t>np.array</a:t>
            </a:r>
            <a:r>
              <a:rPr lang="en-US" altLang="ko-KR" dirty="0"/>
              <a:t>([[1, 2, 3], [4, 5, 6</a:t>
            </a:r>
            <a:r>
              <a:rPr lang="en-US" altLang="ko-KR" dirty="0" smtClean="0"/>
              <a:t>]])</a:t>
            </a:r>
            <a:br>
              <a:rPr lang="en-US" altLang="ko-KR" dirty="0" smtClean="0"/>
            </a:br>
            <a:r>
              <a:rPr lang="en-US" altLang="ko-KR" dirty="0" smtClean="0"/>
              <a:t>w </a:t>
            </a:r>
            <a:r>
              <a:rPr lang="en-US" altLang="ko-KR" dirty="0"/>
              <a:t>= </a:t>
            </a:r>
            <a:r>
              <a:rPr lang="en-US" altLang="ko-KR" dirty="0" err="1"/>
              <a:t>np.array</a:t>
            </a:r>
            <a:r>
              <a:rPr lang="en-US" altLang="ko-KR" dirty="0"/>
              <a:t>([[1, 1], [2, 2], [3, 3</a:t>
            </a:r>
            <a:r>
              <a:rPr lang="en-US" altLang="ko-KR" dirty="0" smtClean="0"/>
              <a:t>]])</a:t>
            </a:r>
            <a:br>
              <a:rPr lang="en-US" altLang="ko-KR" dirty="0" smtClean="0"/>
            </a:br>
            <a:r>
              <a:rPr lang="en-US" altLang="ko-KR" dirty="0" smtClean="0"/>
              <a:t>print(</a:t>
            </a:r>
            <a:r>
              <a:rPr lang="en-US" altLang="ko-KR" dirty="0" smtClean="0">
                <a:solidFill>
                  <a:srgbClr val="FF0000"/>
                </a:solidFill>
              </a:rPr>
              <a:t>v.dot(w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548" y="3541059"/>
            <a:ext cx="4187085" cy="6394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92" y="5550834"/>
            <a:ext cx="1312490" cy="9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130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슬라이싱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리스트나 행렬에서 특정 요소들을 한번에 나타내는 것을 일컬음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콜론</a:t>
            </a:r>
            <a:r>
              <a:rPr lang="en-US" altLang="ko-KR" dirty="0" smtClean="0"/>
              <a:t>(:)</a:t>
            </a:r>
            <a:r>
              <a:rPr lang="ko-KR" altLang="en-US" dirty="0" smtClean="0"/>
              <a:t> 기호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x = </a:t>
            </a:r>
            <a:r>
              <a:rPr lang="en-US" altLang="ko-KR" dirty="0" err="1" smtClean="0"/>
              <a:t>np.arange</a:t>
            </a:r>
            <a:r>
              <a:rPr lang="en-US" altLang="ko-KR" dirty="0"/>
              <a:t>(10) # [0 1 2 3 4 5 6 7 8 9]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print(x</a:t>
            </a:r>
            <a:r>
              <a:rPr lang="en-US" altLang="ko-KR" dirty="0"/>
              <a:t>[:5]) # [0 1 2 3 4] </a:t>
            </a:r>
            <a:r>
              <a:rPr lang="ko-KR" altLang="en-US" dirty="0" smtClean="0"/>
              <a:t>처음</a:t>
            </a:r>
            <a:r>
              <a:rPr lang="en-US" altLang="ko-KR" dirty="0" smtClean="0"/>
              <a:t>(0)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5-1(4)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인덱스</a:t>
            </a:r>
            <a:r>
              <a:rPr lang="ko-KR" altLang="en-US" dirty="0" smtClean="0"/>
              <a:t> 까지 </a:t>
            </a:r>
            <a:r>
              <a:rPr lang="ko-KR" altLang="en-US" dirty="0" err="1" smtClean="0"/>
              <a:t>슬라이싱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print(x[5:])</a:t>
            </a:r>
            <a:br>
              <a:rPr lang="en-US" altLang="ko-KR" dirty="0" smtClean="0"/>
            </a:br>
            <a:r>
              <a:rPr lang="en-US" altLang="ko-KR" dirty="0" smtClean="0"/>
              <a:t>print(x[3:8])</a:t>
            </a:r>
            <a:br>
              <a:rPr lang="en-US" altLang="ko-KR" dirty="0" smtClean="0"/>
            </a:br>
            <a:r>
              <a:rPr lang="en-US" altLang="ko-KR" dirty="0" smtClean="0"/>
              <a:t>print(x[3:8:2])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print(x</a:t>
            </a:r>
            <a:r>
              <a:rPr lang="en-US" altLang="ko-KR" dirty="0" smtClean="0"/>
              <a:t>[::-</a:t>
            </a:r>
            <a:r>
              <a:rPr lang="en-US" altLang="ko-KR" dirty="0"/>
              <a:t>1]) # [9 8 7 6 5 4 3 2 1 0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차원 이상도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s-ES" altLang="ko-KR" dirty="0"/>
              <a:t>y = np.array([[1, 2, 3], [4, 5, 6], [7, 8, 9</a:t>
            </a:r>
            <a:r>
              <a:rPr lang="es-ES" altLang="ko-KR" dirty="0" smtClean="0"/>
              <a:t>]])</a:t>
            </a:r>
            <a:br>
              <a:rPr lang="es-ES" altLang="ko-KR" dirty="0" smtClean="0"/>
            </a:br>
            <a:r>
              <a:rPr lang="en-US" altLang="ko-KR" dirty="0" smtClean="0"/>
              <a:t>print(y)</a:t>
            </a:r>
            <a:r>
              <a:rPr lang="es-ES" altLang="ko-KR" dirty="0" smtClean="0"/>
              <a:t/>
            </a:r>
            <a:br>
              <a:rPr lang="es-ES" altLang="ko-KR" dirty="0" smtClean="0"/>
            </a:br>
            <a:r>
              <a:rPr lang="es-ES" altLang="ko-KR" dirty="0" smtClean="0"/>
              <a:t/>
            </a:r>
            <a:br>
              <a:rPr lang="es-ES" altLang="ko-KR" dirty="0" smtClean="0"/>
            </a:br>
            <a:r>
              <a:rPr lang="es-ES" altLang="ko-KR" dirty="0" smtClean="0"/>
              <a:t/>
            </a:r>
            <a:br>
              <a:rPr lang="es-ES" altLang="ko-KR" dirty="0" smtClean="0"/>
            </a:br>
            <a:r>
              <a:rPr lang="es-ES" altLang="ko-KR" dirty="0" smtClean="0"/>
              <a:t/>
            </a:r>
            <a:br>
              <a:rPr lang="es-ES" altLang="ko-KR" dirty="0" smtClean="0"/>
            </a:br>
            <a:r>
              <a:rPr lang="es-ES" altLang="ko-KR" dirty="0" smtClean="0"/>
              <a:t/>
            </a:r>
            <a:br>
              <a:rPr lang="es-ES" altLang="ko-KR" dirty="0" smtClean="0"/>
            </a:br>
            <a:r>
              <a:rPr lang="es-ES" altLang="ko-KR" dirty="0" smtClean="0"/>
              <a:t>print(y</a:t>
            </a:r>
            <a:r>
              <a:rPr lang="es-ES" altLang="ko-KR" dirty="0"/>
              <a:t>[:2, 1:2</a:t>
            </a:r>
            <a:r>
              <a:rPr lang="es-ES" altLang="ko-KR" dirty="0" smtClean="0"/>
              <a:t>]) # y[</a:t>
            </a:r>
            <a:r>
              <a:rPr lang="ko-KR" altLang="en-US" dirty="0" smtClean="0"/>
              <a:t>첫번째 행부터 </a:t>
            </a:r>
            <a:r>
              <a:rPr lang="ko-KR" altLang="en-US" dirty="0" err="1" smtClean="0"/>
              <a:t>두번째행</a:t>
            </a:r>
            <a:r>
              <a:rPr lang="ko-KR" altLang="en-US" dirty="0" smtClean="0"/>
              <a:t> 까지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두번째 열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15" y="5821162"/>
            <a:ext cx="868566" cy="8093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440" y="4424407"/>
            <a:ext cx="1043548" cy="102644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01215" y="4424407"/>
            <a:ext cx="912773" cy="685475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휴먼모음T"/>
              <a:ea typeface="휴먼모음T"/>
              <a:cs typeface="휴먼모음T"/>
              <a:sym typeface="휴먼모음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08729" y="4379582"/>
            <a:ext cx="215153" cy="793052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휴먼모음T"/>
              <a:ea typeface="휴먼모음T"/>
              <a:cs typeface="휴먼모음T"/>
              <a:sym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9792053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리스트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조건을 만족하는 데이터의 추출 및 수정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x = </a:t>
            </a:r>
            <a:r>
              <a:rPr lang="en-US" altLang="ko-KR" dirty="0" err="1"/>
              <a:t>np.array</a:t>
            </a:r>
            <a:r>
              <a:rPr lang="en-US" altLang="ko-KR" dirty="0"/>
              <a:t>([13, 5, 1, 8, 1, 2, 3</a:t>
            </a:r>
            <a:r>
              <a:rPr lang="en-US" altLang="ko-KR" dirty="0" smtClean="0"/>
              <a:t>])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print(x </a:t>
            </a:r>
            <a:r>
              <a:rPr lang="en-US" altLang="ko-KR" dirty="0"/>
              <a:t>&gt; </a:t>
            </a:r>
            <a:r>
              <a:rPr lang="en-US" altLang="ko-KR" dirty="0" smtClean="0"/>
              <a:t>3)</a:t>
            </a:r>
            <a:br>
              <a:rPr lang="en-US" altLang="ko-KR" dirty="0" smtClean="0"/>
            </a:br>
            <a:r>
              <a:rPr lang="en-US" altLang="ko-KR" dirty="0"/>
              <a:t>#</a:t>
            </a:r>
            <a:r>
              <a:rPr lang="da-DK" altLang="ko-KR" dirty="0"/>
              <a:t> [ True  True False  True False False False</a:t>
            </a:r>
            <a:r>
              <a:rPr lang="da-DK" altLang="ko-KR" dirty="0" smtClean="0"/>
              <a:t>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print(x[x </a:t>
            </a:r>
            <a:r>
              <a:rPr lang="en-US" altLang="ko-KR" dirty="0"/>
              <a:t>&gt; 3</a:t>
            </a:r>
            <a:r>
              <a:rPr lang="en-US" altLang="ko-KR" dirty="0" smtClean="0"/>
              <a:t>]) # </a:t>
            </a:r>
            <a:r>
              <a:rPr lang="en-US" altLang="ko-KR" dirty="0"/>
              <a:t>[13  5  8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x[x </a:t>
            </a:r>
            <a:r>
              <a:rPr lang="en-US" altLang="ko-KR" dirty="0"/>
              <a:t>&gt; 3] = </a:t>
            </a:r>
            <a:r>
              <a:rPr lang="en-US" altLang="ko-KR" dirty="0" smtClean="0"/>
              <a:t>999</a:t>
            </a:r>
            <a:br>
              <a:rPr lang="en-US" altLang="ko-KR" dirty="0" smtClean="0"/>
            </a:br>
            <a:r>
              <a:rPr lang="en-US" altLang="ko-KR" dirty="0"/>
              <a:t>print(x) # [999 999   1 999   1   2   3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help(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) </a:t>
            </a:r>
            <a:r>
              <a:rPr lang="ko-KR" altLang="en-US" dirty="0" smtClean="0"/>
              <a:t>도움말 명령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함수의 사용법 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help(</a:t>
            </a:r>
            <a:r>
              <a:rPr lang="en-US" altLang="ko-KR" dirty="0" err="1"/>
              <a:t>np.random.randint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081" y="5321935"/>
            <a:ext cx="4162425" cy="1114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5855" y="6445175"/>
            <a:ext cx="24621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휴먼모음T"/>
              <a:ea typeface="휴먼모음T"/>
              <a:cs typeface="휴먼모음T"/>
              <a:sym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35498336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정의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4651" y="1523070"/>
            <a:ext cx="3496491" cy="4752976"/>
          </a:xfrm>
        </p:spPr>
        <p:txBody>
          <a:bodyPr/>
          <a:lstStyle/>
          <a:p>
            <a:r>
              <a:rPr lang="ko-KR" altLang="en-US" dirty="0" smtClean="0"/>
              <a:t>함수의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def</a:t>
            </a:r>
            <a:r>
              <a:rPr lang="en-US" altLang="ko-KR" dirty="0"/>
              <a:t> my_func1(): # </a:t>
            </a:r>
            <a:r>
              <a:rPr lang="ko-KR" altLang="en-US" dirty="0"/>
              <a:t>함수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print(‘Hi!’)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my_func1</a:t>
            </a:r>
            <a:r>
              <a:rPr lang="en-US" altLang="ko-KR" dirty="0"/>
              <a:t>()  # </a:t>
            </a:r>
            <a:r>
              <a:rPr lang="ko-KR" altLang="en-US" dirty="0"/>
              <a:t>함수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함수 인수와 </a:t>
            </a:r>
            <a:r>
              <a:rPr lang="ko-KR" altLang="en-US" dirty="0" err="1" smtClean="0"/>
              <a:t>반환값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def</a:t>
            </a:r>
            <a:r>
              <a:rPr lang="en-US" altLang="ko-KR" dirty="0"/>
              <a:t> my_func2(a, b</a:t>
            </a:r>
            <a:r>
              <a:rPr lang="en-US" altLang="ko-KR" dirty="0" smtClean="0"/>
              <a:t>):</a:t>
            </a:r>
            <a:br>
              <a:rPr lang="en-US" altLang="ko-KR" dirty="0" smtClean="0"/>
            </a:br>
            <a:r>
              <a:rPr lang="en-US" altLang="ko-KR" dirty="0" smtClean="0"/>
              <a:t>	c </a:t>
            </a:r>
            <a:r>
              <a:rPr lang="en-US" altLang="ko-KR" dirty="0"/>
              <a:t>= a + </a:t>
            </a:r>
            <a:r>
              <a:rPr lang="en-US" altLang="ko-KR" dirty="0" smtClean="0"/>
              <a:t>b</a:t>
            </a:r>
            <a:br>
              <a:rPr lang="en-US" altLang="ko-KR" dirty="0" smtClean="0"/>
            </a:br>
            <a:r>
              <a:rPr lang="en-US" altLang="ko-KR" dirty="0" smtClean="0"/>
              <a:t>	return c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my_func2(1</a:t>
            </a:r>
            <a:r>
              <a:rPr lang="en-US" altLang="ko-KR" dirty="0"/>
              <a:t>, 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796936" y="2501991"/>
            <a:ext cx="5242559" cy="393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75000"/>
              <a:buFontTx/>
              <a:buChar char="■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1pPr>
            <a:lvl2pPr marL="778668" marR="0" indent="-321468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80000"/>
              <a:buFontTx/>
              <a:buChar char="◻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2pPr>
            <a:lvl3pPr marL="1188719" marR="0" indent="-274319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65000"/>
              <a:buFontTx/>
              <a:buChar char="■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3pPr>
            <a:lvl4pPr marL="1688123" marR="0" indent="-316523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70000"/>
              <a:buFontTx/>
              <a:buChar char="◻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4pPr>
            <a:lvl5pPr marL="2202872" marR="0" indent="-374072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100000"/>
              <a:buFontTx/>
              <a:buChar char="▪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5pPr>
            <a:lvl6pPr marL="2514600" marR="0" indent="-228600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6pPr>
            <a:lvl7pPr marL="2971800" marR="0" indent="-228600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7pPr>
            <a:lvl8pPr marL="3429000" marR="0" indent="-228600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8pPr>
            <a:lvl9pPr marL="3886200" marR="0" indent="-228600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9pPr>
          </a:lstStyle>
          <a:p>
            <a:pPr hangingPunct="1"/>
            <a:r>
              <a:rPr lang="ko-KR" altLang="en-US" dirty="0" smtClean="0"/>
              <a:t>함수 인수와 </a:t>
            </a:r>
            <a:r>
              <a:rPr lang="ko-KR" altLang="en-US" dirty="0" err="1" smtClean="0"/>
              <a:t>반환값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dirty="0" err="1"/>
              <a:t>def</a:t>
            </a:r>
            <a:r>
              <a:rPr lang="en-US" altLang="ko-KR" sz="1400" dirty="0"/>
              <a:t> my_func3(D</a:t>
            </a:r>
            <a:r>
              <a:rPr lang="en-US" altLang="ko-KR" sz="1400" dirty="0" smtClean="0"/>
              <a:t>):</a:t>
            </a:r>
            <a:br>
              <a:rPr lang="en-US" altLang="ko-KR" sz="1400" dirty="0" smtClean="0"/>
            </a:br>
            <a:r>
              <a:rPr lang="en-US" altLang="ko-KR" sz="1400" dirty="0" smtClean="0"/>
              <a:t>	m = </a:t>
            </a:r>
            <a:r>
              <a:rPr lang="en-US" altLang="ko-KR" sz="1400" dirty="0" err="1" smtClean="0"/>
              <a:t>np.mean</a:t>
            </a:r>
            <a:r>
              <a:rPr lang="en-US" altLang="ko-KR" sz="1400" dirty="0" smtClean="0"/>
              <a:t>(D)</a:t>
            </a:r>
            <a:br>
              <a:rPr lang="en-US" altLang="ko-KR" sz="1400" dirty="0" smtClean="0"/>
            </a:br>
            <a:r>
              <a:rPr lang="en-US" altLang="ko-KR" sz="1400" dirty="0" smtClean="0"/>
              <a:t>	s = </a:t>
            </a:r>
            <a:r>
              <a:rPr lang="en-US" altLang="ko-KR" sz="1400" dirty="0" err="1" smtClean="0"/>
              <a:t>np.std</a:t>
            </a:r>
            <a:r>
              <a:rPr lang="en-US" altLang="ko-KR" sz="1400" dirty="0" smtClean="0"/>
              <a:t>(D)</a:t>
            </a:r>
            <a:br>
              <a:rPr lang="en-US" altLang="ko-KR" sz="1400" dirty="0" smtClean="0"/>
            </a:br>
            <a:r>
              <a:rPr lang="en-US" altLang="ko-KR" sz="1400" dirty="0" smtClean="0"/>
              <a:t>	return </a:t>
            </a:r>
            <a:r>
              <a:rPr lang="en-US" altLang="ko-KR" sz="1400" dirty="0" smtClean="0">
                <a:solidFill>
                  <a:srgbClr val="FF0000"/>
                </a:solidFill>
              </a:rPr>
              <a:t>m, s #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튜플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형 반환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 hangingPunct="1">
              <a:buNone/>
            </a:pPr>
            <a:endParaRPr lang="en-US" altLang="ko-KR" sz="1400" dirty="0"/>
          </a:p>
          <a:p>
            <a:pPr marL="0" indent="0" hangingPunct="1">
              <a:buNone/>
            </a:pPr>
            <a:r>
              <a:rPr lang="en-US" altLang="ko-KR" sz="1400" dirty="0"/>
              <a:t>data = </a:t>
            </a:r>
            <a:r>
              <a:rPr lang="en-US" altLang="ko-KR" sz="1400" dirty="0" err="1"/>
              <a:t>np.random.randn</a:t>
            </a:r>
            <a:r>
              <a:rPr lang="en-US" altLang="ko-KR" sz="1400" dirty="0"/>
              <a:t>(100</a:t>
            </a:r>
            <a:r>
              <a:rPr lang="en-US" altLang="ko-KR" sz="1400" dirty="0" smtClean="0"/>
              <a:t>) #1x100</a:t>
            </a:r>
            <a:r>
              <a:rPr lang="ko-KR" altLang="en-US" sz="1400" dirty="0" smtClean="0"/>
              <a:t> 가우스 </a:t>
            </a:r>
            <a:r>
              <a:rPr lang="ko-KR" altLang="en-US" sz="1400" dirty="0" err="1" smtClean="0"/>
              <a:t>난수</a:t>
            </a:r>
            <a:r>
              <a:rPr lang="ko-KR" altLang="en-US" sz="1400" dirty="0" smtClean="0"/>
              <a:t> 행렬 생성 </a:t>
            </a:r>
            <a:endParaRPr lang="en-US" altLang="ko-KR" sz="1400" dirty="0"/>
          </a:p>
          <a:p>
            <a:pPr marL="0" indent="0" hangingPunct="1">
              <a:buNone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Data_mean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data_std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my_func3(data )# </a:t>
            </a:r>
            <a:r>
              <a:rPr lang="ko-KR" altLang="en-US" sz="1400" dirty="0" smtClean="0"/>
              <a:t>행렬 전달해서 호출</a:t>
            </a:r>
            <a:endParaRPr lang="en-US" altLang="ko-KR" sz="1400" dirty="0"/>
          </a:p>
          <a:p>
            <a:pPr marL="0" indent="0" hangingPunct="1">
              <a:buNone/>
            </a:pPr>
            <a:r>
              <a:rPr lang="en-US" altLang="ko-KR" sz="1400" dirty="0"/>
              <a:t>print</a:t>
            </a:r>
            <a:r>
              <a:rPr lang="en-US" altLang="ko-KR" sz="1400" dirty="0" smtClean="0"/>
              <a:t>(‘mean</a:t>
            </a:r>
            <a:r>
              <a:rPr lang="en-US" altLang="ko-KR" sz="1400" dirty="0"/>
              <a:t>:{0:3.2f},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:{1:3.2f</a:t>
            </a:r>
            <a:r>
              <a:rPr lang="en-US" altLang="ko-KR" sz="1400" dirty="0" smtClean="0"/>
              <a:t>}’.</a:t>
            </a:r>
            <a:r>
              <a:rPr lang="en-US" altLang="ko-KR" sz="1400" dirty="0"/>
              <a:t>format(</a:t>
            </a:r>
            <a:r>
              <a:rPr lang="en-US" altLang="ko-KR" sz="1400" dirty="0" err="1"/>
              <a:t>data_mean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data_std</a:t>
            </a:r>
            <a:r>
              <a:rPr lang="en-US" altLang="ko-KR" sz="1400" dirty="0"/>
              <a:t>))</a:t>
            </a:r>
          </a:p>
          <a:p>
            <a:pPr marL="0" indent="0" hangingPunct="1">
              <a:buNone/>
            </a:pPr>
            <a:endParaRPr lang="en-US" altLang="ko-KR" sz="1400" dirty="0"/>
          </a:p>
          <a:p>
            <a:pPr marL="0" indent="0" hangingPunct="1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output</a:t>
            </a:r>
            <a:r>
              <a:rPr lang="en-US" altLang="ko-KR" sz="1400" dirty="0"/>
              <a:t> = my_func3(data</a:t>
            </a:r>
            <a:r>
              <a:rPr lang="en-US" altLang="ko-KR" sz="1400" dirty="0" smtClean="0"/>
              <a:t>) </a:t>
            </a:r>
            <a:endParaRPr lang="en-US" altLang="ko-KR" sz="1400" dirty="0"/>
          </a:p>
          <a:p>
            <a:pPr marL="0" indent="0" hangingPunct="1">
              <a:buNone/>
            </a:pPr>
            <a:r>
              <a:rPr lang="en-US" altLang="ko-KR" sz="1400" dirty="0"/>
              <a:t>print(output)</a:t>
            </a:r>
          </a:p>
          <a:p>
            <a:pPr marL="0" indent="0" hangingPunct="1">
              <a:buNone/>
            </a:pPr>
            <a:r>
              <a:rPr lang="en-US" altLang="ko-KR" sz="1400" dirty="0"/>
              <a:t>print(type(output)) # &lt;class </a:t>
            </a:r>
            <a:r>
              <a:rPr lang="en-US" altLang="ko-KR" sz="1400" dirty="0" smtClean="0"/>
              <a:t>‘tuple’&gt;</a:t>
            </a:r>
            <a:endParaRPr lang="en-US" altLang="ko-KR" sz="1400" dirty="0"/>
          </a:p>
          <a:p>
            <a:pPr marL="0" indent="0" hangingPunct="1">
              <a:buNone/>
            </a:pPr>
            <a:r>
              <a:rPr lang="en-US" altLang="ko-KR" sz="1400" dirty="0"/>
              <a:t>print</a:t>
            </a:r>
            <a:r>
              <a:rPr lang="en-US" altLang="ko-KR" sz="1400" dirty="0" smtClean="0"/>
              <a:t>(‘mean</a:t>
            </a:r>
            <a:r>
              <a:rPr lang="en-US" altLang="ko-KR" sz="1400" dirty="0"/>
              <a:t>:{0:3.2f},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:{1:3.2f</a:t>
            </a:r>
            <a:r>
              <a:rPr lang="en-US" altLang="ko-KR" sz="1400" dirty="0" smtClean="0"/>
              <a:t>}’.</a:t>
            </a:r>
            <a:r>
              <a:rPr lang="en-US" altLang="ko-KR" sz="1400" dirty="0"/>
              <a:t>format(</a:t>
            </a:r>
            <a:r>
              <a:rPr lang="en-US" altLang="ko-KR" sz="1400" dirty="0">
                <a:solidFill>
                  <a:srgbClr val="FF0000"/>
                </a:solidFill>
              </a:rPr>
              <a:t>output[0], output[1]</a:t>
            </a:r>
            <a:r>
              <a:rPr lang="en-US" altLang="ko-KR" sz="1400" dirty="0"/>
              <a:t>))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56823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저장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84312"/>
            <a:ext cx="8229600" cy="530837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하나의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 저장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np.save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npy</a:t>
            </a:r>
            <a:r>
              <a:rPr lang="en-US" altLang="ko-KR" dirty="0" smtClean="0"/>
              <a:t>’, </a:t>
            </a:r>
            <a:r>
              <a:rPr lang="ko-KR" altLang="en-US" dirty="0" err="1" smtClean="0"/>
              <a:t>변수명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data = </a:t>
            </a:r>
            <a:r>
              <a:rPr lang="en-US" altLang="ko-KR" dirty="0" err="1" smtClean="0"/>
              <a:t>np.random.randn</a:t>
            </a:r>
            <a:r>
              <a:rPr lang="en-US" altLang="ko-KR" dirty="0" smtClean="0"/>
              <a:t>(5)</a:t>
            </a:r>
            <a:br>
              <a:rPr lang="en-US" altLang="ko-KR" dirty="0" smtClean="0"/>
            </a:br>
            <a:r>
              <a:rPr lang="en-US" altLang="ko-KR" dirty="0" smtClean="0"/>
              <a:t>print(data)</a:t>
            </a:r>
            <a:br>
              <a:rPr lang="en-US" altLang="ko-KR" dirty="0" smtClean="0"/>
            </a:br>
            <a:r>
              <a:rPr lang="en-US" altLang="ko-KR" dirty="0" err="1" smtClean="0"/>
              <a:t>np.save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datafile.npy</a:t>
            </a:r>
            <a:r>
              <a:rPr lang="en-US" altLang="ko-KR" dirty="0" smtClean="0"/>
              <a:t>’, </a:t>
            </a:r>
            <a:r>
              <a:rPr lang="en-US" altLang="ko-KR" dirty="0"/>
              <a:t>data)  #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폴더에 파일 생성됨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data </a:t>
            </a:r>
            <a:r>
              <a:rPr lang="en-US" altLang="ko-KR" dirty="0"/>
              <a:t>= []  # </a:t>
            </a:r>
            <a:r>
              <a:rPr lang="ko-KR" altLang="en-US" dirty="0"/>
              <a:t>데이터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print(data)</a:t>
            </a:r>
            <a:br>
              <a:rPr lang="en-US" altLang="ko-KR" dirty="0" smtClean="0"/>
            </a:br>
            <a:r>
              <a:rPr lang="en-US" altLang="ko-KR" dirty="0" smtClean="0"/>
              <a:t>data </a:t>
            </a:r>
            <a:r>
              <a:rPr lang="en-US" altLang="ko-KR" dirty="0"/>
              <a:t>= </a:t>
            </a:r>
            <a:r>
              <a:rPr lang="en-US" altLang="ko-KR" dirty="0" err="1"/>
              <a:t>np.load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datafile.npy</a:t>
            </a:r>
            <a:r>
              <a:rPr lang="en-US" altLang="ko-KR" dirty="0" smtClean="0"/>
              <a:t>’)  </a:t>
            </a:r>
            <a:r>
              <a:rPr lang="en-US" altLang="ko-KR" dirty="0"/>
              <a:t># </a:t>
            </a:r>
            <a:r>
              <a:rPr lang="ko-KR" altLang="en-US" dirty="0" smtClean="0"/>
              <a:t>메모리 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print(data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ko-KR" altLang="en-US" dirty="0" smtClean="0"/>
              <a:t>여러 </a:t>
            </a:r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 smtClean="0"/>
              <a:t>형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data1 = </a:t>
            </a:r>
            <a:r>
              <a:rPr lang="en-US" altLang="ko-KR" dirty="0" err="1"/>
              <a:t>np.array</a:t>
            </a:r>
            <a:r>
              <a:rPr lang="en-US" altLang="ko-KR" dirty="0"/>
              <a:t>([1, 2, 3</a:t>
            </a:r>
            <a:r>
              <a:rPr lang="en-US" altLang="ko-KR" dirty="0" smtClean="0"/>
              <a:t>])</a:t>
            </a:r>
            <a:br>
              <a:rPr lang="en-US" altLang="ko-KR" dirty="0" smtClean="0"/>
            </a:br>
            <a:r>
              <a:rPr lang="en-US" altLang="ko-KR" dirty="0" smtClean="0"/>
              <a:t>data2 </a:t>
            </a:r>
            <a:r>
              <a:rPr lang="en-US" altLang="ko-KR" dirty="0"/>
              <a:t>= </a:t>
            </a:r>
            <a:r>
              <a:rPr lang="en-US" altLang="ko-KR" dirty="0" err="1"/>
              <a:t>np.array</a:t>
            </a:r>
            <a:r>
              <a:rPr lang="en-US" altLang="ko-KR" dirty="0"/>
              <a:t>([10, 20, 30</a:t>
            </a:r>
            <a:r>
              <a:rPr lang="en-US" altLang="ko-KR" dirty="0" smtClean="0"/>
              <a:t>])</a:t>
            </a:r>
            <a:br>
              <a:rPr lang="en-US" altLang="ko-KR" dirty="0" smtClean="0"/>
            </a:br>
            <a:r>
              <a:rPr lang="en-US" altLang="ko-KR" dirty="0" err="1" smtClean="0"/>
              <a:t>np.</a:t>
            </a:r>
            <a:r>
              <a:rPr lang="en-US" altLang="ko-KR" dirty="0" err="1" smtClean="0">
                <a:solidFill>
                  <a:srgbClr val="FF0000"/>
                </a:solidFill>
              </a:rPr>
              <a:t>savez</a:t>
            </a:r>
            <a:r>
              <a:rPr lang="en-US" altLang="ko-KR" dirty="0" smtClean="0"/>
              <a:t>(‘datafile2.npz’, </a:t>
            </a:r>
            <a:r>
              <a:rPr lang="en-US" altLang="ko-KR" dirty="0"/>
              <a:t>data1=data1, data2=data2)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data1 </a:t>
            </a:r>
            <a:r>
              <a:rPr lang="en-US" altLang="ko-KR" dirty="0"/>
              <a:t>= </a:t>
            </a:r>
            <a:r>
              <a:rPr lang="en-US" altLang="ko-KR" dirty="0" smtClean="0"/>
              <a:t>[]</a:t>
            </a:r>
            <a:br>
              <a:rPr lang="en-US" altLang="ko-KR" dirty="0" smtClean="0"/>
            </a:br>
            <a:r>
              <a:rPr lang="en-US" altLang="ko-KR" dirty="0" smtClean="0"/>
              <a:t>data2 </a:t>
            </a:r>
            <a:r>
              <a:rPr lang="en-US" altLang="ko-KR" dirty="0"/>
              <a:t>= </a:t>
            </a:r>
            <a:r>
              <a:rPr lang="en-US" altLang="ko-KR" dirty="0" smtClean="0"/>
              <a:t>[]</a:t>
            </a:r>
            <a:br>
              <a:rPr lang="en-US" altLang="ko-KR" dirty="0" smtClean="0"/>
            </a:br>
            <a:r>
              <a:rPr lang="en-US" altLang="ko-KR" dirty="0" err="1" smtClean="0"/>
              <a:t>outfile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np.load</a:t>
            </a:r>
            <a:r>
              <a:rPr lang="en-US" altLang="ko-KR" dirty="0" smtClean="0"/>
              <a:t>(‘datafile2.npz’)</a:t>
            </a:r>
            <a:r>
              <a:rPr lang="en-US" altLang="ko-KR" dirty="0"/>
              <a:t> # </a:t>
            </a:r>
            <a:r>
              <a:rPr lang="ko-KR" altLang="en-US" dirty="0"/>
              <a:t>메모리 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print(</a:t>
            </a:r>
            <a:r>
              <a:rPr lang="en-US" altLang="ko-KR" dirty="0" err="1" smtClean="0"/>
              <a:t>outfile.</a:t>
            </a:r>
            <a:r>
              <a:rPr lang="en-US" altLang="ko-KR" dirty="0" err="1" smtClean="0">
                <a:solidFill>
                  <a:srgbClr val="FF0000"/>
                </a:solidFill>
              </a:rPr>
              <a:t>files</a:t>
            </a:r>
            <a:r>
              <a:rPr lang="en-US" altLang="ko-KR" dirty="0"/>
              <a:t>)  # </a:t>
            </a:r>
            <a:r>
              <a:rPr lang="ko-KR" altLang="en-US" dirty="0"/>
              <a:t>저장된 </a:t>
            </a:r>
            <a:r>
              <a:rPr lang="ko-KR" altLang="en-US" dirty="0" smtClean="0"/>
              <a:t>변수 목록 표시 </a:t>
            </a:r>
            <a:r>
              <a:rPr lang="en-US" altLang="ko-KR" dirty="0" smtClean="0"/>
              <a:t>[‘data1’, ‘data2’]</a:t>
            </a:r>
            <a:br>
              <a:rPr lang="en-US" altLang="ko-KR" dirty="0" smtClean="0"/>
            </a:br>
            <a:r>
              <a:rPr lang="en-US" altLang="ko-KR" dirty="0" smtClean="0"/>
              <a:t>data1 </a:t>
            </a:r>
            <a:r>
              <a:rPr lang="en-US" altLang="ko-KR" dirty="0"/>
              <a:t>= </a:t>
            </a:r>
            <a:r>
              <a:rPr lang="en-US" altLang="ko-KR" dirty="0" err="1"/>
              <a:t>outfile</a:t>
            </a:r>
            <a:r>
              <a:rPr lang="en-US" altLang="ko-KR" dirty="0" smtClean="0"/>
              <a:t>[‘data1’]  </a:t>
            </a:r>
            <a:r>
              <a:rPr lang="en-US" altLang="ko-KR" dirty="0"/>
              <a:t>#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data1 </a:t>
            </a:r>
            <a:r>
              <a:rPr lang="ko-KR" altLang="en-US" dirty="0" smtClean="0"/>
              <a:t>행렬 꺼내기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data2 </a:t>
            </a:r>
            <a:r>
              <a:rPr lang="en-US" altLang="ko-KR" dirty="0"/>
              <a:t>= </a:t>
            </a:r>
            <a:r>
              <a:rPr lang="en-US" altLang="ko-KR" dirty="0" err="1"/>
              <a:t>outfile</a:t>
            </a:r>
            <a:r>
              <a:rPr lang="en-US" altLang="ko-KR" dirty="0" smtClean="0"/>
              <a:t>[‘data2’]  </a:t>
            </a:r>
            <a:r>
              <a:rPr lang="en-US" altLang="ko-KR" dirty="0"/>
              <a:t>#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data2 </a:t>
            </a:r>
            <a:r>
              <a:rPr lang="ko-KR" altLang="en-US" dirty="0" smtClean="0"/>
              <a:t>행렬 꺼내기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print(data1) # [1 2 3]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print(data2) # [10 20 30]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7552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바닥글 개체 틀 4"/>
          <p:cNvSpPr txBox="1"/>
          <p:nvPr/>
        </p:nvSpPr>
        <p:spPr>
          <a:xfrm>
            <a:off x="3124200" y="6436360"/>
            <a:ext cx="28956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>
            <a:lvl1pPr>
              <a:defRPr sz="1200">
                <a:solidFill>
                  <a:srgbClr val="00007D"/>
                </a:solidFill>
                <a:latin typeface="휴먼옛체"/>
                <a:ea typeface="휴먼옛체"/>
                <a:cs typeface="휴먼옛체"/>
                <a:sym typeface="휴먼옛체"/>
              </a:defRPr>
            </a:lvl1pPr>
          </a:lstStyle>
          <a:p>
            <a:r>
              <a:t>KW-MOOC</a:t>
            </a:r>
          </a:p>
        </p:txBody>
      </p:sp>
      <p:sp>
        <p:nvSpPr>
          <p:cNvPr id="14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목차</a:t>
            </a:r>
          </a:p>
        </p:txBody>
      </p:sp>
      <p:sp>
        <p:nvSpPr>
          <p:cNvPr id="145" name="내용 개체 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머신 러닝의 준비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PyCharm</a:t>
            </a:r>
            <a:r>
              <a:rPr lang="en-US" altLang="ko-KR" dirty="0" smtClean="0"/>
              <a:t> (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주피터 노트북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케라스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endParaRPr dirty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자료형</a:t>
            </a:r>
            <a:r>
              <a:rPr lang="en-US" altLang="ko-KR" dirty="0" smtClean="0"/>
              <a:t>, list, tuple,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저장 등</a:t>
            </a:r>
            <a:endParaRPr dirty="0"/>
          </a:p>
        </p:txBody>
      </p:sp>
      <p:sp>
        <p:nvSpPr>
          <p:cNvPr id="14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7902" y="6436360"/>
            <a:ext cx="188898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strips dir="rd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머신러닝의</a:t>
            </a:r>
            <a:r>
              <a:rPr lang="ko-KR" altLang="en-US" dirty="0" smtClean="0"/>
              <a:t> 준비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  <a:endParaRPr lang="en-US" altLang="ko-KR" dirty="0" smtClean="0">
              <a:hlinkClick r:id="rId2"/>
            </a:endParaRP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://www.anaconda.com/download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아나콘다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또는</a:t>
            </a:r>
            <a:r>
              <a:rPr lang="ko-KR" altLang="en-US" dirty="0" smtClean="0"/>
              <a:t> </a:t>
            </a:r>
            <a:r>
              <a:rPr lang="en-US" altLang="ko-KR" dirty="0">
                <a:hlinkClick r:id="rId3"/>
              </a:rPr>
              <a:t>https://www.python.org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 </a:t>
            </a:r>
            <a:r>
              <a:rPr lang="en-US" altLang="ko-KR" dirty="0" smtClean="0"/>
              <a:t>3.x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 및 비트</a:t>
            </a:r>
            <a:r>
              <a:rPr lang="en-US" altLang="ko-KR" dirty="0" smtClean="0"/>
              <a:t>(64/32)</a:t>
            </a:r>
            <a:r>
              <a:rPr lang="ko-KR" altLang="en-US" dirty="0" smtClean="0"/>
              <a:t> 고려해서 선택 설치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편집기 설치</a:t>
            </a:r>
            <a:endParaRPr lang="en-US" altLang="ko-KR" dirty="0"/>
          </a:p>
          <a:p>
            <a:pPr lvl="1"/>
            <a:r>
              <a:rPr lang="ko-KR" altLang="en-US" dirty="0" smtClean="0"/>
              <a:t>주피터 노트북</a:t>
            </a:r>
            <a:r>
              <a:rPr lang="en-US" altLang="ko-KR" dirty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ipynb</a:t>
            </a:r>
            <a:r>
              <a:rPr lang="en-US" altLang="ko-KR" dirty="0"/>
              <a:t> </a:t>
            </a:r>
            <a:r>
              <a:rPr lang="ko-KR" altLang="en-US" dirty="0" smtClean="0"/>
              <a:t>형식의 파일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err="1" smtClean="0">
                <a:solidFill>
                  <a:srgbClr val="FF0000"/>
                </a:solidFill>
              </a:rPr>
              <a:t>py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파일로 변환하기 위해서 </a:t>
            </a:r>
            <a:r>
              <a:rPr lang="ko-KR" altLang="en-US" dirty="0" smtClean="0"/>
              <a:t>설치할 수 있도록 하자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err="1" smtClean="0"/>
              <a:t>명령창에서</a:t>
            </a:r>
            <a:r>
              <a:rPr lang="ko-KR" altLang="en-US" dirty="0" smtClean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err="1"/>
              <a:t>nbconvert</a:t>
            </a:r>
            <a:r>
              <a:rPr lang="en-US" altLang="ko-KR" dirty="0"/>
              <a:t> </a:t>
            </a:r>
            <a:r>
              <a:rPr lang="en-US" altLang="ko-KR" dirty="0" smtClean="0"/>
              <a:t>--</a:t>
            </a:r>
            <a:r>
              <a:rPr lang="en-US" altLang="ko-KR" dirty="0" smtClean="0"/>
              <a:t>to </a:t>
            </a:r>
            <a:r>
              <a:rPr lang="en-US" altLang="ko-KR" dirty="0"/>
              <a:t>script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ipynb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또는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, </a:t>
            </a:r>
            <a:r>
              <a:rPr lang="en-US" altLang="ko-KR" dirty="0">
                <a:hlinkClick r:id="rId4"/>
              </a:rPr>
              <a:t>https://www.jetbrains.com/pycharm/download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/>
              <a:t> </a:t>
            </a:r>
            <a:r>
              <a:rPr lang="ko-KR" altLang="en-US" dirty="0" smtClean="0"/>
              <a:t>무료 커뮤니티 버전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각종 라이브러리를 편하게 설치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디버깅도 편리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7748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케라스와</a:t>
            </a:r>
            <a:r>
              <a:rPr lang="ko-KR" altLang="en-US" dirty="0"/>
              <a:t> </a:t>
            </a: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패스해도 무방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pPr lvl="1"/>
            <a:r>
              <a:rPr lang="ko-KR" altLang="en-US" dirty="0" err="1"/>
              <a:t>머신러닝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신경망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pPr lvl="1"/>
            <a:r>
              <a:rPr lang="ko-KR" altLang="en-US" dirty="0" err="1" smtClean="0"/>
              <a:t>아타콘다</a:t>
            </a:r>
            <a:r>
              <a:rPr lang="ko-KR" altLang="en-US" dirty="0" smtClean="0"/>
              <a:t> </a:t>
            </a:r>
            <a:r>
              <a:rPr lang="ko-KR" altLang="en-US" dirty="0"/>
              <a:t>또는 </a:t>
            </a:r>
            <a:r>
              <a:rPr lang="ko-KR" altLang="en-US" dirty="0" err="1"/>
              <a:t>명령창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r>
              <a:rPr lang="ko-KR" altLang="en-US" dirty="0"/>
              <a:t>을 관리자 권한 </a:t>
            </a:r>
            <a:r>
              <a:rPr lang="ko-KR" altLang="en-US" dirty="0" smtClean="0"/>
              <a:t>실행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pip install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 err="1"/>
              <a:t>엔터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…</a:t>
            </a:r>
            <a:br>
              <a:rPr lang="en-US" altLang="ko-KR" dirty="0"/>
            </a:br>
            <a:r>
              <a:rPr lang="en-US" altLang="ko-KR" dirty="0"/>
              <a:t>pip install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 err="1"/>
              <a:t>엔터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편집기 상단에 아래와 같이 설치 </a:t>
            </a:r>
            <a:r>
              <a:rPr lang="ko-KR" altLang="en-US" dirty="0" smtClean="0"/>
              <a:t>테스트</a:t>
            </a:r>
            <a:r>
              <a:rPr lang="en-US" altLang="ko-KR" dirty="0"/>
              <a:t> (</a:t>
            </a:r>
            <a:r>
              <a:rPr lang="en-US" altLang="ko-KR" dirty="0" err="1"/>
              <a:t>PyCharm</a:t>
            </a:r>
            <a:r>
              <a:rPr lang="ko-KR" altLang="en-US" dirty="0" smtClean="0"/>
              <a:t>에서는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아래와 같이 내용을 삽입하면 자동 설치됨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import </a:t>
            </a:r>
            <a:r>
              <a:rPr lang="en-US" altLang="ko-KR" dirty="0" err="1"/>
              <a:t>keras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748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, float,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), bool(True, False) 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x = 10</a:t>
            </a:r>
          </a:p>
          <a:p>
            <a:pPr marL="914400" lvl="2" indent="0">
              <a:buNone/>
            </a:pPr>
            <a:r>
              <a:rPr lang="en-US" altLang="ko-KR" dirty="0" smtClean="0"/>
              <a:t>x = 10.1</a:t>
            </a:r>
          </a:p>
          <a:p>
            <a:pPr marL="914400" lvl="2" indent="0">
              <a:buNone/>
            </a:pPr>
            <a:r>
              <a:rPr lang="en-US" altLang="ko-KR" dirty="0" smtClean="0"/>
              <a:t>x = “Hello”</a:t>
            </a:r>
          </a:p>
          <a:p>
            <a:pPr lvl="1"/>
            <a:r>
              <a:rPr lang="en-US" altLang="ko-KR" dirty="0" smtClean="0"/>
              <a:t>list,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a=[1, 2, 3]</a:t>
            </a:r>
          </a:p>
          <a:p>
            <a:pPr lvl="1"/>
            <a:r>
              <a:rPr lang="en-US" altLang="ko-KR" dirty="0" smtClean="0"/>
              <a:t>tuple,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a= (1,2,3) 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en-US" altLang="ko-KR" u="sng" dirty="0" err="1" smtClean="0">
                <a:solidFill>
                  <a:srgbClr val="FF0000"/>
                </a:solidFill>
              </a:rPr>
              <a:t>ndarry</a:t>
            </a:r>
            <a:r>
              <a:rPr lang="en-US" altLang="ko-KR" u="sng" dirty="0" smtClean="0">
                <a:solidFill>
                  <a:srgbClr val="FF0000"/>
                </a:solidFill>
              </a:rPr>
              <a:t>, </a:t>
            </a:r>
            <a:r>
              <a:rPr lang="ko-KR" altLang="en-US" u="sng" dirty="0" smtClean="0">
                <a:solidFill>
                  <a:srgbClr val="FF0000"/>
                </a:solidFill>
              </a:rPr>
              <a:t>행렬</a:t>
            </a:r>
            <a:r>
              <a:rPr lang="en-US" altLang="ko-KR" u="sng" dirty="0" smtClean="0">
                <a:solidFill>
                  <a:srgbClr val="FF0000"/>
                </a:solidFill>
              </a:rPr>
              <a:t>, </a:t>
            </a:r>
            <a:r>
              <a:rPr lang="en-US" altLang="ko-KR" u="sng" dirty="0" err="1" smtClean="0">
                <a:solidFill>
                  <a:srgbClr val="FF0000"/>
                </a:solidFill>
              </a:rPr>
              <a:t>numpy</a:t>
            </a:r>
            <a:r>
              <a:rPr lang="en-US" altLang="ko-KR" u="sng" dirty="0" smtClean="0">
                <a:solidFill>
                  <a:srgbClr val="FF0000"/>
                </a:solidFill>
              </a:rPr>
              <a:t> </a:t>
            </a:r>
            <a:r>
              <a:rPr lang="ko-KR" altLang="en-US" u="sng" dirty="0" smtClean="0">
                <a:solidFill>
                  <a:srgbClr val="FF0000"/>
                </a:solidFill>
              </a:rPr>
              <a:t>라이브러리 사용</a:t>
            </a:r>
            <a:r>
              <a:rPr lang="en-US" altLang="ko-KR" u="sng" dirty="0" smtClean="0">
                <a:solidFill>
                  <a:srgbClr val="FF0000"/>
                </a:solidFill>
              </a:rPr>
              <a:t>, a = </a:t>
            </a:r>
            <a:r>
              <a:rPr lang="en-US" altLang="ko-KR" u="sng" dirty="0" err="1" smtClean="0">
                <a:solidFill>
                  <a:srgbClr val="FF0000"/>
                </a:solidFill>
              </a:rPr>
              <a:t>np.array</a:t>
            </a:r>
            <a:r>
              <a:rPr lang="en-US" altLang="ko-KR" u="sng" dirty="0" smtClean="0">
                <a:solidFill>
                  <a:srgbClr val="FF0000"/>
                </a:solidFill>
              </a:rPr>
              <a:t>([1,2,3])</a:t>
            </a:r>
          </a:p>
          <a:p>
            <a:pPr lvl="1"/>
            <a:r>
              <a:rPr lang="ko-KR" altLang="en-US" dirty="0" err="1" smtClean="0"/>
              <a:t>자료형</a:t>
            </a:r>
            <a:r>
              <a:rPr lang="ko-KR" altLang="en-US" dirty="0" smtClean="0"/>
              <a:t> 조사 함수</a:t>
            </a:r>
            <a:r>
              <a:rPr lang="en-US" altLang="ko-KR" dirty="0" smtClean="0"/>
              <a:t>:  type(100) #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smtClean="0"/>
              <a:t>print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 print(1/3) # 0.3333333333333333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print(x, y, z, end=‘!!!’) # </a:t>
            </a:r>
            <a:r>
              <a:rPr lang="ko-KR" altLang="en-US" dirty="0" smtClean="0"/>
              <a:t>끝 문자를 지정하지 않으면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문자열과 수치 함께 표시</a:t>
            </a:r>
            <a:r>
              <a:rPr lang="en-US" altLang="ko-KR" dirty="0" smtClean="0"/>
              <a:t>1: print(“Hello”+ “World” +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(x))</a:t>
            </a:r>
          </a:p>
          <a:p>
            <a:pPr lvl="1"/>
            <a:r>
              <a:rPr lang="ko-KR" altLang="en-US" dirty="0" smtClean="0"/>
              <a:t>문자열과 수치를 함께 표시</a:t>
            </a:r>
            <a:r>
              <a:rPr lang="en-US" altLang="ko-KR" dirty="0" smtClean="0"/>
              <a:t>2</a:t>
            </a:r>
          </a:p>
          <a:p>
            <a:pPr marL="914400" lvl="2" indent="0">
              <a:buNone/>
            </a:pPr>
            <a:r>
              <a:rPr lang="en-US" altLang="ko-KR" dirty="0" smtClean="0">
                <a:latin typeface="+mj-lt"/>
                <a:ea typeface="굴림체" panose="020B0609000101010101" pitchFamily="49" charset="-127"/>
              </a:rPr>
              <a:t>print(‘</a:t>
            </a:r>
            <a:r>
              <a:rPr lang="ko-KR" altLang="en-US" dirty="0" smtClean="0">
                <a:latin typeface="+mj-lt"/>
                <a:ea typeface="굴림체" panose="020B0609000101010101" pitchFamily="49" charset="-127"/>
              </a:rPr>
              <a:t>몸무게</a:t>
            </a:r>
            <a:r>
              <a:rPr lang="en-US" altLang="ko-KR" dirty="0" smtClean="0">
                <a:latin typeface="+mj-lt"/>
                <a:ea typeface="굴림체" panose="020B0609000101010101" pitchFamily="49" charset="-127"/>
              </a:rPr>
              <a:t>: {0}kg {1}kg {2}</a:t>
            </a:r>
            <a:r>
              <a:rPr lang="en-US" altLang="ko-KR" dirty="0" err="1" smtClean="0">
                <a:latin typeface="+mj-lt"/>
                <a:ea typeface="굴림체" panose="020B0609000101010101" pitchFamily="49" charset="-127"/>
              </a:rPr>
              <a:t>kg’.format</a:t>
            </a:r>
            <a:r>
              <a:rPr lang="en-US" altLang="ko-KR" dirty="0" smtClean="0">
                <a:latin typeface="+mj-lt"/>
                <a:ea typeface="굴림체" panose="020B0609000101010101" pitchFamily="49" charset="-127"/>
              </a:rPr>
              <a:t>(x, y, z))</a:t>
            </a:r>
            <a:endParaRPr lang="en-US" altLang="ko-KR" dirty="0"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650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List 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x = [1, 1, 2, 3, 5]</a:t>
            </a:r>
            <a:br>
              <a:rPr lang="en-US" altLang="ko-KR" dirty="0" smtClean="0"/>
            </a:br>
            <a:r>
              <a:rPr lang="en-US" altLang="ko-KR" dirty="0" smtClean="0"/>
              <a:t>print(x[0])</a:t>
            </a:r>
            <a:br>
              <a:rPr lang="en-US" altLang="ko-KR" dirty="0" smtClean="0"/>
            </a:br>
            <a:r>
              <a:rPr lang="en-US" altLang="ko-KR" dirty="0" smtClean="0"/>
              <a:t>x[3] = 100 # </a:t>
            </a:r>
            <a:r>
              <a:rPr lang="ko-KR" altLang="en-US" dirty="0" smtClean="0"/>
              <a:t>수정 가능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print(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(x)) # </a:t>
            </a:r>
            <a:r>
              <a:rPr lang="ko-KR" altLang="en-US" dirty="0" smtClean="0"/>
              <a:t>길이 </a:t>
            </a:r>
            <a:r>
              <a:rPr lang="en-US" altLang="ko-KR" dirty="0" smtClean="0"/>
              <a:t>5 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= [[1,2,3], [4,5,6]]</a:t>
            </a:r>
            <a:br>
              <a:rPr lang="en-US" altLang="ko-KR" dirty="0" smtClean="0"/>
            </a:br>
            <a:r>
              <a:rPr lang="en-US" altLang="ko-KR" dirty="0" smtClean="0"/>
              <a:t>print(a[0][1])</a:t>
            </a:r>
          </a:p>
          <a:p>
            <a:pPr lvl="1"/>
            <a:r>
              <a:rPr lang="ko-KR" altLang="en-US" dirty="0" smtClean="0"/>
              <a:t>연속된 정수 데이터 생성 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y = </a:t>
            </a:r>
            <a:r>
              <a:rPr lang="en-US" altLang="ko-KR" dirty="0" smtClean="0">
                <a:solidFill>
                  <a:srgbClr val="FF0000"/>
                </a:solidFill>
              </a:rPr>
              <a:t>range</a:t>
            </a:r>
            <a:r>
              <a:rPr lang="en-US" altLang="ko-KR" dirty="0" smtClean="0"/>
              <a:t>(5, 10)</a:t>
            </a:r>
            <a:br>
              <a:rPr lang="en-US" altLang="ko-KR" dirty="0" smtClean="0"/>
            </a:br>
            <a:r>
              <a:rPr lang="en-US" altLang="ko-KR" dirty="0" smtClean="0"/>
              <a:t>print(y[0], y[4])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print(y) # range(5, 10) </a:t>
            </a:r>
            <a:r>
              <a:rPr lang="ko-KR" altLang="en-US" dirty="0" smtClean="0"/>
              <a:t>이 출력 됨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y[2] = 2 #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수정 불가</a:t>
            </a:r>
            <a:endParaRPr lang="en-US" altLang="ko-KR" dirty="0"/>
          </a:p>
          <a:p>
            <a:pPr lvl="1"/>
            <a:r>
              <a:rPr lang="en-US" altLang="ko-KR" dirty="0" smtClean="0"/>
              <a:t>range </a:t>
            </a:r>
            <a:r>
              <a:rPr lang="ko-KR" altLang="en-US" dirty="0" smtClean="0"/>
              <a:t>형은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함수를 사용하여 수정할 수 있는 리스트형으로 변환</a:t>
            </a:r>
            <a:r>
              <a:rPr lang="en-US" altLang="ko-KR" dirty="0"/>
              <a:t> </a:t>
            </a:r>
            <a:r>
              <a:rPr lang="ko-KR" altLang="en-US" dirty="0" smtClean="0"/>
              <a:t>가능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z = </a:t>
            </a:r>
            <a:r>
              <a:rPr lang="en-US" altLang="ko-KR" dirty="0" smtClean="0">
                <a:solidFill>
                  <a:srgbClr val="FF0000"/>
                </a:solidFill>
              </a:rPr>
              <a:t>list</a:t>
            </a:r>
            <a:r>
              <a:rPr lang="en-US" altLang="ko-KR" dirty="0" smtClean="0"/>
              <a:t>(range(5, 10)) # </a:t>
            </a:r>
            <a:r>
              <a:rPr lang="en-US" altLang="ko-KR" dirty="0"/>
              <a:t>z = </a:t>
            </a:r>
            <a:r>
              <a:rPr lang="en-US" altLang="ko-KR" dirty="0" smtClean="0">
                <a:solidFill>
                  <a:srgbClr val="FF0000"/>
                </a:solidFill>
              </a:rPr>
              <a:t>list</a:t>
            </a:r>
            <a:r>
              <a:rPr lang="en-US" altLang="ko-KR" dirty="0" smtClean="0"/>
              <a:t>(range(10)) </a:t>
            </a:r>
            <a:br>
              <a:rPr lang="en-US" altLang="ko-KR" dirty="0" smtClean="0"/>
            </a:br>
            <a:r>
              <a:rPr lang="en-US" altLang="ko-KR" dirty="0" smtClean="0"/>
              <a:t>z[2] = 2</a:t>
            </a:r>
            <a:br>
              <a:rPr lang="en-US" altLang="ko-KR" dirty="0" smtClean="0"/>
            </a:br>
            <a:r>
              <a:rPr lang="en-US" altLang="ko-KR" dirty="0" smtClean="0"/>
              <a:t>print(z</a:t>
            </a:r>
            <a:r>
              <a:rPr lang="en-US" altLang="ko-KR" dirty="0"/>
              <a:t>) # [5, 6, 2, 8, 9</a:t>
            </a:r>
            <a:r>
              <a:rPr lang="en-US" altLang="ko-KR" dirty="0" smtClean="0"/>
              <a:t>]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282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(tuple): </a:t>
            </a:r>
            <a:r>
              <a:rPr lang="ko-KR" altLang="en-US" dirty="0" smtClean="0"/>
              <a:t>리스트와 유사하나 수정 불가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여러 데이터를 </a:t>
            </a:r>
            <a:r>
              <a:rPr lang="ko-KR" altLang="en-US" dirty="0" smtClean="0"/>
              <a:t>함수의 입력</a:t>
            </a:r>
            <a:r>
              <a:rPr lang="en-US" altLang="ko-KR" dirty="0"/>
              <a:t> </a:t>
            </a:r>
            <a:r>
              <a:rPr lang="ko-KR" altLang="en-US" dirty="0" smtClean="0"/>
              <a:t>또는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처리할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주로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 = (1, 2, </a:t>
            </a:r>
            <a:r>
              <a:rPr lang="en-US" altLang="ko-KR" dirty="0" smtClean="0"/>
              <a:t>3) # a = (1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원소가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개인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print(a)</a:t>
            </a:r>
            <a:br>
              <a:rPr lang="en-US" altLang="ko-KR" dirty="0" smtClean="0"/>
            </a:br>
            <a:r>
              <a:rPr lang="en-US" altLang="ko-KR" dirty="0" smtClean="0"/>
              <a:t>print(a[0])</a:t>
            </a:r>
          </a:p>
          <a:p>
            <a:endParaRPr lang="en-US" altLang="ko-KR" dirty="0"/>
          </a:p>
          <a:p>
            <a:r>
              <a:rPr lang="en-US" altLang="ko-KR" dirty="0"/>
              <a:t>i</a:t>
            </a:r>
            <a:r>
              <a:rPr lang="en-US" altLang="ko-KR" dirty="0" smtClean="0"/>
              <a:t>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기본적으로 다른 언어와 유사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차이점은 콜론</a:t>
            </a:r>
            <a:r>
              <a:rPr lang="en-US" altLang="ko-KR" dirty="0" smtClean="0"/>
              <a:t>(:)</a:t>
            </a:r>
            <a:r>
              <a:rPr lang="ko-KR" altLang="en-US" dirty="0" smtClean="0"/>
              <a:t> 다음 줄</a:t>
            </a:r>
            <a:r>
              <a:rPr lang="ko-KR" altLang="en-US" dirty="0"/>
              <a:t>에</a:t>
            </a:r>
            <a:r>
              <a:rPr lang="ko-KR" altLang="en-US" dirty="0" smtClean="0"/>
              <a:t> 동일한 </a:t>
            </a:r>
            <a:r>
              <a:rPr lang="ko-KR" altLang="en-US" dirty="0" smtClean="0">
                <a:solidFill>
                  <a:srgbClr val="FF0000"/>
                </a:solidFill>
              </a:rPr>
              <a:t>들여쓰기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엔터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또는 탭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 수준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있는 명령 실행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latin typeface="+mj-lt"/>
              </a:rPr>
              <a:t>x = </a:t>
            </a:r>
            <a:r>
              <a:rPr lang="en-US" altLang="ko-KR" dirty="0" smtClean="0">
                <a:latin typeface="+mj-lt"/>
              </a:rPr>
              <a:t>11</a:t>
            </a:r>
            <a:br>
              <a:rPr lang="en-US" altLang="ko-KR" dirty="0" smtClean="0">
                <a:latin typeface="+mj-lt"/>
              </a:rPr>
            </a:br>
            <a:r>
              <a:rPr lang="en-US" altLang="ko-KR" dirty="0" smtClean="0">
                <a:latin typeface="+mj-lt"/>
              </a:rPr>
              <a:t>if </a:t>
            </a:r>
            <a:r>
              <a:rPr lang="en-US" altLang="ko-KR" dirty="0">
                <a:latin typeface="+mj-lt"/>
              </a:rPr>
              <a:t>x &gt; </a:t>
            </a:r>
            <a:r>
              <a:rPr lang="en-US" altLang="ko-KR" dirty="0" smtClean="0">
                <a:latin typeface="+mj-lt"/>
              </a:rPr>
              <a:t>10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</a:rPr>
              <a:t>:</a:t>
            </a:r>
            <a:r>
              <a:rPr lang="en-US" altLang="ko-KR" dirty="0" smtClean="0">
                <a:latin typeface="+mj-lt"/>
              </a:rPr>
              <a:t/>
            </a:r>
            <a:br>
              <a:rPr lang="en-US" altLang="ko-KR" dirty="0" smtClean="0">
                <a:latin typeface="+mj-lt"/>
              </a:rPr>
            </a:br>
            <a:r>
              <a:rPr lang="en-US" altLang="ko-KR" dirty="0" smtClean="0">
                <a:latin typeface="+mj-lt"/>
              </a:rPr>
              <a:t>	print</a:t>
            </a:r>
            <a:r>
              <a:rPr lang="en-US" altLang="ko-KR" dirty="0">
                <a:latin typeface="+mj-lt"/>
              </a:rPr>
              <a:t>('x is ')  # ... (A1)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    </a:t>
            </a:r>
            <a:r>
              <a:rPr lang="en-US" altLang="ko-KR" dirty="0" smtClean="0">
                <a:latin typeface="+mj-lt"/>
              </a:rPr>
              <a:t>	print</a:t>
            </a:r>
            <a:r>
              <a:rPr lang="en-US" altLang="ko-KR" dirty="0">
                <a:latin typeface="+mj-lt"/>
              </a:rPr>
              <a:t>('        larger than 10.')  # ... (</a:t>
            </a:r>
            <a:r>
              <a:rPr lang="en-US" altLang="ko-KR" dirty="0" smtClean="0">
                <a:latin typeface="+mj-lt"/>
              </a:rPr>
              <a:t>A2)</a:t>
            </a: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    else:</a:t>
            </a:r>
            <a:br>
              <a:rPr lang="en-US" altLang="ko-KR" dirty="0" smtClean="0">
                <a:latin typeface="+mj-lt"/>
              </a:rPr>
            </a:br>
            <a:r>
              <a:rPr lang="en-US" altLang="ko-KR" dirty="0" smtClean="0">
                <a:latin typeface="+mj-lt"/>
              </a:rPr>
              <a:t>	print</a:t>
            </a:r>
            <a:r>
              <a:rPr lang="en-US" altLang="ko-KR" dirty="0">
                <a:latin typeface="+mj-lt"/>
              </a:rPr>
              <a:t>('x is smaller than 11')  # ... (B1</a:t>
            </a:r>
            <a:r>
              <a:rPr lang="en-US" altLang="ko-KR" dirty="0" smtClean="0">
                <a:latin typeface="+mj-lt"/>
              </a:rPr>
              <a:t>)</a:t>
            </a:r>
            <a:br>
              <a:rPr lang="en-US" altLang="ko-KR" dirty="0" smtClean="0">
                <a:latin typeface="+mj-lt"/>
              </a:rPr>
            </a:br>
            <a:r>
              <a:rPr lang="en-US" altLang="ko-KR" dirty="0" smtClean="0">
                <a:latin typeface="+mj-lt"/>
              </a:rPr>
              <a:t/>
            </a:r>
            <a:br>
              <a:rPr lang="en-US" altLang="ko-KR" dirty="0" smtClean="0">
                <a:latin typeface="+mj-lt"/>
              </a:rPr>
            </a:br>
            <a:r>
              <a:rPr lang="en-US" altLang="ko-KR" dirty="0" smtClean="0">
                <a:latin typeface="+mj-lt"/>
              </a:rPr>
              <a:t>*** </a:t>
            </a:r>
            <a:r>
              <a:rPr lang="ko-KR" altLang="en-US" dirty="0" err="1" smtClean="0">
                <a:latin typeface="+mj-lt"/>
              </a:rPr>
              <a:t>파이썬에서는</a:t>
            </a:r>
            <a:r>
              <a:rPr lang="ko-KR" altLang="en-US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switch ~ case </a:t>
            </a:r>
            <a:r>
              <a:rPr lang="ko-KR" altLang="en-US" dirty="0" smtClean="0">
                <a:latin typeface="+mj-lt"/>
              </a:rPr>
              <a:t>문 없음</a:t>
            </a:r>
            <a:endParaRPr lang="en-US" altLang="ko-KR" dirty="0" smtClean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422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비교 연산자</a:t>
            </a:r>
            <a:r>
              <a:rPr lang="en-US" altLang="ko-KR" dirty="0" smtClean="0"/>
              <a:t>: ==, &gt;, != </a:t>
            </a:r>
            <a:r>
              <a:rPr lang="ko-KR" altLang="en-US" dirty="0" smtClean="0"/>
              <a:t>등등 다른 언어와 동일</a:t>
            </a:r>
            <a:endParaRPr lang="en-US" altLang="ko-KR" dirty="0" smtClean="0"/>
          </a:p>
          <a:p>
            <a:r>
              <a:rPr lang="ko-KR" altLang="en-US" dirty="0" smtClean="0"/>
              <a:t>여러 조건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x&gt;11 </a:t>
            </a:r>
            <a:r>
              <a:rPr lang="en-US" altLang="ko-KR" dirty="0" smtClean="0">
                <a:solidFill>
                  <a:srgbClr val="FF0000"/>
                </a:solidFill>
              </a:rPr>
              <a:t>and</a:t>
            </a:r>
            <a:r>
              <a:rPr lang="en-US" altLang="ko-KR" dirty="0" smtClean="0"/>
              <a:t> x&lt;100</a:t>
            </a:r>
            <a:br>
              <a:rPr lang="en-US" altLang="ko-KR" dirty="0" smtClean="0"/>
            </a:br>
            <a:r>
              <a:rPr lang="en-US" altLang="ko-KR" dirty="0" smtClean="0"/>
              <a:t>x&gt;11 </a:t>
            </a:r>
            <a:r>
              <a:rPr lang="en-US" altLang="ko-KR" dirty="0" smtClean="0">
                <a:solidFill>
                  <a:srgbClr val="FF0000"/>
                </a:solidFill>
              </a:rPr>
              <a:t>or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not</a:t>
            </a:r>
            <a:r>
              <a:rPr lang="en-US" altLang="ko-KR" dirty="0" smtClean="0"/>
              <a:t>(x&lt;100) #not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논리 부정 연산자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in</a:t>
            </a:r>
            <a:r>
              <a:rPr lang="en-US" altLang="ko-KR" dirty="0"/>
              <a:t> [1, 2, 3</a:t>
            </a:r>
            <a:r>
              <a:rPr lang="en-US" altLang="ko-KR" dirty="0" smtClean="0"/>
              <a:t>]: # for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print(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pt-BR" altLang="ko-KR" dirty="0"/>
              <a:t>for i in </a:t>
            </a:r>
            <a:r>
              <a:rPr lang="pt-BR" altLang="ko-KR" dirty="0" smtClean="0"/>
              <a:t>range(1, 4):</a:t>
            </a:r>
            <a:br>
              <a:rPr lang="pt-BR" altLang="ko-KR" dirty="0" smtClean="0"/>
            </a:br>
            <a:r>
              <a:rPr lang="pt-BR" altLang="ko-KR" dirty="0" smtClean="0"/>
              <a:t>	print(i)</a:t>
            </a:r>
            <a:br>
              <a:rPr lang="pt-BR" altLang="ko-KR" dirty="0" smtClean="0"/>
            </a:br>
            <a:r>
              <a:rPr lang="pt-BR" altLang="ko-KR" dirty="0" smtClean="0"/>
              <a:t/>
            </a:r>
            <a:br>
              <a:rPr lang="pt-BR" altLang="ko-KR" dirty="0" smtClean="0"/>
            </a:br>
            <a:r>
              <a:rPr lang="pt-BR" altLang="ko-KR" dirty="0" smtClean="0"/>
              <a:t>num = [2, 4, 6, 8, 10]</a:t>
            </a:r>
            <a:br>
              <a:rPr lang="pt-BR" altLang="ko-KR" dirty="0" smtClean="0"/>
            </a:br>
            <a:r>
              <a:rPr lang="pt-BR" altLang="ko-KR" dirty="0"/>
              <a:t>for </a:t>
            </a:r>
            <a:r>
              <a:rPr lang="pt-BR" altLang="ko-KR" dirty="0" smtClean="0"/>
              <a:t>i, n </a:t>
            </a:r>
            <a:r>
              <a:rPr lang="pt-BR" altLang="ko-KR" dirty="0"/>
              <a:t>in </a:t>
            </a:r>
            <a:r>
              <a:rPr lang="pt-BR" altLang="ko-KR" dirty="0" smtClean="0"/>
              <a:t>enumerate(num):# i</a:t>
            </a:r>
            <a:r>
              <a:rPr lang="ko-KR" altLang="en-US" dirty="0" smtClean="0"/>
              <a:t>에는 인덱스</a:t>
            </a:r>
            <a:r>
              <a:rPr lang="en-US" altLang="ko-KR" dirty="0" smtClean="0"/>
              <a:t>,  n</a:t>
            </a:r>
            <a:r>
              <a:rPr lang="ko-KR" altLang="en-US" dirty="0" smtClean="0"/>
              <a:t>에는 데이터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거의 사용</a:t>
            </a:r>
            <a:r>
              <a:rPr lang="en-US" altLang="ko-KR" dirty="0" smtClean="0"/>
              <a:t>X</a:t>
            </a:r>
            <a:r>
              <a:rPr lang="pt-BR" altLang="ko-KR" dirty="0"/>
              <a:t/>
            </a:r>
            <a:br>
              <a:rPr lang="pt-BR" altLang="ko-KR" dirty="0"/>
            </a:br>
            <a:r>
              <a:rPr lang="pt-BR" altLang="ko-KR" dirty="0" smtClean="0"/>
              <a:t>	num[i] = n * 2</a:t>
            </a:r>
            <a:r>
              <a:rPr lang="pt-BR" altLang="ko-KR" dirty="0"/>
              <a:t>	</a:t>
            </a:r>
            <a:br>
              <a:rPr lang="pt-BR" altLang="ko-KR" dirty="0"/>
            </a:br>
            <a:r>
              <a:rPr lang="pt-BR" altLang="ko-KR" dirty="0"/>
              <a:t>print(num) #[4, 8, 12, 16, 20</a:t>
            </a:r>
            <a:r>
              <a:rPr lang="pt-BR" altLang="ko-KR" dirty="0" smtClean="0"/>
              <a:t>]</a:t>
            </a:r>
            <a:br>
              <a:rPr lang="pt-BR" altLang="ko-KR" dirty="0" smtClean="0"/>
            </a:br>
            <a:r>
              <a:rPr lang="pt-BR" altLang="ko-KR" dirty="0" smtClean="0"/>
              <a:t/>
            </a:r>
            <a:br>
              <a:rPr lang="pt-BR" altLang="ko-KR" dirty="0" smtClean="0"/>
            </a:br>
            <a:r>
              <a:rPr lang="pt-BR" altLang="ko-KR" dirty="0" smtClean="0"/>
              <a:t>*** while </a:t>
            </a:r>
            <a:r>
              <a:rPr lang="ko-KR" altLang="en-US" dirty="0" smtClean="0"/>
              <a:t>문도 있으며 다른 언어와 유사함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60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리스트 형은 벡터로 사용할 수 있을까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>[1, 2] + [3, 4] =&gt; [1, 2, 3, 4] </a:t>
            </a:r>
            <a:r>
              <a:rPr lang="en-US" altLang="ko-KR" dirty="0">
                <a:solidFill>
                  <a:srgbClr val="FF0000"/>
                </a:solidFill>
              </a:rPr>
              <a:t>No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en-US" altLang="ko-KR" dirty="0"/>
          </a:p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활용하여 벡터나 행렬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 </a:t>
            </a:r>
            <a:r>
              <a:rPr lang="en-US" altLang="ko-KR" dirty="0" smtClean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#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as np, </a:t>
            </a:r>
            <a:r>
              <a:rPr lang="ko-KR" altLang="en-US" dirty="0" smtClean="0"/>
              <a:t>이 방식 주로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np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ko-KR" altLang="en-US" dirty="0" err="1" smtClean="0">
                <a:solidFill>
                  <a:srgbClr val="FF0000"/>
                </a:solidFill>
              </a:rPr>
              <a:t>함수명</a:t>
            </a:r>
            <a:r>
              <a:rPr lang="ko-KR" altLang="en-US" dirty="0" smtClean="0"/>
              <a:t> 의 형태로 함수를 호출하여 사용</a:t>
            </a:r>
            <a:endParaRPr lang="en-US" altLang="ko-KR" dirty="0" smtClean="0"/>
          </a:p>
          <a:p>
            <a:r>
              <a:rPr lang="ko-KR" altLang="en-US" dirty="0" smtClean="0"/>
              <a:t>벡터 정의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형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x 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([1,2,3])</a:t>
            </a:r>
            <a:br>
              <a:rPr lang="en-US" altLang="ko-KR" dirty="0" smtClean="0"/>
            </a:br>
            <a:r>
              <a:rPr lang="en-US" altLang="ko-KR" dirty="0" smtClean="0"/>
              <a:t>print(x) # [</a:t>
            </a:r>
            <a:r>
              <a:rPr lang="en-US" altLang="ko-KR" dirty="0"/>
              <a:t>1 2 3</a:t>
            </a:r>
            <a:r>
              <a:rPr lang="en-US" altLang="ko-KR" dirty="0" smtClean="0"/>
              <a:t>]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콤마가 안 보임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벡터를 의미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s-ES" altLang="ko-KR" dirty="0"/>
              <a:t>y = np.array([4, 5, 6</a:t>
            </a:r>
            <a:r>
              <a:rPr lang="es-ES" altLang="ko-KR" dirty="0" smtClean="0"/>
              <a:t>])</a:t>
            </a:r>
            <a:br>
              <a:rPr lang="es-ES" altLang="ko-KR" dirty="0" smtClean="0"/>
            </a:br>
            <a:r>
              <a:rPr lang="es-ES" altLang="ko-KR" dirty="0" smtClean="0"/>
              <a:t>print(x </a:t>
            </a:r>
            <a:r>
              <a:rPr lang="es-ES" altLang="ko-KR" dirty="0"/>
              <a:t>+ y</a:t>
            </a:r>
            <a:r>
              <a:rPr lang="es-ES" altLang="ko-KR" dirty="0" smtClean="0"/>
              <a:t>)</a:t>
            </a:r>
            <a:r>
              <a:rPr lang="en-US" altLang="ko-KR" dirty="0"/>
              <a:t> # </a:t>
            </a:r>
            <a:r>
              <a:rPr lang="en-US" altLang="ko-KR" dirty="0" smtClean="0"/>
              <a:t>[5 7 9]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print(type(y)) # </a:t>
            </a:r>
            <a:r>
              <a:rPr lang="en-US" altLang="ko-KR" dirty="0" err="1" smtClean="0"/>
              <a:t>numpy.ndarray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723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모자이크">
  <a:themeElements>
    <a:clrScheme name="모자이크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99FF"/>
      </a:accent1>
      <a:accent2>
        <a:srgbClr val="9999CC"/>
      </a:accent2>
      <a:accent3>
        <a:srgbClr val="8F8F8F"/>
      </a:accent3>
      <a:accent4>
        <a:srgbClr val="707070"/>
      </a:accent4>
      <a:accent5>
        <a:srgbClr val="CACAFF"/>
      </a:accent5>
      <a:accent6>
        <a:srgbClr val="8A8AB9"/>
      </a:accent6>
      <a:hlink>
        <a:srgbClr val="0000FF"/>
      </a:hlink>
      <a:folHlink>
        <a:srgbClr val="FF00FF"/>
      </a:folHlink>
    </a:clrScheme>
    <a:fontScheme name="모자이크">
      <a:majorFont>
        <a:latin typeface="굴림"/>
        <a:ea typeface="굴림"/>
        <a:cs typeface="굴림"/>
      </a:majorFont>
      <a:minorFont>
        <a:latin typeface="Helvetica"/>
        <a:ea typeface="Helvetica"/>
        <a:cs typeface="Helvetica"/>
      </a:minorFont>
    </a:fontScheme>
    <a:fmtScheme name="모자이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휴먼모음T"/>
            <a:ea typeface="휴먼모음T"/>
            <a:cs typeface="휴먼모음T"/>
            <a:sym typeface="휴먼모음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휴먼모음T"/>
            <a:ea typeface="휴먼모음T"/>
            <a:cs typeface="휴먼모음T"/>
            <a:sym typeface="휴먼모음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모자이크">
  <a:themeElements>
    <a:clrScheme name="모자이크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99FF"/>
      </a:accent1>
      <a:accent2>
        <a:srgbClr val="9999CC"/>
      </a:accent2>
      <a:accent3>
        <a:srgbClr val="8F8F8F"/>
      </a:accent3>
      <a:accent4>
        <a:srgbClr val="707070"/>
      </a:accent4>
      <a:accent5>
        <a:srgbClr val="CACAFF"/>
      </a:accent5>
      <a:accent6>
        <a:srgbClr val="8A8AB9"/>
      </a:accent6>
      <a:hlink>
        <a:srgbClr val="0000FF"/>
      </a:hlink>
      <a:folHlink>
        <a:srgbClr val="FF00FF"/>
      </a:folHlink>
    </a:clrScheme>
    <a:fontScheme name="모자이크">
      <a:majorFont>
        <a:latin typeface="굴림"/>
        <a:ea typeface="굴림"/>
        <a:cs typeface="굴림"/>
      </a:majorFont>
      <a:minorFont>
        <a:latin typeface="Helvetica"/>
        <a:ea typeface="Helvetica"/>
        <a:cs typeface="Helvetica"/>
      </a:minorFont>
    </a:fontScheme>
    <a:fmtScheme name="모자이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휴먼모음T"/>
            <a:ea typeface="휴먼모음T"/>
            <a:cs typeface="휴먼모음T"/>
            <a:sym typeface="휴먼모음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휴먼모음T"/>
            <a:ea typeface="휴먼모음T"/>
            <a:cs typeface="휴먼모음T"/>
            <a:sym typeface="휴먼모음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468</Words>
  <Application>Microsoft Office PowerPoint</Application>
  <PresentationFormat>화면 슬라이드 쇼(4:3)</PresentationFormat>
  <Paragraphs>128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굴림체</vt:lpstr>
      <vt:lpstr>휴먼모음T</vt:lpstr>
      <vt:lpstr>휴먼옛체</vt:lpstr>
      <vt:lpstr>Arial</vt:lpstr>
      <vt:lpstr>Times New Roman</vt:lpstr>
      <vt:lpstr>모자이크</vt:lpstr>
      <vt:lpstr>파이썬으로 배우는 머신러닝의 교과서</vt:lpstr>
      <vt:lpstr>목차</vt:lpstr>
      <vt:lpstr>머신러닝의 준비</vt:lpstr>
      <vt:lpstr>PowerPoint 프레젠테이션</vt:lpstr>
      <vt:lpstr>파이썬 기본</vt:lpstr>
      <vt:lpstr>PowerPoint 프레젠테이션</vt:lpstr>
      <vt:lpstr>PowerPoint 프레젠테이션</vt:lpstr>
      <vt:lpstr>PowerPoint 프레젠테이션</vt:lpstr>
      <vt:lpstr>벡터</vt:lpstr>
      <vt:lpstr>PowerPoint 프레젠테이션</vt:lpstr>
      <vt:lpstr>행렬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 (사용자 정의 함수)</vt:lpstr>
      <vt:lpstr>파일 저장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C언어1</dc:title>
  <cp:lastModifiedBy>ADMIN</cp:lastModifiedBy>
  <cp:revision>285</cp:revision>
  <dcterms:modified xsi:type="dcterms:W3CDTF">2018-11-15T10:40:31Z</dcterms:modified>
</cp:coreProperties>
</file>