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58" r:id="rId4"/>
    <p:sldId id="259" r:id="rId5"/>
    <p:sldId id="261" r:id="rId6"/>
    <p:sldId id="262" r:id="rId7"/>
    <p:sldId id="265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91" r:id="rId28"/>
    <p:sldId id="287" r:id="rId29"/>
    <p:sldId id="288" r:id="rId30"/>
    <p:sldId id="289" r:id="rId31"/>
    <p:sldId id="290" r:id="rId32"/>
    <p:sldId id="292" r:id="rId33"/>
    <p:sldId id="29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8BF3-6E7B-40C8-A5DE-7D8483021BA5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6F3B5-F4AA-45A7-8B77-3F09713CD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7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387D-FE68-4A36-80C8-1E7DC344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403A4-4AE9-480A-A922-BF6B4E31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4BA84-FD8B-4EF4-BD3E-45434065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9CE-1105-4934-96F4-20A828B070A6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6FDB5-3AB9-414E-AF5F-3F8FB745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3D782-2E30-49B3-A6EF-1CB02A03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71160-F104-4E58-93B7-0E3A7E8F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DB6DB-C123-49BD-9BF1-A073EBDC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CAB4F-604E-46F9-94FE-13C6AC3C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8E0D-1D49-41D8-A642-8E14A81530A9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02C49-9048-4ECA-9DE2-6793353E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A7192-4EA7-40A9-B68A-A1963159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D6336-33CB-4428-9113-3CCF0B195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BC4FD-D776-4E95-8281-FA9FA7DA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BF6B4-6FC1-4617-BE04-8BA669AB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7C20-7B61-4038-959A-9B489D2DFEF7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95602-F134-4105-906F-0A4AC58B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18C14-9FC4-4216-8A5B-AF2C3D43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E6514-2CEA-475D-B949-B7F4B57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A1BD0-46F4-4892-9039-33AAB74B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01F8A-D796-46F2-9C33-308F806D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3A7-B0B3-4D48-B496-E5C31203F373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8AD2B-53F5-4118-A477-240EC9E9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6227A-A41A-45FD-A2E0-84F145C2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16B1D-C4DC-4EDD-A7E8-9D0EF552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C3CF0-4BB7-4835-9B6E-8BAA2A2E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24D41-5064-4299-8F31-657AC357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F279-A923-4FED-83A6-7DDEDBF4DFEB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90C6C-96B8-4059-B8F3-1255C2F1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23F0C-E1A3-4527-B3D6-C19D65C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2C368-76CC-41F7-AC3D-E7B87338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F69BC-94E8-4CDA-9BA7-43CD483BF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07B40-F453-483F-BF21-482BD2BE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F189D-ED77-4AD6-9C56-230046EF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FAF4-5A3A-4BA4-BC17-78A1626E55B9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41937-D891-40D8-BAA8-5643B1B6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7D15F-4A48-4EBB-9515-CB980BC7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6A5E-52B7-4D48-A24E-15A553DC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ADCE-5219-4462-B2E0-52E453ED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99F9D-FC08-4B59-B90A-2EF0C840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8E4FD-2CD1-47D4-BDCD-88F3C6A4F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B1CEE-22CF-4095-AAC5-95F3DA313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A11C4-E58A-4048-96CA-105D67A5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5C45-809D-416E-A08F-D82CAD880294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AC2A5-C3AB-4E37-BFAC-0F592264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DEE713-BF08-41EA-914E-50EF35A6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6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8017A-D78A-499F-82D9-2A38B705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7660A9-CC61-4E73-9B25-C1F2611D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E29-AEA0-41FA-B3ED-F74609F814A5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D86822-5C6D-4365-AABC-A61B852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A605DD-262A-4155-91B4-2F06BCED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1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5201C-D542-47C7-AF64-15B6F502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1B76-43DF-4CBB-B694-CF4D93A71E5D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4FDD5-3A57-4C69-99F3-B007D2C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89B8A-A08D-47F7-A76D-66C804B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1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9FA1-0887-4C94-94F8-34D8B800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C47A-7DCA-44F8-B8CA-E2F2D8D7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C68CA-BC43-4ACB-B420-88F805FD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560EF-1338-4A06-BFC7-9751B95D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DF28-C7A4-42BE-8F0D-7E6C3AE20CAE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47ABC-801D-456C-86FB-D5AB2B70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5D66F-D6B5-416D-B302-EB784BDB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AAFA-A550-49CA-8CF4-DF8B2890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403EE-66CC-4E42-B26E-DD3A6C52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B7E92-0E9F-45BC-9520-BED97B858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FD262-4BAE-4F73-B542-2F8DC7CD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1BBB-6999-4F81-A32B-FFD13ADF2E60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F0465-719B-4531-A9D2-AA9296CF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03DFA-D9E5-4D28-9DFC-2BB5AFCC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BD223-4C6D-45F4-A305-F9155B22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2B239-D762-4C5B-AFF0-8D0BE713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DD745-5278-43C9-AB47-B3D77AC4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74A3-0587-4CCF-A5DA-010AE3F3A95B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1C500-7F29-41EA-88A2-5B85FBDDC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5041E-A9BC-4393-B7C7-E02D5B0D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4E5E-1990-43E0-91C2-C9885B32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3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896827-FBD1-4E2A-BD00-F05A4DA56D4F}"/>
              </a:ext>
            </a:extLst>
          </p:cNvPr>
          <p:cNvSpPr/>
          <p:nvPr/>
        </p:nvSpPr>
        <p:spPr>
          <a:xfrm>
            <a:off x="-15855" y="0"/>
            <a:ext cx="611185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673FFF1-8C3E-454D-AFA2-2B704338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58FA847-BE8B-40A0-8165-752AEB92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610" y="2738743"/>
            <a:ext cx="6746198" cy="197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ko-KR" sz="6600" b="1" u="sng" spc="300">
                <a:solidFill>
                  <a:schemeClr val="accent1"/>
                </a:solidFill>
                <a:latin typeface="+mj-ea"/>
                <a:ea typeface="+mj-ea"/>
                <a:cs typeface="Segoe UI Black" panose="020B0A02040204020203" pitchFamily="34" charset="0"/>
              </a:rPr>
              <a:t>  CHAPTER3</a:t>
            </a:r>
          </a:p>
          <a:p>
            <a:pPr algn="r" eaLnBrk="1" hangingPunct="1">
              <a:lnSpc>
                <a:spcPct val="120000"/>
              </a:lnSpc>
            </a:pPr>
            <a:r>
              <a:rPr lang="ko-KR" altLang="en-US" sz="4000" spc="3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Segoe UI Black" panose="020B0A02040204020203" pitchFamily="34" charset="0"/>
              </a:rPr>
              <a:t>그래프그리기</a:t>
            </a:r>
            <a:endParaRPr lang="ru-RU" altLang="ko-KR" sz="4000" spc="3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5760209-E9FD-4B84-B243-B77F9C85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z="1500" b="1" smtClean="0"/>
              <a:t>1</a:t>
            </a:fld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63043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3.1.6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장식하기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66F8D-0029-4459-A58A-840C4D1B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13424"/>
            <a:ext cx="10005391" cy="5366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34999-505D-4167-A600-CF96534C1302}"/>
              </a:ext>
            </a:extLst>
          </p:cNvPr>
          <p:cNvSpPr txBox="1"/>
          <p:nvPr/>
        </p:nvSpPr>
        <p:spPr>
          <a:xfrm>
            <a:off x="5687909" y="4159940"/>
            <a:ext cx="544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plt.plot(x,f(x),color,label)</a:t>
            </a:r>
          </a:p>
          <a:p>
            <a:endParaRPr lang="en-US" altLang="ko-KR" sz="1200"/>
          </a:p>
          <a:p>
            <a:r>
              <a:rPr lang="en-US" altLang="ko-KR" sz="1200"/>
              <a:t>x</a:t>
            </a:r>
            <a:r>
              <a:rPr lang="ko-KR" altLang="en-US" sz="1200"/>
              <a:t>축은 </a:t>
            </a:r>
            <a:r>
              <a:rPr lang="en-US" altLang="ko-KR" sz="1200"/>
              <a:t>x, y</a:t>
            </a:r>
            <a:r>
              <a:rPr lang="ko-KR" altLang="en-US" sz="1200"/>
              <a:t>축은 </a:t>
            </a:r>
            <a:r>
              <a:rPr lang="en-US" altLang="ko-KR" sz="1200"/>
              <a:t>f(x)</a:t>
            </a:r>
            <a:r>
              <a:rPr lang="ko-KR" altLang="en-US" sz="1200"/>
              <a:t>에 해당하는 값들을 등록하며</a:t>
            </a:r>
            <a:r>
              <a:rPr lang="en-US" altLang="ko-KR" sz="1200"/>
              <a:t>, </a:t>
            </a:r>
            <a:r>
              <a:rPr lang="ko-KR" altLang="en-US" sz="1200"/>
              <a:t>해당 그래프의 </a:t>
            </a:r>
            <a:r>
              <a:rPr lang="en-US" altLang="ko-KR" sz="1200"/>
              <a:t>color</a:t>
            </a:r>
            <a:r>
              <a:rPr lang="ko-KR" altLang="en-US" sz="1200"/>
              <a:t>와</a:t>
            </a:r>
            <a:endParaRPr lang="en-US" altLang="ko-KR" sz="1200"/>
          </a:p>
          <a:p>
            <a:r>
              <a:rPr lang="ko-KR" altLang="en-US" sz="1200"/>
              <a:t>그래프에 이름을 지정해준다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plt.plot()</a:t>
            </a:r>
            <a:r>
              <a:rPr lang="ko-KR" altLang="en-US" sz="1200"/>
              <a:t>에 파라미터를 여러 방법으로 넣을 수 있으므로 객체지향언어의</a:t>
            </a:r>
            <a:endParaRPr lang="en-US" altLang="ko-KR" sz="1200"/>
          </a:p>
          <a:p>
            <a:r>
              <a:rPr lang="ko-KR" altLang="en-US" sz="1200"/>
              <a:t>특징 중 </a:t>
            </a:r>
            <a:r>
              <a:rPr lang="en-US" altLang="ko-KR" sz="1200"/>
              <a:t>‘</a:t>
            </a:r>
            <a:r>
              <a:rPr lang="ko-KR" altLang="en-US" sz="1200"/>
              <a:t>오버로딩</a:t>
            </a:r>
            <a:r>
              <a:rPr lang="en-US" altLang="ko-KR" sz="1200"/>
              <a:t>’</a:t>
            </a:r>
            <a:r>
              <a:rPr lang="ko-KR" altLang="en-US" sz="1200"/>
              <a:t>에 해당한다고 볼 수 있다</a:t>
            </a:r>
            <a:r>
              <a:rPr lang="en-US" altLang="ko-KR" sz="12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3CD550-1F80-41BC-9AA4-07594DBCB440}"/>
              </a:ext>
            </a:extLst>
          </p:cNvPr>
          <p:cNvSpPr/>
          <p:nvPr/>
        </p:nvSpPr>
        <p:spPr>
          <a:xfrm>
            <a:off x="1643271" y="2504661"/>
            <a:ext cx="6639338" cy="33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6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66F8D-0029-4459-A58A-840C4D1B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13424"/>
            <a:ext cx="10005391" cy="5366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34999-505D-4167-A600-CF96534C1302}"/>
              </a:ext>
            </a:extLst>
          </p:cNvPr>
          <p:cNvSpPr txBox="1"/>
          <p:nvPr/>
        </p:nvSpPr>
        <p:spPr>
          <a:xfrm>
            <a:off x="5687909" y="4159940"/>
            <a:ext cx="544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plt.legend(loc=“”)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FF0000"/>
                </a:solidFill>
              </a:rPr>
              <a:t>□</a:t>
            </a:r>
            <a:r>
              <a:rPr lang="ko-KR" altLang="en-US" sz="1200"/>
              <a:t>에 해당하는 부분을 </a:t>
            </a:r>
            <a:r>
              <a:rPr lang="en-US" altLang="ko-KR" sz="1200"/>
              <a:t>show()</a:t>
            </a:r>
            <a:r>
              <a:rPr lang="ko-KR" altLang="en-US" sz="1200"/>
              <a:t>해주는 부분이다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기본적으로 위치는 자동으로 정해지지만</a:t>
            </a:r>
            <a:r>
              <a:rPr lang="en-US" altLang="ko-KR" sz="1200"/>
              <a:t>, loc=“where” </a:t>
            </a:r>
            <a:r>
              <a:rPr lang="ko-KR" altLang="en-US" sz="1200"/>
              <a:t>로 </a:t>
            </a:r>
            <a:r>
              <a:rPr lang="en-US" altLang="ko-KR" sz="1200"/>
              <a:t>where</a:t>
            </a:r>
            <a:r>
              <a:rPr lang="ko-KR" altLang="en-US" sz="1200"/>
              <a:t>에 적절한</a:t>
            </a:r>
            <a:endParaRPr lang="en-US" altLang="ko-KR" sz="1200"/>
          </a:p>
          <a:p>
            <a:r>
              <a:rPr lang="ko-KR" altLang="en-US" sz="1200"/>
              <a:t>값을 넣어 위치를 지정할 수 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Ex) “Upper right”, “Upper left”, “Lower left”, “Lower right” ..etc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675AC5-F38A-40AC-97BE-93E7972D19A8}"/>
              </a:ext>
            </a:extLst>
          </p:cNvPr>
          <p:cNvSpPr/>
          <p:nvPr/>
        </p:nvSpPr>
        <p:spPr>
          <a:xfrm>
            <a:off x="2345635" y="4197109"/>
            <a:ext cx="636103" cy="361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A294D1-E88A-43EF-8614-F0B88C12262C}"/>
              </a:ext>
            </a:extLst>
          </p:cNvPr>
          <p:cNvSpPr/>
          <p:nvPr/>
        </p:nvSpPr>
        <p:spPr>
          <a:xfrm>
            <a:off x="1643271" y="2809462"/>
            <a:ext cx="6056242" cy="159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2F5A5CD-14BF-466E-92ED-1700AF246124}"/>
              </a:ext>
            </a:extLst>
          </p:cNvPr>
          <p:cNvSpPr txBox="1">
            <a:spLocks/>
          </p:cNvSpPr>
          <p:nvPr/>
        </p:nvSpPr>
        <p:spPr>
          <a:xfrm>
            <a:off x="212035" y="136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3.1.6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장식하기</a:t>
            </a:r>
          </a:p>
        </p:txBody>
      </p:sp>
    </p:spTree>
    <p:extLst>
      <p:ext uri="{BB962C8B-B14F-4D97-AF65-F5344CB8AC3E}">
        <p14:creationId xmlns:p14="http://schemas.microsoft.com/office/powerpoint/2010/main" val="50004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66F8D-0029-4459-A58A-840C4D1B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13424"/>
            <a:ext cx="10005391" cy="5366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34999-505D-4167-A600-CF96534C1302}"/>
              </a:ext>
            </a:extLst>
          </p:cNvPr>
          <p:cNvSpPr txBox="1"/>
          <p:nvPr/>
        </p:nvSpPr>
        <p:spPr>
          <a:xfrm>
            <a:off x="5687909" y="4159940"/>
            <a:ext cx="5448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plt.ylim(a,b)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FF0000"/>
                </a:solidFill>
              </a:rPr>
              <a:t>□</a:t>
            </a:r>
            <a:r>
              <a:rPr lang="ko-KR" altLang="en-US" sz="1200"/>
              <a:t>에 해당하는 부분</a:t>
            </a:r>
            <a:r>
              <a:rPr lang="en-US" altLang="ko-KR" sz="1200"/>
              <a:t>(</a:t>
            </a:r>
            <a:r>
              <a:rPr lang="ko-KR" altLang="en-US" sz="1200"/>
              <a:t>즉 </a:t>
            </a:r>
            <a:r>
              <a:rPr lang="en-US" altLang="ko-KR" sz="1200"/>
              <a:t>y</a:t>
            </a:r>
            <a:r>
              <a:rPr lang="ko-KR" altLang="en-US" sz="1200"/>
              <a:t>축</a:t>
            </a:r>
            <a:r>
              <a:rPr lang="en-US" altLang="ko-KR" sz="1200"/>
              <a:t>)</a:t>
            </a:r>
            <a:r>
              <a:rPr lang="ko-KR" altLang="en-US" sz="1200"/>
              <a:t>의 범위를 지정해주는 함수다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a,b</a:t>
            </a:r>
            <a:r>
              <a:rPr lang="ko-KR" altLang="en-US" sz="1200"/>
              <a:t>를 파라미터로 넘겨줌으로써</a:t>
            </a:r>
            <a:r>
              <a:rPr lang="en-US" altLang="ko-KR" sz="1200"/>
              <a:t>, a~b</a:t>
            </a:r>
            <a:r>
              <a:rPr lang="ko-KR" altLang="en-US" sz="1200"/>
              <a:t>까지의 범위만을 </a:t>
            </a:r>
            <a:endParaRPr lang="en-US" altLang="ko-KR" sz="1200"/>
          </a:p>
          <a:p>
            <a:r>
              <a:rPr lang="ko-KR" altLang="en-US" sz="1200"/>
              <a:t>선택적으로 볼 수 있다</a:t>
            </a:r>
            <a:r>
              <a:rPr lang="en-US" altLang="ko-KR" sz="120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A294D1-E88A-43EF-8614-F0B88C12262C}"/>
              </a:ext>
            </a:extLst>
          </p:cNvPr>
          <p:cNvSpPr/>
          <p:nvPr/>
        </p:nvSpPr>
        <p:spPr>
          <a:xfrm>
            <a:off x="1614440" y="2955234"/>
            <a:ext cx="4550145" cy="159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6BF0F1-3D2C-424B-8CD5-37AD3EA168D2}"/>
              </a:ext>
            </a:extLst>
          </p:cNvPr>
          <p:cNvSpPr/>
          <p:nvPr/>
        </p:nvSpPr>
        <p:spPr>
          <a:xfrm>
            <a:off x="1921565" y="4055165"/>
            <a:ext cx="463826" cy="230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3.1.6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장식하기</a:t>
            </a:r>
          </a:p>
        </p:txBody>
      </p:sp>
    </p:spTree>
    <p:extLst>
      <p:ext uri="{BB962C8B-B14F-4D97-AF65-F5344CB8AC3E}">
        <p14:creationId xmlns:p14="http://schemas.microsoft.com/office/powerpoint/2010/main" val="337283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66F8D-0029-4459-A58A-840C4D1B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13424"/>
            <a:ext cx="10005391" cy="5366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34999-505D-4167-A600-CF96534C1302}"/>
              </a:ext>
            </a:extLst>
          </p:cNvPr>
          <p:cNvSpPr txBox="1"/>
          <p:nvPr/>
        </p:nvSpPr>
        <p:spPr>
          <a:xfrm>
            <a:off x="5687909" y="4159940"/>
            <a:ext cx="544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plt.title(‘$</a:t>
            </a:r>
            <a:r>
              <a:rPr lang="ko-KR" altLang="en-US"/>
              <a:t>이름</a:t>
            </a:r>
            <a:r>
              <a:rPr lang="en-US" altLang="ko-KR"/>
              <a:t>$’)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FF0000"/>
                </a:solidFill>
              </a:rPr>
              <a:t>□</a:t>
            </a:r>
            <a:r>
              <a:rPr lang="ko-KR" altLang="en-US" sz="1200"/>
              <a:t>에 해당하는 부분</a:t>
            </a:r>
            <a:endParaRPr lang="en-US" altLang="ko-KR" sz="1200"/>
          </a:p>
          <a:p>
            <a:r>
              <a:rPr lang="ko-KR" altLang="en-US" sz="1200"/>
              <a:t>현재 그리는 그림의 이름을 지정해주는 함수이다</a:t>
            </a:r>
            <a:r>
              <a:rPr lang="en-US" altLang="ko-KR" sz="120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A294D1-E88A-43EF-8614-F0B88C12262C}"/>
              </a:ext>
            </a:extLst>
          </p:cNvPr>
          <p:cNvSpPr/>
          <p:nvPr/>
        </p:nvSpPr>
        <p:spPr>
          <a:xfrm>
            <a:off x="1614440" y="3087754"/>
            <a:ext cx="3487647" cy="172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6BF0F1-3D2C-424B-8CD5-37AD3EA168D2}"/>
              </a:ext>
            </a:extLst>
          </p:cNvPr>
          <p:cNvSpPr/>
          <p:nvPr/>
        </p:nvSpPr>
        <p:spPr>
          <a:xfrm>
            <a:off x="3604591" y="3987658"/>
            <a:ext cx="463826" cy="17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BC2ABE8-E488-4D4D-B4A7-551B1C7B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3.1.6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장식하기</a:t>
            </a:r>
          </a:p>
        </p:txBody>
      </p:sp>
    </p:spTree>
    <p:extLst>
      <p:ext uri="{BB962C8B-B14F-4D97-AF65-F5344CB8AC3E}">
        <p14:creationId xmlns:p14="http://schemas.microsoft.com/office/powerpoint/2010/main" val="150934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66F8D-0029-4459-A58A-840C4D1B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13424"/>
            <a:ext cx="10005391" cy="5366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34999-505D-4167-A600-CF96534C1302}"/>
              </a:ext>
            </a:extLst>
          </p:cNvPr>
          <p:cNvSpPr txBox="1"/>
          <p:nvPr/>
        </p:nvSpPr>
        <p:spPr>
          <a:xfrm>
            <a:off x="5687909" y="4159940"/>
            <a:ext cx="544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plt.xlabel(‘$x</a:t>
            </a:r>
            <a:r>
              <a:rPr lang="ko-KR" altLang="en-US"/>
              <a:t>축이름</a:t>
            </a:r>
            <a:r>
              <a:rPr lang="en-US" altLang="ko-KR"/>
              <a:t>$’) plt.ylabel(‘$y</a:t>
            </a:r>
            <a:r>
              <a:rPr lang="ko-KR" altLang="en-US"/>
              <a:t>축이름</a:t>
            </a:r>
            <a:r>
              <a:rPr lang="en-US" altLang="ko-KR"/>
              <a:t>$’)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FF0000"/>
                </a:solidFill>
              </a:rPr>
              <a:t>□</a:t>
            </a:r>
            <a:r>
              <a:rPr lang="ko-KR" altLang="en-US" sz="1200"/>
              <a:t>에 해당하는 부분</a:t>
            </a:r>
            <a:endParaRPr lang="en-US" altLang="ko-KR" sz="1200"/>
          </a:p>
          <a:p>
            <a:r>
              <a:rPr lang="ko-KR" altLang="en-US" sz="1200"/>
              <a:t>각각 </a:t>
            </a:r>
            <a:r>
              <a:rPr lang="en-US" altLang="ko-KR" sz="1200"/>
              <a:t>x</a:t>
            </a:r>
            <a:r>
              <a:rPr lang="ko-KR" altLang="en-US" sz="1200"/>
              <a:t>축과 </a:t>
            </a:r>
            <a:r>
              <a:rPr lang="en-US" altLang="ko-KR" sz="1200"/>
              <a:t>y</a:t>
            </a:r>
            <a:r>
              <a:rPr lang="ko-KR" altLang="en-US" sz="1200"/>
              <a:t>축에 이름을 지정해주는 함수</a:t>
            </a:r>
            <a:endParaRPr lang="en-US" altLang="ko-KR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A294D1-E88A-43EF-8614-F0B88C12262C}"/>
              </a:ext>
            </a:extLst>
          </p:cNvPr>
          <p:cNvSpPr/>
          <p:nvPr/>
        </p:nvSpPr>
        <p:spPr>
          <a:xfrm>
            <a:off x="1614440" y="3233526"/>
            <a:ext cx="4550145" cy="331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6BF0F1-3D2C-424B-8CD5-37AD3EA168D2}"/>
              </a:ext>
            </a:extLst>
          </p:cNvPr>
          <p:cNvSpPr/>
          <p:nvPr/>
        </p:nvSpPr>
        <p:spPr>
          <a:xfrm>
            <a:off x="1855303" y="5009325"/>
            <a:ext cx="212035" cy="33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4EBB0-0918-4D71-B9D1-EBC0750E58AB}"/>
              </a:ext>
            </a:extLst>
          </p:cNvPr>
          <p:cNvSpPr/>
          <p:nvPr/>
        </p:nvSpPr>
        <p:spPr>
          <a:xfrm>
            <a:off x="3770241" y="6221899"/>
            <a:ext cx="212035" cy="33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FC6D1FB-21D1-40E1-A067-B43E55B878A5}"/>
              </a:ext>
            </a:extLst>
          </p:cNvPr>
          <p:cNvSpPr txBox="1">
            <a:spLocks/>
          </p:cNvSpPr>
          <p:nvPr/>
        </p:nvSpPr>
        <p:spPr>
          <a:xfrm>
            <a:off x="149087" y="140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3.1.6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장식하기</a:t>
            </a:r>
          </a:p>
        </p:txBody>
      </p:sp>
    </p:spTree>
    <p:extLst>
      <p:ext uri="{BB962C8B-B14F-4D97-AF65-F5344CB8AC3E}">
        <p14:creationId xmlns:p14="http://schemas.microsoft.com/office/powerpoint/2010/main" val="127110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66F8D-0029-4459-A58A-840C4D1B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13424"/>
            <a:ext cx="10005391" cy="5366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34999-505D-4167-A600-CF96534C1302}"/>
              </a:ext>
            </a:extLst>
          </p:cNvPr>
          <p:cNvSpPr txBox="1"/>
          <p:nvPr/>
        </p:nvSpPr>
        <p:spPr>
          <a:xfrm>
            <a:off x="5687909" y="4159940"/>
            <a:ext cx="544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plt.grid(True)</a:t>
            </a:r>
          </a:p>
          <a:p>
            <a:endParaRPr lang="en-US" altLang="ko-KR" sz="1200"/>
          </a:p>
          <a:p>
            <a:r>
              <a:rPr lang="ko-KR" altLang="en-US" sz="1200"/>
              <a:t>전체적인 그래프를 칸별로 나눠서 보다 정확하게 볼 수 있게 해주는 함수</a:t>
            </a:r>
            <a:endParaRPr lang="en-US" altLang="ko-KR" sz="1200"/>
          </a:p>
          <a:p>
            <a:r>
              <a:rPr lang="ko-KR" altLang="en-US" sz="1200"/>
              <a:t>파라미터는 </a:t>
            </a:r>
            <a:r>
              <a:rPr lang="en-US" altLang="ko-KR" sz="1200"/>
              <a:t>bool</a:t>
            </a:r>
            <a:r>
              <a:rPr lang="ko-KR" altLang="en-US" sz="1200"/>
              <a:t>타입으로 </a:t>
            </a:r>
            <a:r>
              <a:rPr lang="en-US" altLang="ko-KR" sz="1200"/>
              <a:t>True</a:t>
            </a:r>
            <a:r>
              <a:rPr lang="ko-KR" altLang="en-US" sz="1200"/>
              <a:t>나 </a:t>
            </a:r>
            <a:r>
              <a:rPr lang="en-US" altLang="ko-KR" sz="1200"/>
              <a:t>False</a:t>
            </a:r>
            <a:r>
              <a:rPr lang="ko-KR" altLang="en-US" sz="1200"/>
              <a:t>를 받는다</a:t>
            </a:r>
            <a:r>
              <a:rPr lang="en-US" altLang="ko-KR" sz="120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A294D1-E88A-43EF-8614-F0B88C12262C}"/>
              </a:ext>
            </a:extLst>
          </p:cNvPr>
          <p:cNvSpPr/>
          <p:nvPr/>
        </p:nvSpPr>
        <p:spPr>
          <a:xfrm>
            <a:off x="1614440" y="3539459"/>
            <a:ext cx="4550145" cy="17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219B80B-4696-4EB4-BCA1-08D74818C52E}"/>
              </a:ext>
            </a:extLst>
          </p:cNvPr>
          <p:cNvSpPr txBox="1">
            <a:spLocks/>
          </p:cNvSpPr>
          <p:nvPr/>
        </p:nvSpPr>
        <p:spPr>
          <a:xfrm>
            <a:off x="149087" y="140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3.1.6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장식하기</a:t>
            </a:r>
          </a:p>
        </p:txBody>
      </p:sp>
    </p:spTree>
    <p:extLst>
      <p:ext uri="{BB962C8B-B14F-4D97-AF65-F5344CB8AC3E}">
        <p14:creationId xmlns:p14="http://schemas.microsoft.com/office/powerpoint/2010/main" val="413299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0817610-5545-4195-9220-079EB103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9" y="1072390"/>
            <a:ext cx="10742751" cy="528396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D9AD1A5-7EC6-4B1F-BD9A-18C8344E0203}"/>
              </a:ext>
            </a:extLst>
          </p:cNvPr>
          <p:cNvSpPr txBox="1">
            <a:spLocks/>
          </p:cNvSpPr>
          <p:nvPr/>
        </p:nvSpPr>
        <p:spPr>
          <a:xfrm>
            <a:off x="149087" y="140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3.1.7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한 번에 여러 개 보여주기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5F92A7-A83E-4A30-9FB0-11998DF0D603}"/>
              </a:ext>
            </a:extLst>
          </p:cNvPr>
          <p:cNvSpPr/>
          <p:nvPr/>
        </p:nvSpPr>
        <p:spPr>
          <a:xfrm>
            <a:off x="1680700" y="2360014"/>
            <a:ext cx="4550145" cy="17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79A58-8A98-468E-9173-BF269B4C3FE8}"/>
              </a:ext>
            </a:extLst>
          </p:cNvPr>
          <p:cNvSpPr txBox="1"/>
          <p:nvPr/>
        </p:nvSpPr>
        <p:spPr>
          <a:xfrm>
            <a:off x="6366876" y="4300546"/>
            <a:ext cx="544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plt.figure(figsize=(7,3))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FF0000"/>
                </a:solidFill>
              </a:rPr>
              <a:t>⇔</a:t>
            </a:r>
            <a:r>
              <a:rPr lang="ko-KR" altLang="en-US" sz="1200"/>
              <a:t>에 해당하는 부분의 크기를 지정해주는 함수</a:t>
            </a:r>
            <a:endParaRPr lang="en-US" altLang="ko-KR" sz="1200"/>
          </a:p>
          <a:p>
            <a:r>
              <a:rPr lang="en-US" altLang="ko-KR" sz="1200"/>
              <a:t>figsize(a,b)</a:t>
            </a:r>
            <a:r>
              <a:rPr lang="ko-KR" altLang="en-US" sz="1200"/>
              <a:t>의 </a:t>
            </a:r>
            <a:r>
              <a:rPr lang="en-US" altLang="ko-KR" sz="1200"/>
              <a:t>a</a:t>
            </a:r>
            <a:r>
              <a:rPr lang="ko-KR" altLang="en-US" sz="1200"/>
              <a:t>에는 </a:t>
            </a:r>
            <a:r>
              <a:rPr lang="en-US" altLang="ko-KR" sz="1200"/>
              <a:t>x</a:t>
            </a:r>
            <a:r>
              <a:rPr lang="ko-KR" altLang="en-US" sz="1200"/>
              <a:t>축의 크기</a:t>
            </a:r>
            <a:r>
              <a:rPr lang="en-US" altLang="ko-KR" sz="1200"/>
              <a:t>, b</a:t>
            </a:r>
            <a:r>
              <a:rPr lang="ko-KR" altLang="en-US" sz="1200"/>
              <a:t>에는 </a:t>
            </a:r>
            <a:r>
              <a:rPr lang="en-US" altLang="ko-KR" sz="1200"/>
              <a:t>y</a:t>
            </a:r>
            <a:r>
              <a:rPr lang="ko-KR" altLang="en-US" sz="1200"/>
              <a:t>축의 크기를 설정</a:t>
            </a:r>
            <a:endParaRPr lang="en-US" altLang="ko-KR" sz="12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179840-EB56-4F80-9930-15444110D39D}"/>
              </a:ext>
            </a:extLst>
          </p:cNvPr>
          <p:cNvCxnSpPr/>
          <p:nvPr/>
        </p:nvCxnSpPr>
        <p:spPr>
          <a:xfrm>
            <a:off x="1789043" y="4300546"/>
            <a:ext cx="0" cy="20558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C2B41-CF4E-464B-B361-4C8549C8A80D}"/>
              </a:ext>
            </a:extLst>
          </p:cNvPr>
          <p:cNvCxnSpPr>
            <a:endCxn id="18" idx="2"/>
          </p:cNvCxnSpPr>
          <p:nvPr/>
        </p:nvCxnSpPr>
        <p:spPr>
          <a:xfrm>
            <a:off x="1789043" y="6356350"/>
            <a:ext cx="419338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8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0817610-5545-4195-9220-079EB103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9" y="1072390"/>
            <a:ext cx="10742751" cy="528396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D9AD1A5-7EC6-4B1F-BD9A-18C8344E0203}"/>
              </a:ext>
            </a:extLst>
          </p:cNvPr>
          <p:cNvSpPr txBox="1">
            <a:spLocks/>
          </p:cNvSpPr>
          <p:nvPr/>
        </p:nvSpPr>
        <p:spPr>
          <a:xfrm>
            <a:off x="149087" y="140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3.1.7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한 번에 여러 개 보여주기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5F92A7-A83E-4A30-9FB0-11998DF0D603}"/>
              </a:ext>
            </a:extLst>
          </p:cNvPr>
          <p:cNvSpPr/>
          <p:nvPr/>
        </p:nvSpPr>
        <p:spPr>
          <a:xfrm>
            <a:off x="1680700" y="2532290"/>
            <a:ext cx="4550145" cy="17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79A58-8A98-468E-9173-BF269B4C3FE8}"/>
              </a:ext>
            </a:extLst>
          </p:cNvPr>
          <p:cNvSpPr txBox="1"/>
          <p:nvPr/>
        </p:nvSpPr>
        <p:spPr>
          <a:xfrm>
            <a:off x="6366876" y="4300546"/>
            <a:ext cx="544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plt.subplots_adjust(wspace=x,hspace=y)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FF0000"/>
                </a:solidFill>
              </a:rPr>
              <a:t>⇔</a:t>
            </a:r>
            <a:r>
              <a:rPr lang="ko-KR" altLang="en-US" sz="1200"/>
              <a:t>에 해당하는 부분의 크기를 지정해주는 함수</a:t>
            </a:r>
            <a:endParaRPr lang="en-US" altLang="ko-KR" sz="1200"/>
          </a:p>
          <a:p>
            <a:r>
              <a:rPr lang="en-US" altLang="ko-KR" sz="1200"/>
              <a:t>wspace</a:t>
            </a:r>
            <a:r>
              <a:rPr lang="ko-KR" altLang="en-US" sz="1200"/>
              <a:t>는 </a:t>
            </a:r>
            <a:r>
              <a:rPr lang="en-US" altLang="ko-KR" sz="1200"/>
              <a:t>x</a:t>
            </a:r>
            <a:r>
              <a:rPr lang="ko-KR" altLang="en-US" sz="1200"/>
              <a:t>축의 간격</a:t>
            </a:r>
            <a:r>
              <a:rPr lang="en-US" altLang="ko-KR" sz="1200"/>
              <a:t>, hspace</a:t>
            </a:r>
            <a:r>
              <a:rPr lang="ko-KR" altLang="en-US" sz="1200"/>
              <a:t>는 </a:t>
            </a:r>
            <a:r>
              <a:rPr lang="en-US" altLang="ko-KR" sz="1200"/>
              <a:t>y</a:t>
            </a:r>
            <a:r>
              <a:rPr lang="ko-KR" altLang="en-US" sz="1200"/>
              <a:t>축의 간격을 설정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w(idth)space , h(eight)space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76EA97-B44D-4E4D-8184-5F5C1E4FF215}"/>
              </a:ext>
            </a:extLst>
          </p:cNvPr>
          <p:cNvCxnSpPr/>
          <p:nvPr/>
        </p:nvCxnSpPr>
        <p:spPr>
          <a:xfrm>
            <a:off x="3207026" y="4306957"/>
            <a:ext cx="26504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D72ED4-104C-4ECD-9F14-D068E8160DAB}"/>
              </a:ext>
            </a:extLst>
          </p:cNvPr>
          <p:cNvCxnSpPr/>
          <p:nvPr/>
        </p:nvCxnSpPr>
        <p:spPr>
          <a:xfrm>
            <a:off x="4618383" y="4300333"/>
            <a:ext cx="26504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CC79A9-D6F4-4FCA-90FC-A03480ECE90C}"/>
              </a:ext>
            </a:extLst>
          </p:cNvPr>
          <p:cNvCxnSpPr>
            <a:cxnSpLocks/>
          </p:cNvCxnSpPr>
          <p:nvPr/>
        </p:nvCxnSpPr>
        <p:spPr>
          <a:xfrm>
            <a:off x="1934817" y="5131112"/>
            <a:ext cx="0" cy="3022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4EDAE4-8973-4337-8B81-035CD2F27702}"/>
              </a:ext>
            </a:extLst>
          </p:cNvPr>
          <p:cNvCxnSpPr>
            <a:cxnSpLocks/>
          </p:cNvCxnSpPr>
          <p:nvPr/>
        </p:nvCxnSpPr>
        <p:spPr>
          <a:xfrm>
            <a:off x="3346175" y="5137740"/>
            <a:ext cx="0" cy="3022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DDCC2B-11C9-4074-BA70-16B13BA5087F}"/>
              </a:ext>
            </a:extLst>
          </p:cNvPr>
          <p:cNvCxnSpPr>
            <a:cxnSpLocks/>
          </p:cNvCxnSpPr>
          <p:nvPr/>
        </p:nvCxnSpPr>
        <p:spPr>
          <a:xfrm>
            <a:off x="4797288" y="5144368"/>
            <a:ext cx="0" cy="3022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9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0817610-5545-4195-9220-079EB103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9" y="1072390"/>
            <a:ext cx="10742751" cy="528396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D9AD1A5-7EC6-4B1F-BD9A-18C8344E0203}"/>
              </a:ext>
            </a:extLst>
          </p:cNvPr>
          <p:cNvSpPr txBox="1">
            <a:spLocks/>
          </p:cNvSpPr>
          <p:nvPr/>
        </p:nvSpPr>
        <p:spPr>
          <a:xfrm>
            <a:off x="149087" y="140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3.1.7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그래프를 한 번에 여러 개 보여주기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5F92A7-A83E-4A30-9FB0-11998DF0D603}"/>
              </a:ext>
            </a:extLst>
          </p:cNvPr>
          <p:cNvSpPr/>
          <p:nvPr/>
        </p:nvSpPr>
        <p:spPr>
          <a:xfrm>
            <a:off x="1908508" y="2845889"/>
            <a:ext cx="7328055" cy="364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79A58-8A98-468E-9173-BF269B4C3FE8}"/>
              </a:ext>
            </a:extLst>
          </p:cNvPr>
          <p:cNvSpPr txBox="1"/>
          <p:nvPr/>
        </p:nvSpPr>
        <p:spPr>
          <a:xfrm>
            <a:off x="6366876" y="4308282"/>
            <a:ext cx="544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plt.subplots(n1,n2,</a:t>
            </a:r>
            <a:r>
              <a:rPr lang="en-US" altLang="ko-KR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/>
              <a:t>)</a:t>
            </a:r>
          </a:p>
          <a:p>
            <a:endParaRPr lang="en-US" altLang="ko-KR" sz="1200"/>
          </a:p>
          <a:p>
            <a:r>
              <a:rPr lang="ko-KR" altLang="en-US" sz="1200"/>
              <a:t>세로 </a:t>
            </a:r>
            <a:r>
              <a:rPr lang="en-US" altLang="ko-KR" sz="1200"/>
              <a:t>n1, </a:t>
            </a:r>
            <a:r>
              <a:rPr lang="ko-KR" altLang="en-US" sz="1200"/>
              <a:t>가로 </a:t>
            </a:r>
            <a:r>
              <a:rPr lang="en-US" altLang="ko-KR" sz="1200"/>
              <a:t>n2</a:t>
            </a:r>
            <a:r>
              <a:rPr lang="ko-KR" altLang="en-US" sz="1200"/>
              <a:t>로 나눈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ko-KR" altLang="en-US" sz="1200"/>
              <a:t>번째에 그래프가 그려진다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주의할 점은 </a:t>
            </a:r>
            <a:r>
              <a:rPr lang="en-US" altLang="ko-KR" sz="1200"/>
              <a:t>n</a:t>
            </a:r>
            <a:r>
              <a:rPr lang="ko-KR" altLang="en-US" sz="1200"/>
              <a:t>은 </a:t>
            </a:r>
            <a:r>
              <a:rPr lang="en-US" altLang="ko-KR" sz="1200"/>
              <a:t>0</a:t>
            </a:r>
            <a:r>
              <a:rPr lang="ko-KR" altLang="en-US" sz="1200"/>
              <a:t>부터가 아닌 </a:t>
            </a:r>
            <a:r>
              <a:rPr lang="en-US" altLang="ko-KR" sz="1200"/>
              <a:t>1</a:t>
            </a:r>
            <a:r>
              <a:rPr lang="ko-KR" altLang="en-US" sz="1200"/>
              <a:t>부터 시작한다는 점 주의</a:t>
            </a:r>
            <a:r>
              <a:rPr lang="en-US" altLang="ko-KR" sz="1200"/>
              <a:t>!!</a:t>
            </a:r>
          </a:p>
          <a:p>
            <a:endParaRPr lang="en-US" altLang="ko-KR" sz="1200"/>
          </a:p>
          <a:p>
            <a:r>
              <a:rPr lang="ko-KR" altLang="en-US" sz="1200"/>
              <a:t>한 번에 여러 그래프를 보여주는데에 있어서</a:t>
            </a:r>
            <a:endParaRPr lang="en-US" altLang="ko-KR" sz="1200"/>
          </a:p>
          <a:p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핵심적인 함수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FA2E3A8C-BB48-476F-BEEF-CEC5CB2E989E}"/>
              </a:ext>
            </a:extLst>
          </p:cNvPr>
          <p:cNvSpPr/>
          <p:nvPr/>
        </p:nvSpPr>
        <p:spPr>
          <a:xfrm rot="1518619">
            <a:off x="6058869" y="4039474"/>
            <a:ext cx="477078" cy="443732"/>
          </a:xfrm>
          <a:prstGeom prst="star5">
            <a:avLst>
              <a:gd name="adj" fmla="val 16847"/>
              <a:gd name="hf" fmla="val 105146"/>
              <a:gd name="vf" fmla="val 1105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4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>
                <a:solidFill>
                  <a:schemeClr val="accent1"/>
                </a:solidFill>
              </a:rPr>
              <a:t>3.2 3</a:t>
            </a:r>
            <a:r>
              <a:rPr lang="ko-KR" altLang="en-US" sz="3000">
                <a:solidFill>
                  <a:schemeClr val="accent1"/>
                </a:solidFill>
              </a:rPr>
              <a:t>차원 그래프 그리기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E9B2-223C-40BF-8B08-94B86CA56BB8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이변수 함수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138A1F-8AE9-45B1-BFFE-116E08AE5A7C}"/>
                  </a:ext>
                </a:extLst>
              </p:cNvPr>
              <p:cNvSpPr txBox="1"/>
              <p:nvPr/>
            </p:nvSpPr>
            <p:spPr>
              <a:xfrm>
                <a:off x="653704" y="1862792"/>
                <a:ext cx="10217426" cy="430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f(x,y)=(2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mtClean="0"/>
                              <m:t>2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138A1F-8AE9-45B1-BFFE-116E08AE5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4" y="1862792"/>
                <a:ext cx="10217426" cy="430567"/>
              </a:xfrm>
              <a:prstGeom prst="rect">
                <a:avLst/>
              </a:prstGeom>
              <a:blipFill>
                <a:blip r:embed="rId2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06E9CD-C392-44A8-BD14-E6C7923301A1}"/>
                  </a:ext>
                </a:extLst>
              </p:cNvPr>
              <p:cNvSpPr txBox="1"/>
              <p:nvPr/>
            </p:nvSpPr>
            <p:spPr>
              <a:xfrm>
                <a:off x="954157" y="2955234"/>
                <a:ext cx="10399643" cy="286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 장에서는 위와 같은 그래프의 형태를 가진 변수가 </a:t>
                </a:r>
                <a:r>
                  <a:rPr lang="en-US" altLang="ko-KR"/>
                  <a:t>2</a:t>
                </a:r>
                <a:r>
                  <a:rPr lang="ko-KR" altLang="en-US"/>
                  <a:t>개인 함수들의 그래프 형태를</a:t>
                </a:r>
                <a:endParaRPr lang="en-US" altLang="ko-KR"/>
              </a:p>
              <a:p>
                <a:r>
                  <a:rPr lang="ko-KR" altLang="en-US"/>
                  <a:t>그림으로 나타내본다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* </a:t>
                </a:r>
                <a:r>
                  <a:rPr lang="ko-KR" altLang="en-US"/>
                  <a:t>앞으로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/>
                  <a:t>호는 </a:t>
                </a:r>
                <a:r>
                  <a:rPr lang="en-US" altLang="ko-KR"/>
                  <a:t>exp(x)</a:t>
                </a:r>
                <a:r>
                  <a:rPr lang="ko-KR" altLang="en-US"/>
                  <a:t>와 같은 형식으로 대체한다</a:t>
                </a:r>
                <a:r>
                  <a:rPr lang="en-US" altLang="ko-KR"/>
                  <a:t>.</a:t>
                </a:r>
              </a:p>
              <a:p>
                <a:r>
                  <a:rPr lang="en-US" altLang="ko-KR"/>
                  <a:t>* </a:t>
                </a:r>
                <a:r>
                  <a:rPr lang="ko-KR" altLang="en-US"/>
                  <a:t>파이썬에서도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/>
                  <a:t> exp(x)</a:t>
                </a:r>
                <a:r>
                  <a:rPr lang="ko-KR" altLang="en-US"/>
                  <a:t>와 같이 함수로 제공된다</a:t>
                </a:r>
                <a:r>
                  <a:rPr lang="en-US" altLang="ko-KR"/>
                  <a:t>.</a:t>
                </a:r>
              </a:p>
              <a:p>
                <a:r>
                  <a:rPr lang="en-US" altLang="ko-KR"/>
                  <a:t>* </a:t>
                </a:r>
                <a:r>
                  <a:rPr lang="ko-KR" altLang="en-US"/>
                  <a:t>파이썬에서의 제곱은 </a:t>
                </a:r>
                <a:r>
                  <a:rPr lang="en-US" altLang="ko-KR"/>
                  <a:t>**</a:t>
                </a:r>
                <a:r>
                  <a:rPr lang="ko-KR" altLang="en-US"/>
                  <a:t>로 표현한다</a:t>
                </a:r>
                <a:r>
                  <a:rPr lang="en-US" altLang="ko-KR"/>
                  <a:t>. Ex)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==2∗∗2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06E9CD-C392-44A8-BD14-E6C79233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2955234"/>
                <a:ext cx="10399643" cy="2867516"/>
              </a:xfrm>
              <a:prstGeom prst="rect">
                <a:avLst/>
              </a:prstGeom>
              <a:blipFill>
                <a:blip r:embed="rId3"/>
                <a:stretch>
                  <a:fillRect l="-528" t="-1277" b="-2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21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F59E65-659B-41C5-B570-2D6887C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3066-794A-41E2-A3A7-F7A5DE453BA4}"/>
              </a:ext>
            </a:extLst>
          </p:cNvPr>
          <p:cNvSpPr txBox="1"/>
          <p:nvPr/>
        </p:nvSpPr>
        <p:spPr>
          <a:xfrm>
            <a:off x="238539" y="304800"/>
            <a:ext cx="1121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1"/>
                </a:solidFill>
              </a:rPr>
              <a:t>CHAPTER3</a:t>
            </a:r>
            <a:r>
              <a:rPr lang="en-US" altLang="ko-KR" sz="4400"/>
              <a:t> </a:t>
            </a:r>
            <a:r>
              <a:rPr lang="ko-KR" altLang="en-US" sz="4400"/>
              <a:t>그래프그리기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A0BEC-B3F9-44EB-9DEB-D80B859599C5}"/>
              </a:ext>
            </a:extLst>
          </p:cNvPr>
          <p:cNvSpPr txBox="1"/>
          <p:nvPr/>
        </p:nvSpPr>
        <p:spPr>
          <a:xfrm>
            <a:off x="1643267" y="4032367"/>
            <a:ext cx="1025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장에서는 파이썬을 이용한 기본적인 그래프 그리기를 다룬다</a:t>
            </a:r>
            <a:r>
              <a:rPr lang="en-US" altLang="ko-KR"/>
              <a:t>.</a:t>
            </a:r>
          </a:p>
          <a:p>
            <a:r>
              <a:rPr lang="ko-KR" altLang="en-US"/>
              <a:t>그래프 그리기를 하는 이유는 데이터를 시각화함으로써 데이터를 </a:t>
            </a:r>
            <a:endParaRPr lang="en-US" altLang="ko-KR"/>
          </a:p>
          <a:p>
            <a:r>
              <a:rPr lang="ko-KR" altLang="en-US"/>
              <a:t>올바르게 이해하는데 도움을 얻기 위함이다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D7A84-65B2-4050-9CBD-367F9D490CEC}"/>
              </a:ext>
            </a:extLst>
          </p:cNvPr>
          <p:cNvSpPr txBox="1"/>
          <p:nvPr/>
        </p:nvSpPr>
        <p:spPr>
          <a:xfrm>
            <a:off x="795129" y="1576144"/>
            <a:ext cx="10257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# </a:t>
            </a:r>
            <a:r>
              <a:rPr lang="ko-KR" altLang="en-US" sz="2800" b="1"/>
              <a:t>목차</a:t>
            </a:r>
            <a:endParaRPr lang="en-US" altLang="ko-KR" sz="2800" b="1"/>
          </a:p>
          <a:p>
            <a:endParaRPr lang="en-US" altLang="ko-KR"/>
          </a:p>
          <a:p>
            <a:r>
              <a:rPr lang="en-US" altLang="ko-KR" b="1">
                <a:solidFill>
                  <a:schemeClr val="accent1"/>
                </a:solidFill>
              </a:rPr>
              <a:t>	3.1 2</a:t>
            </a:r>
            <a:r>
              <a:rPr lang="ko-KR" altLang="en-US" b="1">
                <a:solidFill>
                  <a:schemeClr val="accent1"/>
                </a:solidFill>
              </a:rPr>
              <a:t>차원 그래프 그리기</a:t>
            </a:r>
            <a:endParaRPr lang="en-US" altLang="ko-KR" b="1">
              <a:solidFill>
                <a:schemeClr val="accent1"/>
              </a:solidFill>
            </a:endParaRPr>
          </a:p>
          <a:p>
            <a:endParaRPr lang="en-US" altLang="ko-KR" b="1">
              <a:solidFill>
                <a:schemeClr val="accent1"/>
              </a:solidFill>
            </a:endParaRPr>
          </a:p>
          <a:p>
            <a:r>
              <a:rPr lang="en-US" altLang="ko-KR" b="1">
                <a:solidFill>
                  <a:schemeClr val="accent1"/>
                </a:solidFill>
              </a:rPr>
              <a:t>	3.2 3</a:t>
            </a:r>
            <a:r>
              <a:rPr lang="ko-KR" altLang="en-US" b="1">
                <a:solidFill>
                  <a:schemeClr val="accent1"/>
                </a:solidFill>
              </a:rPr>
              <a:t>차원 그래프그리기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2392829-7927-42BB-8B4D-72FF6F31E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6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이변수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B1E9CA-50EB-4E95-AC04-074293AAE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1" y="1043523"/>
            <a:ext cx="9448800" cy="2261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C0811C-94DC-4332-8849-A2F4D99928DE}"/>
                  </a:ext>
                </a:extLst>
              </p:cNvPr>
              <p:cNvSpPr txBox="1"/>
              <p:nvPr/>
            </p:nvSpPr>
            <p:spPr>
              <a:xfrm>
                <a:off x="1150661" y="3709077"/>
                <a:ext cx="10217426" cy="37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/>
                  <a:t>     f(x,y)=(2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d>
                          <m:d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500" smtClean="0"/>
                              <m:t>2</m:t>
                            </m:r>
                            <m:sSup>
                              <m:sSupPr>
                                <m:ctrlP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500"/>
                  <a:t> 다음과 같이 </a:t>
                </a:r>
                <a:r>
                  <a:rPr lang="en-US" altLang="ko-KR" sz="1500"/>
                  <a:t>f3</a:t>
                </a:r>
                <a:r>
                  <a:rPr lang="ko-KR" altLang="en-US" sz="1500"/>
                  <a:t>로 정의하고</a:t>
                </a:r>
                <a:r>
                  <a:rPr lang="en-US" altLang="ko-KR" sz="1500"/>
                  <a:t>, </a:t>
                </a:r>
                <a:r>
                  <a:rPr lang="ko-KR" altLang="en-US" sz="1500"/>
                  <a:t>다음 슬라이드에서 부터는 생략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C0811C-94DC-4332-8849-A2F4D9992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61" y="3709077"/>
                <a:ext cx="10217426" cy="374205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70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이변수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A28B9-DCA3-4300-92EB-7428A6BD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4" y="1217794"/>
            <a:ext cx="10034382" cy="4520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5FEF3-3731-4D5A-9FF9-3BE8A85459EA}"/>
              </a:ext>
            </a:extLst>
          </p:cNvPr>
          <p:cNvSpPr txBox="1"/>
          <p:nvPr/>
        </p:nvSpPr>
        <p:spPr>
          <a:xfrm>
            <a:off x="5192610" y="3720268"/>
            <a:ext cx="544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np.zeros(a,b)</a:t>
            </a:r>
          </a:p>
          <a:p>
            <a:endParaRPr lang="en-US" altLang="ko-KR" sz="1200"/>
          </a:p>
          <a:p>
            <a:r>
              <a:rPr lang="ko-KR" altLang="en-US" sz="1200"/>
              <a:t>세로 </a:t>
            </a:r>
            <a:r>
              <a:rPr lang="en-US" altLang="ko-KR" sz="1200"/>
              <a:t>a, </a:t>
            </a:r>
            <a:r>
              <a:rPr lang="ko-KR" altLang="en-US" sz="1200"/>
              <a:t>가로 </a:t>
            </a:r>
            <a:r>
              <a:rPr lang="en-US" altLang="ko-KR" sz="1200"/>
              <a:t>b</a:t>
            </a:r>
            <a:r>
              <a:rPr lang="ko-KR" altLang="en-US" sz="1200"/>
              <a:t>에 해당하는 크기를 가진 배열을 생성하고</a:t>
            </a:r>
            <a:endParaRPr lang="en-US" altLang="ko-KR" sz="1200"/>
          </a:p>
          <a:p>
            <a:r>
              <a:rPr lang="ko-KR" altLang="en-US" sz="1200"/>
              <a:t>초기값은 모두 </a:t>
            </a:r>
            <a:r>
              <a:rPr lang="en-US" altLang="ko-KR" sz="1200"/>
              <a:t>0</a:t>
            </a:r>
            <a:r>
              <a:rPr lang="ko-KR" altLang="en-US" sz="1200"/>
              <a:t>으로 한다</a:t>
            </a:r>
            <a:r>
              <a:rPr lang="en-US" altLang="ko-KR" sz="120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022C7-C9B7-49A5-8D28-43E78E2331B4}"/>
              </a:ext>
            </a:extLst>
          </p:cNvPr>
          <p:cNvSpPr/>
          <p:nvPr/>
        </p:nvSpPr>
        <p:spPr>
          <a:xfrm>
            <a:off x="1481230" y="2112976"/>
            <a:ext cx="5505676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3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이변수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A28B9-DCA3-4300-92EB-7428A6BD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4" y="1217794"/>
            <a:ext cx="10034382" cy="4520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5FEF3-3731-4D5A-9FF9-3BE8A85459EA}"/>
              </a:ext>
            </a:extLst>
          </p:cNvPr>
          <p:cNvSpPr txBox="1"/>
          <p:nvPr/>
        </p:nvSpPr>
        <p:spPr>
          <a:xfrm>
            <a:off x="5192610" y="3720268"/>
            <a:ext cx="544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np.round(z,</a:t>
            </a:r>
            <a:r>
              <a:rPr lang="en-US" altLang="ko-KR">
                <a:solidFill>
                  <a:schemeClr val="accent1"/>
                </a:solidFill>
              </a:rPr>
              <a:t>n</a:t>
            </a:r>
            <a:r>
              <a:rPr lang="en-US" altLang="ko-KR"/>
              <a:t>)</a:t>
            </a:r>
          </a:p>
          <a:p>
            <a:endParaRPr lang="en-US" altLang="ko-KR" sz="1200"/>
          </a:p>
          <a:p>
            <a:r>
              <a:rPr lang="en-US" altLang="ko-KR" sz="1200"/>
              <a:t>z</a:t>
            </a:r>
            <a:r>
              <a:rPr lang="ko-KR" altLang="en-US" sz="1200"/>
              <a:t>의 원소들은 소수점 </a:t>
            </a:r>
            <a:r>
              <a:rPr lang="en-US" altLang="ko-KR" sz="1200">
                <a:solidFill>
                  <a:schemeClr val="accent1"/>
                </a:solidFill>
              </a:rPr>
              <a:t>n</a:t>
            </a:r>
            <a:r>
              <a:rPr lang="ko-KR" altLang="en-US" sz="1200"/>
              <a:t>번째로 반올림한다</a:t>
            </a:r>
            <a:r>
              <a:rPr lang="en-US" altLang="ko-KR" sz="120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022C7-C9B7-49A5-8D28-43E78E2331B4}"/>
              </a:ext>
            </a:extLst>
          </p:cNvPr>
          <p:cNvSpPr/>
          <p:nvPr/>
        </p:nvSpPr>
        <p:spPr>
          <a:xfrm>
            <a:off x="1481230" y="3358680"/>
            <a:ext cx="5505676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3.2.2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수치를 색으로 표현하기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pcolor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B82171-256D-4DF5-A992-BA34CC03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1147418"/>
            <a:ext cx="10515600" cy="5014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B90115-2E24-43C2-8AB0-53EAB1C5A896}"/>
              </a:ext>
            </a:extLst>
          </p:cNvPr>
          <p:cNvSpPr txBox="1"/>
          <p:nvPr/>
        </p:nvSpPr>
        <p:spPr>
          <a:xfrm>
            <a:off x="4962145" y="4233254"/>
            <a:ext cx="5448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plt.gray()</a:t>
            </a:r>
          </a:p>
          <a:p>
            <a:endParaRPr lang="en-US" altLang="ko-KR" sz="1200"/>
          </a:p>
          <a:p>
            <a:r>
              <a:rPr lang="ko-KR" altLang="en-US" sz="1200"/>
              <a:t>색상을 회색 음영으로 표현하는 것을 지정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이외에도</a:t>
            </a:r>
            <a:r>
              <a:rPr lang="en-US" altLang="ko-KR" sz="1200"/>
              <a:t>, plt.jet(), plt.pink(), plt.bone() </a:t>
            </a:r>
            <a:r>
              <a:rPr lang="ko-KR" altLang="en-US" sz="1200"/>
              <a:t>등 다양한 그라데이션 패턴 지정 가능</a:t>
            </a:r>
            <a:endParaRPr lang="en-US" altLang="ko-KR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7DCA7F-8391-4939-8B9C-97764764A74C}"/>
              </a:ext>
            </a:extLst>
          </p:cNvPr>
          <p:cNvSpPr/>
          <p:nvPr/>
        </p:nvSpPr>
        <p:spPr>
          <a:xfrm>
            <a:off x="1481230" y="3358680"/>
            <a:ext cx="5505676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5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3.2.2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수치를 색으로 표현하기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pcolor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B82171-256D-4DF5-A992-BA34CC03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1147418"/>
            <a:ext cx="10515600" cy="5014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B90115-2E24-43C2-8AB0-53EAB1C5A896}"/>
              </a:ext>
            </a:extLst>
          </p:cNvPr>
          <p:cNvSpPr txBox="1"/>
          <p:nvPr/>
        </p:nvSpPr>
        <p:spPr>
          <a:xfrm>
            <a:off x="4962145" y="4233254"/>
            <a:ext cx="544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plt.pcolor(z)</a:t>
            </a:r>
          </a:p>
          <a:p>
            <a:endParaRPr lang="en-US" altLang="ko-KR" sz="1200"/>
          </a:p>
          <a:p>
            <a:r>
              <a:rPr lang="ko-KR" altLang="en-US" sz="1200"/>
              <a:t>파라미터로 받은 행렬을 색상으로 표시해주는 함수</a:t>
            </a:r>
            <a:endParaRPr lang="en-US" altLang="ko-KR" sz="1200"/>
          </a:p>
          <a:p>
            <a:endParaRPr lang="en-US" altLang="ko-KR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7DCA7F-8391-4939-8B9C-97764764A74C}"/>
              </a:ext>
            </a:extLst>
          </p:cNvPr>
          <p:cNvSpPr/>
          <p:nvPr/>
        </p:nvSpPr>
        <p:spPr>
          <a:xfrm>
            <a:off x="1481230" y="3504452"/>
            <a:ext cx="5505676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472D03-4F66-4140-BD9B-91C160AEFEC5}"/>
              </a:ext>
            </a:extLst>
          </p:cNvPr>
          <p:cNvSpPr/>
          <p:nvPr/>
        </p:nvSpPr>
        <p:spPr>
          <a:xfrm>
            <a:off x="1780969" y="4147406"/>
            <a:ext cx="1757361" cy="1888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4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3.2.2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수치를 색으로 표현하기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pcolor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B82171-256D-4DF5-A992-BA34CC03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1147418"/>
            <a:ext cx="10515600" cy="5014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B90115-2E24-43C2-8AB0-53EAB1C5A896}"/>
              </a:ext>
            </a:extLst>
          </p:cNvPr>
          <p:cNvSpPr txBox="1"/>
          <p:nvPr/>
        </p:nvSpPr>
        <p:spPr>
          <a:xfrm>
            <a:off x="4962145" y="4233254"/>
            <a:ext cx="544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plt.colorbar()</a:t>
            </a:r>
          </a:p>
          <a:p>
            <a:endParaRPr lang="en-US" altLang="ko-KR" sz="1200"/>
          </a:p>
          <a:p>
            <a:r>
              <a:rPr lang="ko-KR" altLang="en-US" sz="1200"/>
              <a:t>행렬 옆에 컬러바를 나타내는 함수</a:t>
            </a:r>
            <a:endParaRPr lang="en-US" altLang="ko-KR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7DCA7F-8391-4939-8B9C-97764764A74C}"/>
              </a:ext>
            </a:extLst>
          </p:cNvPr>
          <p:cNvSpPr/>
          <p:nvPr/>
        </p:nvSpPr>
        <p:spPr>
          <a:xfrm>
            <a:off x="1481230" y="3676728"/>
            <a:ext cx="5505676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A44B21-173E-43D6-912A-34EDC229C90E}"/>
              </a:ext>
            </a:extLst>
          </p:cNvPr>
          <p:cNvSpPr/>
          <p:nvPr/>
        </p:nvSpPr>
        <p:spPr>
          <a:xfrm>
            <a:off x="3485320" y="4107650"/>
            <a:ext cx="503584" cy="1888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1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3.2.3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함수의 표면을 표시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surface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8EAE8-340F-41B5-A47B-8DE84C16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098481"/>
            <a:ext cx="10515600" cy="48517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ED0E4-6FE3-4A92-A4FA-C08ACECCEA22}"/>
              </a:ext>
            </a:extLst>
          </p:cNvPr>
          <p:cNvSpPr/>
          <p:nvPr/>
        </p:nvSpPr>
        <p:spPr>
          <a:xfrm>
            <a:off x="1390853" y="1304589"/>
            <a:ext cx="8866947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407A9-1ABB-44C0-82C9-D014C0BD7287}"/>
              </a:ext>
            </a:extLst>
          </p:cNvPr>
          <p:cNvSpPr txBox="1"/>
          <p:nvPr/>
        </p:nvSpPr>
        <p:spPr>
          <a:xfrm>
            <a:off x="4808914" y="3928454"/>
            <a:ext cx="544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from A import B</a:t>
            </a:r>
          </a:p>
          <a:p>
            <a:endParaRPr lang="en-US" altLang="ko-KR" sz="1200"/>
          </a:p>
          <a:p>
            <a:r>
              <a:rPr lang="ko-KR" altLang="en-US" sz="1200"/>
              <a:t>지금까지와는 다른 방식의 </a:t>
            </a:r>
            <a:r>
              <a:rPr lang="en-US" altLang="ko-KR" sz="1200"/>
              <a:t>import </a:t>
            </a:r>
            <a:r>
              <a:rPr lang="ko-KR" altLang="en-US" sz="1200"/>
              <a:t>방식</a:t>
            </a:r>
            <a:endParaRPr lang="en-US" altLang="ko-KR" sz="1200"/>
          </a:p>
          <a:p>
            <a:r>
              <a:rPr lang="ko-KR" altLang="en-US" sz="1200"/>
              <a:t>위와 같이 작성 해주면 </a:t>
            </a:r>
            <a:r>
              <a:rPr lang="en-US" altLang="ko-KR" sz="1200"/>
              <a:t>np.</a:t>
            </a:r>
            <a:r>
              <a:rPr lang="ko-KR" altLang="en-US" sz="1200"/>
              <a:t>함수명이 아닌 그냥 함수명만으로도 </a:t>
            </a:r>
            <a:endParaRPr lang="en-US" altLang="ko-KR" sz="1200"/>
          </a:p>
          <a:p>
            <a:r>
              <a:rPr lang="ko-KR" altLang="en-US" sz="1200"/>
              <a:t>함수 호출이 가능하다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27077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3.2.3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함수의 표면을 표시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surface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8EAE8-340F-41B5-A47B-8DE84C16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098481"/>
            <a:ext cx="10515600" cy="52578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ED0E4-6FE3-4A92-A4FA-C08ACECCEA22}"/>
              </a:ext>
            </a:extLst>
          </p:cNvPr>
          <p:cNvSpPr/>
          <p:nvPr/>
        </p:nvSpPr>
        <p:spPr>
          <a:xfrm>
            <a:off x="1390853" y="1682515"/>
            <a:ext cx="8866947" cy="226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407A9-1ABB-44C0-82C9-D014C0BD7287}"/>
              </a:ext>
            </a:extLst>
          </p:cNvPr>
          <p:cNvSpPr txBox="1"/>
          <p:nvPr/>
        </p:nvSpPr>
        <p:spPr>
          <a:xfrm>
            <a:off x="4808914" y="4215138"/>
            <a:ext cx="544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np.meshgrid(x,y)</a:t>
            </a:r>
          </a:p>
          <a:p>
            <a:endParaRPr lang="en-US" altLang="ko-KR" sz="1200"/>
          </a:p>
          <a:p>
            <a:r>
              <a:rPr lang="ko-KR" altLang="en-US" sz="1200"/>
              <a:t>넘겨받은 </a:t>
            </a:r>
            <a:r>
              <a:rPr lang="en-US" altLang="ko-KR" sz="1200"/>
              <a:t>x,y</a:t>
            </a:r>
            <a:r>
              <a:rPr lang="ko-KR" altLang="en-US" sz="1200"/>
              <a:t>를 이용하여 좌표점을 만든다</a:t>
            </a:r>
            <a:r>
              <a:rPr lang="en-US" altLang="ko-KR" sz="1200"/>
              <a:t>. </a:t>
            </a:r>
          </a:p>
          <a:p>
            <a:endParaRPr lang="en-US" altLang="ko-KR" sz="1200"/>
          </a:p>
          <a:p>
            <a:r>
              <a:rPr lang="en-US" altLang="ko-KR" sz="1200"/>
              <a:t>Ex) x : 0~2 y : 0~4</a:t>
            </a:r>
            <a:r>
              <a:rPr lang="ko-KR" altLang="en-US" sz="1200"/>
              <a:t>까지의 변화하는 모습을 보기위해 좌표를 생성해야 한다면</a:t>
            </a:r>
            <a:endParaRPr lang="en-US" altLang="ko-KR" sz="1200"/>
          </a:p>
          <a:p>
            <a:r>
              <a:rPr lang="ko-KR" altLang="en-US" sz="1200"/>
              <a:t>즉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(x,y)=(0,0),(0,1),(0,2),(0,3),(0,4),(1,0)…(2,4) </a:t>
            </a:r>
            <a:r>
              <a:rPr lang="ko-KR" altLang="en-US" sz="1200"/>
              <a:t>와 같이 만들어주는 함수</a:t>
            </a:r>
            <a:endParaRPr lang="en-US" altLang="ko-KR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191E70-58B5-4328-8DCC-AB2774DEA422}"/>
                  </a:ext>
                </a:extLst>
              </p:cNvPr>
              <p:cNvSpPr txBox="1"/>
              <p:nvPr/>
            </p:nvSpPr>
            <p:spPr>
              <a:xfrm>
                <a:off x="5085034" y="4158828"/>
                <a:ext cx="4575801" cy="2033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>
                    <a:latin typeface="Cambria Math" panose="02040503050406030204" pitchFamily="18" charset="0"/>
                  </a:rPr>
                  <a:t>if) x == [ 0 1 2 3 ] , y == [ 0 1 2 3 ] </a:t>
                </a:r>
                <a:r>
                  <a:rPr lang="ko-KR" altLang="en-US" i="1">
                    <a:latin typeface="Cambria Math" panose="02040503050406030204" pitchFamily="18" charset="0"/>
                  </a:rPr>
                  <a:t>일때</a:t>
                </a:r>
                <a:endParaRPr lang="en-US" altLang="ko-KR" i="1">
                  <a:latin typeface="Cambria Math" panose="02040503050406030204" pitchFamily="18" charset="0"/>
                </a:endParaRPr>
              </a:p>
              <a:p>
                <a:r>
                  <a:rPr lang="en-US" altLang="ko-KR" i="1">
                    <a:latin typeface="Cambria Math" panose="02040503050406030204" pitchFamily="18" charset="0"/>
                  </a:rPr>
                  <a:t>      np.meshgrid(x,y) </a:t>
                </a:r>
                <a:r>
                  <a:rPr lang="ko-KR" altLang="en-US" i="1">
                    <a:latin typeface="Cambria Math" panose="02040503050406030204" pitchFamily="18" charset="0"/>
                  </a:rPr>
                  <a:t>한다면</a:t>
                </a:r>
                <a:endParaRPr lang="en-US" altLang="ko-KR" i="1">
                  <a:latin typeface="Cambria Math" panose="02040503050406030204" pitchFamily="18" charset="0"/>
                </a:endParaRPr>
              </a:p>
              <a:p>
                <a:endParaRPr lang="en-US" altLang="ko-KR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0,0)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(0,1)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(1,0)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(1,1)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0,2)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(0,3)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(1,2)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(1,3)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2,0)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(2,1)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(3,0)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(3,1)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2,2)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(2,3)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(3,2)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(3,3)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191E70-58B5-4328-8DCC-AB2774DE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34" y="4158828"/>
                <a:ext cx="4575801" cy="2033314"/>
              </a:xfrm>
              <a:prstGeom prst="rect">
                <a:avLst/>
              </a:prstGeom>
              <a:blipFill>
                <a:blip r:embed="rId3"/>
                <a:stretch>
                  <a:fillRect l="-1065" t="-1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9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3.2.3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함수의 표면을 표시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surface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8EAE8-340F-41B5-A47B-8DE84C16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098481"/>
            <a:ext cx="10515600" cy="48517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ED0E4-6FE3-4A92-A4FA-C08ACECCEA22}"/>
              </a:ext>
            </a:extLst>
          </p:cNvPr>
          <p:cNvSpPr/>
          <p:nvPr/>
        </p:nvSpPr>
        <p:spPr>
          <a:xfrm>
            <a:off x="1390853" y="2179227"/>
            <a:ext cx="8866947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407A9-1ABB-44C0-82C9-D014C0BD7287}"/>
              </a:ext>
            </a:extLst>
          </p:cNvPr>
          <p:cNvSpPr txBox="1"/>
          <p:nvPr/>
        </p:nvSpPr>
        <p:spPr>
          <a:xfrm>
            <a:off x="4808914" y="3928454"/>
            <a:ext cx="544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plt.subplot(1,1,1,projection=‘3d’)</a:t>
            </a:r>
          </a:p>
          <a:p>
            <a:endParaRPr lang="en-US" altLang="ko-KR" sz="1200"/>
          </a:p>
          <a:p>
            <a:r>
              <a:rPr lang="en-US" altLang="ko-KR" sz="1200"/>
              <a:t>projection=‘3d’</a:t>
            </a:r>
            <a:r>
              <a:rPr lang="ko-KR" altLang="en-US" sz="1200"/>
              <a:t>와 같이 주면 차트를 </a:t>
            </a:r>
            <a:r>
              <a:rPr lang="en-US" altLang="ko-KR" sz="1200"/>
              <a:t>3</a:t>
            </a:r>
            <a:r>
              <a:rPr lang="ko-KR" altLang="en-US" sz="1200"/>
              <a:t>차원으로 그려주고 해당 그래프의</a:t>
            </a:r>
            <a:endParaRPr lang="en-US" altLang="ko-KR" sz="1200"/>
          </a:p>
          <a:p>
            <a:r>
              <a:rPr lang="en-US" altLang="ko-KR" sz="1200"/>
              <a:t>id</a:t>
            </a:r>
            <a:r>
              <a:rPr lang="ko-KR" altLang="en-US" sz="1200"/>
              <a:t>를 </a:t>
            </a:r>
            <a:r>
              <a:rPr lang="en-US" altLang="ko-KR" sz="1200"/>
              <a:t>retur</a:t>
            </a:r>
            <a:r>
              <a:rPr lang="ko-KR" altLang="en-US" sz="1200"/>
              <a:t>한다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91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3.2.3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함수의 표면을 표시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surface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8EAE8-340F-41B5-A47B-8DE84C16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098481"/>
            <a:ext cx="10515600" cy="48517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ED0E4-6FE3-4A92-A4FA-C08ACECCEA22}"/>
              </a:ext>
            </a:extLst>
          </p:cNvPr>
          <p:cNvSpPr/>
          <p:nvPr/>
        </p:nvSpPr>
        <p:spPr>
          <a:xfrm>
            <a:off x="1358323" y="2368806"/>
            <a:ext cx="9419008" cy="364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407A9-1ABB-44C0-82C9-D014C0BD7287}"/>
              </a:ext>
            </a:extLst>
          </p:cNvPr>
          <p:cNvSpPr txBox="1"/>
          <p:nvPr/>
        </p:nvSpPr>
        <p:spPr>
          <a:xfrm>
            <a:off x="4121426" y="3928454"/>
            <a:ext cx="67983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ax.plot_surface(xx,yy,z,rstride=1,cstride=1,alpha=0.3,color=‘blue’,edgecolor=‘black’)</a:t>
            </a:r>
          </a:p>
          <a:p>
            <a:endParaRPr lang="en-US" altLang="ko-KR" sz="1200"/>
          </a:p>
          <a:p>
            <a:r>
              <a:rPr lang="en-US" altLang="ko-KR" sz="1200"/>
              <a:t>rstride : </a:t>
            </a:r>
            <a:r>
              <a:rPr lang="ko-KR" altLang="en-US" sz="1200"/>
              <a:t>몇 개의 행을 긋는지를 지정</a:t>
            </a:r>
            <a:r>
              <a:rPr lang="en-US" altLang="ko-KR" sz="1200"/>
              <a:t>. </a:t>
            </a:r>
            <a:r>
              <a:rPr lang="ko-KR" altLang="en-US" sz="1200"/>
              <a:t>수가 적을수록 조밀</a:t>
            </a:r>
            <a:r>
              <a:rPr lang="en-US" altLang="ko-KR" sz="1200"/>
              <a:t>. ( r(ow)stride )</a:t>
            </a:r>
          </a:p>
          <a:p>
            <a:r>
              <a:rPr lang="en-US" altLang="ko-KR" sz="1200"/>
              <a:t>cstride : </a:t>
            </a:r>
            <a:r>
              <a:rPr lang="ko-KR" altLang="en-US" sz="1200"/>
              <a:t>몇 개의 열을 긋는지를 지정</a:t>
            </a:r>
            <a:r>
              <a:rPr lang="en-US" altLang="ko-KR" sz="1200"/>
              <a:t>. </a:t>
            </a:r>
            <a:r>
              <a:rPr lang="ko-KR" altLang="en-US" sz="1200"/>
              <a:t>수가 적을수록 조밀 </a:t>
            </a:r>
            <a:r>
              <a:rPr lang="en-US" altLang="ko-KR" sz="1200"/>
              <a:t>( c(olumn)stride )</a:t>
            </a:r>
          </a:p>
          <a:p>
            <a:endParaRPr lang="en-US" altLang="ko-KR" sz="1200"/>
          </a:p>
          <a:p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함수의 표면을 그려주는 함수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EFC419BE-F4B7-44F7-B26F-EFD1287F4D46}"/>
              </a:ext>
            </a:extLst>
          </p:cNvPr>
          <p:cNvSpPr/>
          <p:nvPr/>
        </p:nvSpPr>
        <p:spPr>
          <a:xfrm rot="1518619">
            <a:off x="3800872" y="3603013"/>
            <a:ext cx="477078" cy="443732"/>
          </a:xfrm>
          <a:prstGeom prst="star5">
            <a:avLst>
              <a:gd name="adj" fmla="val 16847"/>
              <a:gd name="hf" fmla="val 105146"/>
              <a:gd name="vf" fmla="val 1105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>
                <a:solidFill>
                  <a:schemeClr val="accent1"/>
                </a:solidFill>
              </a:rPr>
              <a:t>3.1 2</a:t>
            </a:r>
            <a:r>
              <a:rPr lang="ko-KR" altLang="en-US" sz="3000">
                <a:solidFill>
                  <a:schemeClr val="accent1"/>
                </a:solidFill>
              </a:rPr>
              <a:t>차원 그래프 그리기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E9B2-223C-40BF-8B08-94B86CA56BB8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임의의 그래프 그리기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AD4EA7-85FF-4EFC-AD6D-AC03CAE0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725233"/>
            <a:ext cx="10696575" cy="46311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BE33BF-4AF9-440A-849F-5750AB1B443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</p:spTree>
    <p:extLst>
      <p:ext uri="{BB962C8B-B14F-4D97-AF65-F5344CB8AC3E}">
        <p14:creationId xmlns:p14="http://schemas.microsoft.com/office/powerpoint/2010/main" val="424111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3.2.3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함수의 표면을 표시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surface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8EAE8-340F-41B5-A47B-8DE84C16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098481"/>
            <a:ext cx="10515600" cy="48517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ED0E4-6FE3-4A92-A4FA-C08ACECCEA22}"/>
              </a:ext>
            </a:extLst>
          </p:cNvPr>
          <p:cNvSpPr/>
          <p:nvPr/>
        </p:nvSpPr>
        <p:spPr>
          <a:xfrm>
            <a:off x="1390853" y="2696061"/>
            <a:ext cx="8866947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407A9-1ABB-44C0-82C9-D014C0BD7287}"/>
              </a:ext>
            </a:extLst>
          </p:cNvPr>
          <p:cNvSpPr txBox="1"/>
          <p:nvPr/>
        </p:nvSpPr>
        <p:spPr>
          <a:xfrm>
            <a:off x="4808914" y="3928454"/>
            <a:ext cx="544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plt.set_zticks(0,0.2)</a:t>
            </a:r>
          </a:p>
          <a:p>
            <a:endParaRPr lang="en-US" altLang="ko-KR" sz="1200"/>
          </a:p>
          <a:p>
            <a:r>
              <a:rPr lang="ko-KR" altLang="en-US" sz="1200"/>
              <a:t>컴퓨터 화면은 </a:t>
            </a:r>
            <a:r>
              <a:rPr lang="en-US" altLang="ko-KR" sz="1200"/>
              <a:t>2</a:t>
            </a:r>
            <a:r>
              <a:rPr lang="ko-KR" altLang="en-US" sz="1200"/>
              <a:t>차원인데 </a:t>
            </a:r>
            <a:r>
              <a:rPr lang="en-US" altLang="ko-KR" sz="1200"/>
              <a:t>3</a:t>
            </a:r>
            <a:r>
              <a:rPr lang="ko-KR" altLang="en-US" sz="1200"/>
              <a:t>차원을 그리다 보니</a:t>
            </a:r>
            <a:r>
              <a:rPr lang="en-US" altLang="ko-KR" sz="1200"/>
              <a:t>, </a:t>
            </a:r>
            <a:r>
              <a:rPr lang="ko-KR" altLang="en-US" sz="1200"/>
              <a:t>제한해주지 않으면 그릴 수 없으므로</a:t>
            </a:r>
            <a:r>
              <a:rPr lang="en-US" altLang="ko-KR" sz="1200"/>
              <a:t>, </a:t>
            </a:r>
            <a:r>
              <a:rPr lang="ko-KR" altLang="en-US" sz="1200"/>
              <a:t>눈금을 제한한다</a:t>
            </a:r>
            <a:r>
              <a:rPr lang="en-US" altLang="ko-KR" sz="1200"/>
              <a:t>. (</a:t>
            </a:r>
            <a:r>
              <a:rPr lang="ko-KR" altLang="en-US" sz="1200"/>
              <a:t>다음과 같은 경우는 </a:t>
            </a:r>
            <a:r>
              <a:rPr lang="en-US" altLang="ko-KR" sz="1200"/>
              <a:t>0,0.2)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5A2EFAC-50FC-4413-ACD6-AB3EAC186B93}"/>
              </a:ext>
            </a:extLst>
          </p:cNvPr>
          <p:cNvCxnSpPr/>
          <p:nvPr/>
        </p:nvCxnSpPr>
        <p:spPr>
          <a:xfrm>
            <a:off x="2610678" y="4094922"/>
            <a:ext cx="145774" cy="3710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66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3.2.3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함수의 표면을 표시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surface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8EAE8-340F-41B5-A47B-8DE84C16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098481"/>
            <a:ext cx="10515600" cy="48517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ED0E4-6FE3-4A92-A4FA-C08ACECCEA22}"/>
              </a:ext>
            </a:extLst>
          </p:cNvPr>
          <p:cNvSpPr/>
          <p:nvPr/>
        </p:nvSpPr>
        <p:spPr>
          <a:xfrm>
            <a:off x="1390853" y="2868337"/>
            <a:ext cx="8866947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407A9-1ABB-44C0-82C9-D014C0BD7287}"/>
              </a:ext>
            </a:extLst>
          </p:cNvPr>
          <p:cNvSpPr txBox="1"/>
          <p:nvPr/>
        </p:nvSpPr>
        <p:spPr>
          <a:xfrm>
            <a:off x="4808914" y="3928454"/>
            <a:ext cx="544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ax.view_init(n1,n2)</a:t>
            </a:r>
          </a:p>
          <a:p>
            <a:endParaRPr lang="en-US" altLang="ko-KR" sz="1200"/>
          </a:p>
          <a:p>
            <a:r>
              <a:rPr lang="en-US" altLang="ko-KR" sz="1200"/>
              <a:t>3</a:t>
            </a:r>
            <a:r>
              <a:rPr lang="ko-KR" altLang="en-US" sz="1200"/>
              <a:t>차원 그래프의 방향을 조절</a:t>
            </a:r>
            <a:endParaRPr lang="en-US" altLang="ko-KR" sz="1200"/>
          </a:p>
          <a:p>
            <a:r>
              <a:rPr lang="en-US" altLang="ko-KR" sz="1200"/>
              <a:t>n1</a:t>
            </a:r>
            <a:r>
              <a:rPr lang="ko-KR" altLang="en-US" sz="1200"/>
              <a:t>은 상하회전각도 </a:t>
            </a:r>
            <a:r>
              <a:rPr lang="en-US" altLang="ko-KR" sz="1200"/>
              <a:t>– 0</a:t>
            </a:r>
            <a:r>
              <a:rPr lang="ko-KR" altLang="en-US" sz="1200"/>
              <a:t>이면 옆에서 본 그래프</a:t>
            </a:r>
            <a:r>
              <a:rPr lang="en-US" altLang="ko-KR" sz="1200"/>
              <a:t>, 90</a:t>
            </a:r>
            <a:r>
              <a:rPr lang="ko-KR" altLang="en-US" sz="1200"/>
              <a:t>이면 위에서 본 그래프</a:t>
            </a:r>
            <a:endParaRPr lang="en-US" altLang="ko-KR" sz="1200"/>
          </a:p>
          <a:p>
            <a:r>
              <a:rPr lang="en-US" altLang="ko-KR" sz="1200"/>
              <a:t>                           </a:t>
            </a:r>
            <a:r>
              <a:rPr lang="ko-KR" altLang="en-US" sz="1200"/>
              <a:t>원하는 각도로 조정해서 본다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n2</a:t>
            </a:r>
            <a:r>
              <a:rPr lang="ko-KR" altLang="en-US" sz="1200"/>
              <a:t>은 좌우회전각도 </a:t>
            </a:r>
            <a:r>
              <a:rPr lang="en-US" altLang="ko-KR" sz="1200"/>
              <a:t>– </a:t>
            </a:r>
            <a:r>
              <a:rPr lang="ko-KR" altLang="en-US" sz="1200"/>
              <a:t>양수는 시계방향</a:t>
            </a:r>
            <a:r>
              <a:rPr lang="en-US" altLang="ko-KR" sz="1200"/>
              <a:t>, </a:t>
            </a:r>
            <a:r>
              <a:rPr lang="ko-KR" altLang="en-US" sz="1200"/>
              <a:t>음수는 반시계 방향으로 회전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54004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3.2.4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등고선으로 표사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contour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1202C4-E1B9-4408-A80B-CAD3468D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8" y="1125813"/>
            <a:ext cx="10515600" cy="51502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D892A-0939-4451-820D-EA5F5F330575}"/>
              </a:ext>
            </a:extLst>
          </p:cNvPr>
          <p:cNvSpPr/>
          <p:nvPr/>
        </p:nvSpPr>
        <p:spPr>
          <a:xfrm>
            <a:off x="1801671" y="2961101"/>
            <a:ext cx="8866947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7082-840A-4720-B95C-03CB040EC02E}"/>
              </a:ext>
            </a:extLst>
          </p:cNvPr>
          <p:cNvSpPr txBox="1"/>
          <p:nvPr/>
        </p:nvSpPr>
        <p:spPr>
          <a:xfrm>
            <a:off x="5047453" y="3973416"/>
            <a:ext cx="544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plt.contour(x</a:t>
            </a:r>
            <a:r>
              <a:rPr lang="ko-KR" altLang="en-US"/>
              <a:t>축</a:t>
            </a:r>
            <a:r>
              <a:rPr lang="en-US" altLang="ko-KR"/>
              <a:t>,y</a:t>
            </a:r>
            <a:r>
              <a:rPr lang="ko-KR" altLang="en-US"/>
              <a:t>축</a:t>
            </a:r>
            <a:r>
              <a:rPr lang="en-US" altLang="ko-KR"/>
              <a:t>,</a:t>
            </a:r>
            <a:r>
              <a:rPr lang="ko-KR" altLang="en-US"/>
              <a:t>함수</a:t>
            </a:r>
            <a:r>
              <a:rPr lang="en-US" altLang="ko-KR"/>
              <a:t>,</a:t>
            </a:r>
            <a:r>
              <a:rPr lang="ko-KR" altLang="en-US"/>
              <a:t>높이단계</a:t>
            </a:r>
            <a:r>
              <a:rPr lang="en-US" altLang="ko-KR"/>
              <a:t>,colors)</a:t>
            </a:r>
          </a:p>
          <a:p>
            <a:endParaRPr lang="en-US" altLang="ko-KR" sz="1200"/>
          </a:p>
          <a:p>
            <a:r>
              <a:rPr lang="ko-KR" altLang="en-US" sz="1200"/>
              <a:t>함수의 높이를 알아보기 위한 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등고선을 만들어주는 함수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200"/>
              <a:t>높이단계에 입력한 숫자만큼 단계를 나눠준다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영단어로 </a:t>
            </a:r>
            <a:r>
              <a:rPr lang="en-US" altLang="ko-KR" sz="1200"/>
              <a:t>contour == </a:t>
            </a:r>
            <a:r>
              <a:rPr lang="ko-KR" altLang="en-US" sz="1200"/>
              <a:t>등고선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8920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FCE4718-EAE5-4CE7-94CB-C4F16B3CFF90}"/>
              </a:ext>
            </a:extLst>
          </p:cNvPr>
          <p:cNvSpPr txBox="1">
            <a:spLocks/>
          </p:cNvSpPr>
          <p:nvPr/>
        </p:nvSpPr>
        <p:spPr>
          <a:xfrm>
            <a:off x="261731" y="166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3.2.4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등고선으로 표사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: contour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1202C4-E1B9-4408-A80B-CAD3468D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8" y="1125813"/>
            <a:ext cx="10515600" cy="51502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D892A-0939-4451-820D-EA5F5F330575}"/>
              </a:ext>
            </a:extLst>
          </p:cNvPr>
          <p:cNvSpPr/>
          <p:nvPr/>
        </p:nvSpPr>
        <p:spPr>
          <a:xfrm>
            <a:off x="1801671" y="3106873"/>
            <a:ext cx="8866947" cy="18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7082-840A-4720-B95C-03CB040EC02E}"/>
              </a:ext>
            </a:extLst>
          </p:cNvPr>
          <p:cNvSpPr txBox="1"/>
          <p:nvPr/>
        </p:nvSpPr>
        <p:spPr>
          <a:xfrm>
            <a:off x="5047453" y="3973416"/>
            <a:ext cx="544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plt.clabel(fmt,fontsize)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각 등고선에 </a:t>
            </a:r>
            <a:r>
              <a:rPr lang="ko-KR" altLang="en-US" sz="1200" b="1">
                <a:solidFill>
                  <a:schemeClr val="accent1"/>
                </a:solidFill>
              </a:rPr>
              <a:t>높이</a:t>
            </a:r>
            <a:r>
              <a:rPr lang="ko-KR" altLang="en-US" sz="1200"/>
              <a:t>에 해당하는 숫자를 표시해주는 함수</a:t>
            </a:r>
            <a:endParaRPr lang="en-US" altLang="ko-KR" sz="1200"/>
          </a:p>
          <a:p>
            <a:r>
              <a:rPr lang="en-US" altLang="ko-KR" sz="1200"/>
              <a:t>contour</a:t>
            </a:r>
            <a:r>
              <a:rPr lang="ko-KR" altLang="en-US" sz="1200"/>
              <a:t>자체가 높이를 알아보기 위해 사용하므로 꼭 해주는 것이 좋을듯함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fmt</a:t>
            </a:r>
            <a:r>
              <a:rPr lang="ko-KR" altLang="en-US" sz="1200"/>
              <a:t>는 표시하는 숫자의 형식을 지정해준다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893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>
                <a:solidFill>
                  <a:schemeClr val="accent1"/>
                </a:solidFill>
              </a:rPr>
              <a:t>3.1 2</a:t>
            </a:r>
            <a:r>
              <a:rPr lang="ko-KR" altLang="en-US" sz="3000">
                <a:solidFill>
                  <a:schemeClr val="accent1"/>
                </a:solidFill>
              </a:rPr>
              <a:t>차원 그래프 그리기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AD4EA7-85FF-4EFC-AD6D-AC03CAE0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725233"/>
            <a:ext cx="10696575" cy="4631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B35724-E1AA-4DDC-868D-CBC3AC5B8B68}"/>
              </a:ext>
            </a:extLst>
          </p:cNvPr>
          <p:cNvSpPr txBox="1"/>
          <p:nvPr/>
        </p:nvSpPr>
        <p:spPr>
          <a:xfrm>
            <a:off x="5739618" y="3854548"/>
            <a:ext cx="5448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np.random.seed(</a:t>
            </a:r>
            <a:r>
              <a:rPr lang="en-US" altLang="ko-KR" b="1">
                <a:solidFill>
                  <a:schemeClr val="accent1"/>
                </a:solidFill>
              </a:rPr>
              <a:t>n</a:t>
            </a:r>
            <a:r>
              <a:rPr lang="en-US" altLang="ko-KR"/>
              <a:t>)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endParaRPr lang="en-US" altLang="ko-KR" sz="1200"/>
          </a:p>
          <a:p>
            <a:r>
              <a:rPr lang="ko-KR" altLang="en-US" sz="1200"/>
              <a:t>난수를 생성하는 알고리즘에 있어 알고리즘이 시작하는데 필요한 기초값을</a:t>
            </a:r>
            <a:endParaRPr lang="en-US" altLang="ko-KR" sz="1200"/>
          </a:p>
          <a:p>
            <a:r>
              <a:rPr lang="en-US" altLang="ko-KR" sz="1200" b="1">
                <a:solidFill>
                  <a:schemeClr val="accent1"/>
                </a:solidFill>
              </a:rPr>
              <a:t>n</a:t>
            </a:r>
            <a:r>
              <a:rPr lang="ko-KR" altLang="en-US" sz="1200"/>
              <a:t>으로 정해준다고 보면 된다</a:t>
            </a:r>
            <a:r>
              <a:rPr lang="en-US" altLang="ko-KR" sz="1200"/>
              <a:t>. </a:t>
            </a:r>
            <a:r>
              <a:rPr lang="ko-KR" altLang="en-US" sz="1200"/>
              <a:t>즉</a:t>
            </a:r>
            <a:r>
              <a:rPr lang="en-US" altLang="ko-KR" sz="1200"/>
              <a:t>, </a:t>
            </a:r>
            <a:r>
              <a:rPr lang="en-US" altLang="ko-KR" sz="1200" b="1">
                <a:solidFill>
                  <a:schemeClr val="accent1"/>
                </a:solidFill>
              </a:rPr>
              <a:t>n</a:t>
            </a:r>
            <a:r>
              <a:rPr lang="ko-KR" altLang="en-US" sz="1200"/>
              <a:t>에 어떤 숫자를 넣어주냐에 따라 생성하는 난수가 바뀌게 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1032D-3831-4D65-BDB9-F744BA08C5CC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임의의 그래프 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4C107D-029C-417A-8D7E-BC76B758B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50" y="3716839"/>
            <a:ext cx="4740137" cy="267224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049DFE5-6E1B-4FE8-8AB5-A39300B14DB6}"/>
              </a:ext>
            </a:extLst>
          </p:cNvPr>
          <p:cNvSpPr/>
          <p:nvPr/>
        </p:nvSpPr>
        <p:spPr>
          <a:xfrm>
            <a:off x="5867510" y="4583418"/>
            <a:ext cx="708749" cy="68944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F1A2A-B201-48A6-A326-1772F36E699C}"/>
              </a:ext>
            </a:extLst>
          </p:cNvPr>
          <p:cNvSpPr txBox="1"/>
          <p:nvPr/>
        </p:nvSpPr>
        <p:spPr>
          <a:xfrm>
            <a:off x="5600139" y="4137523"/>
            <a:ext cx="1449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seed(0)</a:t>
            </a:r>
            <a:r>
              <a:rPr lang="ko-KR" altLang="en-US" sz="1500"/>
              <a:t>일때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F5BA5-065B-44AF-B3F3-F3D6D6397852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F9C4D-11CA-473D-9068-3F29878B9810}"/>
              </a:ext>
            </a:extLst>
          </p:cNvPr>
          <p:cNvSpPr/>
          <p:nvPr/>
        </p:nvSpPr>
        <p:spPr>
          <a:xfrm>
            <a:off x="1787593" y="2398643"/>
            <a:ext cx="2744650" cy="172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>
                <a:solidFill>
                  <a:schemeClr val="accent1"/>
                </a:solidFill>
              </a:rPr>
              <a:t>3.1 2</a:t>
            </a:r>
            <a:r>
              <a:rPr lang="ko-KR" altLang="en-US" sz="3000">
                <a:solidFill>
                  <a:schemeClr val="accent1"/>
                </a:solidFill>
              </a:rPr>
              <a:t>차원 그래프 그리기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E9B2-223C-40BF-8B08-94B86CA56BB8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임의의 그래프 그리기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AD4EA7-85FF-4EFC-AD6D-AC03CAE0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725233"/>
            <a:ext cx="10696575" cy="4631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2A886-00A4-4F8F-8412-3CA18BA51C2E}"/>
              </a:ext>
            </a:extLst>
          </p:cNvPr>
          <p:cNvSpPr txBox="1"/>
          <p:nvPr/>
        </p:nvSpPr>
        <p:spPr>
          <a:xfrm>
            <a:off x="5739618" y="3854548"/>
            <a:ext cx="544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np.random.rand(</a:t>
            </a:r>
            <a:r>
              <a:rPr lang="en-US" altLang="ko-KR" b="1">
                <a:solidFill>
                  <a:schemeClr val="accent1"/>
                </a:solidFill>
              </a:rPr>
              <a:t>n</a:t>
            </a:r>
            <a:r>
              <a:rPr lang="en-US" altLang="ko-KR"/>
              <a:t>)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endParaRPr lang="en-US" altLang="ko-KR" sz="1200"/>
          </a:p>
          <a:p>
            <a:r>
              <a:rPr lang="en-US" altLang="ko-KR" sz="1200"/>
              <a:t>rand(</a:t>
            </a:r>
            <a:r>
              <a:rPr lang="en-US" altLang="ko-KR" sz="1200" b="1">
                <a:solidFill>
                  <a:schemeClr val="accent1"/>
                </a:solidFill>
              </a:rPr>
              <a:t>n</a:t>
            </a:r>
            <a:r>
              <a:rPr lang="en-US" altLang="ko-KR" sz="1200"/>
              <a:t>)</a:t>
            </a:r>
            <a:r>
              <a:rPr lang="ko-KR" altLang="en-US" sz="1200"/>
              <a:t>는 </a:t>
            </a:r>
            <a:r>
              <a:rPr lang="en-US" altLang="ko-KR" sz="1200"/>
              <a:t>0~1</a:t>
            </a:r>
            <a:r>
              <a:rPr lang="ko-KR" altLang="en-US" sz="1200"/>
              <a:t>까지의 난수를 발생시키는데</a:t>
            </a:r>
            <a:r>
              <a:rPr lang="en-US" altLang="ko-KR" sz="1200"/>
              <a:t>, </a:t>
            </a:r>
            <a:r>
              <a:rPr lang="ko-KR" altLang="en-US" sz="1200"/>
              <a:t>여기서 </a:t>
            </a:r>
            <a:r>
              <a:rPr lang="en-US" altLang="ko-KR" sz="1200" b="1">
                <a:solidFill>
                  <a:schemeClr val="accent1"/>
                </a:solidFill>
              </a:rPr>
              <a:t>n</a:t>
            </a:r>
            <a:r>
              <a:rPr lang="ko-KR" altLang="en-US" sz="1200"/>
              <a:t>은 발생시키는</a:t>
            </a:r>
            <a:endParaRPr lang="en-US" altLang="ko-KR" sz="1200"/>
          </a:p>
          <a:p>
            <a:r>
              <a:rPr lang="ko-KR" altLang="en-US" sz="1200"/>
              <a:t>숫자를 의미한다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위의 코드에서는 </a:t>
            </a:r>
            <a:r>
              <a:rPr lang="en-US" altLang="ko-KR" sz="1200" b="1">
                <a:solidFill>
                  <a:schemeClr val="accent1"/>
                </a:solidFill>
              </a:rPr>
              <a:t>n</a:t>
            </a:r>
            <a:r>
              <a:rPr lang="en-US" altLang="ko-KR" sz="1200"/>
              <a:t>==10</a:t>
            </a:r>
            <a:r>
              <a:rPr lang="ko-KR" altLang="en-US" sz="1200"/>
              <a:t>이므로 </a:t>
            </a:r>
            <a:r>
              <a:rPr lang="en-US" altLang="ko-KR" sz="1200"/>
              <a:t>10</a:t>
            </a:r>
            <a:r>
              <a:rPr lang="ko-KR" altLang="en-US" sz="1200"/>
              <a:t>개의 난수를 발생시켜서 </a:t>
            </a:r>
            <a:r>
              <a:rPr lang="en-US" altLang="ko-KR" sz="1200"/>
              <a:t>y</a:t>
            </a:r>
            <a:r>
              <a:rPr lang="ko-KR" altLang="en-US" sz="1200"/>
              <a:t>에 저장된다</a:t>
            </a:r>
            <a:r>
              <a:rPr lang="en-US" altLang="ko-KR" sz="120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E0090-FFCF-439A-A869-B2A5837E8921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66E876-433B-47C2-9474-12D3E580A130}"/>
              </a:ext>
            </a:extLst>
          </p:cNvPr>
          <p:cNvSpPr/>
          <p:nvPr/>
        </p:nvSpPr>
        <p:spPr>
          <a:xfrm>
            <a:off x="1787592" y="2743199"/>
            <a:ext cx="4785485" cy="172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>
                <a:solidFill>
                  <a:schemeClr val="accent1"/>
                </a:solidFill>
              </a:rPr>
              <a:t>3.1 2</a:t>
            </a:r>
            <a:r>
              <a:rPr lang="ko-KR" altLang="en-US" sz="3000">
                <a:solidFill>
                  <a:schemeClr val="accent1"/>
                </a:solidFill>
              </a:rPr>
              <a:t>차원 그래프 그리기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E9B2-223C-40BF-8B08-94B86CA56BB8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3.1.1 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임의의 그래프 그리기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AD4EA7-85FF-4EFC-AD6D-AC03CAE0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725233"/>
            <a:ext cx="10696575" cy="4631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2A886-00A4-4F8F-8412-3CA18BA51C2E}"/>
              </a:ext>
            </a:extLst>
          </p:cNvPr>
          <p:cNvSpPr txBox="1"/>
          <p:nvPr/>
        </p:nvSpPr>
        <p:spPr>
          <a:xfrm>
            <a:off x="5739618" y="3854548"/>
            <a:ext cx="544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plt.plot(x,y),</a:t>
            </a:r>
            <a:r>
              <a:rPr lang="ko-KR" altLang="en-US"/>
              <a:t> </a:t>
            </a:r>
            <a:r>
              <a:rPr lang="en-US" altLang="ko-KR"/>
              <a:t>plt.show()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endParaRPr lang="en-US" altLang="ko-KR" sz="1200"/>
          </a:p>
          <a:p>
            <a:r>
              <a:rPr lang="en-US" altLang="ko-KR" sz="1200"/>
              <a:t>plt.plot(x,y) : </a:t>
            </a:r>
            <a:r>
              <a:rPr lang="ko-KR" altLang="en-US" sz="1200"/>
              <a:t>가로축 </a:t>
            </a:r>
            <a:r>
              <a:rPr lang="en-US" altLang="ko-KR" sz="1200"/>
              <a:t>x, </a:t>
            </a:r>
            <a:r>
              <a:rPr lang="ko-KR" altLang="en-US" sz="1200"/>
              <a:t>세로축 </a:t>
            </a:r>
            <a:r>
              <a:rPr lang="en-US" altLang="ko-KR" sz="1200"/>
              <a:t>y</a:t>
            </a:r>
            <a:r>
              <a:rPr lang="ko-KR" altLang="en-US" sz="1200"/>
              <a:t>에 해당하는 그래프를 등록한다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plt.show(x,y) : plot</a:t>
            </a:r>
            <a:r>
              <a:rPr lang="ko-KR" altLang="en-US" sz="1200"/>
              <a:t>으로 등록된 그래프를 그린다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                  java</a:t>
            </a:r>
            <a:r>
              <a:rPr lang="ko-KR" altLang="en-US" sz="1200"/>
              <a:t>에서의 </a:t>
            </a:r>
            <a:r>
              <a:rPr lang="en-US" altLang="ko-KR" sz="1200"/>
              <a:t>setVisible(true)</a:t>
            </a:r>
            <a:r>
              <a:rPr lang="ko-KR" altLang="en-US" sz="1200"/>
              <a:t>와 비슷한 기능으로 보면 될 듯하다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D07BC5-9353-439A-AEE1-078D16574D52}"/>
              </a:ext>
            </a:extLst>
          </p:cNvPr>
          <p:cNvSpPr/>
          <p:nvPr/>
        </p:nvSpPr>
        <p:spPr>
          <a:xfrm>
            <a:off x="1787592" y="3256724"/>
            <a:ext cx="6110704" cy="354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7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accent1"/>
                </a:solidFill>
              </a:rPr>
              <a:t>3.1.3 3</a:t>
            </a:r>
            <a:r>
              <a:rPr lang="ko-KR" altLang="en-US" sz="3200">
                <a:solidFill>
                  <a:schemeClr val="accent1"/>
                </a:solidFill>
              </a:rPr>
              <a:t>차 함수 </a:t>
            </a:r>
            <a:r>
              <a:rPr lang="en-US" altLang="ko-KR" sz="3200">
                <a:solidFill>
                  <a:schemeClr val="accent1"/>
                </a:solidFill>
              </a:rPr>
              <a:t>f(x)=x*(x-2)*(x+2) </a:t>
            </a:r>
            <a:r>
              <a:rPr lang="ko-KR" altLang="en-US" sz="3200">
                <a:solidFill>
                  <a:schemeClr val="accent1"/>
                </a:solidFill>
              </a:rPr>
              <a:t>그리기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E9B2-223C-40BF-8B08-94B86CA56BB8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arange()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를 이용하여 그리기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3E3C2-F672-415A-AB0F-EF66953A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649033"/>
            <a:ext cx="10467975" cy="452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F51C5-4033-4D20-AAB9-F1DDFDAF9AAF}"/>
                  </a:ext>
                </a:extLst>
              </p:cNvPr>
              <p:cNvSpPr txBox="1"/>
              <p:nvPr/>
            </p:nvSpPr>
            <p:spPr>
              <a:xfrm>
                <a:off x="5739618" y="3854548"/>
                <a:ext cx="5448886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arange() </a:t>
                </a:r>
                <a:r>
                  <a:rPr lang="ko-KR" altLang="en-US"/>
                  <a:t>복습</a:t>
                </a:r>
                <a:endParaRPr lang="en-US" altLang="ko-KR"/>
              </a:p>
              <a:p>
                <a:endParaRPr lang="en-US" altLang="ko-KR" sz="1200"/>
              </a:p>
              <a:p>
                <a:r>
                  <a:rPr lang="en-US" altLang="ko-KR" sz="1200"/>
                  <a:t>arange(start, end, increment) </a:t>
                </a:r>
                <a:r>
                  <a:rPr lang="ko-KR" altLang="en-US" sz="1200"/>
                  <a:t>라고 생각하면 된다</a:t>
                </a:r>
                <a:r>
                  <a:rPr lang="en-US" altLang="ko-KR" sz="1200"/>
                  <a:t>! ( range()</a:t>
                </a:r>
                <a:r>
                  <a:rPr lang="ko-KR" altLang="en-US" sz="1200"/>
                  <a:t>로 똑같다</a:t>
                </a:r>
                <a:r>
                  <a:rPr lang="en-US" altLang="ko-KR" sz="1200"/>
                  <a:t>!! )</a:t>
                </a:r>
              </a:p>
              <a:p>
                <a:endParaRPr lang="en-US" altLang="ko-KR" sz="1200"/>
              </a:p>
              <a:p>
                <a:r>
                  <a:rPr lang="en-US" altLang="ko-KR" sz="1200"/>
                  <a:t>※ end</a:t>
                </a:r>
                <a:r>
                  <a:rPr lang="ko-KR" altLang="en-US" sz="1200"/>
                  <a:t>값은 포함이 되지 않는 점 주의</a:t>
                </a:r>
                <a:r>
                  <a:rPr lang="en-US" altLang="ko-KR" sz="1200"/>
                  <a:t>!!</a:t>
                </a:r>
              </a:p>
              <a:p>
                <a:r>
                  <a:rPr lang="en-US" altLang="ko-KR" sz="1200"/>
                  <a:t>   -&gt; </a:t>
                </a:r>
                <a:r>
                  <a:rPr lang="ko-KR" altLang="en-US" sz="1200"/>
                  <a:t>즉</a:t>
                </a:r>
                <a:r>
                  <a:rPr lang="en-US" altLang="ko-KR" sz="1200"/>
                  <a:t>, start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200"/>
                  <a:t> n &lt; end</a:t>
                </a:r>
              </a:p>
              <a:p>
                <a:endParaRPr lang="en-US" altLang="ko-KR" sz="1200"/>
              </a:p>
              <a:p>
                <a:r>
                  <a:rPr lang="ko-KR" altLang="en-US" sz="1200"/>
                  <a:t>위의 예에서는</a:t>
                </a:r>
                <a:r>
                  <a:rPr lang="en-US" altLang="ko-KR" sz="1200"/>
                  <a:t>, arange(-3,3.5,0.5) </a:t>
                </a:r>
                <a:r>
                  <a:rPr lang="ko-KR" altLang="en-US" sz="1200"/>
                  <a:t>이므로</a:t>
                </a:r>
                <a:endParaRPr lang="en-US" altLang="ko-KR" sz="1200"/>
              </a:p>
              <a:p>
                <a:r>
                  <a:rPr lang="en-US" altLang="ko-KR" sz="1200"/>
                  <a:t>-3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200"/>
                  <a:t>n&lt;3.5 </a:t>
                </a:r>
                <a:r>
                  <a:rPr lang="ko-KR" altLang="en-US" sz="1200"/>
                  <a:t>이면서 </a:t>
                </a:r>
                <a:r>
                  <a:rPr lang="en-US" altLang="ko-KR" sz="1200"/>
                  <a:t>-3</a:t>
                </a:r>
                <a:r>
                  <a:rPr lang="ko-KR" altLang="en-US" sz="1200"/>
                  <a:t>부터 </a:t>
                </a:r>
                <a:r>
                  <a:rPr lang="en-US" altLang="ko-KR" sz="1200"/>
                  <a:t>0.5</a:t>
                </a:r>
                <a:r>
                  <a:rPr lang="ko-KR" altLang="en-US" sz="1200"/>
                  <a:t>만큼 증가하는 값을 넣어준다고 보면 된다</a:t>
                </a:r>
                <a:r>
                  <a:rPr lang="en-US" altLang="ko-KR" sz="120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F51C5-4033-4D20-AAB9-F1DDFDAF9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18" y="3854548"/>
                <a:ext cx="5448886" cy="1846659"/>
              </a:xfrm>
              <a:prstGeom prst="rect">
                <a:avLst/>
              </a:prstGeom>
              <a:blipFill>
                <a:blip r:embed="rId3"/>
                <a:stretch>
                  <a:fillRect l="-1008" t="-1650" b="-13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35F9BE-CAE8-454C-91FD-948F205CBC5A}"/>
              </a:ext>
            </a:extLst>
          </p:cNvPr>
          <p:cNvSpPr/>
          <p:nvPr/>
        </p:nvSpPr>
        <p:spPr>
          <a:xfrm>
            <a:off x="1736035" y="2941982"/>
            <a:ext cx="4598504" cy="198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accent1"/>
                </a:solidFill>
              </a:rPr>
              <a:t>3.1.3 3</a:t>
            </a:r>
            <a:r>
              <a:rPr lang="ko-KR" altLang="en-US" sz="3200">
                <a:solidFill>
                  <a:schemeClr val="accent1"/>
                </a:solidFill>
              </a:rPr>
              <a:t>차 함수 </a:t>
            </a:r>
            <a:r>
              <a:rPr lang="en-US" altLang="ko-KR" sz="3200">
                <a:solidFill>
                  <a:schemeClr val="accent1"/>
                </a:solidFill>
              </a:rPr>
              <a:t>f(x)=x*(x-2)*(x+2) </a:t>
            </a:r>
            <a:r>
              <a:rPr lang="ko-KR" altLang="en-US" sz="3200">
                <a:solidFill>
                  <a:schemeClr val="accent1"/>
                </a:solidFill>
              </a:rPr>
              <a:t>그리기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E9B2-223C-40BF-8B08-94B86CA56BB8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linspace()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를 이용하여 그리기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2F2AB-7DC0-43C3-B384-7E195388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10945"/>
            <a:ext cx="10439400" cy="440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B26D91-BDF4-42A6-8429-FE7DF4CC4B78}"/>
                  </a:ext>
                </a:extLst>
              </p:cNvPr>
              <p:cNvSpPr txBox="1"/>
              <p:nvPr/>
            </p:nvSpPr>
            <p:spPr>
              <a:xfrm>
                <a:off x="5739618" y="3854548"/>
                <a:ext cx="5448886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linspace()</a:t>
                </a:r>
                <a:r>
                  <a:rPr lang="ko-KR" altLang="en-US"/>
                  <a:t>란</a:t>
                </a:r>
                <a:r>
                  <a:rPr lang="en-US" altLang="ko-KR"/>
                  <a:t>?</a:t>
                </a:r>
              </a:p>
              <a:p>
                <a:endParaRPr lang="en-US" altLang="ko-KR" sz="1200"/>
              </a:p>
              <a:p>
                <a:r>
                  <a:rPr lang="en-US" altLang="ko-KR" sz="1200"/>
                  <a:t>linspace(start, end, </a:t>
                </a:r>
                <a:r>
                  <a:rPr lang="en-US" altLang="ko-KR" sz="1200" b="1">
                    <a:solidFill>
                      <a:schemeClr val="accent1"/>
                    </a:solidFill>
                  </a:rPr>
                  <a:t>n</a:t>
                </a:r>
                <a:r>
                  <a:rPr lang="en-US" altLang="ko-KR" sz="1200"/>
                  <a:t>)</a:t>
                </a:r>
              </a:p>
              <a:p>
                <a:endParaRPr lang="en-US" altLang="ko-KR" sz="1200"/>
              </a:p>
              <a:p>
                <a:r>
                  <a:rPr lang="en-US" altLang="ko-KR" sz="1200"/>
                  <a:t>※ </a:t>
                </a:r>
                <a:r>
                  <a:rPr lang="ko-KR" altLang="en-US" sz="1200"/>
                  <a:t>여기서 </a:t>
                </a:r>
                <a:r>
                  <a:rPr lang="en-US" altLang="ko-KR" sz="1200" b="1">
                    <a:solidFill>
                      <a:schemeClr val="accent1"/>
                    </a:solidFill>
                  </a:rPr>
                  <a:t>n</a:t>
                </a:r>
                <a:r>
                  <a:rPr lang="ko-KR" altLang="en-US" sz="1200"/>
                  <a:t>은 일정한 간격으로 몇 개의 구간으로 나눌 지 정해주는 변수이다</a:t>
                </a:r>
                <a:r>
                  <a:rPr lang="en-US" altLang="ko-KR" sz="1200"/>
                  <a:t>.</a:t>
                </a:r>
              </a:p>
              <a:p>
                <a:endParaRPr lang="en-US" altLang="ko-KR" sz="1200"/>
              </a:p>
              <a:p>
                <a:r>
                  <a:rPr lang="ko-KR" altLang="en-US" sz="1200"/>
                  <a:t>위의 예에서는</a:t>
                </a:r>
                <a:r>
                  <a:rPr lang="en-US" altLang="ko-KR" sz="1200"/>
                  <a:t>, linspace(-3,3.5,10) </a:t>
                </a:r>
                <a:r>
                  <a:rPr lang="ko-KR" altLang="en-US" sz="1200"/>
                  <a:t>이므로</a:t>
                </a:r>
                <a:endParaRPr lang="en-US" altLang="ko-KR" sz="1200"/>
              </a:p>
              <a:p>
                <a:r>
                  <a:rPr lang="en-US" altLang="ko-KR" sz="1200"/>
                  <a:t>-3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200"/>
                  <a:t>n&lt;3.5 </a:t>
                </a:r>
                <a:r>
                  <a:rPr lang="ko-KR" altLang="en-US" sz="1200"/>
                  <a:t>이면서 </a:t>
                </a:r>
                <a:r>
                  <a:rPr lang="en-US" altLang="ko-KR" sz="1200"/>
                  <a:t>-3</a:t>
                </a:r>
                <a:r>
                  <a:rPr lang="ko-KR" altLang="en-US" sz="1200"/>
                  <a:t>부터</a:t>
                </a:r>
                <a:r>
                  <a:rPr lang="en-US" altLang="ko-KR" sz="1200"/>
                  <a:t> 10</a:t>
                </a:r>
                <a:r>
                  <a:rPr lang="ko-KR" altLang="en-US" sz="1200"/>
                  <a:t>개의 구간으로 나눴다고 보면 된다</a:t>
                </a:r>
                <a:r>
                  <a:rPr lang="en-US" altLang="ko-KR" sz="120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B26D91-BDF4-42A6-8429-FE7DF4CC4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18" y="3854548"/>
                <a:ext cx="5448886" cy="1661993"/>
              </a:xfrm>
              <a:prstGeom prst="rect">
                <a:avLst/>
              </a:prstGeom>
              <a:blipFill>
                <a:blip r:embed="rId3"/>
                <a:stretch>
                  <a:fillRect l="-1008" t="-1832" b="-1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2723E-4596-4988-94B5-301F2F9608D5}"/>
              </a:ext>
            </a:extLst>
          </p:cNvPr>
          <p:cNvSpPr/>
          <p:nvPr/>
        </p:nvSpPr>
        <p:spPr>
          <a:xfrm>
            <a:off x="1802295" y="2915478"/>
            <a:ext cx="4386470" cy="185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5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01EC-2861-4003-974C-03BD712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4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accent1"/>
                </a:solidFill>
              </a:rPr>
              <a:t>3.1.3 3</a:t>
            </a:r>
            <a:r>
              <a:rPr lang="ko-KR" altLang="en-US" sz="3200">
                <a:solidFill>
                  <a:schemeClr val="accent1"/>
                </a:solidFill>
              </a:rPr>
              <a:t>차 함수 </a:t>
            </a:r>
            <a:r>
              <a:rPr lang="en-US" altLang="ko-KR" sz="3200">
                <a:solidFill>
                  <a:schemeClr val="accent1"/>
                </a:solidFill>
              </a:rPr>
              <a:t>f(x)=x*(x-2)*(x+2) </a:t>
            </a:r>
            <a:r>
              <a:rPr lang="ko-KR" altLang="en-US" sz="3200">
                <a:solidFill>
                  <a:schemeClr val="accent1"/>
                </a:solidFill>
              </a:rPr>
              <a:t>그리기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D4F56-FCB0-4773-953C-F7EF7AEA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4E5E-1990-43E0-91C2-C9885B32D62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A375ECF6-3D3F-4C84-9730-63C73C01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079" y="0"/>
            <a:ext cx="4038600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MachineLearning Study</a:t>
            </a:r>
            <a:endParaRPr lang="ru-RU" altLang="ko-KR" sz="1200" b="1" spc="3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E9B2-223C-40BF-8B08-94B86CA56BB8}"/>
              </a:ext>
            </a:extLst>
          </p:cNvPr>
          <p:cNvSpPr txBox="1"/>
          <p:nvPr/>
        </p:nvSpPr>
        <p:spPr>
          <a:xfrm>
            <a:off x="647114" y="1164511"/>
            <a:ext cx="54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linspace()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를 이용하여 그리기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E79E-B3D2-4AF4-BC56-45A9EBF1D75F}"/>
              </a:ext>
            </a:extLst>
          </p:cNvPr>
          <p:cNvSpPr txBox="1"/>
          <p:nvPr/>
        </p:nvSpPr>
        <p:spPr>
          <a:xfrm>
            <a:off x="156748" y="106146"/>
            <a:ext cx="112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</a:rPr>
              <a:t>CHAPTER3</a:t>
            </a:r>
            <a:r>
              <a:rPr lang="en-US" altLang="ko-KR" sz="1400"/>
              <a:t> </a:t>
            </a:r>
            <a:r>
              <a:rPr lang="ko-KR" altLang="en-US" sz="1400"/>
              <a:t>그래프그리기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2F2AB-7DC0-43C3-B384-7E195388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10945"/>
            <a:ext cx="10439400" cy="440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B26D91-BDF4-42A6-8429-FE7DF4CC4B78}"/>
              </a:ext>
            </a:extLst>
          </p:cNvPr>
          <p:cNvSpPr txBox="1"/>
          <p:nvPr/>
        </p:nvSpPr>
        <p:spPr>
          <a:xfrm>
            <a:off x="5739618" y="4013572"/>
            <a:ext cx="5448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/>
              <a:t>* arange(start,end,increment) - </a:t>
            </a:r>
            <a:r>
              <a:rPr lang="ko-KR" altLang="en-US" sz="1700"/>
              <a:t>간격설정</a:t>
            </a:r>
            <a:endParaRPr lang="en-US" altLang="ko-KR" sz="1700"/>
          </a:p>
          <a:p>
            <a:endParaRPr lang="en-US" altLang="ko-KR" sz="1700"/>
          </a:p>
          <a:p>
            <a:r>
              <a:rPr lang="en-US" altLang="ko-KR" sz="1700"/>
              <a:t>* linspace(start,end,n) – </a:t>
            </a:r>
            <a:r>
              <a:rPr lang="ko-KR" altLang="en-US" sz="1700"/>
              <a:t>구간을 몇 개로 나눌 지 설정</a:t>
            </a:r>
            <a:endParaRPr lang="en-US" altLang="ko-KR" sz="17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700"/>
              <a:t>▲▲▲▲▲ 위의 차이점 기억</a:t>
            </a:r>
            <a:r>
              <a:rPr lang="en-US" altLang="ko-KR" sz="1700"/>
              <a:t>! </a:t>
            </a:r>
            <a:r>
              <a:rPr lang="ko-KR" altLang="en-US" sz="1700"/>
              <a:t>▲▲▲▲▲</a:t>
            </a:r>
            <a:endParaRPr lang="en-US" altLang="ko-KR" sz="17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2B9FE1-8AE0-44BB-A33F-06BE02C48597}"/>
              </a:ext>
            </a:extLst>
          </p:cNvPr>
          <p:cNvSpPr/>
          <p:nvPr/>
        </p:nvSpPr>
        <p:spPr>
          <a:xfrm>
            <a:off x="1789043" y="2915478"/>
            <a:ext cx="4598504" cy="198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6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1590</Words>
  <Application>Microsoft Office PowerPoint</Application>
  <PresentationFormat>와이드스크린</PresentationFormat>
  <Paragraphs>312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경기천년바탕 Bold</vt:lpstr>
      <vt:lpstr>나눔스퀘어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3.1 2차원 그래프 그리기</vt:lpstr>
      <vt:lpstr>3.1 2차원 그래프 그리기</vt:lpstr>
      <vt:lpstr>3.1 2차원 그래프 그리기</vt:lpstr>
      <vt:lpstr>3.1 2차원 그래프 그리기</vt:lpstr>
      <vt:lpstr>3.1.3 3차 함수 f(x)=x*(x-2)*(x+2) 그리기</vt:lpstr>
      <vt:lpstr>3.1.3 3차 함수 f(x)=x*(x-2)*(x+2) 그리기</vt:lpstr>
      <vt:lpstr>3.1.3 3차 함수 f(x)=x*(x-2)*(x+2) 그리기</vt:lpstr>
      <vt:lpstr>3.1.6 그래프를 장식하기</vt:lpstr>
      <vt:lpstr>PowerPoint 프레젠테이션</vt:lpstr>
      <vt:lpstr>PowerPoint 프레젠테이션</vt:lpstr>
      <vt:lpstr>3.1.6 그래프를 장식하기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3.2 3차원 그래프 그리기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KimSooHwan</dc:creator>
  <cp:lastModifiedBy>KimSooHwan</cp:lastModifiedBy>
  <cp:revision>50</cp:revision>
  <dcterms:created xsi:type="dcterms:W3CDTF">2018-11-20T06:44:26Z</dcterms:created>
  <dcterms:modified xsi:type="dcterms:W3CDTF">2018-11-27T07:35:39Z</dcterms:modified>
</cp:coreProperties>
</file>