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8BF3-6E7B-40C8-A5DE-7D8483021BA5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F3B5-F4AA-45A7-8B77-3F09713CD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7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387D-FE68-4A36-80C8-1E7DC344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403A4-4AE9-480A-A922-BF6B4E31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4BA84-FD8B-4EF4-BD3E-45434065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9CE-1105-4934-96F4-20A828B070A6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6FDB5-3AB9-414E-AF5F-3F8FB745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3D782-2E30-49B3-A6EF-1CB02A03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1160-F104-4E58-93B7-0E3A7E8F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DB6DB-C123-49BD-9BF1-A073EBDC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AB4F-604E-46F9-94FE-13C6AC3C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8E0D-1D49-41D8-A642-8E14A81530A9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02C49-9048-4ECA-9DE2-6793353E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A7192-4EA7-40A9-B68A-A1963159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D6336-33CB-4428-9113-3CCF0B195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BC4FD-D776-4E95-8281-FA9FA7DA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BF6B4-6FC1-4617-BE04-8BA669AB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7C20-7B61-4038-959A-9B489D2DFEF7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95602-F134-4105-906F-0A4AC58B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18C14-9FC4-4216-8A5B-AF2C3D43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E6514-2CEA-475D-B949-B7F4B57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A1BD0-46F4-4892-9039-33AAB74B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01F8A-D796-46F2-9C33-308F806D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3A7-B0B3-4D48-B496-E5C31203F373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8AD2B-53F5-4118-A477-240EC9E9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6227A-A41A-45FD-A2E0-84F145C2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16B1D-C4DC-4EDD-A7E8-9D0EF552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C3CF0-4BB7-4835-9B6E-8BAA2A2E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24D41-5064-4299-8F31-657AC357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F279-A923-4FED-83A6-7DDEDBF4DFEB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90C6C-96B8-4059-B8F3-1255C2F1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23F0C-E1A3-4527-B3D6-C19D65C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2C368-76CC-41F7-AC3D-E7B87338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F69BC-94E8-4CDA-9BA7-43CD483BF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07B40-F453-483F-BF21-482BD2BE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F189D-ED77-4AD6-9C56-230046EF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FAF4-5A3A-4BA4-BC17-78A1626E55B9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41937-D891-40D8-BAA8-5643B1B6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7D15F-4A48-4EBB-9515-CB980BC7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6A5E-52B7-4D48-A24E-15A553DC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ADCE-5219-4462-B2E0-52E453ED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99F9D-FC08-4B59-B90A-2EF0C840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8E4FD-2CD1-47D4-BDCD-88F3C6A4F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B1CEE-22CF-4095-AAC5-95F3DA313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A11C4-E58A-4048-96CA-105D67A5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5C45-809D-416E-A08F-D82CAD880294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AC2A5-C3AB-4E37-BFAC-0F592264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EE713-BF08-41EA-914E-50EF35A6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6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017A-D78A-499F-82D9-2A38B705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7660A9-CC61-4E73-9B25-C1F2611D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E29-AEA0-41FA-B3ED-F74609F814A5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D86822-5C6D-4365-AABC-A61B852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A605DD-262A-4155-91B4-2F06BCED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1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5201C-D542-47C7-AF64-15B6F502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1B76-43DF-4CBB-B694-CF4D93A71E5D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4FDD5-3A57-4C69-99F3-B007D2C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89B8A-A08D-47F7-A76D-66C804B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9FA1-0887-4C94-94F8-34D8B800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C47A-7DCA-44F8-B8CA-E2F2D8D7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C68CA-BC43-4ACB-B420-88F805FD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560EF-1338-4A06-BFC7-9751B95D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DF28-C7A4-42BE-8F0D-7E6C3AE20CAE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47ABC-801D-456C-86FB-D5AB2B70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5D66F-D6B5-416D-B302-EB784BDB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AAFA-A550-49CA-8CF4-DF8B2890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403EE-66CC-4E42-B26E-DD3A6C5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B7E92-0E9F-45BC-9520-BED97B858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FD262-4BAE-4F73-B542-2F8DC7CD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1BBB-6999-4F81-A32B-FFD13ADF2E60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F0465-719B-4531-A9D2-AA9296C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03DFA-D9E5-4D28-9DFC-2BB5AFCC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BD223-4C6D-45F4-A305-F9155B22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2B239-D762-4C5B-AFF0-8D0BE713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DD745-5278-43C9-AB47-B3D77AC4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74A3-0587-4CCF-A5DA-010AE3F3A95B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1C500-7F29-41EA-88A2-5B85FBDDC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5041E-A9BC-4393-B7C7-E02D5B0D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3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896827-FBD1-4E2A-BD00-F05A4DA56D4F}"/>
              </a:ext>
            </a:extLst>
          </p:cNvPr>
          <p:cNvSpPr/>
          <p:nvPr/>
        </p:nvSpPr>
        <p:spPr>
          <a:xfrm>
            <a:off x="-15855" y="0"/>
            <a:ext cx="611185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673FFF1-8C3E-454D-AFA2-2B704338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58FA847-BE8B-40A0-8165-752AEB92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139" y="2738743"/>
            <a:ext cx="7997669" cy="184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ko-KR" sz="6600" b="1" u="sng" spc="300">
                <a:solidFill>
                  <a:schemeClr val="accent1"/>
                </a:solidFill>
                <a:latin typeface="+mj-ea"/>
                <a:ea typeface="+mj-ea"/>
                <a:cs typeface="Segoe UI Black" panose="020B0A02040204020203" pitchFamily="34" charset="0"/>
              </a:rPr>
              <a:t>  CHAPTER4</a:t>
            </a:r>
          </a:p>
          <a:p>
            <a:pPr algn="r" eaLnBrk="1" hangingPunct="1">
              <a:lnSpc>
                <a:spcPct val="120000"/>
              </a:lnSpc>
            </a:pPr>
            <a:r>
              <a:rPr lang="ko-KR" altLang="en-US" sz="2800" spc="3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Segoe UI Black" panose="020B0A02040204020203" pitchFamily="34" charset="0"/>
              </a:rPr>
              <a:t>머신러닝에 필요한 수학의 기본</a:t>
            </a:r>
            <a:endParaRPr lang="ru-RU" altLang="ko-KR" sz="2800" spc="3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5760209-E9FD-4B84-B243-B77F9C85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z="1500" b="1" smtClean="0"/>
              <a:t>1</a:t>
            </a:fld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63043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4.1.7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내적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/>
              <p:nvPr/>
            </p:nvSpPr>
            <p:spPr>
              <a:xfrm>
                <a:off x="964510" y="1373724"/>
                <a:ext cx="10005391" cy="2631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* </a:t>
                </a:r>
                <a:r>
                  <a:rPr lang="ko-KR" altLang="en-US"/>
                  <a:t>내적 </a:t>
                </a:r>
                <a:r>
                  <a:rPr lang="en-US" altLang="ko-KR"/>
                  <a:t>– </a:t>
                </a:r>
                <a:r>
                  <a:rPr lang="ko-KR" altLang="en-US"/>
                  <a:t>벡터에는 내적이라고 부르는 곱셈 연산이 있으며</a:t>
                </a:r>
                <a:r>
                  <a:rPr lang="en-US" altLang="ko-KR"/>
                  <a:t>, </a:t>
                </a:r>
                <a:r>
                  <a:rPr lang="ko-KR" altLang="en-US"/>
                  <a:t>앞으로 </a:t>
                </a:r>
                <a:r>
                  <a:rPr lang="ko-KR" altLang="en-US">
                    <a:solidFill>
                      <a:schemeClr val="accent1"/>
                    </a:solidFill>
                  </a:rPr>
                  <a:t>자주 등장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           </a:t>
                </a:r>
                <a:r>
                  <a:rPr lang="ko-KR" altLang="en-US"/>
                  <a:t>내적은 같은 차원을 가진 두 벡터간의 연산에서 </a:t>
                </a:r>
                <a:r>
                  <a:rPr lang="en-US" altLang="ko-KR"/>
                  <a:t>“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/>
                  <a:t>”</a:t>
                </a:r>
                <a:r>
                  <a:rPr lang="ko-KR" altLang="en-US"/>
                  <a:t>로 표시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           </a:t>
                </a:r>
                <a:r>
                  <a:rPr lang="ko-KR" altLang="en-US"/>
                  <a:t>같은 행과 열에 대응하는 요소끼리 곱한 뒤 더한다</a:t>
                </a:r>
                <a:r>
                  <a:rPr lang="en-US" altLang="ko-KR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  <a:p>
                <a:r>
                  <a:rPr lang="en-US" altLang="ko-KR"/>
                  <a:t>		b</a:t>
                </a:r>
                <a:r>
                  <a:rPr lang="en-US" altLang="ko-K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/>
                  <a:t>c=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1x4 + 3x2 = 10</a:t>
                </a:r>
              </a:p>
              <a:p>
                <a:endParaRPr lang="en-US" altLang="ko-KR"/>
              </a:p>
              <a:p>
                <a:r>
                  <a:rPr lang="en-US" altLang="ko-KR"/>
                  <a:t>             </a:t>
                </a:r>
                <a:r>
                  <a:rPr lang="ko-KR" altLang="en-US"/>
                  <a:t>벡터의 내적은 결과값이 </a:t>
                </a:r>
                <a:r>
                  <a:rPr lang="ko-KR" altLang="en-US" b="1">
                    <a:solidFill>
                      <a:srgbClr val="FF0000"/>
                    </a:solidFill>
                  </a:rPr>
                  <a:t>벡터가 아닌 </a:t>
                </a:r>
                <a:r>
                  <a:rPr lang="en-US" altLang="ko-KR" b="1">
                    <a:solidFill>
                      <a:srgbClr val="FF0000"/>
                    </a:solidFill>
                  </a:rPr>
                  <a:t>Value</a:t>
                </a:r>
                <a:r>
                  <a:rPr lang="ko-KR" altLang="en-US" b="1">
                    <a:solidFill>
                      <a:srgbClr val="FF0000"/>
                    </a:solidFill>
                  </a:rPr>
                  <a:t>가 나옴</a:t>
                </a:r>
                <a:r>
                  <a:rPr lang="ko-KR" altLang="en-US"/>
                  <a:t>에 주목</a:t>
                </a:r>
                <a:r>
                  <a:rPr lang="en-US" altLang="ko-KR"/>
                  <a:t>!!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0" y="1373724"/>
                <a:ext cx="10005391" cy="2631746"/>
              </a:xfrm>
              <a:prstGeom prst="rect">
                <a:avLst/>
              </a:prstGeom>
              <a:blipFill>
                <a:blip r:embed="rId2"/>
                <a:stretch>
                  <a:fillRect l="-487" b="-2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B621AB0-6591-480B-97F3-AAEBA8567C8F}"/>
              </a:ext>
            </a:extLst>
          </p:cNvPr>
          <p:cNvSpPr/>
          <p:nvPr/>
        </p:nvSpPr>
        <p:spPr>
          <a:xfrm rot="1864318">
            <a:off x="724521" y="947134"/>
            <a:ext cx="479977" cy="742122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7C6198-1055-4F6D-93FE-1D1B66F39DB3}"/>
              </a:ext>
            </a:extLst>
          </p:cNvPr>
          <p:cNvCxnSpPr/>
          <p:nvPr/>
        </p:nvCxnSpPr>
        <p:spPr>
          <a:xfrm>
            <a:off x="6096000" y="3286539"/>
            <a:ext cx="291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954333-191F-4099-BE12-F6B001C5CCD1}"/>
              </a:ext>
            </a:extLst>
          </p:cNvPr>
          <p:cNvCxnSpPr/>
          <p:nvPr/>
        </p:nvCxnSpPr>
        <p:spPr>
          <a:xfrm flipV="1">
            <a:off x="6241774" y="3352799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7CDF39-0612-4514-98A0-0D4454031FCF}"/>
              </a:ext>
            </a:extLst>
          </p:cNvPr>
          <p:cNvSpPr txBox="1"/>
          <p:nvPr/>
        </p:nvSpPr>
        <p:spPr>
          <a:xfrm>
            <a:off x="964510" y="4403835"/>
            <a:ext cx="1000539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* </a:t>
            </a:r>
            <a:r>
              <a:rPr lang="ko-KR" altLang="en-US"/>
              <a:t>파이썬으로 내적하기 </a:t>
            </a:r>
            <a:r>
              <a:rPr lang="en-US" altLang="ko-KR"/>
              <a:t>– dot() </a:t>
            </a:r>
            <a:r>
              <a:rPr lang="ko-KR" altLang="en-US"/>
              <a:t>사용</a:t>
            </a:r>
            <a:endParaRPr lang="en-US" altLang="ko-KR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65E33CC-57B3-42A2-92D0-7E638E6F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10" y="4965271"/>
            <a:ext cx="9601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8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4.1.7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내적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/>
              <p:nvPr/>
            </p:nvSpPr>
            <p:spPr>
              <a:xfrm>
                <a:off x="739225" y="1015915"/>
                <a:ext cx="10005391" cy="114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* </a:t>
                </a:r>
                <a:r>
                  <a:rPr lang="ko-KR" altLang="en-US"/>
                  <a:t>도형으로 본 벡터의 내적 </a:t>
                </a:r>
                <a:r>
                  <a:rPr lang="en-US" altLang="ko-KR"/>
                  <a:t>–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, 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/>
                  <a:t>때</a:t>
                </a:r>
                <a:r>
                  <a:rPr lang="en-US" altLang="ko-KR"/>
                  <a:t>, b</a:t>
                </a:r>
                <a:r>
                  <a:rPr lang="en-US" altLang="ko-K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/>
                  <a:t>c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25" y="1015915"/>
                <a:ext cx="10005391" cy="1147174"/>
              </a:xfrm>
              <a:prstGeom prst="rect">
                <a:avLst/>
              </a:prstGeom>
              <a:blipFill>
                <a:blip r:embed="rId2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6E9F358-1E55-426B-9887-BF7FF27F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8" y="1848679"/>
            <a:ext cx="7121490" cy="44628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7BD6AE-1031-4EE2-A03F-32123E09F2C0}"/>
              </a:ext>
            </a:extLst>
          </p:cNvPr>
          <p:cNvCxnSpPr/>
          <p:nvPr/>
        </p:nvCxnSpPr>
        <p:spPr>
          <a:xfrm>
            <a:off x="1656520" y="4399722"/>
            <a:ext cx="57514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6580CB-B46D-4D9E-851A-3FE4378936B5}"/>
              </a:ext>
            </a:extLst>
          </p:cNvPr>
          <p:cNvCxnSpPr/>
          <p:nvPr/>
        </p:nvCxnSpPr>
        <p:spPr>
          <a:xfrm>
            <a:off x="3816625" y="2163089"/>
            <a:ext cx="0" cy="3654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35C773-EF7D-4179-8B39-4DF3C2CF363D}"/>
              </a:ext>
            </a:extLst>
          </p:cNvPr>
          <p:cNvCxnSpPr/>
          <p:nvPr/>
        </p:nvCxnSpPr>
        <p:spPr>
          <a:xfrm flipV="1">
            <a:off x="3816625" y="3034748"/>
            <a:ext cx="702365" cy="1364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8EF132-CD4A-4619-A3E4-DBCA328D924D}"/>
              </a:ext>
            </a:extLst>
          </p:cNvPr>
          <p:cNvCxnSpPr/>
          <p:nvPr/>
        </p:nvCxnSpPr>
        <p:spPr>
          <a:xfrm flipV="1">
            <a:off x="3816625" y="3525078"/>
            <a:ext cx="2862469" cy="87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137877-3FBE-407C-AD27-A39F753305AE}"/>
              </a:ext>
            </a:extLst>
          </p:cNvPr>
          <p:cNvSpPr txBox="1"/>
          <p:nvPr/>
        </p:nvSpPr>
        <p:spPr>
          <a:xfrm>
            <a:off x="4014530" y="2948609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2B2F7-660B-42EA-9EC4-9C2FE1232489}"/>
              </a:ext>
            </a:extLst>
          </p:cNvPr>
          <p:cNvSpPr txBox="1"/>
          <p:nvPr/>
        </p:nvSpPr>
        <p:spPr>
          <a:xfrm>
            <a:off x="6419804" y="3167271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</a:t>
            </a:r>
            <a:endParaRPr lang="ko-KR" altLang="en-US" b="1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677929D-079D-4C61-BDED-D589B6D6422D}"/>
              </a:ext>
            </a:extLst>
          </p:cNvPr>
          <p:cNvCxnSpPr>
            <a:cxnSpLocks/>
          </p:cNvCxnSpPr>
          <p:nvPr/>
        </p:nvCxnSpPr>
        <p:spPr>
          <a:xfrm>
            <a:off x="4518990" y="3034748"/>
            <a:ext cx="304800" cy="104692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A1D863E-FD76-477C-B4F0-6EAECE249BE3}"/>
              </a:ext>
            </a:extLst>
          </p:cNvPr>
          <p:cNvCxnSpPr/>
          <p:nvPr/>
        </p:nvCxnSpPr>
        <p:spPr>
          <a:xfrm flipV="1">
            <a:off x="3816625" y="4068418"/>
            <a:ext cx="1007165" cy="31805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C80B3A-9033-40AD-AE05-513B7E56FA76}"/>
              </a:ext>
            </a:extLst>
          </p:cNvPr>
          <p:cNvSpPr txBox="1"/>
          <p:nvPr/>
        </p:nvSpPr>
        <p:spPr>
          <a:xfrm>
            <a:off x="4319329" y="3796749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b’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2CE22-7073-4EA5-8FF6-D9AC8DBE193C}"/>
              </a:ext>
            </a:extLst>
          </p:cNvPr>
          <p:cNvSpPr/>
          <p:nvPr/>
        </p:nvSpPr>
        <p:spPr>
          <a:xfrm rot="20473003">
            <a:off x="4807662" y="3939969"/>
            <a:ext cx="177902" cy="127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EB7E81-86AE-4E77-90AE-305AB3686FA5}"/>
                  </a:ext>
                </a:extLst>
              </p:cNvPr>
              <p:cNvSpPr txBox="1"/>
              <p:nvPr/>
            </p:nvSpPr>
            <p:spPr>
              <a:xfrm>
                <a:off x="7646504" y="2163089"/>
                <a:ext cx="417442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* b</a:t>
                </a:r>
                <a:r>
                  <a:rPr lang="en-US" altLang="ko-K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/>
                  <a:t>c </a:t>
                </a:r>
                <a:r>
                  <a:rPr lang="ko-KR" altLang="en-US"/>
                  <a:t>의 수학적 정의</a:t>
                </a:r>
                <a:endParaRPr lang="en-US" altLang="ko-KR"/>
              </a:p>
              <a:p>
                <a:r>
                  <a:rPr lang="en-US" altLang="ko-KR"/>
                  <a:t>  </a:t>
                </a:r>
              </a:p>
              <a:p>
                <a:r>
                  <a:rPr lang="en-US" altLang="ko-KR"/>
                  <a:t>   b</a:t>
                </a:r>
                <a:r>
                  <a:rPr lang="en-US" altLang="ko-K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/>
                  <a:t>c = b x c 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   </a:t>
                </a:r>
                <a:r>
                  <a:rPr lang="en-US" altLang="ko-KR">
                    <a:solidFill>
                      <a:schemeClr val="accent1"/>
                    </a:solidFill>
                  </a:rPr>
                  <a:t>b‘ </a:t>
                </a:r>
                <a:r>
                  <a:rPr lang="en-US" altLang="ko-KR"/>
                  <a:t>= b 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/>
                  <a:t> b</a:t>
                </a:r>
                <a:r>
                  <a:rPr lang="en-US" altLang="ko-K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/>
                  <a:t>c = </a:t>
                </a:r>
                <a:r>
                  <a:rPr lang="en-US" altLang="ko-KR">
                    <a:solidFill>
                      <a:schemeClr val="accent1"/>
                    </a:solidFill>
                  </a:rPr>
                  <a:t>b‘ </a:t>
                </a:r>
                <a:r>
                  <a:rPr lang="en-US" altLang="ko-KR"/>
                  <a:t>x c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EB7E81-86AE-4E77-90AE-305AB368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04" y="2163089"/>
                <a:ext cx="4174420" cy="2031325"/>
              </a:xfrm>
              <a:prstGeom prst="rect">
                <a:avLst/>
              </a:prstGeom>
              <a:blipFill>
                <a:blip r:embed="rId4"/>
                <a:stretch>
                  <a:fillRect l="-1168" t="-18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EF0E4-8447-42DB-8C85-85603E7BCE53}"/>
                  </a:ext>
                </a:extLst>
              </p:cNvPr>
              <p:cNvSpPr txBox="1"/>
              <p:nvPr/>
            </p:nvSpPr>
            <p:spPr>
              <a:xfrm>
                <a:off x="3742862" y="3975652"/>
                <a:ext cx="647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EF0E4-8447-42DB-8C85-85603E7B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62" y="3975652"/>
                <a:ext cx="6471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8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4.1.8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벡터의 크기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/>
              <p:nvPr/>
            </p:nvSpPr>
            <p:spPr>
              <a:xfrm>
                <a:off x="964510" y="1373724"/>
                <a:ext cx="10005391" cy="1973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* </a:t>
                </a:r>
                <a:r>
                  <a:rPr lang="ko-KR" altLang="en-US"/>
                  <a:t>벡터의 크기 </a:t>
                </a:r>
                <a:r>
                  <a:rPr lang="en-US" altLang="ko-KR"/>
                  <a:t>– </a:t>
                </a:r>
                <a:r>
                  <a:rPr lang="ko-KR" altLang="en-US"/>
                  <a:t>벡터의 크기는 </a:t>
                </a:r>
                <a:r>
                  <a:rPr lang="en-US" altLang="ko-KR"/>
                  <a:t>lal </a:t>
                </a:r>
                <a:r>
                  <a:rPr lang="ko-KR" altLang="en-US"/>
                  <a:t>과 같이 표시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          </a:t>
                </a:r>
                <a:r>
                  <a:rPr lang="ko-KR" altLang="en-US"/>
                  <a:t>각 요소들을 제곱하여 더한 값에 </a:t>
                </a:r>
                <a:r>
                  <a:rPr lang="en-US" altLang="ko-KR"/>
                  <a:t>root</a:t>
                </a:r>
                <a:r>
                  <a:rPr lang="ko-KR" altLang="en-US"/>
                  <a:t>를 취해주면 된다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                                lal</a:t>
                </a:r>
                <a:r>
                  <a:rPr lang="ko-KR" altLang="en-US"/>
                  <a:t> </a:t>
                </a:r>
                <a:r>
                  <a:rPr lang="en-US" altLang="ko-KR"/>
                  <a:t>=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/>
                          <m:t>[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ko-KR" altLang="en-US"/>
                          <m:t> </m:t>
                        </m:r>
                        <m:r>
                          <m:rPr>
                            <m:nor/>
                          </m:rPr>
                          <a:rPr lang="en-US" altLang="ko-KR"/>
                          <m:t>]</m:t>
                        </m:r>
                      </m:e>
                    </m:d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0" y="1373724"/>
                <a:ext cx="10005391" cy="1973041"/>
              </a:xfrm>
              <a:prstGeom prst="rect">
                <a:avLst/>
              </a:prstGeom>
              <a:blipFill>
                <a:blip r:embed="rId2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03CF983-1AAB-4C20-A077-87271A5855A8}"/>
              </a:ext>
            </a:extLst>
          </p:cNvPr>
          <p:cNvSpPr txBox="1"/>
          <p:nvPr/>
        </p:nvSpPr>
        <p:spPr>
          <a:xfrm>
            <a:off x="957885" y="3858508"/>
            <a:ext cx="1000539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* </a:t>
            </a:r>
            <a:r>
              <a:rPr lang="ko-KR" altLang="en-US"/>
              <a:t>파이썬으로 벡터 크기 구하기 </a:t>
            </a:r>
            <a:r>
              <a:rPr lang="en-US" altLang="ko-KR"/>
              <a:t>– np.linalg.norm() </a:t>
            </a:r>
            <a:r>
              <a:rPr lang="ko-KR" altLang="en-US"/>
              <a:t>사용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63451E-407E-400E-8DFD-11E4A920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55" y="4477325"/>
            <a:ext cx="9639300" cy="11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9F801EC-2861-4003-974C-03BD712935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087" y="140528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4.2 </a:t>
                </a:r>
                <a:r>
                  <a:rPr lang="ko-KR" altLang="en-US" sz="200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합의 기호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ko-KR" altLang="en-US" sz="200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9F801EC-2861-4003-974C-03BD71293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087" y="140528"/>
                <a:ext cx="10515600" cy="1325563"/>
              </a:xfrm>
              <a:blipFill>
                <a:blip r:embed="rId2"/>
                <a:stretch>
                  <a:fillRect l="-580" t="-2294" b="-20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5B54A4-8319-49B7-B5BD-4733B9EE8C58}"/>
                  </a:ext>
                </a:extLst>
              </p:cNvPr>
              <p:cNvSpPr txBox="1"/>
              <p:nvPr/>
            </p:nvSpPr>
            <p:spPr>
              <a:xfrm>
                <a:off x="746469" y="1331789"/>
                <a:ext cx="10005391" cy="331302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마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 -  </a:t>
                </a:r>
                <a:r>
                  <a:rPr lang="ko-KR" altLang="en-US">
                    <a:solidFill>
                      <a:schemeClr val="tx1"/>
                    </a:solidFill>
                  </a:rPr>
                  <a:t>밑의 식은 </a:t>
                </a:r>
                <a:r>
                  <a:rPr lang="en-US" altLang="ko-KR">
                    <a:solidFill>
                      <a:schemeClr val="tx1"/>
                    </a:solidFill>
                  </a:rPr>
                  <a:t>‘n</a:t>
                </a:r>
                <a:r>
                  <a:rPr lang="ko-KR" altLang="en-US">
                    <a:solidFill>
                      <a:schemeClr val="tx1"/>
                    </a:solidFill>
                  </a:rPr>
                  <a:t>을 </a:t>
                </a: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r>
                  <a:rPr lang="ko-KR" altLang="en-US">
                    <a:solidFill>
                      <a:schemeClr val="tx1"/>
                    </a:solidFill>
                  </a:rPr>
                  <a:t>부터 </a:t>
                </a:r>
                <a:r>
                  <a:rPr lang="en-US" altLang="ko-KR">
                    <a:solidFill>
                      <a:schemeClr val="tx1"/>
                    </a:solidFill>
                  </a:rPr>
                  <a:t>5</a:t>
                </a:r>
                <a:r>
                  <a:rPr lang="ko-KR" altLang="en-US">
                    <a:solidFill>
                      <a:schemeClr val="tx1"/>
                    </a:solidFill>
                  </a:rPr>
                  <a:t>까지 바꾸면서 모두 더한다</a:t>
                </a:r>
                <a:r>
                  <a:rPr lang="en-US" altLang="ko-KR">
                    <a:solidFill>
                      <a:schemeClr val="tx1"/>
                    </a:solidFill>
                  </a:rPr>
                  <a:t>＇</a:t>
                </a:r>
                <a:r>
                  <a:rPr lang="ko-KR" altLang="en-US">
                    <a:solidFill>
                      <a:schemeClr val="tx1"/>
                    </a:solidFill>
                  </a:rPr>
                  <a:t>는 의미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=1+2+3+4+5</m:t>
                    </m:r>
                  </m:oMath>
                </a14:m>
                <a:endParaRPr lang="en-US" altLang="ko-KR" b="0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US" altLang="ko-K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ko-KR"/>
                  <a:t>f(b)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	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			f(n)</a:t>
                </a:r>
                <a:r>
                  <a:rPr lang="ko-KR" altLang="en-US" sz="1400"/>
                  <a:t>의 </a:t>
                </a:r>
                <a:r>
                  <a:rPr lang="en-US" altLang="ko-KR" sz="1400"/>
                  <a:t>n</a:t>
                </a:r>
                <a:r>
                  <a:rPr lang="ko-KR" altLang="en-US" sz="1400"/>
                  <a:t>을 </a:t>
                </a:r>
                <a:r>
                  <a:rPr lang="en-US" altLang="ko-KR" sz="1400"/>
                  <a:t>a</a:t>
                </a:r>
                <a:r>
                  <a:rPr lang="ko-KR" altLang="en-US" sz="1400"/>
                  <a:t>부터 </a:t>
                </a:r>
                <a:r>
                  <a:rPr lang="en-US" altLang="ko-KR" sz="1400"/>
                  <a:t>1</a:t>
                </a:r>
                <a:r>
                  <a:rPr lang="ko-KR" altLang="en-US" sz="1400"/>
                  <a:t>씩 늘려 </a:t>
                </a:r>
                <a:r>
                  <a:rPr lang="en-US" altLang="ko-KR" sz="1400"/>
                  <a:t>b</a:t>
                </a:r>
                <a:r>
                  <a:rPr lang="ko-KR" altLang="en-US" sz="1400"/>
                  <a:t>가 될 때가지 변화시키고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모든 </a:t>
                </a:r>
                <a:r>
                  <a:rPr lang="en-US" altLang="ko-KR" sz="1400"/>
                  <a:t>f(n)</a:t>
                </a:r>
                <a:r>
                  <a:rPr lang="ko-KR" altLang="en-US" sz="1400"/>
                  <a:t>을 더한다</a:t>
                </a:r>
                <a:endParaRPr lang="en-US" altLang="ko-KR" sz="1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5B54A4-8319-49B7-B5BD-4733B9EE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69" y="1331789"/>
                <a:ext cx="10005391" cy="3313023"/>
              </a:xfrm>
              <a:prstGeom prst="rect">
                <a:avLst/>
              </a:prstGeom>
              <a:blipFill>
                <a:blip r:embed="rId3"/>
                <a:stretch>
                  <a:fillRect l="-1583" t="-10294" b="-91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FDE89A-6036-49EE-9226-ECE670A5CFA0}"/>
              </a:ext>
            </a:extLst>
          </p:cNvPr>
          <p:cNvSpPr/>
          <p:nvPr/>
        </p:nvSpPr>
        <p:spPr>
          <a:xfrm>
            <a:off x="1527313" y="3286539"/>
            <a:ext cx="7987766" cy="14577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7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CFCE4718-EAE5-4CE7-94CB-C4F16B3CFF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731" y="16680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4.2 </a:t>
                </a:r>
                <a:r>
                  <a:rPr lang="ko-KR" alt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합의기호</a:t>
                </a:r>
                <a:r>
                  <a:rPr lang="ko-KR" altLang="en-US" sz="200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()</m:t>
                        </m:r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문</m:t>
                        </m:r>
                        <m: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산</m:t>
                        </m:r>
                      </m:e>
                    </m:nary>
                  </m:oMath>
                </a14:m>
                <a:endParaRPr lang="ko-KR" altLang="en-US" sz="20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CFCE4718-EAE5-4CE7-94CB-C4F16B3C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1" y="166808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638" t="-1835" b="-20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F465D-57D2-4E88-A398-900C19CB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0090"/>
            <a:ext cx="4005438" cy="15556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DE994-A1B9-40E0-BC84-2E3366886DCC}"/>
                  </a:ext>
                </a:extLst>
              </p:cNvPr>
              <p:cNvSpPr txBox="1"/>
              <p:nvPr/>
            </p:nvSpPr>
            <p:spPr>
              <a:xfrm>
                <a:off x="1083363" y="1354671"/>
                <a:ext cx="3154017" cy="12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=1+2+3+4+5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DE994-A1B9-40E0-BC84-2E336688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63" y="1354671"/>
                <a:ext cx="3154017" cy="1266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71FC16-AAAC-4550-8808-F1007599DB4F}"/>
              </a:ext>
            </a:extLst>
          </p:cNvPr>
          <p:cNvSpPr txBox="1"/>
          <p:nvPr/>
        </p:nvSpPr>
        <p:spPr>
          <a:xfrm>
            <a:off x="4673669" y="1987792"/>
            <a:ext cx="10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=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E19FA2-B9A0-45E3-88FF-3074C88BB91F}"/>
                  </a:ext>
                </a:extLst>
              </p:cNvPr>
              <p:cNvSpPr txBox="1"/>
              <p:nvPr/>
            </p:nvSpPr>
            <p:spPr>
              <a:xfrm>
                <a:off x="1328531" y="3494894"/>
                <a:ext cx="10293627" cy="12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E19FA2-B9A0-45E3-88FF-3074C88BB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31" y="3494894"/>
                <a:ext cx="10293627" cy="126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3C0CEE9-FD28-4668-AAB7-F01479AE2DF6}"/>
              </a:ext>
            </a:extLst>
          </p:cNvPr>
          <p:cNvSpPr txBox="1"/>
          <p:nvPr/>
        </p:nvSpPr>
        <p:spPr>
          <a:xfrm>
            <a:off x="4680297" y="4114762"/>
            <a:ext cx="10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=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02C5F7-58B8-4584-819B-E8D842DA7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39916"/>
            <a:ext cx="4068004" cy="16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CFCE4718-EAE5-4CE7-94CB-C4F16B3CFF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731" y="16680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4.2.2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내</m:t>
                        </m:r>
                        <m: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적</m:t>
                        </m:r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하</m:t>
                        </m:r>
                        <m:r>
                          <a:rPr lang="ko-KR" alt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기</m:t>
                        </m:r>
                      </m:e>
                    </m:nary>
                  </m:oMath>
                </a14:m>
                <a:endParaRPr lang="ko-KR" altLang="en-US" sz="20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CFCE4718-EAE5-4CE7-94CB-C4F16B3C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1" y="166808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638" t="-1835" b="-20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88D067-43C7-4E11-A159-932740EF5459}"/>
                  </a:ext>
                </a:extLst>
              </p:cNvPr>
              <p:cNvSpPr txBox="1"/>
              <p:nvPr/>
            </p:nvSpPr>
            <p:spPr>
              <a:xfrm>
                <a:off x="852487" y="1562365"/>
                <a:ext cx="10515600" cy="162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=1+2+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∙ 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+1000=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ko-KR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88D067-43C7-4E11-A159-932740EF5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87" y="1562365"/>
                <a:ext cx="10515600" cy="1623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E6D2EE-16C2-41DD-9D89-C74935BB4B76}"/>
                  </a:ext>
                </a:extLst>
              </p:cNvPr>
              <p:cNvSpPr txBox="1"/>
              <p:nvPr/>
            </p:nvSpPr>
            <p:spPr>
              <a:xfrm>
                <a:off x="746469" y="1331789"/>
                <a:ext cx="10005391" cy="4611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는</m:t>
                        </m:r>
                      </m:e>
                    </m:nary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내</m:t>
                    </m:r>
                  </m:oMath>
                </a14:m>
                <a:r>
                  <a:rPr lang="ko-KR" altLang="en-US"/>
                  <a:t>적으로도 계산이 가능</a:t>
                </a:r>
                <a:r>
                  <a:rPr lang="en-US" altLang="ko-KR"/>
                  <a:t>	</a:t>
                </a:r>
                <a:endParaRPr lang="en-US" altLang="ko-KR" sz="1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E6D2EE-16C2-41DD-9D89-C74935BB4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69" y="1331789"/>
                <a:ext cx="10005391" cy="461152"/>
              </a:xfrm>
              <a:prstGeom prst="rect">
                <a:avLst/>
              </a:prstGeom>
              <a:blipFill>
                <a:blip r:embed="rId4"/>
                <a:stretch>
                  <a:fillRect l="-1583" t="-73684" b="-15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4980BB-C716-41D5-83B5-6DFB1F89E482}"/>
                  </a:ext>
                </a:extLst>
              </p:cNvPr>
              <p:cNvSpPr txBox="1"/>
              <p:nvPr/>
            </p:nvSpPr>
            <p:spPr>
              <a:xfrm>
                <a:off x="739843" y="3697305"/>
                <a:ext cx="10005391" cy="4611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solidFill>
                      <a:schemeClr val="tx1"/>
                    </a:solidFill>
                  </a:rPr>
                  <a:t>* </a:t>
                </a:r>
                <a:r>
                  <a:rPr lang="ko-KR" altLang="en-US">
                    <a:solidFill>
                      <a:schemeClr val="tx1"/>
                    </a:solidFill>
                  </a:rPr>
                  <a:t>파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ko-KR" sz="14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4980BB-C716-41D5-83B5-6DFB1F89E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3" y="3697305"/>
                <a:ext cx="10005391" cy="461152"/>
              </a:xfrm>
              <a:prstGeom prst="rect">
                <a:avLst/>
              </a:prstGeom>
              <a:blipFill>
                <a:blip r:embed="rId5"/>
                <a:stretch>
                  <a:fillRect l="-487" t="-74667" b="-15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49BA8FD2-6DC9-4AA6-9758-6BCB0A2F7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72" y="4256147"/>
            <a:ext cx="11014149" cy="12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CFCE4718-EAE5-4CE7-94CB-C4F16B3CFF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731" y="16680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4.3 </a:t>
                </a:r>
                <a:r>
                  <a:rPr lang="ko-KR" alt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곱의 기호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ko-KR" alt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ko-KR" altLang="en-US" sz="20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CFCE4718-EAE5-4CE7-94CB-C4F16B3C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1" y="166808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638" t="-2294" b="-20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0D9313-D08C-4560-B084-CA8F4EEE00C1}"/>
                  </a:ext>
                </a:extLst>
              </p:cNvPr>
              <p:cNvSpPr txBox="1"/>
              <p:nvPr/>
            </p:nvSpPr>
            <p:spPr>
              <a:xfrm>
                <a:off x="746469" y="1331789"/>
                <a:ext cx="10005391" cy="3622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와</m:t>
                        </m:r>
                      </m:e>
                    </m:nary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/>
                  <a:t>사용법이 비슷한 </a:t>
                </a:r>
                <a:r>
                  <a:rPr lang="ko-KR" altLang="en-US">
                    <a:solidFill>
                      <a:schemeClr val="tx1"/>
                    </a:solidFill>
                  </a:rPr>
                  <a:t>곱의 기호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도</m:t>
                        </m:r>
                      </m:e>
                    </m:nary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 있다</a:t>
                </a:r>
                <a:r>
                  <a:rPr lang="en-US" altLang="ko-KR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는</m:t>
                        </m:r>
                      </m:e>
                    </m:nary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 아래처럼 모든 것을 곱한다</a:t>
                </a:r>
                <a:r>
                  <a:rPr lang="en-US" altLang="ko-KR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</a:t>
                </a:r>
                <a:r>
                  <a:rPr lang="ko-KR" altLang="en-US"/>
                  <a:t> </a:t>
                </a:r>
                <a:r>
                  <a:rPr lang="en-US" altLang="ko-KR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altLang="ko-KR"/>
                  <a:t> = 1 x 2 x 3 x 4 x 5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/>
                  <a:t> = f(a) x f(a+1) 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∙ ∙</m:t>
                    </m:r>
                  </m:oMath>
                </a14:m>
                <a:r>
                  <a:rPr lang="en-US" altLang="ko-KR"/>
                  <a:t> x f(b)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				f(n)</a:t>
                </a:r>
                <a:r>
                  <a:rPr lang="ko-KR" altLang="en-US" sz="1400"/>
                  <a:t>의 </a:t>
                </a:r>
                <a:r>
                  <a:rPr lang="en-US" altLang="ko-KR" sz="1400"/>
                  <a:t>n</a:t>
                </a:r>
                <a:r>
                  <a:rPr lang="ko-KR" altLang="en-US" sz="1400"/>
                  <a:t>을 </a:t>
                </a:r>
                <a:r>
                  <a:rPr lang="en-US" altLang="ko-KR" sz="1400"/>
                  <a:t>a</a:t>
                </a:r>
                <a:r>
                  <a:rPr lang="ko-KR" altLang="en-US" sz="1400"/>
                  <a:t>에서 </a:t>
                </a:r>
                <a:r>
                  <a:rPr lang="en-US" altLang="ko-KR" sz="1400"/>
                  <a:t>1</a:t>
                </a:r>
                <a:r>
                  <a:rPr lang="ko-KR" altLang="en-US" sz="1400"/>
                  <a:t>씩 증가시켜 </a:t>
                </a:r>
                <a:r>
                  <a:rPr lang="en-US" altLang="ko-KR" sz="1400"/>
                  <a:t>b</a:t>
                </a:r>
                <a:r>
                  <a:rPr lang="ko-KR" altLang="en-US" sz="1400"/>
                  <a:t>가 될 때까지 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				</a:t>
                </a:r>
                <a:r>
                  <a:rPr lang="ko-KR" altLang="en-US" sz="1400"/>
                  <a:t>변화시키고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모든 </a:t>
                </a:r>
                <a:r>
                  <a:rPr lang="en-US" altLang="ko-KR" sz="1400"/>
                  <a:t>f(n)</a:t>
                </a:r>
                <a:r>
                  <a:rPr lang="ko-KR" altLang="en-US" sz="1400"/>
                  <a:t>을 곱한다</a:t>
                </a:r>
                <a:r>
                  <a:rPr lang="en-US" altLang="ko-KR" sz="140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0D9313-D08C-4560-B084-CA8F4EEE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69" y="1331789"/>
                <a:ext cx="10005391" cy="3622082"/>
              </a:xfrm>
              <a:prstGeom prst="rect">
                <a:avLst/>
              </a:prstGeom>
              <a:blipFill>
                <a:blip r:embed="rId3"/>
                <a:stretch>
                  <a:fillRect l="-1218" t="-941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783E9E-A52F-4F91-8B7C-BD88EE3C4FDD}"/>
              </a:ext>
            </a:extLst>
          </p:cNvPr>
          <p:cNvSpPr/>
          <p:nvPr/>
        </p:nvSpPr>
        <p:spPr>
          <a:xfrm>
            <a:off x="1527313" y="3286539"/>
            <a:ext cx="7987766" cy="14577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6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4.4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미분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75C06-3F87-4947-9CAA-93A938BFBB2B}"/>
              </a:ext>
            </a:extLst>
          </p:cNvPr>
          <p:cNvSpPr txBox="1"/>
          <p:nvPr/>
        </p:nvSpPr>
        <p:spPr>
          <a:xfrm>
            <a:off x="746469" y="1331789"/>
            <a:ext cx="10005391" cy="12852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머신러닝은 최종적으로 함수에서 최소 </a:t>
            </a:r>
            <a:r>
              <a:rPr lang="en-US" altLang="ko-KR"/>
              <a:t>or </a:t>
            </a:r>
            <a:r>
              <a:rPr lang="ko-KR" altLang="en-US"/>
              <a:t>최대인 입력을 찾는 문제다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함수의 최소값과 최댓값에 해당하는 지점은 기울기가 </a:t>
            </a:r>
            <a:r>
              <a:rPr lang="en-US" altLang="ko-KR"/>
              <a:t>0 (</a:t>
            </a:r>
            <a:r>
              <a:rPr lang="ko-KR" altLang="en-US"/>
              <a:t>미분값</a:t>
            </a:r>
            <a:r>
              <a:rPr lang="en-US" altLang="ko-KR"/>
              <a:t>=0)</a:t>
            </a:r>
            <a:r>
              <a:rPr lang="ko-KR" altLang="en-US"/>
              <a:t>이 되는 성질이 있으므로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미분에 대해 아는 것이 중요</a:t>
            </a:r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F2CE26-1DF9-4805-B215-148B04BE1474}"/>
                  </a:ext>
                </a:extLst>
              </p:cNvPr>
              <p:cNvSpPr txBox="1"/>
              <p:nvPr/>
            </p:nvSpPr>
            <p:spPr>
              <a:xfrm>
                <a:off x="1590261" y="3603121"/>
                <a:ext cx="8587409" cy="105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함수 </a:t>
                </a:r>
                <a:r>
                  <a:rPr lang="en-US" altLang="ko-KR"/>
                  <a:t>f(w)</a:t>
                </a:r>
                <a:r>
                  <a:rPr lang="ko-KR" altLang="en-US"/>
                  <a:t>에 대하여 </a:t>
                </a:r>
                <a:r>
                  <a:rPr lang="en-US" altLang="ko-KR"/>
                  <a:t>w</a:t>
                </a:r>
                <a:r>
                  <a:rPr lang="ko-KR" altLang="en-US"/>
                  <a:t>에 대한 미분율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ko-KR"/>
                  <a:t> = 0 </a:t>
                </a:r>
                <a:r>
                  <a:rPr lang="ko-KR" altLang="en-US"/>
                  <a:t>인 지점은 최댓값</a:t>
                </a:r>
                <a:r>
                  <a:rPr lang="en-US" altLang="ko-KR"/>
                  <a:t> </a:t>
                </a:r>
                <a:r>
                  <a:rPr lang="ko-KR" altLang="en-US"/>
                  <a:t>혹은 최소값을 갖는다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F2CE26-1DF9-4805-B215-148B04B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61" y="3603121"/>
                <a:ext cx="8587409" cy="1051826"/>
              </a:xfrm>
              <a:prstGeom prst="rect">
                <a:avLst/>
              </a:prstGeom>
              <a:blipFill>
                <a:blip r:embed="rId2"/>
                <a:stretch>
                  <a:fillRect l="-639" t="-2890" b="-1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92F106-2729-4916-9E50-485FCB94D236}"/>
              </a:ext>
            </a:extLst>
          </p:cNvPr>
          <p:cNvSpPr/>
          <p:nvPr/>
        </p:nvSpPr>
        <p:spPr>
          <a:xfrm>
            <a:off x="1414669" y="3429000"/>
            <a:ext cx="6788427" cy="142129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4.4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다항식의 미분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F2CE26-1DF9-4805-B215-148B04BE1474}"/>
                  </a:ext>
                </a:extLst>
              </p:cNvPr>
              <p:cNvSpPr txBox="1"/>
              <p:nvPr/>
            </p:nvSpPr>
            <p:spPr>
              <a:xfrm>
                <a:off x="1987827" y="1487627"/>
                <a:ext cx="8587409" cy="127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n</a:t>
                </a:r>
                <a:r>
                  <a:rPr lang="ko-KR" altLang="en-US" sz="1400" b="1"/>
                  <a:t>차식의 미분 공식</a:t>
                </a:r>
                <a:endParaRPr lang="en-US" altLang="ko-KR" sz="1400" b="1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/>
                  <a:t> =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F2CE26-1DF9-4805-B215-148B04B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7" y="1487627"/>
                <a:ext cx="8587409" cy="1277979"/>
              </a:xfrm>
              <a:prstGeom prst="rect">
                <a:avLst/>
              </a:prstGeom>
              <a:blipFill>
                <a:blip r:embed="rId2"/>
                <a:stretch>
                  <a:fillRect l="-213" t="-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E8CE51B-B9D5-437D-A497-DBDFC11DED79}"/>
              </a:ext>
            </a:extLst>
          </p:cNvPr>
          <p:cNvSpPr/>
          <p:nvPr/>
        </p:nvSpPr>
        <p:spPr>
          <a:xfrm>
            <a:off x="1616763" y="1351363"/>
            <a:ext cx="6215271" cy="15505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4F0F6-8D2C-4CBD-B65E-CBAF88ED54D6}"/>
                  </a:ext>
                </a:extLst>
              </p:cNvPr>
              <p:cNvSpPr txBox="1"/>
              <p:nvPr/>
            </p:nvSpPr>
            <p:spPr>
              <a:xfrm>
                <a:off x="1709530" y="3617843"/>
                <a:ext cx="8865706" cy="161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Ex)</a:t>
                </a:r>
              </a:p>
              <a:p>
                <a:endParaRPr lang="en-US" altLang="ko-KR"/>
              </a:p>
              <a:p>
                <a:r>
                  <a:rPr lang="en-US" altLang="ko-KR"/>
                  <a:t>	f(w)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/>
                  <a:t>+3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/>
                  <a:t>+2</a:t>
                </a:r>
              </a:p>
              <a:p>
                <a:endParaRPr lang="en-US" altLang="ko-KR"/>
              </a:p>
              <a:p>
                <a:r>
                  <a:rPr lang="en-US" altLang="ko-KR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/>
                  <a:t>+ 3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/>
                  <a:t> +2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/>
                  <a:t>+6w</a:t>
                </a:r>
                <a:endParaRPr lang="ko-KR" alt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4F0F6-8D2C-4CBD-B65E-CBAF88ED5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30" y="3617843"/>
                <a:ext cx="8865706" cy="1616533"/>
              </a:xfrm>
              <a:prstGeom prst="rect">
                <a:avLst/>
              </a:prstGeom>
              <a:blipFill>
                <a:blip r:embed="rId3"/>
                <a:stretch>
                  <a:fillRect l="-550" t="-1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6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4.4.4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중첩된 함수의 미분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연쇄법칙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F2CE26-1DF9-4805-B215-148B04BE1474}"/>
                  </a:ext>
                </a:extLst>
              </p:cNvPr>
              <p:cNvSpPr txBox="1"/>
              <p:nvPr/>
            </p:nvSpPr>
            <p:spPr>
              <a:xfrm>
                <a:off x="1987827" y="1487627"/>
                <a:ext cx="8587409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/>
                  <a:t>중첩 함수의 미분 공식 </a:t>
                </a:r>
                <a:r>
                  <a:rPr lang="en-US" altLang="ko-KR" sz="1400" b="1"/>
                  <a:t>: </a:t>
                </a:r>
                <a:r>
                  <a:rPr lang="ko-KR" altLang="en-US" sz="1400" b="1"/>
                  <a:t>연쇄 법칙</a:t>
                </a:r>
                <a:endParaRPr lang="en-US" altLang="ko-KR" sz="1400" b="1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ko-KR"/>
                  <a:t>f(g(w))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F2CE26-1DF9-4805-B215-148B04B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7" y="1487627"/>
                <a:ext cx="8587409" cy="1311065"/>
              </a:xfrm>
              <a:prstGeom prst="rect">
                <a:avLst/>
              </a:prstGeom>
              <a:blipFill>
                <a:blip r:embed="rId2"/>
                <a:stretch>
                  <a:fillRect l="-213" t="-930" b="-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E8CE51B-B9D5-437D-A497-DBDFC11DED79}"/>
              </a:ext>
            </a:extLst>
          </p:cNvPr>
          <p:cNvSpPr/>
          <p:nvPr/>
        </p:nvSpPr>
        <p:spPr>
          <a:xfrm>
            <a:off x="1616763" y="1351363"/>
            <a:ext cx="6215271" cy="15505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4F0F6-8D2C-4CBD-B65E-CBAF88ED54D6}"/>
                  </a:ext>
                </a:extLst>
              </p:cNvPr>
              <p:cNvSpPr txBox="1"/>
              <p:nvPr/>
            </p:nvSpPr>
            <p:spPr>
              <a:xfrm>
                <a:off x="1709530" y="3038132"/>
                <a:ext cx="8865706" cy="271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Ex)</a:t>
                </a:r>
              </a:p>
              <a:p>
                <a:endParaRPr lang="en-US" altLang="ko-KR" sz="1600"/>
              </a:p>
              <a:p>
                <a:r>
                  <a:rPr lang="en-US" altLang="ko-KR" sz="1600"/>
                  <a:t>	f(g(w))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, g(w) = aw + b </a:t>
                </a:r>
                <a:r>
                  <a:rPr lang="ko-KR" altLang="en-US" sz="1600"/>
                  <a:t>의 경우</a:t>
                </a:r>
                <a:endParaRPr lang="en-US" altLang="ko-KR" sz="1600"/>
              </a:p>
              <a:p>
                <a:r>
                  <a:rPr lang="en-US" altLang="ko-KR" sz="1600"/>
                  <a:t>	</a:t>
                </a:r>
              </a:p>
              <a:p>
                <a:r>
                  <a:rPr lang="en-US" altLang="ko-KR" sz="160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= 2g(w)</a:t>
                </a:r>
              </a:p>
              <a:p>
                <a:endParaRPr lang="en-US" altLang="ko-KR" sz="1600"/>
              </a:p>
              <a:p>
                <a:r>
                  <a:rPr lang="en-US" altLang="ko-KR" sz="160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/>
                  <a:t>기 때문에</a:t>
                </a:r>
                <a:endParaRPr lang="en-US" altLang="ko-KR" sz="1600"/>
              </a:p>
              <a:p>
                <a:endParaRPr lang="en-US" altLang="ko-KR" sz="1600"/>
              </a:p>
              <a:p>
                <a:r>
                  <a:rPr lang="en-US" altLang="ko-KR" sz="160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/>
                  <a:t> = 2ga = 2(aw+b)a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ko-KR" sz="1600"/>
                  <a:t>	</a:t>
                </a:r>
                <a:endParaRPr lang="ko-KR" altLang="en-US" sz="16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4F0F6-8D2C-4CBD-B65E-CBAF88ED5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30" y="3038132"/>
                <a:ext cx="8865706" cy="2718821"/>
              </a:xfrm>
              <a:prstGeom prst="rect">
                <a:avLst/>
              </a:prstGeom>
              <a:blipFill>
                <a:blip r:embed="rId3"/>
                <a:stretch>
                  <a:fillRect l="-344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F59E65-659B-41C5-B570-2D6887C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3066-794A-41E2-A3A7-F7A5DE453BA4}"/>
              </a:ext>
            </a:extLst>
          </p:cNvPr>
          <p:cNvSpPr txBox="1"/>
          <p:nvPr/>
        </p:nvSpPr>
        <p:spPr>
          <a:xfrm>
            <a:off x="238539" y="304800"/>
            <a:ext cx="1121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1"/>
                </a:solidFill>
              </a:rPr>
              <a:t>CHAPTER4</a:t>
            </a:r>
            <a:r>
              <a:rPr lang="en-US" altLang="ko-KR" sz="4400"/>
              <a:t> </a:t>
            </a:r>
            <a:r>
              <a:rPr lang="ko-KR" altLang="en-US" sz="3600"/>
              <a:t>머신러닝에 필요한 수학의 기본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A0BEC-B3F9-44EB-9DEB-D80B859599C5}"/>
              </a:ext>
            </a:extLst>
          </p:cNvPr>
          <p:cNvSpPr txBox="1"/>
          <p:nvPr/>
        </p:nvSpPr>
        <p:spPr>
          <a:xfrm>
            <a:off x="1616763" y="4717552"/>
            <a:ext cx="102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장에서는 머신러닝을 학습하는데 있어서 기초가 되는 수학들을 다룬다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D7A84-65B2-4050-9CBD-367F9D490CEC}"/>
              </a:ext>
            </a:extLst>
          </p:cNvPr>
          <p:cNvSpPr txBox="1"/>
          <p:nvPr/>
        </p:nvSpPr>
        <p:spPr>
          <a:xfrm>
            <a:off x="795129" y="1576144"/>
            <a:ext cx="10257183" cy="282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# </a:t>
            </a:r>
            <a:r>
              <a:rPr lang="ko-KR" altLang="en-US" sz="2800" b="1"/>
              <a:t>목차</a:t>
            </a:r>
            <a:endParaRPr lang="en-US" altLang="ko-KR" sz="2800" b="1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4.1 </a:t>
            </a:r>
            <a:r>
              <a:rPr lang="ko-KR" altLang="en-US" b="1">
                <a:solidFill>
                  <a:schemeClr val="accent1"/>
                </a:solidFill>
              </a:rPr>
              <a:t>벡터</a:t>
            </a: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4.2 </a:t>
            </a:r>
            <a:r>
              <a:rPr lang="ko-KR" altLang="en-US" b="1">
                <a:solidFill>
                  <a:schemeClr val="accent1"/>
                </a:solidFill>
              </a:rPr>
              <a:t>합의기호</a:t>
            </a: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4.3 </a:t>
            </a:r>
            <a:r>
              <a:rPr lang="ko-KR" altLang="en-US" b="1">
                <a:solidFill>
                  <a:schemeClr val="accent1"/>
                </a:solidFill>
              </a:rPr>
              <a:t>곱의 기호</a:t>
            </a: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4.4 </a:t>
            </a:r>
            <a:r>
              <a:rPr lang="ko-KR" altLang="en-US" b="1">
                <a:solidFill>
                  <a:schemeClr val="accent1"/>
                </a:solidFill>
              </a:rPr>
              <a:t>미분</a:t>
            </a: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4.5 </a:t>
            </a:r>
            <a:r>
              <a:rPr lang="ko-KR" altLang="en-US" b="1">
                <a:solidFill>
                  <a:schemeClr val="accent1"/>
                </a:solidFill>
              </a:rPr>
              <a:t>편미분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2392829-7927-42BB-8B4D-72FF6F31E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6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4.5.1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편미분이란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75C06-3F87-4947-9CAA-93A938BFBB2B}"/>
              </a:ext>
            </a:extLst>
          </p:cNvPr>
          <p:cNvSpPr txBox="1"/>
          <p:nvPr/>
        </p:nvSpPr>
        <p:spPr>
          <a:xfrm>
            <a:off x="746469" y="1331789"/>
            <a:ext cx="10005391" cy="17007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머신러닝에서 실제로 사용하는 것은 </a:t>
            </a:r>
            <a:r>
              <a:rPr lang="ko-KR" altLang="en-US">
                <a:solidFill>
                  <a:schemeClr val="accent1"/>
                </a:solidFill>
              </a:rPr>
              <a:t>편미분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변수가 하나가 아닌 복수의 변수를 갖는 함수로</a:t>
            </a:r>
            <a:r>
              <a:rPr lang="en-US" altLang="ko-KR"/>
              <a:t>, </a:t>
            </a:r>
            <a:r>
              <a:rPr lang="ko-KR" altLang="en-US"/>
              <a:t>복수의 변수중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하나의 변수에만 주목하고 </a:t>
            </a:r>
            <a:r>
              <a:rPr lang="ko-KR" altLang="en-US" u="sng">
                <a:solidFill>
                  <a:srgbClr val="FF0000"/>
                </a:solidFill>
              </a:rPr>
              <a:t>나머지 변수들에 대해서는 상수 취급</a:t>
            </a:r>
            <a:r>
              <a:rPr lang="ko-KR" altLang="en-US"/>
              <a:t>을 한채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미분하는 것을 </a:t>
            </a:r>
            <a:r>
              <a:rPr lang="ko-KR" altLang="en-US" b="1">
                <a:solidFill>
                  <a:schemeClr val="accent1"/>
                </a:solidFill>
              </a:rPr>
              <a:t>편미분</a:t>
            </a:r>
            <a:r>
              <a:rPr lang="ko-KR" altLang="en-US"/>
              <a:t>이라고 한다</a:t>
            </a:r>
            <a:r>
              <a:rPr lang="en-US" altLang="ko-KR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A7CFB0-BE45-4018-842D-2BFB71958932}"/>
                  </a:ext>
                </a:extLst>
              </p:cNvPr>
              <p:cNvSpPr txBox="1"/>
              <p:nvPr/>
            </p:nvSpPr>
            <p:spPr>
              <a:xfrm>
                <a:off x="900114" y="3482008"/>
                <a:ext cx="987721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Ex)</a:t>
                </a:r>
              </a:p>
              <a:p>
                <a:r>
                  <a:rPr lang="en-US" altLang="ko-KR"/>
                  <a:t>			f(x,y)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/>
                  <a:t>+2xy+3 </a:t>
                </a:r>
                <a:r>
                  <a:rPr lang="ko-KR" altLang="en-US"/>
                  <a:t>에 대한 </a:t>
                </a:r>
                <a:r>
                  <a:rPr lang="ko-KR" altLang="en-US">
                    <a:solidFill>
                      <a:schemeClr val="accent1"/>
                    </a:solidFill>
                  </a:rPr>
                  <a:t>편미분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A7CFB0-BE45-4018-842D-2BFB7195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4" y="3482008"/>
                <a:ext cx="9877217" cy="669992"/>
              </a:xfrm>
              <a:prstGeom prst="rect">
                <a:avLst/>
              </a:prstGeom>
              <a:blipFill>
                <a:blip r:embed="rId2"/>
                <a:stretch>
                  <a:fillRect l="-556" t="-45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A1843-596F-492B-91D1-37EA267BB56B}"/>
                  </a:ext>
                </a:extLst>
              </p:cNvPr>
              <p:cNvSpPr txBox="1"/>
              <p:nvPr/>
            </p:nvSpPr>
            <p:spPr>
              <a:xfrm>
                <a:off x="1769167" y="4831325"/>
                <a:ext cx="3750364" cy="449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( y </a:t>
                </a:r>
                <a:r>
                  <a:rPr lang="ko-KR" altLang="en-US" sz="1600"/>
                  <a:t>상수취급 </a:t>
                </a:r>
                <a:r>
                  <a:rPr lang="en-US" altLang="ko-KR" sz="1600"/>
                  <a:t>)</a:t>
                </a:r>
                <a:endParaRPr lang="ko-KR" altLang="en-US" sz="16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A1843-596F-492B-91D1-37EA267BB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67" y="4831325"/>
                <a:ext cx="3750364" cy="449354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CDBCFE-F35F-4FC0-821B-661A53EFC81D}"/>
                  </a:ext>
                </a:extLst>
              </p:cNvPr>
              <p:cNvSpPr txBox="1"/>
              <p:nvPr/>
            </p:nvSpPr>
            <p:spPr>
              <a:xfrm>
                <a:off x="7001496" y="4803817"/>
                <a:ext cx="3750364" cy="476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( x </a:t>
                </a:r>
                <a:r>
                  <a:rPr lang="ko-KR" altLang="en-US" sz="1600"/>
                  <a:t>상수취급 </a:t>
                </a:r>
                <a:r>
                  <a:rPr lang="en-US" altLang="ko-KR" sz="1600"/>
                  <a:t>)</a:t>
                </a:r>
                <a:endParaRPr lang="ko-KR" altLang="en-US" sz="16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CDBCFE-F35F-4FC0-821B-661A53EF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96" y="4803817"/>
                <a:ext cx="3750364" cy="47686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9D62D-7F21-49F7-A31A-11AF4B3DA81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44349" y="4152000"/>
            <a:ext cx="1046922" cy="67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62809C-B363-41F4-9662-B8CB9C897308}"/>
              </a:ext>
            </a:extLst>
          </p:cNvPr>
          <p:cNvCxnSpPr/>
          <p:nvPr/>
        </p:nvCxnSpPr>
        <p:spPr>
          <a:xfrm>
            <a:off x="6745357" y="4165754"/>
            <a:ext cx="940904" cy="63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1080DF-4F5F-4E62-A1E6-BC03C5EDCE6D}"/>
              </a:ext>
            </a:extLst>
          </p:cNvPr>
          <p:cNvSpPr txBox="1"/>
          <p:nvPr/>
        </p:nvSpPr>
        <p:spPr>
          <a:xfrm>
            <a:off x="2597427" y="4293704"/>
            <a:ext cx="204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x</a:t>
            </a:r>
            <a:r>
              <a:rPr lang="ko-KR" altLang="en-US" sz="1400"/>
              <a:t>에 대하여 미분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5B02B-28C7-425D-B523-9D85DDFB1E47}"/>
              </a:ext>
            </a:extLst>
          </p:cNvPr>
          <p:cNvSpPr txBox="1"/>
          <p:nvPr/>
        </p:nvSpPr>
        <p:spPr>
          <a:xfrm>
            <a:off x="7427848" y="4300332"/>
            <a:ext cx="204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y</a:t>
            </a:r>
            <a:r>
              <a:rPr lang="ko-KR" altLang="en-US" sz="1400"/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57315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4.5.2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편미분과 도형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20601A-728B-494B-9007-3A9644E36611}"/>
                  </a:ext>
                </a:extLst>
              </p:cNvPr>
              <p:cNvSpPr txBox="1"/>
              <p:nvPr/>
            </p:nvSpPr>
            <p:spPr>
              <a:xfrm>
                <a:off x="719965" y="1133009"/>
                <a:ext cx="10005391" cy="55800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f(x,y)</a:t>
                </a:r>
                <a:r>
                  <a:rPr lang="ko-KR" altLang="en-US"/>
                  <a:t>함수는 </a:t>
                </a:r>
                <a:r>
                  <a:rPr lang="en-US" altLang="ko-KR"/>
                  <a:t>3</a:t>
                </a:r>
                <a:r>
                  <a:rPr lang="ko-KR" altLang="en-US"/>
                  <a:t>차원 그래프이다</a:t>
                </a:r>
                <a:r>
                  <a:rPr lang="en-US" altLang="ko-KR"/>
                  <a:t>. (</a:t>
                </a:r>
                <a:r>
                  <a:rPr lang="ko-KR" altLang="en-US"/>
                  <a:t>도형은 교재 </a:t>
                </a:r>
                <a:r>
                  <a:rPr lang="en-US" altLang="ko-KR"/>
                  <a:t>p112</a:t>
                </a:r>
                <a:r>
                  <a:rPr lang="ko-KR" altLang="en-US"/>
                  <a:t> 참고</a:t>
                </a:r>
                <a:r>
                  <a:rPr lang="en-US" altLang="ko-KR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ko-KR" altLang="en-US" sz="1600"/>
                  <a:t>는 </a:t>
                </a:r>
                <a:r>
                  <a:rPr lang="en-US" altLang="ko-KR" sz="1600"/>
                  <a:t>f(x,y)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3</a:t>
                </a:r>
                <a:r>
                  <a:rPr lang="ko-KR" altLang="en-US" sz="1600"/>
                  <a:t>차원 그래프에서 </a:t>
                </a:r>
                <a:r>
                  <a:rPr lang="en-US" altLang="ko-KR" sz="1600"/>
                  <a:t>x</a:t>
                </a:r>
                <a:r>
                  <a:rPr lang="ko-KR" altLang="en-US" sz="1600"/>
                  <a:t>축에 평행하게 자른 단면 그래프의 기울기라고 볼 수 있다</a:t>
                </a:r>
                <a:r>
                  <a:rPr lang="en-US" altLang="ko-KR" sz="160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즉</a:t>
                </a:r>
                <a:r>
                  <a:rPr lang="en-US" altLang="ko-KR" sz="1600"/>
                  <a:t>, </a:t>
                </a:r>
                <a:r>
                  <a:rPr lang="ko-KR" altLang="en-US" sz="1600"/>
                  <a:t>다른 단면의 기울기 </a:t>
                </a:r>
                <a:r>
                  <a:rPr lang="en-US" altLang="ko-KR" sz="1600"/>
                  <a:t>=</a:t>
                </a:r>
                <a:r>
                  <a:rPr lang="ko-KR" altLang="en-US" sz="160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/>
                  <a:t> 가 된다</a:t>
                </a:r>
                <a:r>
                  <a:rPr lang="en-US" altLang="ko-KR" sz="160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이를 정리하면</a:t>
                </a:r>
                <a:r>
                  <a:rPr lang="en-US" altLang="ko-KR" sz="1600"/>
                  <a:t>, x</a:t>
                </a:r>
                <a:r>
                  <a:rPr lang="ko-KR" altLang="en-US" sz="1600"/>
                  <a:t>와 </a:t>
                </a:r>
                <a:r>
                  <a:rPr lang="en-US" altLang="ko-KR" sz="1600"/>
                  <a:t>y</a:t>
                </a:r>
                <a:r>
                  <a:rPr lang="ko-KR" altLang="en-US" sz="1600"/>
                  <a:t>에 대한 편미분은 각각 </a:t>
                </a:r>
                <a:r>
                  <a:rPr lang="en-US" altLang="ko-KR" sz="1600"/>
                  <a:t>x</a:t>
                </a:r>
                <a:r>
                  <a:rPr lang="ko-KR" altLang="en-US" sz="1600"/>
                  <a:t>방향의 기울기</a:t>
                </a:r>
                <a:r>
                  <a:rPr lang="en-US" altLang="ko-KR" sz="1600"/>
                  <a:t>, y</a:t>
                </a:r>
                <a:r>
                  <a:rPr lang="ko-KR" altLang="en-US" sz="1600"/>
                  <a:t>방향의 기울기를 부여한다</a:t>
                </a:r>
                <a:r>
                  <a:rPr lang="en-US" altLang="ko-KR" sz="160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이 두 개의 기울기를 세틀 하여 벡터로 해석할 수 있는데</a:t>
                </a:r>
                <a:r>
                  <a:rPr lang="en-US" altLang="ko-KR" sz="1600"/>
                  <a:t>, </a:t>
                </a:r>
                <a:r>
                  <a:rPr lang="ko-KR" altLang="en-US" sz="1600"/>
                  <a:t>이것을 </a:t>
                </a:r>
                <a:r>
                  <a:rPr lang="en-US" altLang="ko-KR" sz="1600"/>
                  <a:t>f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w</a:t>
                </a:r>
                <a:r>
                  <a:rPr lang="ko-KR" altLang="en-US" sz="1600"/>
                  <a:t>에 대한 </a:t>
                </a:r>
                <a:r>
                  <a:rPr lang="ko-KR" altLang="en-US" sz="1600">
                    <a:solidFill>
                      <a:schemeClr val="accent1"/>
                    </a:solidFill>
                  </a:rPr>
                  <a:t>경사</a:t>
                </a:r>
                <a:r>
                  <a:rPr lang="en-US" altLang="ko-KR" sz="1600">
                    <a:solidFill>
                      <a:schemeClr val="accent1"/>
                    </a:solidFill>
                  </a:rPr>
                  <a:t>(gradient)</a:t>
                </a:r>
                <a:r>
                  <a:rPr lang="ko-KR" altLang="en-US" sz="1600"/>
                  <a:t>라고 부른다</a:t>
                </a:r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20601A-728B-494B-9007-3A9644E36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65" y="1133009"/>
                <a:ext cx="10005391" cy="5580054"/>
              </a:xfrm>
              <a:prstGeom prst="rect">
                <a:avLst/>
              </a:prstGeom>
              <a:blipFill>
                <a:blip r:embed="rId2"/>
                <a:stretch>
                  <a:fillRect l="-48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8D44F1-F1D5-4DA4-BA15-636836C4E8F3}"/>
              </a:ext>
            </a:extLst>
          </p:cNvPr>
          <p:cNvSpPr/>
          <p:nvPr/>
        </p:nvSpPr>
        <p:spPr>
          <a:xfrm>
            <a:off x="600697" y="1722786"/>
            <a:ext cx="10005391" cy="474690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9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4.5.4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다변수의 중첩 함수의 미분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D8D63-5EFD-4754-AACD-0980653B74E1}"/>
              </a:ext>
            </a:extLst>
          </p:cNvPr>
          <p:cNvSpPr txBox="1"/>
          <p:nvPr/>
        </p:nvSpPr>
        <p:spPr>
          <a:xfrm>
            <a:off x="719965" y="1133009"/>
            <a:ext cx="10005391" cy="12852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f(g(x,y),h(x,y))</a:t>
            </a:r>
            <a:r>
              <a:rPr lang="ko-KR" altLang="en-US"/>
              <a:t>와 같이 다변수 함수가 중첩되어 있는 경우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8A5EA7-5A18-4E9A-BE50-7E4F78E8836F}"/>
                  </a:ext>
                </a:extLst>
              </p:cNvPr>
              <p:cNvSpPr txBox="1"/>
              <p:nvPr/>
            </p:nvSpPr>
            <p:spPr>
              <a:xfrm>
                <a:off x="1020417" y="2239617"/>
                <a:ext cx="9462053" cy="13110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편미분의 연쇄 법칙</a:t>
                </a:r>
                <a:endParaRPr lang="en-US" altLang="ko-KR" sz="1400"/>
              </a:p>
              <a:p>
                <a:endParaRPr lang="en-US" altLang="ko-KR"/>
              </a:p>
              <a:p>
                <a:r>
                  <a:rPr lang="en-US" altLang="ko-KR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/>
              </a:p>
              <a:p>
                <a:endParaRPr lang="ko-KR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8A5EA7-5A18-4E9A-BE50-7E4F78E88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2239617"/>
                <a:ext cx="9462053" cy="1311065"/>
              </a:xfrm>
              <a:prstGeom prst="rect">
                <a:avLst/>
              </a:prstGeom>
              <a:blipFill>
                <a:blip r:embed="rId2"/>
                <a:stretch>
                  <a:fillRect l="-193" t="-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2C7CCD-7EA0-4F68-8CC8-03E92B89EB26}"/>
              </a:ext>
            </a:extLst>
          </p:cNvPr>
          <p:cNvSpPr/>
          <p:nvPr/>
        </p:nvSpPr>
        <p:spPr>
          <a:xfrm>
            <a:off x="719965" y="2067339"/>
            <a:ext cx="8066226" cy="148334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53CC4E-633A-407F-A496-F5820E0833F8}"/>
                  </a:ext>
                </a:extLst>
              </p:cNvPr>
              <p:cNvSpPr txBox="1"/>
              <p:nvPr/>
            </p:nvSpPr>
            <p:spPr>
              <a:xfrm>
                <a:off x="901148" y="3988904"/>
                <a:ext cx="10466939" cy="97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Ex) f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60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/>
                          <m:t>g</m:t>
                        </m:r>
                        <m:r>
                          <m:rPr>
                            <m:nor/>
                          </m:rPr>
                          <a:rPr lang="en-US" altLang="ko-KR" sz="160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/>
                          <m:t>x</m:t>
                        </m:r>
                        <m:r>
                          <m:rPr>
                            <m:nor/>
                          </m:rPr>
                          <a:rPr lang="en-US" altLang="ko-KR" sz="1600"/>
                          <m:t>,</m:t>
                        </m:r>
                        <m:r>
                          <m:rPr>
                            <m:nor/>
                          </m:rPr>
                          <a:rPr lang="en-US" altLang="ko-KR" sz="1600"/>
                          <m:t>y</m:t>
                        </m:r>
                        <m:r>
                          <m:rPr>
                            <m:nor/>
                          </m:rPr>
                          <a:rPr lang="en-US" altLang="ko-KR" sz="1600"/>
                          <m:t>) + 2</m:t>
                        </m:r>
                        <m:r>
                          <m:rPr>
                            <m:nor/>
                          </m:rPr>
                          <a:rPr lang="en-US" altLang="ko-KR" sz="1600"/>
                          <m:t>h</m:t>
                        </m:r>
                        <m:r>
                          <m:rPr>
                            <m:nor/>
                          </m:rPr>
                          <a:rPr lang="en-US" altLang="ko-KR" sz="160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/>
                          <m:t>x</m:t>
                        </m:r>
                        <m:r>
                          <m:rPr>
                            <m:nor/>
                          </m:rPr>
                          <a:rPr lang="en-US" altLang="ko-KR" sz="1600"/>
                          <m:t>,</m:t>
                        </m:r>
                        <m:r>
                          <m:rPr>
                            <m:nor/>
                          </m:rPr>
                          <a:rPr lang="en-US" altLang="ko-KR" sz="1600"/>
                          <m:t>y</m:t>
                        </m:r>
                        <m:r>
                          <m:rPr>
                            <m:nor/>
                          </m:rPr>
                          <a:rPr lang="en-US" altLang="ko-KR" sz="1600"/>
                          <m:t>) -1)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/>
                  <a:t>, g = x + 2y + 1, h = 2x + 3y -1</a:t>
                </a:r>
                <a:r>
                  <a:rPr lang="ko-KR" altLang="en-US" sz="1600"/>
                  <a:t>의 경우</a:t>
                </a:r>
                <a:endParaRPr lang="en-US" altLang="ko-KR" sz="1600"/>
              </a:p>
              <a:p>
                <a:endParaRPr lang="en-US" altLang="ko-KR" sz="1600"/>
              </a:p>
              <a:p>
                <a:r>
                  <a:rPr lang="en-US" altLang="ko-KR" sz="160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160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160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= (2(g+2h-1))</a:t>
                </a:r>
                <a:r>
                  <a:rPr lang="en-US" altLang="ko-KR" sz="16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1600"/>
                  <a:t> (1) + ((2(g+2h-1)</a:t>
                </a:r>
                <a:r>
                  <a:rPr lang="en-US" altLang="ko-KR" sz="16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1600"/>
                  <a:t>2)</a:t>
                </a:r>
                <a:r>
                  <a:rPr lang="en-US" altLang="ko-KR" sz="16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(2) = 10g + 20h - 10</a:t>
                </a:r>
                <a:endParaRPr lang="ko-KR" altLang="en-US" sz="16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53CC4E-633A-407F-A496-F5820E08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8" y="3988904"/>
                <a:ext cx="10466939" cy="973215"/>
              </a:xfrm>
              <a:prstGeom prst="rect">
                <a:avLst/>
              </a:prstGeom>
              <a:blipFill>
                <a:blip r:embed="rId3"/>
                <a:stretch>
                  <a:fillRect l="-349" t="-1875" b="-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8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4.5.5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합과 미분의 교환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6D8D63-5EFD-4754-AACD-0980653B74E1}"/>
                  </a:ext>
                </a:extLst>
              </p:cNvPr>
              <p:cNvSpPr txBox="1"/>
              <p:nvPr/>
            </p:nvSpPr>
            <p:spPr>
              <a:xfrm>
                <a:off x="719965" y="1133009"/>
                <a:ext cx="10005391" cy="35479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/>
                  <a:t>머신러닝에서는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로</m:t>
                        </m:r>
                      </m:e>
                    </m:nary>
                  </m:oMath>
                </a14:m>
                <a:r>
                  <a:rPr lang="ko-KR" altLang="en-US"/>
                  <a:t> 표현된 함수를 미분하는 경우가 많다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예를 들면</a:t>
                </a:r>
                <a:r>
                  <a:rPr lang="en-US" altLang="ko-KR"/>
                  <a:t>, </a:t>
                </a:r>
                <a:r>
                  <a:rPr lang="ko-KR" altLang="en-US"/>
                  <a:t>아래와 같은 형태이다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/>
                  <a:t> 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이러한 형태의 계산은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를</m:t>
                        </m:r>
                      </m:e>
                    </m:nary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하고 미분을 하던</a:t>
                </a:r>
                <a:r>
                  <a:rPr lang="en-US" altLang="ko-KR"/>
                  <a:t>, </a:t>
                </a:r>
                <a:r>
                  <a:rPr lang="ko-KR" altLang="en-US"/>
                  <a:t>미분을 하고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</m:e>
                    </m:nary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하던 상관이 없다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6D8D63-5EFD-4754-AACD-0980653B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65" y="1133009"/>
                <a:ext cx="10005391" cy="3547959"/>
              </a:xfrm>
              <a:prstGeom prst="rect">
                <a:avLst/>
              </a:prstGeom>
              <a:blipFill>
                <a:blip r:embed="rId2"/>
                <a:stretch>
                  <a:fillRect l="-488" t="-979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5A0EB-B171-4381-A6C7-F6B8FFB364F4}"/>
                  </a:ext>
                </a:extLst>
              </p:cNvPr>
              <p:cNvSpPr txBox="1"/>
              <p:nvPr/>
            </p:nvSpPr>
            <p:spPr>
              <a:xfrm>
                <a:off x="1020417" y="4373223"/>
                <a:ext cx="9462053" cy="10009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미분과 합의기호는 순서를 바꿀 수 있다</a:t>
                </a:r>
                <a:endParaRPr lang="en-US" altLang="ko-KR" sz="1400"/>
              </a:p>
              <a:p>
                <a:endParaRPr lang="en-US" altLang="ko-KR"/>
              </a:p>
              <a:p>
                <a:r>
                  <a:rPr lang="en-US" altLang="ko-KR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𝑑𝑤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5A0EB-B171-4381-A6C7-F6B8FFB36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4373223"/>
                <a:ext cx="9462053" cy="1000980"/>
              </a:xfrm>
              <a:prstGeom prst="rect">
                <a:avLst/>
              </a:prstGeom>
              <a:blipFill>
                <a:blip r:embed="rId3"/>
                <a:stretch>
                  <a:fillRect l="-193" t="-606" b="-6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82DCAD-BFD7-45F3-B188-CDE680B0659C}"/>
              </a:ext>
            </a:extLst>
          </p:cNvPr>
          <p:cNvSpPr/>
          <p:nvPr/>
        </p:nvSpPr>
        <p:spPr>
          <a:xfrm>
            <a:off x="719965" y="4200946"/>
            <a:ext cx="7890635" cy="132556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>
                <a:solidFill>
                  <a:schemeClr val="accent1"/>
                </a:solidFill>
              </a:rPr>
              <a:t>4.1 </a:t>
            </a:r>
            <a:r>
              <a:rPr lang="ko-KR" altLang="en-US" sz="3000">
                <a:solidFill>
                  <a:schemeClr val="accent1"/>
                </a:solidFill>
              </a:rPr>
              <a:t>벡터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벡터란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B60493-FFC2-4AD8-9B12-A882755AB824}"/>
                  </a:ext>
                </a:extLst>
              </p:cNvPr>
              <p:cNvSpPr txBox="1"/>
              <p:nvPr/>
            </p:nvSpPr>
            <p:spPr>
              <a:xfrm>
                <a:off x="1113183" y="1987826"/>
                <a:ext cx="10005391" cy="221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* </a:t>
                </a:r>
                <a:r>
                  <a:rPr lang="ko-KR" altLang="en-US"/>
                  <a:t>세로벡터 </a:t>
                </a:r>
                <a:r>
                  <a:rPr lang="en-US" altLang="ko-KR"/>
                  <a:t>– </a:t>
                </a:r>
                <a:r>
                  <a:rPr lang="ko-KR" altLang="en-US"/>
                  <a:t>몇가지 숫자를 세로로 늘어 놓은 것</a:t>
                </a:r>
                <a:endParaRPr lang="en-US" altLang="ko-KR"/>
              </a:p>
              <a:p>
                <a:r>
                  <a:rPr lang="en-US" altLang="ko-KR"/>
                  <a:t>		</a:t>
                </a:r>
              </a:p>
              <a:p>
                <a:r>
                  <a:rPr lang="en-US" altLang="ko-KR"/>
                  <a:t>			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* </a:t>
                </a:r>
                <a:r>
                  <a:rPr lang="ko-KR" altLang="en-US"/>
                  <a:t>가로벡터 </a:t>
                </a:r>
                <a:r>
                  <a:rPr lang="en-US" altLang="ko-KR"/>
                  <a:t>– </a:t>
                </a:r>
                <a:r>
                  <a:rPr lang="ko-KR" altLang="en-US"/>
                  <a:t>몇가지 숫자를 가로로 늘어 놓은 것</a:t>
                </a:r>
                <a:endParaRPr lang="en-US" altLang="ko-KR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  <a:p>
                <a:r>
                  <a:rPr lang="en-US" altLang="ko-KR"/>
                  <a:t>			c=[1 2], d=[1 3 5 4]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B60493-FFC2-4AD8-9B12-A882755AB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3" y="1987826"/>
                <a:ext cx="10005391" cy="2216248"/>
              </a:xfrm>
              <a:prstGeom prst="rect">
                <a:avLst/>
              </a:prstGeom>
              <a:blipFill>
                <a:blip r:embed="rId2"/>
                <a:stretch>
                  <a:fillRect l="-548" t="-1374" b="-3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BB210C-EB99-4A9C-A6F6-7542A7795430}"/>
              </a:ext>
            </a:extLst>
          </p:cNvPr>
          <p:cNvSpPr txBox="1"/>
          <p:nvPr/>
        </p:nvSpPr>
        <p:spPr>
          <a:xfrm>
            <a:off x="1126435" y="4532244"/>
            <a:ext cx="984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벡터의 </a:t>
            </a:r>
            <a:r>
              <a:rPr lang="ko-KR" altLang="en-US">
                <a:solidFill>
                  <a:schemeClr val="accent1"/>
                </a:solidFill>
              </a:rPr>
              <a:t>요소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벡터를 구성하는 숫자 하나하나 </a:t>
            </a:r>
            <a:r>
              <a:rPr lang="en-US" altLang="ko-KR"/>
              <a:t>Ex) a</a:t>
            </a:r>
            <a:r>
              <a:rPr lang="ko-KR" altLang="en-US"/>
              <a:t>의 요소는 </a:t>
            </a:r>
            <a:r>
              <a:rPr lang="en-US" altLang="ko-KR"/>
              <a:t>1,3</a:t>
            </a:r>
          </a:p>
          <a:p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벡터의 </a:t>
            </a:r>
            <a:r>
              <a:rPr lang="ko-KR" altLang="en-US">
                <a:solidFill>
                  <a:schemeClr val="accent1"/>
                </a:solidFill>
              </a:rPr>
              <a:t>차원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벡터가 가지는 요소의 수 </a:t>
            </a:r>
            <a:r>
              <a:rPr lang="en-US" altLang="ko-KR"/>
              <a:t>Ex) a</a:t>
            </a:r>
            <a:r>
              <a:rPr lang="ko-KR" altLang="en-US"/>
              <a:t>는 </a:t>
            </a:r>
            <a:r>
              <a:rPr lang="en-US" altLang="ko-KR"/>
              <a:t>2</a:t>
            </a:r>
            <a:r>
              <a:rPr lang="ko-KR" altLang="en-US"/>
              <a:t>차원 세로 벡터</a:t>
            </a:r>
            <a:r>
              <a:rPr lang="en-US" altLang="ko-KR"/>
              <a:t>, d</a:t>
            </a:r>
            <a:r>
              <a:rPr lang="ko-KR" altLang="en-US"/>
              <a:t>는 </a:t>
            </a:r>
            <a:r>
              <a:rPr lang="en-US" altLang="ko-KR"/>
              <a:t>4</a:t>
            </a:r>
            <a:r>
              <a:rPr lang="ko-KR" altLang="en-US"/>
              <a:t>차원 가로 벡터</a:t>
            </a:r>
          </a:p>
        </p:txBody>
      </p:sp>
    </p:spTree>
    <p:extLst>
      <p:ext uri="{BB962C8B-B14F-4D97-AF65-F5344CB8AC3E}">
        <p14:creationId xmlns:p14="http://schemas.microsoft.com/office/powerpoint/2010/main" val="42411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벡터란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2A22C6-15B8-4AE1-A898-05D949D65BDF}"/>
                  </a:ext>
                </a:extLst>
              </p:cNvPr>
              <p:cNvSpPr txBox="1"/>
              <p:nvPr/>
            </p:nvSpPr>
            <p:spPr>
              <a:xfrm>
                <a:off x="1113183" y="1987826"/>
                <a:ext cx="10005391" cy="194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* </a:t>
                </a:r>
                <a:r>
                  <a:rPr lang="ko-KR" altLang="en-US">
                    <a:solidFill>
                      <a:schemeClr val="accent1"/>
                    </a:solidFill>
                  </a:rPr>
                  <a:t>전치 </a:t>
                </a:r>
                <a:r>
                  <a:rPr lang="en-US" altLang="ko-KR"/>
                  <a:t>– </a:t>
                </a:r>
                <a:r>
                  <a:rPr lang="ko-KR" altLang="en-US"/>
                  <a:t>세로 벡터를 가로 벡터로</a:t>
                </a:r>
                <a:r>
                  <a:rPr lang="en-US" altLang="ko-KR"/>
                  <a:t>, </a:t>
                </a:r>
                <a:r>
                  <a:rPr lang="ko-KR" altLang="en-US"/>
                  <a:t>가로 벡터를 세로 벡터로 변환하는 것을 의미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		</a:t>
                </a:r>
              </a:p>
              <a:p>
                <a:r>
                  <a:rPr lang="en-US" altLang="ko-KR"/>
                  <a:t>	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[1 3]</m:t>
                    </m:r>
                  </m:oMath>
                </a14:m>
                <a:r>
                  <a:rPr lang="en-US" altLang="ko-KR"/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[1 3 5 4]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2A22C6-15B8-4AE1-A898-05D949D65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3" y="1987826"/>
                <a:ext cx="10005391" cy="1943802"/>
              </a:xfrm>
              <a:prstGeom prst="rect">
                <a:avLst/>
              </a:prstGeom>
              <a:blipFill>
                <a:blip r:embed="rId2"/>
                <a:stretch>
                  <a:fillRect l="-548" t="-15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6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4.1.2 ~ 4.1.4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파이썬으로 벡터 나타내기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AD67D2-D77F-4C98-9BA5-FB1B8F75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92" y="1918943"/>
            <a:ext cx="9620250" cy="1123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980327-3CDF-4780-8AF3-A5FDBA0FEF21}"/>
              </a:ext>
            </a:extLst>
          </p:cNvPr>
          <p:cNvSpPr txBox="1"/>
          <p:nvPr/>
        </p:nvSpPr>
        <p:spPr>
          <a:xfrm>
            <a:off x="964510" y="1373724"/>
            <a:ext cx="1000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가로벡터 정의하기 </a:t>
            </a:r>
            <a:r>
              <a:rPr lang="en-US" altLang="ko-KR"/>
              <a:t>- 1</a:t>
            </a:r>
            <a:r>
              <a:rPr lang="ko-KR" altLang="en-US"/>
              <a:t>차원 </a:t>
            </a:r>
            <a:r>
              <a:rPr lang="en-US" altLang="ko-KR"/>
              <a:t>ndarray</a:t>
            </a:r>
            <a:r>
              <a:rPr lang="ko-KR" altLang="en-US"/>
              <a:t>형으로 정의</a:t>
            </a:r>
            <a:endParaRPr lang="en-US" altLang="ko-KR"/>
          </a:p>
          <a:p>
            <a:r>
              <a:rPr lang="en-US" altLang="ko-KR"/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DD2F1-60D0-46D5-BAA5-4EF65947BE79}"/>
              </a:ext>
            </a:extLst>
          </p:cNvPr>
          <p:cNvSpPr txBox="1"/>
          <p:nvPr/>
        </p:nvSpPr>
        <p:spPr>
          <a:xfrm>
            <a:off x="971137" y="3262160"/>
            <a:ext cx="1000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세로벡터 정의하기 </a:t>
            </a:r>
            <a:r>
              <a:rPr lang="en-US" altLang="ko-KR"/>
              <a:t>- 2</a:t>
            </a:r>
            <a:r>
              <a:rPr lang="ko-KR" altLang="en-US"/>
              <a:t>차원 </a:t>
            </a:r>
            <a:r>
              <a:rPr lang="en-US" altLang="ko-KR"/>
              <a:t>ndarray</a:t>
            </a:r>
            <a:r>
              <a:rPr lang="ko-KR" altLang="en-US"/>
              <a:t>형으로 정의</a:t>
            </a:r>
            <a:endParaRPr lang="en-US" altLang="ko-KR"/>
          </a:p>
          <a:p>
            <a:r>
              <a:rPr lang="en-US" altLang="ko-KR"/>
              <a:t>	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68584D-589C-475B-968E-ED22D7AA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92" y="3701638"/>
            <a:ext cx="9572625" cy="1123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B4E33-989E-4EC6-9618-26E8CC7FC43C}"/>
              </a:ext>
            </a:extLst>
          </p:cNvPr>
          <p:cNvSpPr txBox="1"/>
          <p:nvPr/>
        </p:nvSpPr>
        <p:spPr>
          <a:xfrm>
            <a:off x="964513" y="4845792"/>
            <a:ext cx="1000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전치 나타내기 </a:t>
            </a:r>
            <a:r>
              <a:rPr lang="en-US" altLang="ko-KR"/>
              <a:t>– </a:t>
            </a:r>
            <a:r>
              <a:rPr lang="ko-KR" altLang="en-US"/>
              <a:t>변수명</a:t>
            </a:r>
            <a:r>
              <a:rPr lang="en-US" altLang="ko-KR"/>
              <a:t>.T</a:t>
            </a:r>
            <a:r>
              <a:rPr lang="ko-KR" altLang="en-US"/>
              <a:t>로 나타낸다</a:t>
            </a:r>
            <a:endParaRPr lang="en-US" altLang="ko-KR"/>
          </a:p>
          <a:p>
            <a:r>
              <a:rPr lang="en-US" altLang="ko-KR"/>
              <a:t>	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2CC87-C017-4048-AAE0-B376FCF0F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42" y="5290847"/>
            <a:ext cx="9601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4.1.5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벡터의 덧셈과 뺄셈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/>
              <p:nvPr/>
            </p:nvSpPr>
            <p:spPr>
              <a:xfrm>
                <a:off x="964510" y="1373724"/>
                <a:ext cx="10005391" cy="185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* </a:t>
                </a:r>
                <a:r>
                  <a:rPr lang="ko-KR" altLang="en-US"/>
                  <a:t>벡터의 덧셈 </a:t>
                </a:r>
                <a:r>
                  <a:rPr lang="en-US" altLang="ko-KR"/>
                  <a:t>– </a:t>
                </a:r>
                <a:r>
                  <a:rPr lang="ko-KR" altLang="en-US"/>
                  <a:t>같은 위치에 있는 요소끼리 더한다</a:t>
                </a:r>
                <a:r>
                  <a:rPr lang="en-US" altLang="ko-KR"/>
                  <a:t>.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  <a:p>
                <a:r>
                  <a:rPr lang="en-US" altLang="ko-KR"/>
                  <a:t>		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  <a:p>
                <a:r>
                  <a:rPr lang="en-US" altLang="ko-KR"/>
                  <a:t>	</a:t>
                </a:r>
              </a:p>
              <a:p>
                <a:r>
                  <a:rPr lang="en-US" altLang="ko-KR"/>
                  <a:t>		a + b = 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0" y="1373724"/>
                <a:ext cx="10005391" cy="1851789"/>
              </a:xfrm>
              <a:prstGeom prst="rect">
                <a:avLst/>
              </a:prstGeom>
              <a:blipFill>
                <a:blip r:embed="rId2"/>
                <a:stretch>
                  <a:fillRect l="-487" t="-1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D4C583-5B04-41CB-91E6-CB96FFFAEB13}"/>
              </a:ext>
            </a:extLst>
          </p:cNvPr>
          <p:cNvSpPr txBox="1"/>
          <p:nvPr/>
        </p:nvSpPr>
        <p:spPr>
          <a:xfrm>
            <a:off x="964510" y="3354857"/>
            <a:ext cx="115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도형으로 본 벡터의 덧셈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BBDDD-2EA8-4049-BA1B-997D8305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15" y="3840419"/>
            <a:ext cx="4131572" cy="258911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0768FF-38DF-414F-B8D6-EB4493B9E01C}"/>
              </a:ext>
            </a:extLst>
          </p:cNvPr>
          <p:cNvCxnSpPr/>
          <p:nvPr/>
        </p:nvCxnSpPr>
        <p:spPr>
          <a:xfrm flipV="1">
            <a:off x="3260035" y="3962400"/>
            <a:ext cx="0" cy="2173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CE1D1E-F5B9-4022-9A60-ACC29AD2B4FA}"/>
              </a:ext>
            </a:extLst>
          </p:cNvPr>
          <p:cNvCxnSpPr/>
          <p:nvPr/>
        </p:nvCxnSpPr>
        <p:spPr>
          <a:xfrm>
            <a:off x="2014330" y="5300870"/>
            <a:ext cx="3326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BA459B-0B99-4331-9503-2511042DE91C}"/>
              </a:ext>
            </a:extLst>
          </p:cNvPr>
          <p:cNvCxnSpPr/>
          <p:nvPr/>
        </p:nvCxnSpPr>
        <p:spPr>
          <a:xfrm flipV="1">
            <a:off x="3260035" y="5049078"/>
            <a:ext cx="821635" cy="25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5232A-FC19-48DD-B6D2-96A53EDDE8A9}"/>
              </a:ext>
            </a:extLst>
          </p:cNvPr>
          <p:cNvCxnSpPr/>
          <p:nvPr/>
        </p:nvCxnSpPr>
        <p:spPr>
          <a:xfrm flipV="1">
            <a:off x="3260035" y="4518991"/>
            <a:ext cx="410817" cy="78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78ACE9-F89C-41D0-9EDC-27A77D17B726}"/>
              </a:ext>
            </a:extLst>
          </p:cNvPr>
          <p:cNvCxnSpPr/>
          <p:nvPr/>
        </p:nvCxnSpPr>
        <p:spPr>
          <a:xfrm flipV="1">
            <a:off x="4088294" y="4247321"/>
            <a:ext cx="410817" cy="7818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1407DE-FEC5-477E-8F45-D7C6FD60DA89}"/>
              </a:ext>
            </a:extLst>
          </p:cNvPr>
          <p:cNvCxnSpPr/>
          <p:nvPr/>
        </p:nvCxnSpPr>
        <p:spPr>
          <a:xfrm flipV="1">
            <a:off x="3677475" y="4260572"/>
            <a:ext cx="821635" cy="2517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4894D-1E03-4355-A6FC-5D7CFEEBD609}"/>
              </a:ext>
            </a:extLst>
          </p:cNvPr>
          <p:cNvCxnSpPr/>
          <p:nvPr/>
        </p:nvCxnSpPr>
        <p:spPr>
          <a:xfrm flipV="1">
            <a:off x="3260035" y="4247320"/>
            <a:ext cx="1239076" cy="105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276B05-074E-4210-974C-BD3E1BD37216}"/>
              </a:ext>
            </a:extLst>
          </p:cNvPr>
          <p:cNvSpPr txBox="1"/>
          <p:nvPr/>
        </p:nvSpPr>
        <p:spPr>
          <a:xfrm>
            <a:off x="4041035" y="4936434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91F5EC-E607-4048-8361-46B0E75B0CBE}"/>
              </a:ext>
            </a:extLst>
          </p:cNvPr>
          <p:cNvSpPr txBox="1"/>
          <p:nvPr/>
        </p:nvSpPr>
        <p:spPr>
          <a:xfrm>
            <a:off x="3252529" y="4505740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DFE92-0B5A-4270-9F81-C154C89D5BEB}"/>
              </a:ext>
            </a:extLst>
          </p:cNvPr>
          <p:cNvSpPr txBox="1"/>
          <p:nvPr/>
        </p:nvSpPr>
        <p:spPr>
          <a:xfrm>
            <a:off x="4610877" y="4075045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a+b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7FF08D-AD51-471B-A32F-22FEC600A972}"/>
                  </a:ext>
                </a:extLst>
              </p:cNvPr>
              <p:cNvSpPr txBox="1"/>
              <p:nvPr/>
            </p:nvSpPr>
            <p:spPr>
              <a:xfrm>
                <a:off x="4157195" y="4532641"/>
                <a:ext cx="6471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`</m:t>
                          </m:r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7FF08D-AD51-471B-A32F-22FEC600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95" y="4532641"/>
                <a:ext cx="647126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7C6B7F-ED7A-49DF-964C-32079041A4FD}"/>
                  </a:ext>
                </a:extLst>
              </p:cNvPr>
              <p:cNvSpPr txBox="1"/>
              <p:nvPr/>
            </p:nvSpPr>
            <p:spPr>
              <a:xfrm>
                <a:off x="3620478" y="4035683"/>
                <a:ext cx="647126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`</m:t>
                          </m:r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7C6B7F-ED7A-49DF-964C-32079041A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78" y="4035683"/>
                <a:ext cx="64712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75790F5-1B39-4ABC-897A-9CD61903782C}"/>
              </a:ext>
            </a:extLst>
          </p:cNvPr>
          <p:cNvSpPr txBox="1"/>
          <p:nvPr/>
        </p:nvSpPr>
        <p:spPr>
          <a:xfrm>
            <a:off x="5647187" y="4075045"/>
            <a:ext cx="49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벡터를 도형으로 보면</a:t>
            </a:r>
            <a:r>
              <a:rPr lang="en-US" altLang="ko-KR"/>
              <a:t>, a+b</a:t>
            </a:r>
            <a:r>
              <a:rPr lang="ko-KR" altLang="en-US"/>
              <a:t>는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변으로</a:t>
            </a:r>
            <a:endParaRPr lang="en-US" altLang="ko-KR"/>
          </a:p>
          <a:p>
            <a:r>
              <a:rPr lang="ko-KR" altLang="en-US"/>
              <a:t>하는 평행사변형의 대각선이다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4.1.5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벡터의 덧셈과 뺄셈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/>
              <p:nvPr/>
            </p:nvSpPr>
            <p:spPr>
              <a:xfrm>
                <a:off x="964510" y="1373724"/>
                <a:ext cx="10005391" cy="185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* </a:t>
                </a:r>
                <a:r>
                  <a:rPr lang="ko-KR" altLang="en-US"/>
                  <a:t>벡터의 덧셈 </a:t>
                </a:r>
                <a:r>
                  <a:rPr lang="en-US" altLang="ko-KR"/>
                  <a:t>– </a:t>
                </a:r>
                <a:r>
                  <a:rPr lang="ko-KR" altLang="en-US"/>
                  <a:t>같은 위치에 있는 요소끼리 더한다</a:t>
                </a:r>
                <a:r>
                  <a:rPr lang="en-US" altLang="ko-KR"/>
                  <a:t>.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  <a:p>
                <a:r>
                  <a:rPr lang="en-US" altLang="ko-KR"/>
                  <a:t>		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  <a:p>
                <a:r>
                  <a:rPr lang="en-US" altLang="ko-KR"/>
                  <a:t>	</a:t>
                </a:r>
              </a:p>
              <a:p>
                <a:r>
                  <a:rPr lang="en-US" altLang="ko-KR"/>
                  <a:t>		a + b = 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0" y="1373724"/>
                <a:ext cx="10005391" cy="1851789"/>
              </a:xfrm>
              <a:prstGeom prst="rect">
                <a:avLst/>
              </a:prstGeom>
              <a:blipFill>
                <a:blip r:embed="rId2"/>
                <a:stretch>
                  <a:fillRect l="-487" t="-1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10CE0DD-F3E8-48DC-81C8-80EF5C85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29" y="4152594"/>
            <a:ext cx="9401175" cy="10911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8941047-A707-4771-B646-CB7DEB6CF590}"/>
              </a:ext>
            </a:extLst>
          </p:cNvPr>
          <p:cNvSpPr txBox="1"/>
          <p:nvPr/>
        </p:nvSpPr>
        <p:spPr>
          <a:xfrm>
            <a:off x="964510" y="3354857"/>
            <a:ext cx="115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파이썬으로 확인해 본 벡터의 덧셈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49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4.1.5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벡터의 덧셈과 뺄셈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/>
              <p:nvPr/>
            </p:nvSpPr>
            <p:spPr>
              <a:xfrm>
                <a:off x="964510" y="1373724"/>
                <a:ext cx="10005391" cy="185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* </a:t>
                </a:r>
                <a:r>
                  <a:rPr lang="ko-KR" altLang="en-US"/>
                  <a:t>벡터의 뺄셈 </a:t>
                </a:r>
                <a:r>
                  <a:rPr lang="en-US" altLang="ko-KR"/>
                  <a:t>– </a:t>
                </a:r>
                <a:r>
                  <a:rPr lang="ko-KR" altLang="en-US"/>
                  <a:t>같은 위치에 있는 요소끼리 뺀다</a:t>
                </a:r>
                <a:r>
                  <a:rPr lang="en-US" altLang="ko-KR"/>
                  <a:t>.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  <a:p>
                <a:r>
                  <a:rPr lang="en-US" altLang="ko-KR"/>
                  <a:t>		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  <a:p>
                <a:r>
                  <a:rPr lang="en-US" altLang="ko-KR"/>
                  <a:t>	</a:t>
                </a:r>
              </a:p>
              <a:p>
                <a:r>
                  <a:rPr lang="en-US" altLang="ko-KR"/>
                  <a:t>		a - b = 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0" y="1373724"/>
                <a:ext cx="10005391" cy="1851789"/>
              </a:xfrm>
              <a:prstGeom prst="rect">
                <a:avLst/>
              </a:prstGeom>
              <a:blipFill>
                <a:blip r:embed="rId2"/>
                <a:stretch>
                  <a:fillRect l="-487" t="-1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D4C583-5B04-41CB-91E6-CB96FFFAEB13}"/>
              </a:ext>
            </a:extLst>
          </p:cNvPr>
          <p:cNvSpPr txBox="1"/>
          <p:nvPr/>
        </p:nvSpPr>
        <p:spPr>
          <a:xfrm>
            <a:off x="964510" y="3354857"/>
            <a:ext cx="115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도형으로 본 벡터의 덧셈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BBDDD-2EA8-4049-BA1B-997D8305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15" y="3840419"/>
            <a:ext cx="4131572" cy="258911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0768FF-38DF-414F-B8D6-EB4493B9E01C}"/>
              </a:ext>
            </a:extLst>
          </p:cNvPr>
          <p:cNvCxnSpPr/>
          <p:nvPr/>
        </p:nvCxnSpPr>
        <p:spPr>
          <a:xfrm flipV="1">
            <a:off x="3260035" y="3962400"/>
            <a:ext cx="0" cy="2173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CE1D1E-F5B9-4022-9A60-ACC29AD2B4FA}"/>
              </a:ext>
            </a:extLst>
          </p:cNvPr>
          <p:cNvCxnSpPr/>
          <p:nvPr/>
        </p:nvCxnSpPr>
        <p:spPr>
          <a:xfrm>
            <a:off x="2014330" y="5300870"/>
            <a:ext cx="3326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5790F5-1B39-4ABC-897A-9CD61903782C}"/>
              </a:ext>
            </a:extLst>
          </p:cNvPr>
          <p:cNvSpPr txBox="1"/>
          <p:nvPr/>
        </p:nvSpPr>
        <p:spPr>
          <a:xfrm>
            <a:off x="5647187" y="3916021"/>
            <a:ext cx="49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a-b = a+(-b)</a:t>
            </a:r>
            <a:r>
              <a:rPr lang="ko-KR" altLang="en-US"/>
              <a:t>라고 생각</a:t>
            </a:r>
            <a:r>
              <a:rPr lang="en-US" altLang="ko-KR"/>
              <a:t>!</a:t>
            </a:r>
          </a:p>
          <a:p>
            <a:endParaRPr lang="en-US" altLang="ko-KR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CABBDA-3DDA-452D-AFD8-86A0630DD0DE}"/>
              </a:ext>
            </a:extLst>
          </p:cNvPr>
          <p:cNvCxnSpPr/>
          <p:nvPr/>
        </p:nvCxnSpPr>
        <p:spPr>
          <a:xfrm flipV="1">
            <a:off x="3260035" y="5049078"/>
            <a:ext cx="821635" cy="25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3AA2D3-4A4D-4A89-80A9-808E9683289B}"/>
              </a:ext>
            </a:extLst>
          </p:cNvPr>
          <p:cNvCxnSpPr/>
          <p:nvPr/>
        </p:nvCxnSpPr>
        <p:spPr>
          <a:xfrm flipV="1">
            <a:off x="3260035" y="4518991"/>
            <a:ext cx="410817" cy="78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7CB6A7-68A0-42EF-9F26-AB011F2FCB78}"/>
              </a:ext>
            </a:extLst>
          </p:cNvPr>
          <p:cNvSpPr txBox="1"/>
          <p:nvPr/>
        </p:nvSpPr>
        <p:spPr>
          <a:xfrm>
            <a:off x="4041035" y="4936434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EC5E2-6877-43F3-90ED-29B7C10E65BD}"/>
              </a:ext>
            </a:extLst>
          </p:cNvPr>
          <p:cNvSpPr txBox="1"/>
          <p:nvPr/>
        </p:nvSpPr>
        <p:spPr>
          <a:xfrm>
            <a:off x="3252529" y="4505740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4C8120-B92B-4909-B27D-1BFE48F276EC}"/>
              </a:ext>
            </a:extLst>
          </p:cNvPr>
          <p:cNvCxnSpPr>
            <a:cxnSpLocks/>
          </p:cNvCxnSpPr>
          <p:nvPr/>
        </p:nvCxnSpPr>
        <p:spPr>
          <a:xfrm flipH="1">
            <a:off x="2822713" y="5267741"/>
            <a:ext cx="457203" cy="8680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98551F-AA29-474D-BCF5-CE50D401EBF3}"/>
              </a:ext>
            </a:extLst>
          </p:cNvPr>
          <p:cNvSpPr txBox="1"/>
          <p:nvPr/>
        </p:nvSpPr>
        <p:spPr>
          <a:xfrm>
            <a:off x="2629680" y="5526156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-b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EC035C-8616-4A9E-8C92-CEABE3555EF8}"/>
              </a:ext>
            </a:extLst>
          </p:cNvPr>
          <p:cNvCxnSpPr>
            <a:cxnSpLocks/>
          </p:cNvCxnSpPr>
          <p:nvPr/>
        </p:nvCxnSpPr>
        <p:spPr>
          <a:xfrm flipH="1">
            <a:off x="3670852" y="5094596"/>
            <a:ext cx="370183" cy="774388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5CD93D-CAC9-4EA4-A61C-979010F2DD75}"/>
              </a:ext>
            </a:extLst>
          </p:cNvPr>
          <p:cNvCxnSpPr/>
          <p:nvPr/>
        </p:nvCxnSpPr>
        <p:spPr>
          <a:xfrm flipV="1">
            <a:off x="2822713" y="5855732"/>
            <a:ext cx="848139" cy="266773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D43AE5A-7963-470B-A125-DF9BB2317A3D}"/>
              </a:ext>
            </a:extLst>
          </p:cNvPr>
          <p:cNvCxnSpPr/>
          <p:nvPr/>
        </p:nvCxnSpPr>
        <p:spPr>
          <a:xfrm>
            <a:off x="3276806" y="5300870"/>
            <a:ext cx="394046" cy="55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A49753-C190-4DC1-8F44-3F9303B4C9E0}"/>
              </a:ext>
            </a:extLst>
          </p:cNvPr>
          <p:cNvSpPr txBox="1"/>
          <p:nvPr/>
        </p:nvSpPr>
        <p:spPr>
          <a:xfrm>
            <a:off x="3729611" y="5724941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a-b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5774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4.1.6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스칼라의 곱셈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BDE44-2F72-4216-A57B-601DD459BDB3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CHAPTER4</a:t>
            </a:r>
            <a:r>
              <a:rPr lang="en-US" altLang="ko-KR" sz="1400"/>
              <a:t> </a:t>
            </a:r>
            <a:r>
              <a:rPr lang="ko-KR" altLang="en-US" sz="1400"/>
              <a:t>머신러닝에 필요한 수학의 기본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/>
              <p:nvPr/>
            </p:nvSpPr>
            <p:spPr>
              <a:xfrm>
                <a:off x="964510" y="1373724"/>
                <a:ext cx="10005391" cy="110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* </a:t>
                </a:r>
                <a:r>
                  <a:rPr lang="ko-KR" altLang="en-US"/>
                  <a:t>스칼라 </a:t>
                </a:r>
                <a:r>
                  <a:rPr lang="en-US" altLang="ko-KR"/>
                  <a:t>x </a:t>
                </a:r>
                <a:r>
                  <a:rPr lang="ko-KR" altLang="en-US"/>
                  <a:t>벡터</a:t>
                </a:r>
                <a:endParaRPr lang="en-US" altLang="ko-KR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  <a:p>
                <a:r>
                  <a:rPr lang="en-US" altLang="ko-KR"/>
                  <a:t>		2a=2x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80327-3CDF-4780-8AF3-A5FDBA0F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0" y="1373724"/>
                <a:ext cx="10005391" cy="1108252"/>
              </a:xfrm>
              <a:prstGeom prst="rect">
                <a:avLst/>
              </a:prstGeom>
              <a:blipFill>
                <a:blip r:embed="rId2"/>
                <a:stretch>
                  <a:fillRect l="-487" t="-2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D4C583-5B04-41CB-91E6-CB96FFFAEB13}"/>
              </a:ext>
            </a:extLst>
          </p:cNvPr>
          <p:cNvSpPr txBox="1"/>
          <p:nvPr/>
        </p:nvSpPr>
        <p:spPr>
          <a:xfrm>
            <a:off x="964510" y="3354857"/>
            <a:ext cx="115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도형으로 본 벡터의 덧셈</a:t>
            </a:r>
            <a:endParaRPr lang="en-US" altLang="ko-KR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DFDEC91-9C72-4825-ABDA-22020081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15" y="3840419"/>
            <a:ext cx="4131572" cy="258911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38C00E4-91AD-4F97-9359-8476FEA272DD}"/>
              </a:ext>
            </a:extLst>
          </p:cNvPr>
          <p:cNvCxnSpPr/>
          <p:nvPr/>
        </p:nvCxnSpPr>
        <p:spPr>
          <a:xfrm flipV="1">
            <a:off x="3260035" y="3962400"/>
            <a:ext cx="0" cy="2173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36D56-0782-4349-80CC-C281CB54D04B}"/>
              </a:ext>
            </a:extLst>
          </p:cNvPr>
          <p:cNvCxnSpPr/>
          <p:nvPr/>
        </p:nvCxnSpPr>
        <p:spPr>
          <a:xfrm>
            <a:off x="2014330" y="5300870"/>
            <a:ext cx="3326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CDCF3AE-8B01-4AF4-8D09-ED62AB931660}"/>
              </a:ext>
            </a:extLst>
          </p:cNvPr>
          <p:cNvCxnSpPr/>
          <p:nvPr/>
        </p:nvCxnSpPr>
        <p:spPr>
          <a:xfrm flipV="1">
            <a:off x="3260035" y="5062330"/>
            <a:ext cx="834887" cy="238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CDB7AF-A907-4BF3-ABF2-D7A5DA1F199B}"/>
              </a:ext>
            </a:extLst>
          </p:cNvPr>
          <p:cNvSpPr txBox="1"/>
          <p:nvPr/>
        </p:nvSpPr>
        <p:spPr>
          <a:xfrm>
            <a:off x="4041035" y="4936434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</a:t>
            </a:r>
            <a:endParaRPr lang="ko-KR" altLang="en-US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B8B6BA-4899-4648-93FF-EF7D8D7A170E}"/>
              </a:ext>
            </a:extLst>
          </p:cNvPr>
          <p:cNvCxnSpPr/>
          <p:nvPr/>
        </p:nvCxnSpPr>
        <p:spPr>
          <a:xfrm flipV="1">
            <a:off x="3260035" y="4810539"/>
            <a:ext cx="1656522" cy="49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A97EE7-2D23-4551-8284-EAC4782DFA8C}"/>
              </a:ext>
            </a:extLst>
          </p:cNvPr>
          <p:cNvSpPr txBox="1"/>
          <p:nvPr/>
        </p:nvSpPr>
        <p:spPr>
          <a:xfrm>
            <a:off x="4803036" y="4479233"/>
            <a:ext cx="6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2a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12133-E803-4FAC-8149-DAB7C2D35E70}"/>
              </a:ext>
            </a:extLst>
          </p:cNvPr>
          <p:cNvSpPr txBox="1"/>
          <p:nvPr/>
        </p:nvSpPr>
        <p:spPr>
          <a:xfrm>
            <a:off x="5493027" y="3922644"/>
            <a:ext cx="49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2a</a:t>
            </a:r>
            <a:r>
              <a:rPr lang="ko-KR" altLang="en-US"/>
              <a:t>는 </a:t>
            </a:r>
            <a:r>
              <a:rPr lang="en-US" altLang="ko-KR"/>
              <a:t>a</a:t>
            </a:r>
            <a:r>
              <a:rPr lang="ko-KR" altLang="en-US"/>
              <a:t>의 길이를 </a:t>
            </a:r>
            <a:r>
              <a:rPr lang="en-US" altLang="ko-KR"/>
              <a:t>2</a:t>
            </a:r>
            <a:r>
              <a:rPr lang="ko-KR" altLang="en-US"/>
              <a:t>배 한 것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9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929</Words>
  <Application>Microsoft Office PowerPoint</Application>
  <PresentationFormat>와이드스크린</PresentationFormat>
  <Paragraphs>270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경기천년바탕 Bold</vt:lpstr>
      <vt:lpstr>나눔스퀘어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4.1 벡터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합의 기호 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KimSooHwan</dc:creator>
  <cp:lastModifiedBy>KimSooHwan</cp:lastModifiedBy>
  <cp:revision>82</cp:revision>
  <dcterms:created xsi:type="dcterms:W3CDTF">2018-11-20T06:44:26Z</dcterms:created>
  <dcterms:modified xsi:type="dcterms:W3CDTF">2018-11-22T15:20:13Z</dcterms:modified>
</cp:coreProperties>
</file>