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3" r:id="rId3"/>
    <p:sldId id="258" r:id="rId4"/>
    <p:sldId id="264" r:id="rId5"/>
    <p:sldId id="265" r:id="rId6"/>
    <p:sldId id="266" r:id="rId7"/>
    <p:sldId id="267" r:id="rId8"/>
    <p:sldId id="268" r:id="rId9"/>
    <p:sldId id="270" r:id="rId10"/>
    <p:sldId id="273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5" r:id="rId24"/>
    <p:sldId id="288" r:id="rId25"/>
    <p:sldId id="287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7" r:id="rId34"/>
    <p:sldId id="298" r:id="rId35"/>
    <p:sldId id="299" r:id="rId36"/>
    <p:sldId id="300" r:id="rId37"/>
    <p:sldId id="301" r:id="rId38"/>
    <p:sldId id="302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8BF3-6E7B-40C8-A5DE-7D8483021BA5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6F3B5-F4AA-45A7-8B77-3F09713CD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871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7387D-FE68-4A36-80C8-1E7DC344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5403A4-4AE9-480A-A922-BF6B4E313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4BA84-FD8B-4EF4-BD3E-45434065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8272-8342-419E-BDA3-56343304E8BE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6FDB5-3AB9-414E-AF5F-3F8FB745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3D782-2E30-49B3-A6EF-1CB02A03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47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71160-F104-4E58-93B7-0E3A7E8F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BDB6DB-C123-49BD-9BF1-A073EBDC9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CAB4F-604E-46F9-94FE-13C6AC3C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A67A-95E7-4402-8FA1-BB8577487D8F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02C49-9048-4ECA-9DE2-6793353E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A7192-4EA7-40A9-B68A-A1963159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68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FD6336-33CB-4428-9113-3CCF0B195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8BC4FD-D776-4E95-8281-FA9FA7DAA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BF6B4-6FC1-4617-BE04-8BA669AB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76F3-CC62-4CB3-89AC-886DCDB79000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95602-F134-4105-906F-0A4AC58B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18C14-9FC4-4216-8A5B-AF2C3D43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E6514-2CEA-475D-B949-B7F4B57D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A1BD0-46F4-4892-9039-33AAB74B2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401F8A-D796-46F2-9C33-308F806D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6771-E612-41A9-B087-11CC23E35F56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8AD2B-53F5-4118-A477-240EC9E9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B6227A-A41A-45FD-A2E0-84F145C2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16B1D-C4DC-4EDD-A7E8-9D0EF552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C3CF0-4BB7-4835-9B6E-8BAA2A2E0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24D41-5064-4299-8F31-657AC357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BEEE-E587-4A3E-80F4-276A08B5016C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90C6C-96B8-4059-B8F3-1255C2F1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23F0C-E1A3-4527-B3D6-C19D65C5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1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2C368-76CC-41F7-AC3D-E7B87338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F69BC-94E8-4CDA-9BA7-43CD483BF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507B40-F453-483F-BF21-482BD2BE8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3F189D-ED77-4AD6-9C56-230046EF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AB78-57F9-4471-8655-0C21CC3E16E4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841937-D891-40D8-BAA8-5643B1B6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D7D15F-4A48-4EBB-9515-CB980BC7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71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B6A5E-52B7-4D48-A24E-15A553DCF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7BADCE-5219-4462-B2E0-52E453ED8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899F9D-FC08-4B59-B90A-2EF0C8405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C8E4FD-2CD1-47D4-BDCD-88F3C6A4F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1B1CEE-22CF-4095-AAC5-95F3DA313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2A11C4-E58A-4048-96CA-105D67A5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DE2A-B942-4D37-A21E-5BA7A5068155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CAC2A5-C3AB-4E37-BFAC-0F592264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DEE713-BF08-41EA-914E-50EF35A6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16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8017A-D78A-499F-82D9-2A38B705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7660A9-CC61-4E73-9B25-C1F2611D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2851-A148-4CA9-B1AE-98F84697C34E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D86822-5C6D-4365-AABC-A61B8526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A605DD-262A-4155-91B4-2F06BCED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1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15201C-D542-47C7-AF64-15B6F502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3B5E-5179-44CD-AE41-E7E480A418C4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F4FDD5-3A57-4C69-99F3-B007D2CA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689B8A-A08D-47F7-A76D-66C804BF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81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39FA1-0887-4C94-94F8-34D8B800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FC47A-7DCA-44F8-B8CA-E2F2D8D77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FC68CA-BC43-4ACB-B420-88F805FDB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2560EF-1338-4A06-BFC7-9751B95D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4B1C-14E7-4519-8AB0-3F640109B3A5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47ABC-801D-456C-86FB-D5AB2B70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E5D66F-D6B5-416D-B302-EB784BDB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72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CAAFA-A550-49CA-8CF4-DF8B28901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B403EE-66CC-4E42-B26E-DD3A6C52B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4B7E92-0E9F-45BC-9520-BED97B858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BFD262-4BAE-4F73-B542-2F8DC7CD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3AA9-83A6-4D1E-9926-CD1D446AB0E3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BF0465-719B-4531-A9D2-AA9296CF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B03DFA-D9E5-4D28-9DFC-2BB5AFCC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2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EBD223-4C6D-45F4-A305-F9155B22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72B239-D762-4C5B-AFF0-8D0BE713E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DD745-5278-43C9-AB47-B3D77AC45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7BD79-AE54-4282-B625-0C32FE56618A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1C500-7F29-41EA-88A2-5B85FBDDC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5041E-A9BC-4393-B7C7-E02D5B0D1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93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3.png"/><Relationship Id="rId5" Type="http://schemas.openxmlformats.org/officeDocument/2006/relationships/image" Target="../media/image59.png"/><Relationship Id="rId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D896827-FBD1-4E2A-BD00-F05A4DA56D4F}"/>
              </a:ext>
            </a:extLst>
          </p:cNvPr>
          <p:cNvSpPr/>
          <p:nvPr/>
        </p:nvSpPr>
        <p:spPr>
          <a:xfrm>
            <a:off x="-15855" y="0"/>
            <a:ext cx="6111856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3673FFF1-8C3E-454D-AFA2-2B7043381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58FA847-BE8B-40A0-8165-752AEB923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6139" y="2738743"/>
            <a:ext cx="7997669" cy="184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en-US" altLang="ko-KR" sz="6600" b="1" u="sng" spc="300">
                <a:solidFill>
                  <a:schemeClr val="accent1"/>
                </a:solidFill>
                <a:latin typeface="+mj-ea"/>
                <a:ea typeface="+mj-ea"/>
                <a:cs typeface="Segoe UI Black" panose="020B0A02040204020203" pitchFamily="34" charset="0"/>
              </a:rPr>
              <a:t>  CHAPTER6</a:t>
            </a:r>
          </a:p>
          <a:p>
            <a:pPr algn="r" eaLnBrk="1" hangingPunct="1">
              <a:lnSpc>
                <a:spcPct val="120000"/>
              </a:lnSpc>
            </a:pPr>
            <a:r>
              <a:rPr lang="ko-KR" altLang="en-US" sz="2800" spc="3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Segoe UI Black" panose="020B0A02040204020203" pitchFamily="34" charset="0"/>
              </a:rPr>
              <a:t>지도 학습</a:t>
            </a:r>
            <a:r>
              <a:rPr lang="en-US" altLang="ko-KR" sz="2800" spc="3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Segoe UI Black" panose="020B0A02040204020203" pitchFamily="34" charset="0"/>
              </a:rPr>
              <a:t>: </a:t>
            </a:r>
            <a:r>
              <a:rPr lang="ko-KR" altLang="en-US" sz="2800" spc="3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Segoe UI Black" panose="020B0A02040204020203" pitchFamily="34" charset="0"/>
              </a:rPr>
              <a:t>분류</a:t>
            </a:r>
            <a:endParaRPr lang="ru-RU" altLang="ko-KR" sz="2800" spc="3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Segoe UI Black" panose="020B0A02040204020203" pitchFamily="34" charset="0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5760209-E9FD-4B84-B243-B77F9C85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z="1500" b="1" smtClean="0"/>
              <a:t>1</a:t>
            </a:fld>
            <a:endParaRPr lang="ko-KR" altLang="en-US" sz="1500" b="1"/>
          </a:p>
        </p:txBody>
      </p:sp>
    </p:spTree>
    <p:extLst>
      <p:ext uri="{BB962C8B-B14F-4D97-AF65-F5344CB8AC3E}">
        <p14:creationId xmlns:p14="http://schemas.microsoft.com/office/powerpoint/2010/main" val="63043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FA8EEC17-1252-4AC8-9FFC-8C24FF9BE4E6}"/>
              </a:ext>
            </a:extLst>
          </p:cNvPr>
          <p:cNvSpPr/>
          <p:nvPr/>
        </p:nvSpPr>
        <p:spPr>
          <a:xfrm>
            <a:off x="506346" y="785224"/>
            <a:ext cx="11197974" cy="5542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7EAAB8-5A11-48FE-B1BF-F1A415D46B70}"/>
              </a:ext>
            </a:extLst>
          </p:cNvPr>
          <p:cNvSpPr/>
          <p:nvPr/>
        </p:nvSpPr>
        <p:spPr>
          <a:xfrm>
            <a:off x="5658871" y="1437553"/>
            <a:ext cx="1052938" cy="3385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56CF0A-FCB4-4192-8B77-F6294BAB313D}"/>
              </a:ext>
            </a:extLst>
          </p:cNvPr>
          <p:cNvSpPr/>
          <p:nvPr/>
        </p:nvSpPr>
        <p:spPr>
          <a:xfrm>
            <a:off x="6725666" y="1435205"/>
            <a:ext cx="1052938" cy="3385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0A4675-895A-4319-8CFA-6B7ABD3D9466}"/>
              </a:ext>
            </a:extLst>
          </p:cNvPr>
          <p:cNvSpPr/>
          <p:nvPr/>
        </p:nvSpPr>
        <p:spPr>
          <a:xfrm>
            <a:off x="7792461" y="1432862"/>
            <a:ext cx="1052938" cy="3385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36F702-8946-4209-ADFB-8A96304EC0C5}"/>
              </a:ext>
            </a:extLst>
          </p:cNvPr>
          <p:cNvSpPr/>
          <p:nvPr/>
        </p:nvSpPr>
        <p:spPr>
          <a:xfrm>
            <a:off x="4566288" y="2033088"/>
            <a:ext cx="1052938" cy="338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572D47-D506-4B40-9B4C-3C3EB7F42DEA}"/>
              </a:ext>
            </a:extLst>
          </p:cNvPr>
          <p:cNvSpPr/>
          <p:nvPr/>
        </p:nvSpPr>
        <p:spPr>
          <a:xfrm>
            <a:off x="4568634" y="2373055"/>
            <a:ext cx="1052938" cy="338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75F83EF-1B8B-4A99-9EE4-B5B0C143D45A}"/>
              </a:ext>
            </a:extLst>
          </p:cNvPr>
          <p:cNvSpPr/>
          <p:nvPr/>
        </p:nvSpPr>
        <p:spPr>
          <a:xfrm>
            <a:off x="3526811" y="2021365"/>
            <a:ext cx="1052938" cy="338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797600-AFC0-444B-81C5-A2DC79AD04FA}"/>
              </a:ext>
            </a:extLst>
          </p:cNvPr>
          <p:cNvSpPr/>
          <p:nvPr/>
        </p:nvSpPr>
        <p:spPr>
          <a:xfrm>
            <a:off x="3515905" y="2361332"/>
            <a:ext cx="1052938" cy="338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623DF-548E-4F56-8BAD-230F6DC81654}"/>
              </a:ext>
            </a:extLst>
          </p:cNvPr>
          <p:cNvSpPr txBox="1"/>
          <p:nvPr/>
        </p:nvSpPr>
        <p:spPr>
          <a:xfrm>
            <a:off x="156748" y="385209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5">
                    <a:lumMod val="60000"/>
                    <a:lumOff val="40000"/>
                  </a:schemeClr>
                </a:solidFill>
              </a:rPr>
              <a:t>6.1.2 </a:t>
            </a:r>
            <a:r>
              <a:rPr lang="ko-KR" altLang="en-US" sz="1400">
                <a:solidFill>
                  <a:schemeClr val="accent5">
                    <a:lumMod val="60000"/>
                    <a:lumOff val="40000"/>
                  </a:schemeClr>
                </a:solidFill>
              </a:rPr>
              <a:t>확률로 나타내는 클래스 분류 </a:t>
            </a:r>
            <a:r>
              <a:rPr lang="en-US" altLang="ko-KR" sz="1400">
                <a:solidFill>
                  <a:schemeClr val="accent5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1400">
                <a:solidFill>
                  <a:schemeClr val="accent5">
                    <a:lumMod val="60000"/>
                    <a:lumOff val="40000"/>
                  </a:schemeClr>
                </a:solidFill>
              </a:rPr>
              <a:t>확률을 포함한 예측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6AC9D8F-761D-491C-84D2-5900E7BCC099}"/>
              </a:ext>
            </a:extLst>
          </p:cNvPr>
          <p:cNvCxnSpPr>
            <a:cxnSpLocks/>
          </p:cNvCxnSpPr>
          <p:nvPr/>
        </p:nvCxnSpPr>
        <p:spPr>
          <a:xfrm>
            <a:off x="1910557" y="3141375"/>
            <a:ext cx="749772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F537F60-E186-4555-B112-2924AB0DD850}"/>
              </a:ext>
            </a:extLst>
          </p:cNvPr>
          <p:cNvCxnSpPr/>
          <p:nvPr/>
        </p:nvCxnSpPr>
        <p:spPr>
          <a:xfrm>
            <a:off x="3529973" y="1352332"/>
            <a:ext cx="0" cy="1789043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8C2088C-CD96-4453-9F3A-EDE3FADF1270}"/>
              </a:ext>
            </a:extLst>
          </p:cNvPr>
          <p:cNvCxnSpPr/>
          <p:nvPr/>
        </p:nvCxnSpPr>
        <p:spPr>
          <a:xfrm>
            <a:off x="4566089" y="1352332"/>
            <a:ext cx="0" cy="1789043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0DB02A3-A250-40DA-BB9D-8463D9A47F6B}"/>
              </a:ext>
            </a:extLst>
          </p:cNvPr>
          <p:cNvCxnSpPr/>
          <p:nvPr/>
        </p:nvCxnSpPr>
        <p:spPr>
          <a:xfrm>
            <a:off x="5648485" y="1352332"/>
            <a:ext cx="0" cy="1789043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222A4D-319E-4B8C-89F0-7302563D3A56}"/>
              </a:ext>
            </a:extLst>
          </p:cNvPr>
          <p:cNvCxnSpPr/>
          <p:nvPr/>
        </p:nvCxnSpPr>
        <p:spPr>
          <a:xfrm>
            <a:off x="6722726" y="1352332"/>
            <a:ext cx="0" cy="1789043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A7C803C-B412-471D-BE57-EB52769E14CB}"/>
              </a:ext>
            </a:extLst>
          </p:cNvPr>
          <p:cNvCxnSpPr/>
          <p:nvPr/>
        </p:nvCxnSpPr>
        <p:spPr>
          <a:xfrm>
            <a:off x="8843481" y="1352332"/>
            <a:ext cx="0" cy="1789043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61003C1-B23F-42B7-A733-C31F27AB736C}"/>
              </a:ext>
            </a:extLst>
          </p:cNvPr>
          <p:cNvCxnSpPr/>
          <p:nvPr/>
        </p:nvCxnSpPr>
        <p:spPr>
          <a:xfrm>
            <a:off x="7788015" y="1352332"/>
            <a:ext cx="0" cy="1789043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33E2097-481F-4254-B215-3963B138C75D}"/>
              </a:ext>
            </a:extLst>
          </p:cNvPr>
          <p:cNvCxnSpPr/>
          <p:nvPr/>
        </p:nvCxnSpPr>
        <p:spPr>
          <a:xfrm>
            <a:off x="4566089" y="1352332"/>
            <a:ext cx="0" cy="223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740C4C-A53C-40D0-BF3C-F3C64BB873F8}"/>
              </a:ext>
            </a:extLst>
          </p:cNvPr>
          <p:cNvCxnSpPr/>
          <p:nvPr/>
        </p:nvCxnSpPr>
        <p:spPr>
          <a:xfrm>
            <a:off x="5646958" y="1364052"/>
            <a:ext cx="0" cy="223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394ECB-F31A-446C-85B2-BC734B185014}"/>
              </a:ext>
            </a:extLst>
          </p:cNvPr>
          <p:cNvSpPr txBox="1"/>
          <p:nvPr/>
        </p:nvSpPr>
        <p:spPr>
          <a:xfrm>
            <a:off x="1772529" y="940500"/>
            <a:ext cx="9453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질량 </a:t>
            </a:r>
            <a:r>
              <a:rPr lang="en-US" altLang="ko-KR" sz="1500"/>
              <a:t>x</a:t>
            </a:r>
            <a:r>
              <a:rPr lang="ko-KR" altLang="en-US" sz="1500"/>
              <a:t>에 대한 </a:t>
            </a:r>
            <a:r>
              <a:rPr lang="en-US" altLang="ko-KR" sz="1500"/>
              <a:t>‘</a:t>
            </a:r>
            <a:r>
              <a:rPr lang="ko-KR" altLang="en-US" sz="1500"/>
              <a:t>수컷일 확률</a:t>
            </a:r>
            <a:r>
              <a:rPr lang="en-US" altLang="ko-KR" sz="1500"/>
              <a:t>’ </a:t>
            </a:r>
            <a:r>
              <a:rPr lang="en-US" altLang="ko-KR" sz="16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P(t=1|x)</a:t>
            </a:r>
            <a:r>
              <a:rPr lang="en-US" altLang="ko-KR" sz="1500"/>
              <a:t> </a:t>
            </a:r>
            <a:endParaRPr lang="ko-KR" altLang="en-US" sz="15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E14BE7-1151-4E61-A90B-AE930FBF030E}"/>
              </a:ext>
            </a:extLst>
          </p:cNvPr>
          <p:cNvSpPr txBox="1"/>
          <p:nvPr/>
        </p:nvSpPr>
        <p:spPr>
          <a:xfrm>
            <a:off x="1758461" y="1587610"/>
            <a:ext cx="1731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t=1: </a:t>
            </a:r>
            <a:r>
              <a:rPr lang="ko-KR" altLang="en-US" sz="1400"/>
              <a:t>수컷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CB0DE8-0FE8-4C5C-8AA6-D9D5F88D4AE8}"/>
              </a:ext>
            </a:extLst>
          </p:cNvPr>
          <p:cNvSpPr txBox="1"/>
          <p:nvPr/>
        </p:nvSpPr>
        <p:spPr>
          <a:xfrm>
            <a:off x="1770182" y="2246448"/>
            <a:ext cx="1731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t=0: </a:t>
            </a:r>
            <a:r>
              <a:rPr lang="ko-KR" altLang="en-US" sz="1400"/>
              <a:t>암컷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AF716D-63E2-4C5D-A396-FF3E14B59B37}"/>
              </a:ext>
            </a:extLst>
          </p:cNvPr>
          <p:cNvSpPr txBox="1"/>
          <p:nvPr/>
        </p:nvSpPr>
        <p:spPr>
          <a:xfrm>
            <a:off x="3476254" y="3191324"/>
            <a:ext cx="6371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0.4              0.8             1.2            1.6              2.0              2.4</a:t>
            </a:r>
            <a:endParaRPr lang="ko-KR" altLang="en-US" sz="14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0C91A92-169E-4E47-A88B-9A8F9B1B4A28}"/>
              </a:ext>
            </a:extLst>
          </p:cNvPr>
          <p:cNvSpPr/>
          <p:nvPr/>
        </p:nvSpPr>
        <p:spPr>
          <a:xfrm>
            <a:off x="4578008" y="1439897"/>
            <a:ext cx="1052938" cy="3385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E3BEF-FF45-495F-9D83-B959C218A502}"/>
              </a:ext>
            </a:extLst>
          </p:cNvPr>
          <p:cNvSpPr txBox="1"/>
          <p:nvPr/>
        </p:nvSpPr>
        <p:spPr>
          <a:xfrm>
            <a:off x="8961119" y="1432862"/>
            <a:ext cx="2588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수컷의 질량 분포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9DF325-2AF0-4CD8-B8D9-975696FAC14F}"/>
              </a:ext>
            </a:extLst>
          </p:cNvPr>
          <p:cNvSpPr txBox="1"/>
          <p:nvPr/>
        </p:nvSpPr>
        <p:spPr>
          <a:xfrm>
            <a:off x="8986909" y="2246449"/>
            <a:ext cx="2588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암컷의 질량 분포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549D0CB-CCE2-4E44-B03D-CA4831BA7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442" y="4192852"/>
            <a:ext cx="2591014" cy="1995171"/>
          </a:xfrm>
          <a:prstGeom prst="rect">
            <a:avLst/>
          </a:prstGeom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0D5084C-3FC3-4BDE-9339-919891CEFA54}"/>
              </a:ext>
            </a:extLst>
          </p:cNvPr>
          <p:cNvCxnSpPr>
            <a:cxnSpLocks/>
          </p:cNvCxnSpPr>
          <p:nvPr/>
        </p:nvCxnSpPr>
        <p:spPr>
          <a:xfrm flipV="1">
            <a:off x="3045533" y="4304314"/>
            <a:ext cx="0" cy="156376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0E52AE3-7949-4A56-812B-D900C903CA85}"/>
              </a:ext>
            </a:extLst>
          </p:cNvPr>
          <p:cNvCxnSpPr/>
          <p:nvPr/>
        </p:nvCxnSpPr>
        <p:spPr>
          <a:xfrm>
            <a:off x="2321169" y="5118605"/>
            <a:ext cx="15193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9562DDE-3AF5-45C5-88F7-91C7EE4609E9}"/>
              </a:ext>
            </a:extLst>
          </p:cNvPr>
          <p:cNvSpPr txBox="1"/>
          <p:nvPr/>
        </p:nvSpPr>
        <p:spPr>
          <a:xfrm>
            <a:off x="1918850" y="4991996"/>
            <a:ext cx="613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0.5</a:t>
            </a:r>
            <a:endParaRPr lang="ko-KR" altLang="en-US" sz="12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882076-1696-476B-89DD-DFE06EB1BCD3}"/>
              </a:ext>
            </a:extLst>
          </p:cNvPr>
          <p:cNvSpPr txBox="1"/>
          <p:nvPr/>
        </p:nvSpPr>
        <p:spPr>
          <a:xfrm>
            <a:off x="844064" y="4921656"/>
            <a:ext cx="108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P(t=1|x)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47F6174-D037-4F21-A2B7-A288FBCA589E}"/>
              </a:ext>
            </a:extLst>
          </p:cNvPr>
          <p:cNvSpPr txBox="1"/>
          <p:nvPr/>
        </p:nvSpPr>
        <p:spPr>
          <a:xfrm>
            <a:off x="2573012" y="3999240"/>
            <a:ext cx="1325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결정 경계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A23DC66-AFB2-46A9-92D8-DEE157A7984F}"/>
              </a:ext>
            </a:extLst>
          </p:cNvPr>
          <p:cNvCxnSpPr/>
          <p:nvPr/>
        </p:nvCxnSpPr>
        <p:spPr>
          <a:xfrm flipH="1">
            <a:off x="2321169" y="5498432"/>
            <a:ext cx="4923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13D766B-FFF3-4F61-A69F-64BDC8544C9C}"/>
              </a:ext>
            </a:extLst>
          </p:cNvPr>
          <p:cNvCxnSpPr/>
          <p:nvPr/>
        </p:nvCxnSpPr>
        <p:spPr>
          <a:xfrm flipV="1">
            <a:off x="2813538" y="5243455"/>
            <a:ext cx="0" cy="252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8A4133C-1B84-4B93-A44B-A0340E29D9EC}"/>
              </a:ext>
            </a:extLst>
          </p:cNvPr>
          <p:cNvCxnSpPr/>
          <p:nvPr/>
        </p:nvCxnSpPr>
        <p:spPr>
          <a:xfrm>
            <a:off x="2813538" y="5254927"/>
            <a:ext cx="2319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3C57FB3-CAB4-408F-A0B9-09DFF6174DAC}"/>
              </a:ext>
            </a:extLst>
          </p:cNvPr>
          <p:cNvCxnSpPr/>
          <p:nvPr/>
        </p:nvCxnSpPr>
        <p:spPr>
          <a:xfrm flipV="1">
            <a:off x="3045533" y="4738777"/>
            <a:ext cx="0" cy="5302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AAABFCC-F56C-44FD-AE23-900A9B9E5879}"/>
              </a:ext>
            </a:extLst>
          </p:cNvPr>
          <p:cNvCxnSpPr/>
          <p:nvPr/>
        </p:nvCxnSpPr>
        <p:spPr>
          <a:xfrm>
            <a:off x="3045533" y="4752845"/>
            <a:ext cx="7949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F26736D-BABD-48EC-AF84-2FAB3FDEB1C6}"/>
              </a:ext>
            </a:extLst>
          </p:cNvPr>
          <p:cNvSpPr txBox="1"/>
          <p:nvPr/>
        </p:nvSpPr>
        <p:spPr>
          <a:xfrm>
            <a:off x="2813533" y="6033005"/>
            <a:ext cx="1294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질량 </a:t>
            </a:r>
            <a:r>
              <a:rPr lang="en-US" altLang="ko-KR" sz="1200"/>
              <a:t>xg</a:t>
            </a:r>
            <a:endParaRPr lang="ko-KR" altLang="en-US" sz="12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1982DD-2625-45B6-9631-D0A682B7E16C}"/>
              </a:ext>
            </a:extLst>
          </p:cNvPr>
          <p:cNvSpPr txBox="1"/>
          <p:nvPr/>
        </p:nvSpPr>
        <p:spPr>
          <a:xfrm>
            <a:off x="4396171" y="4458520"/>
            <a:ext cx="72683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이와 같은 방식은 불확실한 영역도 </a:t>
            </a:r>
            <a:r>
              <a:rPr lang="ko-KR" altLang="en-US" sz="1400" b="1">
                <a:solidFill>
                  <a:schemeClr val="accent1"/>
                </a:solidFill>
              </a:rPr>
              <a:t>확률적인 예측</a:t>
            </a:r>
            <a:r>
              <a:rPr lang="ko-KR" altLang="en-US" sz="1400"/>
              <a:t>으로 나타낼 수 있다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앞에서 해봤던 직선에 의한 피팅보다 우수하다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그렇다면</a:t>
            </a:r>
            <a:r>
              <a:rPr lang="en-US" altLang="ko-KR" sz="1400"/>
              <a:t>, </a:t>
            </a:r>
            <a:r>
              <a:rPr lang="ko-KR" altLang="en-US" sz="1400"/>
              <a:t>수컷과 암컷을 구분해줄 </a:t>
            </a:r>
            <a:r>
              <a:rPr lang="en-US" altLang="ko-KR" sz="1400"/>
              <a:t>‘</a:t>
            </a:r>
            <a:r>
              <a:rPr lang="ko-KR" altLang="en-US" sz="1400" b="1">
                <a:solidFill>
                  <a:schemeClr val="accent1"/>
                </a:solidFill>
              </a:rPr>
              <a:t>결정경계</a:t>
            </a:r>
            <a:r>
              <a:rPr lang="en-US" altLang="ko-KR" sz="1400"/>
              <a:t>’</a:t>
            </a:r>
            <a:r>
              <a:rPr lang="ko-KR" altLang="en-US" sz="1400"/>
              <a:t>를 어디에 그어야 할까</a:t>
            </a:r>
            <a:r>
              <a:rPr lang="en-US" altLang="ko-KR" sz="1400"/>
              <a:t>??</a:t>
            </a:r>
          </a:p>
          <a:p>
            <a:r>
              <a:rPr lang="ko-KR" altLang="en-US" sz="1400"/>
              <a:t>바로</a:t>
            </a:r>
            <a:r>
              <a:rPr lang="en-US" altLang="ko-KR" sz="1400"/>
              <a:t>, </a:t>
            </a:r>
            <a:r>
              <a:rPr lang="en-US" altLang="ko-KR" sz="1400" b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P(t=1|x)</a:t>
            </a:r>
            <a:r>
              <a:rPr lang="ko-KR" altLang="en-US" sz="1400" b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 </a:t>
            </a:r>
            <a:r>
              <a:rPr lang="en-US" altLang="ko-KR" sz="1400" b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=</a:t>
            </a:r>
            <a:r>
              <a:rPr lang="ko-KR" altLang="en-US" sz="1400" b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 </a:t>
            </a:r>
            <a:r>
              <a:rPr lang="en-US" altLang="ko-KR" sz="1400" b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0.5</a:t>
            </a:r>
            <a:r>
              <a:rPr lang="ko-KR" altLang="en-US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가 되는 </a:t>
            </a:r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x</a:t>
            </a:r>
            <a:r>
              <a:rPr lang="ko-KR" altLang="en-US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가 결정경계가 된다</a:t>
            </a:r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.</a:t>
            </a:r>
          </a:p>
          <a:p>
            <a:r>
              <a:rPr lang="ko-KR" altLang="en-US" sz="1400">
                <a:latin typeface="Cambria Math" panose="02040503050406030204" pitchFamily="18" charset="0"/>
                <a:cs typeface="Aharoni" panose="02010803020104030203" pitchFamily="2" charset="-79"/>
              </a:rPr>
              <a:t>하지만</a:t>
            </a:r>
            <a:r>
              <a:rPr lang="en-US" altLang="ko-KR" sz="1400">
                <a:latin typeface="Cambria Math" panose="02040503050406030204" pitchFamily="18" charset="0"/>
                <a:cs typeface="Aharoni" panose="02010803020104030203" pitchFamily="2" charset="-79"/>
              </a:rPr>
              <a:t>, </a:t>
            </a:r>
            <a:r>
              <a:rPr lang="ko-KR" altLang="en-US" sz="1400">
                <a:latin typeface="Cambria Math" panose="02040503050406030204" pitchFamily="18" charset="0"/>
                <a:cs typeface="Aharoni" panose="02010803020104030203" pitchFamily="2" charset="-79"/>
              </a:rPr>
              <a:t>지금은 </a:t>
            </a:r>
            <a:r>
              <a:rPr lang="en-US" altLang="ko-KR" sz="1400">
                <a:latin typeface="Cambria Math" panose="02040503050406030204" pitchFamily="18" charset="0"/>
                <a:cs typeface="Aharoni" panose="02010803020104030203" pitchFamily="2" charset="-79"/>
              </a:rPr>
              <a:t>‘</a:t>
            </a:r>
            <a:r>
              <a:rPr lang="ko-KR" altLang="en-US" sz="1400" b="1">
                <a:latin typeface="Cambria Math" panose="02040503050406030204" pitchFamily="18" charset="0"/>
                <a:cs typeface="Aharoni" panose="02010803020104030203" pitchFamily="2" charset="-79"/>
              </a:rPr>
              <a:t>데이터의 실제 분포를 알고 있다</a:t>
            </a:r>
            <a:r>
              <a:rPr lang="ko-KR" altLang="en-US" sz="1400">
                <a:latin typeface="Cambria Math" panose="02040503050406030204" pitchFamily="18" charset="0"/>
                <a:cs typeface="Aharoni" panose="02010803020104030203" pitchFamily="2" charset="-79"/>
              </a:rPr>
              <a:t>＇는 특수한 상황을 가정한 경우이고</a:t>
            </a:r>
            <a:r>
              <a:rPr lang="en-US" altLang="ko-KR" sz="1400">
                <a:latin typeface="Cambria Math" panose="02040503050406030204" pitchFamily="18" charset="0"/>
                <a:cs typeface="Aharoni" panose="02010803020104030203" pitchFamily="2" charset="-79"/>
              </a:rPr>
              <a:t>,</a:t>
            </a:r>
          </a:p>
          <a:p>
            <a:r>
              <a:rPr lang="ko-KR" altLang="en-US" sz="1400">
                <a:latin typeface="Cambria Math" panose="02040503050406030204" pitchFamily="18" charset="0"/>
                <a:cs typeface="Aharoni" panose="02010803020104030203" pitchFamily="2" charset="-79"/>
              </a:rPr>
              <a:t>실제로는 분포를 데이터로부터 추정해야한다</a:t>
            </a:r>
            <a:r>
              <a:rPr lang="en-US" altLang="ko-KR" sz="1400">
                <a:latin typeface="Cambria Math" panose="02040503050406030204" pitchFamily="18" charset="0"/>
                <a:cs typeface="Aharoni" panose="02010803020104030203" pitchFamily="2" charset="-79"/>
              </a:rPr>
              <a:t>.</a:t>
            </a:r>
            <a:endParaRPr lang="ko-KR" altLang="en-US" sz="1400"/>
          </a:p>
        </p:txBody>
      </p:sp>
      <p:sp>
        <p:nvSpPr>
          <p:cNvPr id="77" name="슬라이드 번호 개체 틀 76">
            <a:extLst>
              <a:ext uri="{FF2B5EF4-FFF2-40B4-BE49-F238E27FC236}">
                <a16:creationId xmlns:a16="http://schemas.microsoft.com/office/drawing/2014/main" id="{8DC1F868-1C39-4372-944D-D5EA2B50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43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6E6C35-AFCB-405B-A539-349D1CAAFDF5}"/>
              </a:ext>
            </a:extLst>
          </p:cNvPr>
          <p:cNvSpPr txBox="1"/>
          <p:nvPr/>
        </p:nvSpPr>
        <p:spPr>
          <a:xfrm>
            <a:off x="159027" y="410816"/>
            <a:ext cx="1121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6.1 1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차원 입력 </a:t>
            </a:r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클래스 분류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623DF-548E-4F56-8BAD-230F6DC81654}"/>
              </a:ext>
            </a:extLst>
          </p:cNvPr>
          <p:cNvSpPr txBox="1"/>
          <p:nvPr/>
        </p:nvSpPr>
        <p:spPr>
          <a:xfrm>
            <a:off x="156748" y="835117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6.1.3 </a:t>
            </a:r>
            <a:r>
              <a:rPr lang="ko-KR" altLang="en-US" sz="1400"/>
              <a:t>최대가능도법 </a:t>
            </a:r>
            <a:r>
              <a:rPr lang="en-US" altLang="ko-KR" sz="1400"/>
              <a:t>– </a:t>
            </a:r>
            <a:r>
              <a:rPr lang="ko-KR" altLang="en-US" sz="1400"/>
              <a:t>이제 데이터로부터 분포를 추정해보자</a:t>
            </a:r>
            <a:r>
              <a:rPr lang="en-US" altLang="ko-KR" sz="1400"/>
              <a:t>!</a:t>
            </a:r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7ADEF6-6C01-4B87-B1EF-F42E3F282B17}"/>
                  </a:ext>
                </a:extLst>
              </p:cNvPr>
              <p:cNvSpPr txBox="1"/>
              <p:nvPr/>
            </p:nvSpPr>
            <p:spPr>
              <a:xfrm>
                <a:off x="383174" y="1432495"/>
                <a:ext cx="11716061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/>
                  <a:t>앞에서는 실제 분포를 알고있다는 상황을 가정하여</a:t>
                </a:r>
                <a:r>
                  <a:rPr lang="en-US" altLang="ko-KR" sz="1600"/>
                  <a:t>, </a:t>
                </a:r>
                <a:r>
                  <a:rPr lang="ko-KR" altLang="en-US" sz="1600"/>
                  <a:t>해석적인 방법으로 분포를 계산했다</a:t>
                </a:r>
                <a:r>
                  <a:rPr lang="en-US" altLang="ko-KR" sz="1600"/>
                  <a:t>. </a:t>
                </a:r>
                <a:r>
                  <a:rPr lang="ko-KR" altLang="en-US" sz="1600"/>
                  <a:t>그러나 실제로는 데이터로부터</a:t>
                </a:r>
                <a:endParaRPr lang="en-US" altLang="ko-KR" sz="1600"/>
              </a:p>
              <a:p>
                <a:r>
                  <a:rPr lang="ko-KR" altLang="en-US" sz="1600"/>
                  <a:t>분포를 추정해야한다</a:t>
                </a:r>
                <a:r>
                  <a:rPr lang="en-US" altLang="ko-KR" sz="1600"/>
                  <a:t>. </a:t>
                </a:r>
              </a:p>
              <a:p>
                <a:endParaRPr lang="en-US" altLang="ko-KR" sz="1600"/>
              </a:p>
              <a:p>
                <a:r>
                  <a:rPr lang="ko-KR" altLang="en-US" sz="1600"/>
                  <a:t>예를 들어 </a:t>
                </a:r>
                <a:r>
                  <a:rPr lang="en-US" altLang="ko-KR" sz="1600"/>
                  <a:t>x</a:t>
                </a:r>
                <a:r>
                  <a:rPr lang="ko-KR" altLang="en-US" sz="1600"/>
                  <a:t>가 </a:t>
                </a:r>
                <a:r>
                  <a:rPr lang="en-US" altLang="ko-KR" sz="1600"/>
                  <a:t>0.8&lt;x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600"/>
                  <a:t>1.2</a:t>
                </a:r>
                <a:r>
                  <a:rPr lang="ko-KR" altLang="en-US" sz="1600"/>
                  <a:t>의 범위에 있는 </a:t>
                </a:r>
                <a:r>
                  <a:rPr lang="en-US" altLang="ko-KR" sz="1600"/>
                  <a:t>t</a:t>
                </a:r>
                <a:r>
                  <a:rPr lang="ko-KR" altLang="en-US" sz="1600"/>
                  <a:t>에 주목하여</a:t>
                </a:r>
                <a:r>
                  <a:rPr lang="en-US" altLang="ko-KR" sz="1600"/>
                  <a:t>, </a:t>
                </a:r>
                <a:r>
                  <a:rPr lang="ko-KR" altLang="en-US" sz="1600"/>
                  <a:t>처음 </a:t>
                </a:r>
                <a:r>
                  <a:rPr lang="en-US" altLang="ko-KR" sz="1600"/>
                  <a:t>3</a:t>
                </a:r>
                <a:r>
                  <a:rPr lang="ko-KR" altLang="en-US" sz="1600"/>
                  <a:t>회는 </a:t>
                </a:r>
                <a:r>
                  <a:rPr lang="en-US" altLang="ko-KR" sz="1600"/>
                  <a:t>t=0, 4</a:t>
                </a:r>
                <a:r>
                  <a:rPr lang="ko-KR" altLang="en-US" sz="1600"/>
                  <a:t>회째는 </a:t>
                </a:r>
                <a:r>
                  <a:rPr lang="en-US" altLang="ko-KR" sz="1600"/>
                  <a:t>t=1 </a:t>
                </a:r>
                <a:r>
                  <a:rPr lang="ko-KR" altLang="en-US" sz="1600"/>
                  <a:t>이었다고 가정해보고</a:t>
                </a:r>
                <a:r>
                  <a:rPr lang="en-US" altLang="ko-KR" sz="1600"/>
                  <a:t>,</a:t>
                </a:r>
              </a:p>
              <a:p>
                <a:r>
                  <a:rPr lang="en-US" altLang="ko-KR" sz="16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P(t=1|x)</a:t>
                </a:r>
                <a:r>
                  <a:rPr lang="ko-KR" altLang="en-US" sz="1600">
                    <a:ea typeface="Cambria Math" panose="02040503050406030204" pitchFamily="18" charset="0"/>
                    <a:cs typeface="Aharoni" panose="02010803020104030203" pitchFamily="2" charset="-79"/>
                  </a:rPr>
                  <a:t>를 추정해보자</a:t>
                </a:r>
                <a:r>
                  <a:rPr lang="en-US" altLang="ko-KR" sz="16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. ( T = { 0,0,01 } )</a:t>
                </a:r>
              </a:p>
              <a:p>
                <a:pPr algn="ctr"/>
                <a:endParaRPr lang="en-US" altLang="ko-KR" sz="1600">
                  <a:latin typeface="Cambria Math" panose="02040503050406030204" pitchFamily="18" charset="0"/>
                  <a:ea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 algn="ctr"/>
                <a:r>
                  <a:rPr lang="en-US" altLang="ko-KR" sz="16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P(t=1|x)</a:t>
                </a:r>
                <a:r>
                  <a:rPr lang="ko-KR" altLang="en-US" sz="16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 sz="16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=</a:t>
                </a:r>
                <a:r>
                  <a:rPr lang="ko-KR" altLang="en-US" sz="16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 sz="16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w</a:t>
                </a:r>
              </a:p>
              <a:p>
                <a:endParaRPr lang="en-US" altLang="ko-KR" sz="1600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r>
                  <a:rPr lang="ko-KR" altLang="en-US" sz="1600">
                    <a:latin typeface="Cambria Math" panose="02040503050406030204" pitchFamily="18" charset="0"/>
                    <a:cs typeface="Aharoni" panose="02010803020104030203" pitchFamily="2" charset="-79"/>
                  </a:rPr>
                  <a:t>확률 </a:t>
                </a:r>
                <a:r>
                  <a:rPr lang="en-US" altLang="ko-KR" sz="1600">
                    <a:latin typeface="Cambria Math" panose="02040503050406030204" pitchFamily="18" charset="0"/>
                    <a:cs typeface="Aharoni" panose="02010803020104030203" pitchFamily="2" charset="-79"/>
                  </a:rPr>
                  <a:t>w</a:t>
                </a:r>
                <a:r>
                  <a:rPr lang="ko-KR" altLang="en-US" sz="1600">
                    <a:latin typeface="Cambria Math" panose="02040503050406030204" pitchFamily="18" charset="0"/>
                    <a:cs typeface="Aharoni" panose="02010803020104030203" pitchFamily="2" charset="-79"/>
                  </a:rPr>
                  <a:t>에서 </a:t>
                </a:r>
                <a:r>
                  <a:rPr lang="en-US" altLang="ko-KR" sz="1600">
                    <a:latin typeface="Cambria Math" panose="02040503050406030204" pitchFamily="18" charset="0"/>
                    <a:cs typeface="Aharoni" panose="02010803020104030203" pitchFamily="2" charset="-79"/>
                  </a:rPr>
                  <a:t>t=1</a:t>
                </a:r>
                <a:r>
                  <a:rPr lang="ko-KR" altLang="en-US" sz="1600">
                    <a:latin typeface="Cambria Math" panose="02040503050406030204" pitchFamily="18" charset="0"/>
                    <a:cs typeface="Aharoni" panose="02010803020104030203" pitchFamily="2" charset="-79"/>
                  </a:rPr>
                  <a:t>을 생성하는 모델이다</a:t>
                </a:r>
                <a:r>
                  <a:rPr lang="en-US" altLang="ko-KR" sz="1600">
                    <a:latin typeface="Cambria Math" panose="02040503050406030204" pitchFamily="18" charset="0"/>
                    <a:cs typeface="Aharoni" panose="02010803020104030203" pitchFamily="2" charset="-79"/>
                  </a:rPr>
                  <a:t>. </a:t>
                </a:r>
                <a:r>
                  <a:rPr lang="ko-KR" altLang="en-US" sz="1600">
                    <a:latin typeface="Cambria Math" panose="02040503050406030204" pitchFamily="18" charset="0"/>
                    <a:cs typeface="Aharoni" panose="02010803020104030203" pitchFamily="2" charset="-79"/>
                  </a:rPr>
                  <a:t>이 모델이 </a:t>
                </a:r>
                <a:r>
                  <a:rPr lang="en-US" altLang="ko-KR" sz="1600">
                    <a:latin typeface="Cambria Math" panose="02040503050406030204" pitchFamily="18" charset="0"/>
                    <a:cs typeface="Aharoni" panose="02010803020104030203" pitchFamily="2" charset="-79"/>
                  </a:rPr>
                  <a:t>T = 0,0,0,1</a:t>
                </a:r>
                <a:r>
                  <a:rPr lang="ko-KR" altLang="en-US" sz="1600">
                    <a:latin typeface="Cambria Math" panose="02040503050406030204" pitchFamily="18" charset="0"/>
                    <a:cs typeface="Aharoni" panose="02010803020104030203" pitchFamily="2" charset="-79"/>
                  </a:rPr>
                  <a:t>이라는 데이터를 생성했다고 가정하여</a:t>
                </a:r>
                <a:r>
                  <a:rPr lang="en-US" altLang="ko-KR" sz="1600">
                    <a:latin typeface="Cambria Math" panose="02040503050406030204" pitchFamily="18" charset="0"/>
                    <a:cs typeface="Aharoni" panose="02010803020104030203" pitchFamily="2" charset="-79"/>
                  </a:rPr>
                  <a:t>, </a:t>
                </a:r>
                <a:r>
                  <a:rPr lang="ko-KR" altLang="en-US" sz="1600">
                    <a:latin typeface="Cambria Math" panose="02040503050406030204" pitchFamily="18" charset="0"/>
                    <a:cs typeface="Aharoni" panose="02010803020104030203" pitchFamily="2" charset="-79"/>
                  </a:rPr>
                  <a:t>이 정보를 통해 가장 타당한</a:t>
                </a:r>
                <a:endParaRPr lang="en-US" altLang="ko-KR" sz="1600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r>
                  <a:rPr lang="en-US" altLang="ko-KR" sz="1600">
                    <a:latin typeface="Cambria Math" panose="02040503050406030204" pitchFamily="18" charset="0"/>
                    <a:cs typeface="Aharoni" panose="02010803020104030203" pitchFamily="2" charset="-79"/>
                  </a:rPr>
                  <a:t>w</a:t>
                </a:r>
                <a:r>
                  <a:rPr lang="ko-KR" altLang="en-US" sz="1600">
                    <a:latin typeface="Cambria Math" panose="02040503050406030204" pitchFamily="18" charset="0"/>
                    <a:cs typeface="Aharoni" panose="02010803020104030203" pitchFamily="2" charset="-79"/>
                  </a:rPr>
                  <a:t>를 추정하는 문제를 고려해보자</a:t>
                </a:r>
                <a:r>
                  <a:rPr lang="en-US" altLang="ko-KR" sz="1600">
                    <a:latin typeface="Cambria Math" panose="02040503050406030204" pitchFamily="18" charset="0"/>
                    <a:cs typeface="Aharoni" panose="02010803020104030203" pitchFamily="2" charset="-79"/>
                  </a:rPr>
                  <a:t>.</a:t>
                </a:r>
              </a:p>
              <a:p>
                <a:endParaRPr lang="en-US" altLang="ko-KR" sz="1600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 sz="1600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r>
                  <a:rPr lang="ko-KR" altLang="en-US" sz="1600">
                    <a:latin typeface="Cambria Math" panose="02040503050406030204" pitchFamily="18" charset="0"/>
                    <a:cs typeface="Aharoni" panose="02010803020104030203" pitchFamily="2" charset="-79"/>
                  </a:rPr>
                  <a:t>이러한 경우에 필요한 개념이 </a:t>
                </a:r>
                <a:r>
                  <a:rPr lang="en-US" altLang="ko-KR" sz="1600">
                    <a:latin typeface="Cambria Math" panose="02040503050406030204" pitchFamily="18" charset="0"/>
                    <a:cs typeface="Aharoni" panose="02010803020104030203" pitchFamily="2" charset="-79"/>
                  </a:rPr>
                  <a:t>‘</a:t>
                </a:r>
                <a:r>
                  <a:rPr lang="ko-KR" altLang="en-US" sz="1600" b="1">
                    <a:solidFill>
                      <a:schemeClr val="accent1"/>
                    </a:solidFill>
                    <a:latin typeface="Cambria Math" panose="02040503050406030204" pitchFamily="18" charset="0"/>
                    <a:cs typeface="Aharoni" panose="02010803020104030203" pitchFamily="2" charset="-79"/>
                  </a:rPr>
                  <a:t>최대가능도법</a:t>
                </a:r>
                <a:r>
                  <a:rPr lang="en-US" altLang="ko-KR" sz="1600" b="1">
                    <a:solidFill>
                      <a:schemeClr val="accent1"/>
                    </a:solidFill>
                    <a:latin typeface="Cambria Math" panose="02040503050406030204" pitchFamily="18" charset="0"/>
                    <a:cs typeface="Aharoni" panose="02010803020104030203" pitchFamily="2" charset="-79"/>
                  </a:rPr>
                  <a:t>’</a:t>
                </a:r>
                <a:r>
                  <a:rPr lang="ko-KR" altLang="en-US" sz="1600">
                    <a:latin typeface="Cambria Math" panose="02040503050406030204" pitchFamily="18" charset="0"/>
                    <a:cs typeface="Aharoni" panose="02010803020104030203" pitchFamily="2" charset="-79"/>
                  </a:rPr>
                  <a:t>이다</a:t>
                </a:r>
                <a:r>
                  <a:rPr lang="en-US" altLang="ko-KR" sz="1600">
                    <a:latin typeface="Cambria Math" panose="02040503050406030204" pitchFamily="18" charset="0"/>
                    <a:cs typeface="Aharoni" panose="02010803020104030203" pitchFamily="2" charset="-79"/>
                  </a:rPr>
                  <a:t>. </a:t>
                </a:r>
              </a:p>
              <a:p>
                <a:endParaRPr lang="ko-KR" altLang="en-US" sz="1600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7ADEF6-6C01-4B87-B1EF-F42E3F282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74" y="1432495"/>
                <a:ext cx="11716061" cy="3539430"/>
              </a:xfrm>
              <a:prstGeom prst="rect">
                <a:avLst/>
              </a:prstGeom>
              <a:blipFill>
                <a:blip r:embed="rId2"/>
                <a:stretch>
                  <a:fillRect l="-312" t="-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5207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82D129F5-B1D4-41DB-BD62-CC5E13346E93}"/>
              </a:ext>
            </a:extLst>
          </p:cNvPr>
          <p:cNvSpPr txBox="1"/>
          <p:nvPr/>
        </p:nvSpPr>
        <p:spPr>
          <a:xfrm>
            <a:off x="1676399" y="4287079"/>
            <a:ext cx="890546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풀이</a:t>
            </a:r>
            <a:endParaRPr lang="en-US" altLang="ko-KR" sz="1600" b="1"/>
          </a:p>
          <a:p>
            <a:endParaRPr lang="en-US" altLang="ko-KR" sz="1600"/>
          </a:p>
          <a:p>
            <a:r>
              <a:rPr lang="en-US" altLang="ko-KR" sz="1400"/>
              <a:t>t=0</a:t>
            </a:r>
            <a:r>
              <a:rPr lang="ko-KR" altLang="en-US" sz="1400"/>
              <a:t>이 될 확률은 </a:t>
            </a:r>
            <a:r>
              <a:rPr lang="en-US" altLang="ko-KR" sz="1400"/>
              <a:t>(1-w)</a:t>
            </a:r>
            <a:r>
              <a:rPr lang="ko-KR" altLang="en-US" sz="1400"/>
              <a:t>이고</a:t>
            </a:r>
            <a:r>
              <a:rPr lang="en-US" altLang="ko-KR" sz="1400"/>
              <a:t>, t=1</a:t>
            </a:r>
            <a:r>
              <a:rPr lang="ko-KR" altLang="en-US" sz="1400"/>
              <a:t>이 될 확률은 </a:t>
            </a:r>
            <a:r>
              <a:rPr lang="en-US" altLang="ko-KR" sz="1400"/>
              <a:t>w</a:t>
            </a:r>
            <a:r>
              <a:rPr lang="ko-KR" altLang="en-US" sz="1400"/>
              <a:t>이다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t=0</a:t>
            </a:r>
            <a:r>
              <a:rPr lang="ko-KR" altLang="en-US" sz="1400"/>
              <a:t>이 </a:t>
            </a:r>
            <a:r>
              <a:rPr lang="en-US" altLang="ko-KR" sz="1400"/>
              <a:t>3</a:t>
            </a:r>
            <a:r>
              <a:rPr lang="ko-KR" altLang="en-US" sz="1400"/>
              <a:t>회</a:t>
            </a:r>
            <a:r>
              <a:rPr lang="en-US" altLang="ko-KR" sz="1400"/>
              <a:t>, t=1</a:t>
            </a:r>
            <a:r>
              <a:rPr lang="ko-KR" altLang="en-US" sz="1400"/>
              <a:t>이 </a:t>
            </a:r>
            <a:r>
              <a:rPr lang="en-US" altLang="ko-KR" sz="1400"/>
              <a:t>1</a:t>
            </a:r>
            <a:r>
              <a:rPr lang="ko-KR" altLang="en-US" sz="1400"/>
              <a:t>회 나올 확률</a:t>
            </a:r>
            <a:r>
              <a:rPr lang="en-US" altLang="ko-KR" sz="1400"/>
              <a:t>(</a:t>
            </a:r>
            <a:r>
              <a:rPr lang="ko-KR" altLang="en-US" sz="1400"/>
              <a:t>가능도</a:t>
            </a:r>
            <a:r>
              <a:rPr lang="en-US" altLang="ko-KR" sz="1400"/>
              <a:t>)</a:t>
            </a:r>
            <a:r>
              <a:rPr lang="ko-KR" altLang="en-US" sz="1400"/>
              <a:t>는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	</a:t>
            </a:r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 P(T=0,0,01|x) = (1-w)(1-w)(1-w)w </a:t>
            </a:r>
          </a:p>
          <a:p>
            <a:endParaRPr lang="en-US" altLang="ko-KR" sz="1400">
              <a:latin typeface="Cambria Math" panose="02040503050406030204" pitchFamily="18" charset="0"/>
              <a:ea typeface="Cambria Math" panose="02040503050406030204" pitchFamily="18" charset="0"/>
              <a:cs typeface="Aharoni" panose="02010803020104030203" pitchFamily="2" charset="-79"/>
            </a:endParaRPr>
          </a:p>
          <a:p>
            <a:r>
              <a:rPr lang="ko-KR" altLang="en-US" sz="1400">
                <a:latin typeface="Cambria Math" panose="02040503050406030204" pitchFamily="18" charset="0"/>
                <a:cs typeface="Aharoni" panose="02010803020104030203" pitchFamily="2" charset="-79"/>
              </a:rPr>
              <a:t>위 식이 </a:t>
            </a:r>
            <a:r>
              <a:rPr lang="ko-KR" altLang="en-US" sz="1400" b="1">
                <a:solidFill>
                  <a:schemeClr val="accent1"/>
                </a:solidFill>
                <a:latin typeface="Cambria Math" panose="02040503050406030204" pitchFamily="18" charset="0"/>
                <a:cs typeface="Aharoni" panose="02010803020104030203" pitchFamily="2" charset="-79"/>
              </a:rPr>
              <a:t>최대가 되는 </a:t>
            </a:r>
            <a:r>
              <a:rPr lang="en-US" altLang="ko-KR" sz="1400" b="1">
                <a:solidFill>
                  <a:schemeClr val="accent1"/>
                </a:solidFill>
                <a:latin typeface="Cambria Math" panose="02040503050406030204" pitchFamily="18" charset="0"/>
                <a:cs typeface="Aharoni" panose="02010803020104030203" pitchFamily="2" charset="-79"/>
              </a:rPr>
              <a:t>w</a:t>
            </a:r>
            <a:r>
              <a:rPr lang="ko-KR" altLang="en-US" sz="1400">
                <a:latin typeface="Cambria Math" panose="02040503050406030204" pitchFamily="18" charset="0"/>
                <a:cs typeface="Aharoni" panose="02010803020104030203" pitchFamily="2" charset="-79"/>
              </a:rPr>
              <a:t>를 구하면 된다</a:t>
            </a:r>
            <a:r>
              <a:rPr lang="en-US" altLang="ko-KR" sz="1400">
                <a:latin typeface="Cambria Math" panose="02040503050406030204" pitchFamily="18" charset="0"/>
                <a:cs typeface="Aharoni" panose="02010803020104030203" pitchFamily="2" charset="-79"/>
              </a:rPr>
              <a:t>.</a:t>
            </a:r>
          </a:p>
          <a:p>
            <a:r>
              <a:rPr lang="ko-KR" altLang="en-US" sz="1400">
                <a:latin typeface="Cambria Math" panose="02040503050406030204" pitchFamily="18" charset="0"/>
                <a:cs typeface="Aharoni" panose="02010803020104030203" pitchFamily="2" charset="-79"/>
              </a:rPr>
              <a:t>답 </a:t>
            </a:r>
            <a:r>
              <a:rPr lang="en-US" altLang="ko-KR" sz="1400">
                <a:latin typeface="Cambria Math" panose="02040503050406030204" pitchFamily="18" charset="0"/>
                <a:cs typeface="Aharoni" panose="02010803020104030203" pitchFamily="2" charset="-79"/>
              </a:rPr>
              <a:t>w = 0.25 ( </a:t>
            </a:r>
            <a:r>
              <a:rPr lang="ko-KR" altLang="en-US" sz="1400">
                <a:latin typeface="Cambria Math" panose="02040503050406030204" pitchFamily="18" charset="0"/>
                <a:cs typeface="Aharoni" panose="02010803020104030203" pitchFamily="2" charset="-79"/>
              </a:rPr>
              <a:t>뒤에서 구함 </a:t>
            </a:r>
            <a:r>
              <a:rPr lang="en-US" altLang="ko-KR" sz="1400">
                <a:latin typeface="Cambria Math" panose="02040503050406030204" pitchFamily="18" charset="0"/>
                <a:cs typeface="Aharoni" panose="02010803020104030203" pitchFamily="2" charset="-79"/>
              </a:rPr>
              <a:t>)</a:t>
            </a:r>
            <a:endParaRPr lang="en-US" altLang="ko-KR" sz="1400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7CE476-CC8B-4F91-9233-78F4DFC9CB4A}"/>
              </a:ext>
            </a:extLst>
          </p:cNvPr>
          <p:cNvSpPr txBox="1"/>
          <p:nvPr/>
        </p:nvSpPr>
        <p:spPr>
          <a:xfrm>
            <a:off x="156748" y="385209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6.1.3</a:t>
            </a:r>
            <a:r>
              <a:rPr lang="ko-KR" alt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최대가능도법 </a:t>
            </a:r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– </a:t>
            </a:r>
            <a:r>
              <a:rPr lang="ko-KR" alt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이제 데이터로부터 분포를 추정해보자</a:t>
            </a:r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!</a:t>
            </a:r>
            <a:endParaRPr lang="ko-KR" altLang="en-US" sz="14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048003-EBC7-47D0-A8D1-E09845D5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355C810-5C19-44CC-8126-2F157123055B}"/>
              </a:ext>
            </a:extLst>
          </p:cNvPr>
          <p:cNvSpPr/>
          <p:nvPr/>
        </p:nvSpPr>
        <p:spPr>
          <a:xfrm>
            <a:off x="1510748" y="1111211"/>
            <a:ext cx="9197009" cy="20194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6A562-2E5B-4EEC-903E-94B9DF83E354}"/>
              </a:ext>
            </a:extLst>
          </p:cNvPr>
          <p:cNvSpPr txBox="1"/>
          <p:nvPr/>
        </p:nvSpPr>
        <p:spPr>
          <a:xfrm>
            <a:off x="1683026" y="1152941"/>
            <a:ext cx="890546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문제</a:t>
            </a:r>
            <a:endParaRPr lang="en-US" altLang="ko-KR" sz="1600" b="1"/>
          </a:p>
          <a:p>
            <a:endParaRPr lang="en-US" altLang="ko-KR" sz="1600"/>
          </a:p>
          <a:p>
            <a:r>
              <a:rPr lang="en-US" altLang="ko-KR" sz="1400"/>
              <a:t>t</a:t>
            </a:r>
            <a:r>
              <a:rPr lang="ko-KR" altLang="en-US" sz="1400"/>
              <a:t>는 </a:t>
            </a:r>
            <a:r>
              <a:rPr lang="en-US" altLang="ko-KR" sz="1400"/>
              <a:t>0</a:t>
            </a:r>
            <a:r>
              <a:rPr lang="ko-KR" altLang="en-US" sz="1400"/>
              <a:t>또는 </a:t>
            </a:r>
            <a:r>
              <a:rPr lang="en-US" altLang="ko-KR" sz="1400"/>
              <a:t>1</a:t>
            </a:r>
            <a:r>
              <a:rPr lang="ko-KR" altLang="en-US" sz="1400"/>
              <a:t>의 값을 갖는 데이터이다</a:t>
            </a:r>
            <a:r>
              <a:rPr lang="en-US" altLang="ko-KR" sz="1400"/>
              <a:t>. </a:t>
            </a:r>
            <a:r>
              <a:rPr lang="ko-KR" altLang="en-US" sz="1400"/>
              <a:t>어떤 </a:t>
            </a:r>
            <a:r>
              <a:rPr lang="en-US" altLang="ko-KR" sz="1400"/>
              <a:t>x</a:t>
            </a:r>
            <a:r>
              <a:rPr lang="ko-KR" altLang="en-US" sz="1400"/>
              <a:t>의 범위에 주목하여</a:t>
            </a:r>
            <a:r>
              <a:rPr lang="en-US" altLang="ko-KR" sz="1400"/>
              <a:t>,</a:t>
            </a:r>
          </a:p>
          <a:p>
            <a:endParaRPr lang="en-US" altLang="ko-KR" sz="1400"/>
          </a:p>
          <a:p>
            <a:pPr algn="ctr"/>
            <a:r>
              <a:rPr lang="en-US" altLang="ko-KR" sz="1400"/>
              <a:t>“</a:t>
            </a:r>
            <a:r>
              <a:rPr lang="ko-KR" altLang="en-US" sz="1400"/>
              <a:t>처음 </a:t>
            </a:r>
            <a:r>
              <a:rPr lang="en-US" altLang="ko-KR" sz="1400"/>
              <a:t>3</a:t>
            </a:r>
            <a:r>
              <a:rPr lang="ko-KR" altLang="en-US" sz="1400"/>
              <a:t>회가 </a:t>
            </a:r>
            <a:r>
              <a:rPr lang="en-US" altLang="ko-KR" sz="1400"/>
              <a:t>t=0</a:t>
            </a:r>
            <a:r>
              <a:rPr lang="ko-KR" altLang="en-US" sz="1400"/>
              <a:t>이고</a:t>
            </a:r>
            <a:r>
              <a:rPr lang="en-US" altLang="ko-KR" sz="1400"/>
              <a:t>, 4</a:t>
            </a:r>
            <a:r>
              <a:rPr lang="ko-KR" altLang="en-US" sz="1400"/>
              <a:t>회째는 </a:t>
            </a:r>
            <a:r>
              <a:rPr lang="en-US" altLang="ko-KR" sz="1400"/>
              <a:t>t=1</a:t>
            </a:r>
            <a:r>
              <a:rPr lang="ko-KR" altLang="en-US" sz="1400"/>
              <a:t>이다</a:t>
            </a:r>
            <a:r>
              <a:rPr lang="en-US" altLang="ko-KR" sz="1400"/>
              <a:t>.”</a:t>
            </a:r>
            <a:r>
              <a:rPr lang="ko-KR" altLang="en-US" sz="1400"/>
              <a:t>라고 하면</a:t>
            </a:r>
            <a:endParaRPr lang="en-US" altLang="ko-KR" sz="1400"/>
          </a:p>
          <a:p>
            <a:pPr algn="ctr"/>
            <a:r>
              <a:rPr lang="en-US" altLang="ko-KR" sz="1400"/>
              <a:t>t=1</a:t>
            </a:r>
            <a:r>
              <a:rPr lang="ko-KR" altLang="en-US" sz="1400"/>
              <a:t>이 될 확률은 얼마나 될까</a:t>
            </a:r>
            <a:r>
              <a:rPr lang="en-US" altLang="ko-KR" sz="1400"/>
              <a:t>?</a:t>
            </a:r>
          </a:p>
          <a:p>
            <a:pPr algn="ctr"/>
            <a:endParaRPr lang="en-US" altLang="ko-KR" sz="1400"/>
          </a:p>
          <a:p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P(t=1|x)</a:t>
            </a:r>
            <a:r>
              <a:rPr lang="ko-KR" altLang="en-US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 </a:t>
            </a:r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=</a:t>
            </a:r>
            <a:r>
              <a:rPr lang="ko-KR" altLang="en-US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 </a:t>
            </a:r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w</a:t>
            </a:r>
            <a:r>
              <a:rPr lang="ko-KR" altLang="en-US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로 하여</a:t>
            </a:r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, w</a:t>
            </a:r>
            <a:r>
              <a:rPr lang="ko-KR" altLang="en-US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를 구하자</a:t>
            </a:r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.</a:t>
            </a:r>
            <a:endParaRPr lang="ko-KR" altLang="en-US" sz="1400">
              <a:latin typeface="Cambria Math" panose="02040503050406030204" pitchFamily="18" charset="0"/>
              <a:cs typeface="Aharoni" panose="02010803020104030203" pitchFamily="2" charset="-79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D144C2F-A3BE-4094-ADF6-A83B55144D29}"/>
              </a:ext>
            </a:extLst>
          </p:cNvPr>
          <p:cNvSpPr/>
          <p:nvPr/>
        </p:nvSpPr>
        <p:spPr>
          <a:xfrm>
            <a:off x="1504124" y="3277949"/>
            <a:ext cx="9197009" cy="81020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FAB6A-9FDE-4DF3-AC72-28F877A87E03}"/>
              </a:ext>
            </a:extLst>
          </p:cNvPr>
          <p:cNvSpPr txBox="1"/>
          <p:nvPr/>
        </p:nvSpPr>
        <p:spPr>
          <a:xfrm>
            <a:off x="1643270" y="3322984"/>
            <a:ext cx="89054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고려할 방식</a:t>
            </a:r>
            <a:r>
              <a:rPr lang="en-US" altLang="ko-KR" sz="1400"/>
              <a:t>(</a:t>
            </a:r>
            <a:r>
              <a:rPr lang="ko-KR" altLang="en-US" sz="1400"/>
              <a:t>최대가능도법</a:t>
            </a:r>
            <a:r>
              <a:rPr lang="en-US" altLang="ko-KR" sz="1400"/>
              <a:t>)</a:t>
            </a:r>
          </a:p>
          <a:p>
            <a:r>
              <a:rPr lang="ko-KR" altLang="en-US" sz="1400"/>
              <a:t>주어진 입력 데이터 </a:t>
            </a:r>
            <a:r>
              <a:rPr lang="en-US" altLang="ko-KR" sz="1400"/>
              <a:t>x</a:t>
            </a:r>
            <a:r>
              <a:rPr lang="ko-KR" altLang="en-US" sz="1400"/>
              <a:t>에 대해 라벨 데이터 </a:t>
            </a:r>
            <a:r>
              <a:rPr lang="en-US" altLang="ko-KR" sz="1400"/>
              <a:t>t</a:t>
            </a:r>
            <a:r>
              <a:rPr lang="ko-KR" altLang="en-US" sz="1400"/>
              <a:t>가 생성될 확률</a:t>
            </a:r>
            <a:r>
              <a:rPr lang="en-US" altLang="ko-KR" sz="1400"/>
              <a:t>(</a:t>
            </a:r>
            <a:r>
              <a:rPr lang="ko-KR" altLang="en-US" sz="1400"/>
              <a:t>가능도</a:t>
            </a:r>
            <a:r>
              <a:rPr lang="en-US" altLang="ko-KR" sz="1400"/>
              <a:t>)</a:t>
            </a:r>
            <a:r>
              <a:rPr lang="ko-KR" altLang="en-US" sz="1400"/>
              <a:t>이 가장 커지는 </a:t>
            </a:r>
            <a:r>
              <a:rPr lang="en-US" altLang="ko-KR" sz="1400"/>
              <a:t>w</a:t>
            </a:r>
            <a:r>
              <a:rPr lang="ko-KR" altLang="en-US" sz="1400"/>
              <a:t>를 추정치로</a:t>
            </a:r>
            <a:endParaRPr lang="en-US" altLang="ko-KR" sz="1400"/>
          </a:p>
          <a:p>
            <a:r>
              <a:rPr lang="ko-KR" altLang="en-US" sz="1400"/>
              <a:t>한다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3EE3595-8AF9-4D2F-965E-E6D1FAA10AE6}"/>
              </a:ext>
            </a:extLst>
          </p:cNvPr>
          <p:cNvSpPr/>
          <p:nvPr/>
        </p:nvSpPr>
        <p:spPr>
          <a:xfrm>
            <a:off x="1504124" y="4245350"/>
            <a:ext cx="9197009" cy="222744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26E09E-3620-40E3-A7A4-2E1F75F75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971" y="4297205"/>
            <a:ext cx="3210711" cy="2120443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8D42A55-D981-4455-8B00-64479CB7E358}"/>
              </a:ext>
            </a:extLst>
          </p:cNvPr>
          <p:cNvCxnSpPr/>
          <p:nvPr/>
        </p:nvCxnSpPr>
        <p:spPr>
          <a:xfrm flipV="1">
            <a:off x="5592417" y="4916557"/>
            <a:ext cx="2173357" cy="6493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E9A912-4265-4CF9-B9DD-F5ECC85C82D9}"/>
              </a:ext>
            </a:extLst>
          </p:cNvPr>
          <p:cNvSpPr txBox="1"/>
          <p:nvPr/>
        </p:nvSpPr>
        <p:spPr>
          <a:xfrm>
            <a:off x="1484244" y="692986"/>
            <a:ext cx="7126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최대가능도법의 개념 </a:t>
            </a:r>
            <a:r>
              <a:rPr lang="en-US" altLang="ko-KR" sz="1600"/>
              <a:t>– </a:t>
            </a:r>
            <a:r>
              <a:rPr lang="ko-KR" altLang="en-US" sz="1600"/>
              <a:t>가능한 확률중 가장 높은 확률을 찾자</a:t>
            </a:r>
            <a:r>
              <a:rPr lang="en-US" altLang="ko-KR" sz="1600"/>
              <a:t>!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66403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7CE476-CC8B-4F91-9233-78F4DFC9CB4A}"/>
              </a:ext>
            </a:extLst>
          </p:cNvPr>
          <p:cNvSpPr txBox="1"/>
          <p:nvPr/>
        </p:nvSpPr>
        <p:spPr>
          <a:xfrm>
            <a:off x="156748" y="385209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6.1.3</a:t>
            </a:r>
            <a:r>
              <a:rPr lang="ko-KR" alt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최대가능도법 </a:t>
            </a:r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– </a:t>
            </a:r>
            <a:r>
              <a:rPr lang="ko-KR" alt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이제 데이터로부터 분포를 추정해보자</a:t>
            </a:r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!</a:t>
            </a:r>
            <a:endParaRPr lang="ko-KR" altLang="en-US" sz="14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048003-EBC7-47D0-A8D1-E09845D5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ED22A1-FAD4-4D29-B6B4-D7435FC84487}"/>
                  </a:ext>
                </a:extLst>
              </p:cNvPr>
              <p:cNvSpPr txBox="1"/>
              <p:nvPr/>
            </p:nvSpPr>
            <p:spPr>
              <a:xfrm>
                <a:off x="156748" y="7032347"/>
                <a:ext cx="5019760" cy="78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:r>
                  <a:rPr lang="en-US" altLang="ko-KR">
                    <a:latin typeface="Aharoni" panose="02010803020104030203" pitchFamily="2" charset="-79"/>
                    <a:cs typeface="Aharoni" panose="02010803020104030203" pitchFamily="2" charset="-79"/>
                  </a:rPr>
                  <a:t>X, T, </a:t>
                </a:r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P(t=1|x),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{(1−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}</m:t>
                        </m:r>
                      </m:e>
                    </m:func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𝐚𝐫𝐠𝐦𝐢𝐧</m:t>
                              </m:r>
                            </m:e>
                            <m:lim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ED22A1-FAD4-4D29-B6B4-D7435FC84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48" y="7032347"/>
                <a:ext cx="5019760" cy="780150"/>
              </a:xfrm>
              <a:prstGeom prst="rect">
                <a:avLst/>
              </a:prstGeom>
              <a:blipFill>
                <a:blip r:embed="rId2"/>
                <a:stretch>
                  <a:fillRect t="-70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EA5E90-B694-45EC-B1A7-EFBB0B975C98}"/>
              </a:ext>
            </a:extLst>
          </p:cNvPr>
          <p:cNvSpPr/>
          <p:nvPr/>
        </p:nvSpPr>
        <p:spPr>
          <a:xfrm>
            <a:off x="506346" y="1050265"/>
            <a:ext cx="11197974" cy="5306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C7CD3-A588-4201-A120-13D01AF3B4E8}"/>
              </a:ext>
            </a:extLst>
          </p:cNvPr>
          <p:cNvSpPr txBox="1"/>
          <p:nvPr/>
        </p:nvSpPr>
        <p:spPr>
          <a:xfrm>
            <a:off x="559354" y="1113182"/>
            <a:ext cx="1084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ambria Math" panose="02040503050406030204" pitchFamily="18" charset="0"/>
                <a:ea typeface="Cambria Math" panose="02040503050406030204" pitchFamily="18" charset="0"/>
              </a:rPr>
              <a:t>log</a:t>
            </a:r>
            <a:r>
              <a:rPr lang="ko-KR" altLang="en-US" sz="1600"/>
              <a:t>개념 사용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87F82A-AE58-4CE1-886C-15189275D80B}"/>
                  </a:ext>
                </a:extLst>
              </p:cNvPr>
              <p:cNvSpPr txBox="1"/>
              <p:nvPr/>
            </p:nvSpPr>
            <p:spPr>
              <a:xfrm>
                <a:off x="675861" y="1669772"/>
                <a:ext cx="10847454" cy="4462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/>
                  <a:t>그렇다면</a:t>
                </a:r>
                <a:r>
                  <a:rPr lang="en-US" altLang="ko-KR" sz="1400"/>
                  <a:t>, </a:t>
                </a:r>
                <a:r>
                  <a:rPr lang="en-US" altLang="ko-KR" sz="14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(1-w)(1-w)(1-w)w </a:t>
                </a:r>
                <a:r>
                  <a:rPr lang="ko-KR" altLang="en-US" sz="14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의 최대치를 갖는 </a:t>
                </a:r>
                <a:r>
                  <a:rPr lang="en-US" altLang="ko-KR" sz="14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w</a:t>
                </a:r>
                <a:r>
                  <a:rPr lang="ko-KR" altLang="en-US" sz="14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를 찾아보자</a:t>
                </a:r>
                <a:r>
                  <a:rPr lang="en-US" altLang="ko-KR" sz="14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. </a:t>
                </a:r>
                <a:r>
                  <a:rPr lang="ko-KR" altLang="en-US" sz="14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앞의 </a:t>
                </a:r>
                <a:r>
                  <a:rPr lang="en-US" altLang="ko-KR" sz="14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4</a:t>
                </a:r>
                <a:r>
                  <a:rPr lang="ko-KR" altLang="en-US" sz="14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장에서 배웠던 </a:t>
                </a:r>
                <a:r>
                  <a:rPr lang="en-US" altLang="ko-KR" sz="14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log</a:t>
                </a:r>
                <a:r>
                  <a:rPr lang="ko-KR" altLang="en-US" sz="14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의 특성 </a:t>
                </a:r>
                <a:r>
                  <a:rPr lang="en-US" altLang="ko-KR" sz="14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2</a:t>
                </a:r>
                <a:r>
                  <a:rPr lang="ko-KR" altLang="en-US" sz="14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가지를 이용해보자</a:t>
                </a:r>
                <a:r>
                  <a:rPr lang="en-US" altLang="ko-KR" sz="14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.</a:t>
                </a:r>
              </a:p>
              <a:p>
                <a:endParaRPr lang="en-US" altLang="ko-KR" sz="1400">
                  <a:latin typeface="Cambria Math" panose="02040503050406030204" pitchFamily="18" charset="0"/>
                  <a:ea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 sz="1400">
                  <a:latin typeface="Cambria Math" panose="02040503050406030204" pitchFamily="18" charset="0"/>
                  <a:ea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 sz="1400">
                  <a:latin typeface="Cambria Math" panose="02040503050406030204" pitchFamily="18" charset="0"/>
                  <a:ea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 sz="1400">
                  <a:latin typeface="Cambria Math" panose="02040503050406030204" pitchFamily="18" charset="0"/>
                  <a:ea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 lvl="1" fontAlgn="base"/>
                <a:r>
                  <a:rPr lang="ko-KR" altLang="en-US" sz="1700">
                    <a:latin typeface="Cambria Math" panose="02040503050406030204" pitchFamily="18" charset="0"/>
                    <a:cs typeface="Aharoni" panose="02010803020104030203" pitchFamily="2" charset="-79"/>
                  </a:rPr>
                  <a:t>① </a:t>
                </a:r>
                <a:r>
                  <a:rPr lang="ko-KR" altLang="en-US" sz="1700"/>
                  <a:t>로그는 곱셈을 덧셈으로 변환</a:t>
                </a:r>
                <a:endParaRPr lang="en-US" altLang="ko-KR" sz="1700"/>
              </a:p>
              <a:p>
                <a:pPr lvl="1" fontAlgn="base"/>
                <a:endParaRPr lang="en-US" altLang="ko-KR" sz="1700" b="1"/>
              </a:p>
              <a:p>
                <a:pPr lvl="1" fontAlgn="base"/>
                <a:r>
                  <a:rPr lang="ko-KR" altLang="en-US" sz="1700" b="1"/>
                  <a:t>②</a:t>
                </a:r>
                <a14:m>
                  <m:oMath xmlns:m="http://schemas.openxmlformats.org/officeDocument/2006/math">
                    <m:r>
                      <a:rPr lang="en-US" altLang="ko-KR" sz="1700" b="1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ko-KR" sz="17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7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1700" b="1">
                                <a:latin typeface="Cambria Math" panose="02040503050406030204" pitchFamily="18" charset="0"/>
                              </a:rPr>
                              <m:t>𝐚𝐫𝐠𝐦𝐢𝐧</m:t>
                            </m:r>
                          </m:e>
                          <m:lim>
                            <m:r>
                              <a:rPr lang="en-US" altLang="ko-KR" sz="17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altLang="ko-KR" sz="1700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ko-KR" sz="17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7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sz="1700" b="1"/>
                  <a:t> </a:t>
                </a:r>
                <a:r>
                  <a:rPr lang="en-US" altLang="ko-KR" sz="1700" b="1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7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7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1700" b="1">
                                <a:latin typeface="Cambria Math" panose="02040503050406030204" pitchFamily="18" charset="0"/>
                              </a:rPr>
                              <m:t>𝐚𝐫𝐠𝐦𝐢𝐧</m:t>
                            </m:r>
                          </m:e>
                          <m:lim>
                            <m:r>
                              <a:rPr lang="en-US" altLang="ko-KR" sz="17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ko-KR" sz="17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700" b="1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altLang="ko-KR" sz="17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ko-KR" sz="17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7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ko-KR" sz="17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ko-KR" altLang="en-US" sz="1700" b="1"/>
              </a:p>
              <a:p>
                <a:br>
                  <a:rPr lang="ko-KR" altLang="en-US"/>
                </a:br>
                <a:endParaRPr lang="en-US" altLang="ko-KR"/>
              </a:p>
              <a:p>
                <a:endParaRPr lang="en-US" altLang="ko-KR" sz="1400"/>
              </a:p>
              <a:p>
                <a:endParaRPr lang="en-US" altLang="ko-KR" sz="140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ko-KR" altLang="en-US" sz="1400"/>
                  <a:t> </a:t>
                </a:r>
                <a:r>
                  <a:rPr lang="en-US" altLang="ko-KR" sz="140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{(1−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}</m:t>
                        </m:r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=3</m:t>
                    </m:r>
                  </m:oMath>
                </a14:m>
                <a:r>
                  <a:rPr lang="en-US" altLang="ko-KR" sz="1400"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haroni" panose="02010803020104030203" pitchFamily="2" charset="-79"/>
                      </a:rPr>
                      <m:t>log</m:t>
                    </m:r>
                  </m:oMath>
                </a14:m>
                <a:r>
                  <a:rPr lang="en-US" altLang="ko-KR" sz="1400"/>
                  <a:t>(1-w)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haroni" panose="02010803020104030203" pitchFamily="2" charset="-79"/>
                      </a:rPr>
                      <m:t>log</m:t>
                    </m:r>
                  </m:oMath>
                </a14:m>
                <a:r>
                  <a:rPr lang="en-US" altLang="ko-KR" sz="1400"/>
                  <a:t>w</a:t>
                </a:r>
              </a:p>
              <a:p>
                <a:pPr algn="ctr"/>
                <a:endParaRPr lang="en-US" altLang="ko-KR" sz="1400"/>
              </a:p>
              <a:p>
                <a:r>
                  <a:rPr lang="ko-KR" altLang="en-US" sz="1400"/>
                  <a:t>위와 같이 로그를 취해주면</a:t>
                </a:r>
                <a:r>
                  <a:rPr lang="en-US" altLang="ko-KR" sz="1400"/>
                  <a:t>, </a:t>
                </a:r>
                <a:r>
                  <a:rPr lang="ko-KR" altLang="en-US" sz="1400"/>
                  <a:t>곱셈을 덧셈으로 변환할 수 있고</a:t>
                </a:r>
                <a:r>
                  <a:rPr lang="en-US" altLang="ko-KR" sz="140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1400" b="1">
                                <a:latin typeface="Cambria Math" panose="02040503050406030204" pitchFamily="18" charset="0"/>
                              </a:rPr>
                              <m:t>𝐚𝐫𝐠𝐦𝐢𝐧</m:t>
                            </m:r>
                          </m:e>
                          <m:lim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sz="1400" b="1"/>
                  <a:t> </a:t>
                </a:r>
                <a:r>
                  <a:rPr lang="en-US" altLang="ko-KR" sz="1400" b="1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1400" b="1">
                                <a:latin typeface="Cambria Math" panose="02040503050406030204" pitchFamily="18" charset="0"/>
                              </a:rPr>
                              <m:t>𝐚𝐫𝐠𝐦𝐢𝐧</m:t>
                            </m:r>
                          </m:e>
                          <m:lim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1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ko-KR" altLang="en-US" sz="1400"/>
                  <a:t>에 의해</a:t>
                </a:r>
                <a:r>
                  <a:rPr lang="en-US" altLang="ko-KR" sz="140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ko-KR" altLang="en-US" sz="1400"/>
                  <a:t>를 최대로 만드는</a:t>
                </a:r>
                <a:endParaRPr lang="en-US" altLang="ko-KR" sz="1400"/>
              </a:p>
              <a:p>
                <a:r>
                  <a:rPr lang="en-US" altLang="ko-KR" sz="1400"/>
                  <a:t>w</a:t>
                </a:r>
                <a:r>
                  <a:rPr lang="ko-KR" altLang="en-US" sz="1400"/>
                  <a:t>를 구하면 그 </a:t>
                </a:r>
                <a:r>
                  <a:rPr lang="en-US" altLang="ko-KR" sz="1400"/>
                  <a:t>w</a:t>
                </a:r>
                <a:r>
                  <a:rPr lang="ko-KR" altLang="en-US" sz="1400"/>
                  <a:t>는 </a:t>
                </a:r>
                <a:r>
                  <a:rPr lang="en-US" altLang="ko-KR" sz="1400"/>
                  <a:t>P</a:t>
                </a:r>
                <a:r>
                  <a:rPr lang="ko-KR" altLang="en-US" sz="1400"/>
                  <a:t>도 최대로 만들 것이다</a:t>
                </a:r>
                <a:r>
                  <a:rPr lang="en-US" altLang="ko-KR" sz="1400"/>
                  <a:t>.</a:t>
                </a:r>
              </a:p>
              <a:p>
                <a:endParaRPr lang="en-US" altLang="ko-KR" sz="1400"/>
              </a:p>
              <a:p>
                <a:r>
                  <a:rPr lang="ko-KR" altLang="en-US" sz="1400"/>
                  <a:t>이러한 로그를 취한 가능도를 </a:t>
                </a:r>
                <a:r>
                  <a:rPr lang="en-US" altLang="ko-KR" sz="1400"/>
                  <a:t>‘</a:t>
                </a:r>
                <a:r>
                  <a:rPr lang="ko-KR" altLang="en-US" sz="1400" b="1">
                    <a:solidFill>
                      <a:schemeClr val="accent1"/>
                    </a:solidFill>
                  </a:rPr>
                  <a:t>로그가능도</a:t>
                </a:r>
                <a:r>
                  <a:rPr lang="ko-KR" altLang="en-US" sz="1400"/>
                  <a:t>＇라고 부르며</a:t>
                </a:r>
                <a:r>
                  <a:rPr lang="en-US" altLang="ko-KR" sz="1400"/>
                  <a:t>, ‘</a:t>
                </a:r>
                <a:r>
                  <a:rPr lang="ko-KR" altLang="en-US" sz="1400"/>
                  <a:t>분류</a:t>
                </a:r>
                <a:r>
                  <a:rPr lang="en-US" altLang="ko-KR" sz="1400"/>
                  <a:t>’</a:t>
                </a:r>
                <a:r>
                  <a:rPr lang="ko-KR" altLang="en-US" sz="1400"/>
                  <a:t>파트에서 평균제곱오차함수 대신 사용되는 </a:t>
                </a:r>
                <a:r>
                  <a:rPr lang="ko-KR" altLang="en-US" sz="1400" b="1">
                    <a:solidFill>
                      <a:schemeClr val="accent1"/>
                    </a:solidFill>
                  </a:rPr>
                  <a:t>확률 세계의 목적함수</a:t>
                </a:r>
                <a:r>
                  <a:rPr lang="ko-KR" altLang="en-US" sz="1400"/>
                  <a:t>이다</a:t>
                </a:r>
                <a:r>
                  <a:rPr lang="en-US" altLang="ko-KR" sz="1400"/>
                  <a:t>.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87F82A-AE58-4CE1-886C-15189275D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1" y="1669772"/>
                <a:ext cx="10847454" cy="4462504"/>
              </a:xfrm>
              <a:prstGeom prst="rect">
                <a:avLst/>
              </a:prstGeom>
              <a:blipFill>
                <a:blip r:embed="rId3"/>
                <a:stretch>
                  <a:fillRect l="-169" t="-410" b="-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blogfiles.pstatic.net/MjAxODEyMjBfMzIg/MDAxNTQ1Mjg1OTc1MTA4.SjGJMTlRopoYhN_cXKNMRie6aGqh3_JKpqVpbOhh9qwg.6gVDFsttXm4h_6WZ5Zhwpj8dM-T5RNKbsbpEhdetdcgg.PNG.sooftware/image.png">
            <a:extLst>
              <a:ext uri="{FF2B5EF4-FFF2-40B4-BE49-F238E27FC236}">
                <a16:creationId xmlns:a16="http://schemas.microsoft.com/office/drawing/2014/main" id="{C4F7B36D-4BFF-418D-B54E-8F191A3E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711" y="2071242"/>
            <a:ext cx="4657601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BC367CF-DC16-401F-BE2A-261AEC6A132C}"/>
              </a:ext>
            </a:extLst>
          </p:cNvPr>
          <p:cNvCxnSpPr>
            <a:cxnSpLocks/>
          </p:cNvCxnSpPr>
          <p:nvPr/>
        </p:nvCxnSpPr>
        <p:spPr>
          <a:xfrm>
            <a:off x="4929809" y="3460489"/>
            <a:ext cx="14649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62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7CE476-CC8B-4F91-9233-78F4DFC9CB4A}"/>
              </a:ext>
            </a:extLst>
          </p:cNvPr>
          <p:cNvSpPr txBox="1"/>
          <p:nvPr/>
        </p:nvSpPr>
        <p:spPr>
          <a:xfrm>
            <a:off x="156748" y="385209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6.1.3</a:t>
            </a:r>
            <a:r>
              <a:rPr lang="ko-KR" alt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최대가능도법 </a:t>
            </a:r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– </a:t>
            </a:r>
            <a:r>
              <a:rPr lang="ko-KR" alt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이제 데이터로부터 분포를 추정해보자</a:t>
            </a:r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!</a:t>
            </a:r>
            <a:endParaRPr lang="ko-KR" altLang="en-US" sz="14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048003-EBC7-47D0-A8D1-E09845D5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ED22A1-FAD4-4D29-B6B4-D7435FC84487}"/>
                  </a:ext>
                </a:extLst>
              </p:cNvPr>
              <p:cNvSpPr txBox="1"/>
              <p:nvPr/>
            </p:nvSpPr>
            <p:spPr>
              <a:xfrm>
                <a:off x="156748" y="7032347"/>
                <a:ext cx="5019760" cy="78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:r>
                  <a:rPr lang="en-US" altLang="ko-KR">
                    <a:latin typeface="Aharoni" panose="02010803020104030203" pitchFamily="2" charset="-79"/>
                    <a:cs typeface="Aharoni" panose="02010803020104030203" pitchFamily="2" charset="-79"/>
                  </a:rPr>
                  <a:t>X, T, </a:t>
                </a:r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P(t=1|x),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{(1−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}</m:t>
                        </m:r>
                      </m:e>
                    </m:func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𝐚𝐫𝐠𝐦𝐢𝐧</m:t>
                            </m:r>
                          </m:e>
                          <m:lim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den>
                    </m:f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ED22A1-FAD4-4D29-B6B4-D7435FC84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48" y="7032347"/>
                <a:ext cx="5019760" cy="780150"/>
              </a:xfrm>
              <a:prstGeom prst="rect">
                <a:avLst/>
              </a:prstGeom>
              <a:blipFill>
                <a:blip r:embed="rId2"/>
                <a:stretch>
                  <a:fillRect l="-365" t="-7031" b="-2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EA5E90-B694-45EC-B1A7-EFBB0B975C98}"/>
              </a:ext>
            </a:extLst>
          </p:cNvPr>
          <p:cNvSpPr/>
          <p:nvPr/>
        </p:nvSpPr>
        <p:spPr>
          <a:xfrm>
            <a:off x="506346" y="957501"/>
            <a:ext cx="11197974" cy="5223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C7CD3-A588-4201-A120-13D01AF3B4E8}"/>
              </a:ext>
            </a:extLst>
          </p:cNvPr>
          <p:cNvSpPr txBox="1"/>
          <p:nvPr/>
        </p:nvSpPr>
        <p:spPr>
          <a:xfrm>
            <a:off x="559354" y="1020418"/>
            <a:ext cx="1084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ambria Math" panose="02040503050406030204" pitchFamily="18" charset="0"/>
                <a:ea typeface="Cambria Math" panose="02040503050406030204" pitchFamily="18" charset="0"/>
              </a:rPr>
              <a:t>log</a:t>
            </a:r>
            <a:r>
              <a:rPr lang="ko-KR" altLang="en-US" sz="1600"/>
              <a:t>개념 사용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1C9500-5C29-4D26-BA13-6A95201AA983}"/>
                  </a:ext>
                </a:extLst>
              </p:cNvPr>
              <p:cNvSpPr txBox="1"/>
              <p:nvPr/>
            </p:nvSpPr>
            <p:spPr>
              <a:xfrm>
                <a:off x="662609" y="1470993"/>
                <a:ext cx="10744199" cy="4585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>
                    <a:latin typeface="Cambria Math" panose="02040503050406030204" pitchFamily="18" charset="0"/>
                    <a:cs typeface="Aharoni" panose="02010803020104030203" pitchFamily="2" charset="-79"/>
                  </a:rPr>
                  <a:t>최대일 때의 </a:t>
                </a:r>
                <a:r>
                  <a:rPr lang="en-US" altLang="ko-KR" sz="1400">
                    <a:latin typeface="Cambria Math" panose="02040503050406030204" pitchFamily="18" charset="0"/>
                    <a:cs typeface="Aharoni" panose="02010803020104030203" pitchFamily="2" charset="-79"/>
                  </a:rPr>
                  <a:t>w</a:t>
                </a:r>
                <a:r>
                  <a:rPr lang="ko-KR" altLang="en-US" sz="1400">
                    <a:latin typeface="Cambria Math" panose="02040503050406030204" pitchFamily="18" charset="0"/>
                    <a:cs typeface="Aharoni" panose="02010803020104030203" pitchFamily="2" charset="-79"/>
                  </a:rPr>
                  <a:t>를 찾아야하므로</a:t>
                </a:r>
                <a:r>
                  <a:rPr lang="en-US" altLang="ko-KR" sz="1400">
                    <a:latin typeface="Cambria Math" panose="02040503050406030204" pitchFamily="18" charset="0"/>
                    <a:cs typeface="Aharoni" panose="02010803020104030203" pitchFamily="2" charset="-79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400" i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∂</m:t>
                        </m:r>
                      </m:num>
                      <m:den>
                        <m:r>
                          <a:rPr lang="en-US" altLang="ko-KR" sz="1400" i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en-US" altLang="ko-KR" sz="1400" i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w</m:t>
                        </m:r>
                      </m:den>
                    </m:f>
                    <m:func>
                      <m:funcPr>
                        <m:ctrlPr>
                          <a:rPr lang="en-US" altLang="ko-KR" sz="140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i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ko-KR" sz="1400" i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P</m:t>
                        </m:r>
                      </m:e>
                    </m:func>
                    <m:r>
                      <a:rPr lang="en-US" altLang="ko-KR" sz="1400" b="0" i="0" smtClean="0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=0</m:t>
                    </m:r>
                  </m:oMath>
                </a14:m>
                <a:r>
                  <a:rPr lang="ko-KR" altLang="en-US" sz="1400">
                    <a:latin typeface="Cambria Math" panose="02040503050406030204" pitchFamily="18" charset="0"/>
                    <a:cs typeface="Aharoni" panose="02010803020104030203" pitchFamily="2" charset="-79"/>
                  </a:rPr>
                  <a:t>으로 두고 식을 푼다</a:t>
                </a:r>
                <a:r>
                  <a:rPr lang="en-US" altLang="ko-KR" sz="1400">
                    <a:latin typeface="Cambria Math" panose="02040503050406030204" pitchFamily="18" charset="0"/>
                    <a:cs typeface="Aharoni" panose="02010803020104030203" pitchFamily="2" charset="-79"/>
                  </a:rPr>
                  <a:t>. (</a:t>
                </a:r>
                <a:r>
                  <a:rPr lang="ko-KR" altLang="en-US" sz="1400">
                    <a:latin typeface="Cambria Math" panose="02040503050406030204" pitchFamily="18" charset="0"/>
                    <a:cs typeface="Aharoni" panose="02010803020104030203" pitchFamily="2" charset="-79"/>
                  </a:rPr>
                  <a:t>미분 시 </a:t>
                </a:r>
                <a:r>
                  <a:rPr lang="en-US" altLang="ko-KR" sz="1400">
                    <a:latin typeface="Cambria Math" panose="02040503050406030204" pitchFamily="18" charset="0"/>
                    <a:cs typeface="Aharoni" panose="02010803020104030203" pitchFamily="2" charset="-79"/>
                  </a:rPr>
                  <a:t>0</a:t>
                </a:r>
                <a:r>
                  <a:rPr lang="ko-KR" altLang="en-US" sz="1400">
                    <a:latin typeface="Cambria Math" panose="02040503050406030204" pitchFamily="18" charset="0"/>
                    <a:cs typeface="Aharoni" panose="02010803020104030203" pitchFamily="2" charset="-79"/>
                  </a:rPr>
                  <a:t>이 되는 곳이 극점이므로</a:t>
                </a:r>
                <a:r>
                  <a:rPr lang="en-US" altLang="ko-KR" sz="1400">
                    <a:latin typeface="Cambria Math" panose="02040503050406030204" pitchFamily="18" charset="0"/>
                    <a:cs typeface="Aharoni" panose="02010803020104030203" pitchFamily="2" charset="-79"/>
                  </a:rPr>
                  <a:t>)</a:t>
                </a:r>
              </a:p>
              <a:p>
                <a:endParaRPr lang="en-US" altLang="ko-KR" sz="1400" i="1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den>
                    </m:f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ko-KR"/>
                  <a:t>[3</a:t>
                </a:r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Aharoni" panose="02010803020104030203" pitchFamily="2" charset="-79"/>
                      </a:rPr>
                      <m:t>log</m:t>
                    </m:r>
                  </m:oMath>
                </a14:m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(1-w)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Aharoni" panose="02010803020104030203" pitchFamily="2" charset="-79"/>
                      </a:rPr>
                      <m:t>log</m:t>
                    </m:r>
                  </m:oMath>
                </a14:m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US" altLang="ko-KR"/>
                  <a:t>] = 0</a:t>
                </a:r>
              </a:p>
              <a:p>
                <a:pPr algn="ctr"/>
                <a:endParaRPr lang="en-US" altLang="ko-KR"/>
              </a:p>
              <a:p>
                <a:pPr algn="ctr"/>
                <a:r>
                  <a:rPr lang="en-US" altLang="ko-KR"/>
                  <a:t>3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= 0</a:t>
                </a:r>
              </a:p>
              <a:p>
                <a:pPr algn="ctr"/>
                <a:endParaRPr lang="en-US" altLang="ko-KR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= 0</a:t>
                </a:r>
              </a:p>
              <a:p>
                <a:pPr algn="ctr"/>
                <a:endParaRPr lang="en-US" altLang="ko-KR"/>
              </a:p>
              <a:p>
                <a:r>
                  <a:rPr lang="ko-KR" altLang="en-US" sz="1400">
                    <a:latin typeface="Cambria Math" panose="02040503050406030204" pitchFamily="18" charset="0"/>
                  </a:rPr>
                  <a:t>분모는 </a:t>
                </a:r>
                <a:r>
                  <a:rPr lang="en-US" altLang="ko-KR" sz="1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이 될수 없기 때문에</a:t>
                </a:r>
                <a:r>
                  <a:rPr lang="en-US" altLang="ko-KR" sz="1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양변에 </a:t>
                </a:r>
                <a:r>
                  <a:rPr lang="en-US" altLang="ko-KR" sz="1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(1-w)w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를 곱하면 답을 구할 수 있다</a:t>
                </a:r>
                <a:r>
                  <a:rPr lang="en-US" altLang="ko-KR" sz="1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en-US" altLang="ko-KR"/>
              </a:p>
              <a:p>
                <a:pPr algn="ctr"/>
                <a:r>
                  <a:rPr lang="en-US" altLang="ko-KR"/>
                  <a:t>-&gt; w = 0.25</a:t>
                </a:r>
              </a:p>
              <a:p>
                <a:pPr algn="ctr"/>
                <a:endParaRPr lang="en-US" altLang="ko-KR"/>
              </a:p>
              <a:p>
                <a:r>
                  <a:rPr lang="ko-KR" altLang="en-US" sz="1400">
                    <a:latin typeface="Cambria Math" panose="02040503050406030204" pitchFamily="18" charset="0"/>
                  </a:rPr>
                  <a:t>이 값이 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T = 0,0,0,1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가 생성될 가능성이 가장 높은 모델의 매개변수는 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w = 0.25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이며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이것이 </a:t>
                </a:r>
                <a:r>
                  <a:rPr lang="en-US" altLang="ko-KR" sz="1400" b="1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w</a:t>
                </a:r>
                <a:r>
                  <a:rPr lang="ko-KR" altLang="en-US" sz="1400" b="1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의 최대가능도값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이 된다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1400">
                  <a:latin typeface="Cambria Math" panose="02040503050406030204" pitchFamily="18" charset="0"/>
                </a:endParaRPr>
              </a:p>
              <a:p>
                <a:r>
                  <a:rPr lang="ko-KR" altLang="en-US" sz="1400">
                    <a:latin typeface="Cambria Math" panose="02040503050406030204" pitchFamily="18" charset="0"/>
                  </a:rPr>
                  <a:t>그러나 확률은 일정하다는 지식을 사용했기 때문에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아직 완벽하지 않다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. 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실제로는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균일한 분포는 거의 없기 때문에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, </a:t>
                </a:r>
              </a:p>
              <a:p>
                <a:r>
                  <a:rPr lang="ko-KR" altLang="en-US" sz="1400">
                    <a:latin typeface="Cambria Math" panose="02040503050406030204" pitchFamily="18" charset="0"/>
                  </a:rPr>
                  <a:t>불균일한 분포일 경우를 추정해보자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1C9500-5C29-4D26-BA13-6A95201AA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09" y="1470993"/>
                <a:ext cx="10744199" cy="4585230"/>
              </a:xfrm>
              <a:prstGeom prst="rect">
                <a:avLst/>
              </a:prstGeom>
              <a:blipFill>
                <a:blip r:embed="rId3"/>
                <a:stretch>
                  <a:fillRect l="-170" b="-3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017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7CE476-CC8B-4F91-9233-78F4DFC9CB4A}"/>
              </a:ext>
            </a:extLst>
          </p:cNvPr>
          <p:cNvSpPr txBox="1"/>
          <p:nvPr/>
        </p:nvSpPr>
        <p:spPr>
          <a:xfrm>
            <a:off x="156748" y="385209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6.1.4 </a:t>
            </a:r>
            <a:r>
              <a:rPr lang="ko-KR" alt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로지스틱 회귀 모델 </a:t>
            </a:r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– </a:t>
            </a:r>
            <a:r>
              <a:rPr lang="ko-KR" alt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균일하지 않은 분포를 추정해보자</a:t>
            </a:r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!</a:t>
            </a:r>
            <a:endParaRPr lang="ko-KR" altLang="en-US" sz="14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048003-EBC7-47D0-A8D1-E09845D5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ED22A1-FAD4-4D29-B6B4-D7435FC84487}"/>
                  </a:ext>
                </a:extLst>
              </p:cNvPr>
              <p:cNvSpPr txBox="1"/>
              <p:nvPr/>
            </p:nvSpPr>
            <p:spPr>
              <a:xfrm>
                <a:off x="156748" y="7032347"/>
                <a:ext cx="5019760" cy="78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:r>
                  <a:rPr lang="en-US" altLang="ko-KR">
                    <a:latin typeface="Aharoni" panose="02010803020104030203" pitchFamily="2" charset="-79"/>
                    <a:cs typeface="Aharoni" panose="02010803020104030203" pitchFamily="2" charset="-79"/>
                  </a:rPr>
                  <a:t>X, T, </a:t>
                </a:r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P(t=1|x),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{(1−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}</m:t>
                        </m:r>
                      </m:e>
                    </m:func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𝐚𝐫𝐠𝐦𝐢𝐧</m:t>
                            </m:r>
                          </m:e>
                          <m:lim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den>
                    </m:f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σ</a:t>
                </a:r>
                <a:endParaRPr lang="ko-KR" altLang="en-US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ED22A1-FAD4-4D29-B6B4-D7435FC84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48" y="7032347"/>
                <a:ext cx="5019760" cy="780150"/>
              </a:xfrm>
              <a:prstGeom prst="rect">
                <a:avLst/>
              </a:prstGeom>
              <a:blipFill>
                <a:blip r:embed="rId2"/>
                <a:stretch>
                  <a:fillRect l="-365" t="-7031" b="-2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FE98B3-5DC6-43D9-8369-30CA065012BD}"/>
                  </a:ext>
                </a:extLst>
              </p:cNvPr>
              <p:cNvSpPr txBox="1"/>
              <p:nvPr/>
            </p:nvSpPr>
            <p:spPr>
              <a:xfrm>
                <a:off x="475939" y="1184083"/>
                <a:ext cx="11716061" cy="4141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/>
                  <a:t>앞에서는 데이터를 균일한 분포에서 생성된 것으로 생각을 했다</a:t>
                </a:r>
                <a:r>
                  <a:rPr lang="en-US" altLang="ko-KR" sz="1400"/>
                  <a:t>. </a:t>
                </a:r>
                <a:r>
                  <a:rPr lang="ko-KR" altLang="en-US" sz="1400"/>
                  <a:t>그러나 실제 데이터가 균일하게 분포되는 경우는 거의 없다</a:t>
                </a:r>
                <a:r>
                  <a:rPr lang="en-US" altLang="ko-KR" sz="1400"/>
                  <a:t>.</a:t>
                </a:r>
              </a:p>
              <a:p>
                <a:r>
                  <a:rPr lang="ko-KR" altLang="en-US" sz="1400">
                    <a:latin typeface="Cambria Math" panose="02040503050406030204" pitchFamily="18" charset="0"/>
                    <a:cs typeface="Aharoni" panose="02010803020104030203" pitchFamily="2" charset="-79"/>
                  </a:rPr>
                  <a:t>이러한 경우에 필요한 개념이 </a:t>
                </a:r>
                <a:r>
                  <a:rPr lang="en-US" altLang="ko-KR" sz="1400">
                    <a:latin typeface="Cambria Math" panose="02040503050406030204" pitchFamily="18" charset="0"/>
                    <a:cs typeface="Aharoni" panose="02010803020104030203" pitchFamily="2" charset="-79"/>
                  </a:rPr>
                  <a:t>‘</a:t>
                </a:r>
                <a:r>
                  <a:rPr lang="ko-KR" altLang="en-US" sz="1400">
                    <a:latin typeface="Cambria Math" panose="02040503050406030204" pitchFamily="18" charset="0"/>
                    <a:cs typeface="Aharoni" panose="02010803020104030203" pitchFamily="2" charset="-79"/>
                  </a:rPr>
                  <a:t>로지스틱 회귀</a:t>
                </a:r>
                <a:r>
                  <a:rPr lang="en-US" altLang="ko-KR" sz="1400">
                    <a:latin typeface="Cambria Math" panose="02040503050406030204" pitchFamily="18" charset="0"/>
                    <a:cs typeface="Aharoni" panose="02010803020104030203" pitchFamily="2" charset="-79"/>
                  </a:rPr>
                  <a:t>’</a:t>
                </a:r>
                <a:r>
                  <a:rPr lang="ko-KR" altLang="en-US" sz="1400">
                    <a:latin typeface="Cambria Math" panose="02040503050406030204" pitchFamily="18" charset="0"/>
                    <a:cs typeface="Aharoni" panose="02010803020104030203" pitchFamily="2" charset="-79"/>
                  </a:rPr>
                  <a:t> 모델이다</a:t>
                </a:r>
                <a:r>
                  <a:rPr lang="en-US" altLang="ko-KR" sz="1400">
                    <a:latin typeface="Cambria Math" panose="02040503050406030204" pitchFamily="18" charset="0"/>
                    <a:cs typeface="Aharoni" panose="02010803020104030203" pitchFamily="2" charset="-79"/>
                  </a:rPr>
                  <a:t>.</a:t>
                </a:r>
              </a:p>
              <a:p>
                <a:endParaRPr lang="en-US" altLang="ko-KR" sz="1400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r>
                  <a:rPr lang="ko-KR" altLang="en-US" sz="1400" b="1">
                    <a:latin typeface="Cambria Math" panose="02040503050406030204" pitchFamily="18" charset="0"/>
                    <a:cs typeface="Aharoni" panose="02010803020104030203" pitchFamily="2" charset="-79"/>
                  </a:rPr>
                  <a:t>로지스틱 회귀 모델은 직선의 식을 시그모이드 함수 입력에 넣은 것이다</a:t>
                </a:r>
                <a:r>
                  <a:rPr lang="en-US" altLang="ko-KR" sz="1400" b="1">
                    <a:latin typeface="Cambria Math" panose="02040503050406030204" pitchFamily="18" charset="0"/>
                    <a:cs typeface="Aharoni" panose="02010803020104030203" pitchFamily="2" charset="-79"/>
                  </a:rPr>
                  <a:t>.</a:t>
                </a:r>
              </a:p>
              <a:p>
                <a:pPr lvl="2"/>
                <a:endParaRPr lang="en-US" altLang="ko-KR" sz="1600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 lvl="2"/>
                <a:endParaRPr lang="en-US" altLang="ko-KR" sz="1600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 lvl="2"/>
                <a:r>
                  <a:rPr lang="en-US" altLang="ko-KR" sz="1600">
                    <a:latin typeface="Cambria Math" panose="02040503050406030204" pitchFamily="18" charset="0"/>
                    <a:cs typeface="Aharoni" panose="02010803020104030203" pitchFamily="2" charset="-79"/>
                  </a:rPr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𝑥</m:t>
                    </m:r>
                  </m:oMath>
                </a14:m>
                <a:r>
                  <a:rPr lang="ko-KR" altLang="en-US" sz="1600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 sz="1600">
                    <a:latin typeface="Cambria Math" panose="02040503050406030204" pitchFamily="18" charset="0"/>
                    <a:cs typeface="Aharoni" panose="02010803020104030203" pitchFamily="2" charset="-79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600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 lvl="2"/>
                <a:endParaRPr lang="en-US" altLang="ko-KR" sz="1600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 lvl="2"/>
                <a:r>
                  <a:rPr lang="en-US" altLang="ko-KR" sz="1600">
                    <a:latin typeface="Cambria Math" panose="02040503050406030204" pitchFamily="18" charset="0"/>
                    <a:cs typeface="Aharoni" panose="02010803020104030203" pitchFamily="2" charset="-79"/>
                  </a:rPr>
                  <a:t>sigmoid : y = σ(x)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600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 lvl="2"/>
                <a:endParaRPr lang="en-US" altLang="ko-KR" sz="1600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 lvl="2"/>
                <a:endParaRPr lang="en-US" altLang="ko-KR" sz="1600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 lvl="2"/>
                <a:endParaRPr lang="en-US" altLang="ko-KR" sz="1600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 lvl="2"/>
                <a:endParaRPr lang="en-US" altLang="ko-KR" sz="1600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 lvl="2"/>
                <a:endParaRPr lang="en-US" altLang="ko-KR" sz="1600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 lvl="2"/>
                <a:endParaRPr lang="en-US" altLang="ko-KR" sz="1600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 lvl="2"/>
                <a:r>
                  <a:rPr lang="en-US" altLang="ko-KR" sz="1600">
                    <a:latin typeface="Cambria Math" panose="02040503050406030204" pitchFamily="18" charset="0"/>
                    <a:cs typeface="Aharoni" panose="02010803020104030203" pitchFamily="2" charset="-79"/>
                  </a:rPr>
                  <a:t>logistic : y = σ(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𝑥</m:t>
                    </m:r>
                  </m:oMath>
                </a14:m>
                <a:r>
                  <a:rPr lang="ko-KR" altLang="en-US" sz="1600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 sz="1600">
                    <a:latin typeface="Cambria Math" panose="02040503050406030204" pitchFamily="18" charset="0"/>
                    <a:cs typeface="Aharoni" panose="02010803020104030203" pitchFamily="2" charset="-79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>
                    <a:latin typeface="Cambria Math" panose="02040503050406030204" pitchFamily="18" charset="0"/>
                    <a:cs typeface="Aharoni" panose="02010803020104030203" pitchFamily="2" charset="-79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ko-KR" altLang="en-US" sz="160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160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160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1600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endParaRPr lang="ko-KR" altLang="en-US" sz="1600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FE98B3-5DC6-43D9-8369-30CA06501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39" y="1184083"/>
                <a:ext cx="11716061" cy="4141005"/>
              </a:xfrm>
              <a:prstGeom prst="rect">
                <a:avLst/>
              </a:prstGeom>
              <a:blipFill>
                <a:blip r:embed="rId3"/>
                <a:stretch>
                  <a:fillRect l="-156" t="-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719A1-1253-4C9A-9A5F-FC78EFDD9FA9}"/>
              </a:ext>
            </a:extLst>
          </p:cNvPr>
          <p:cNvSpPr/>
          <p:nvPr/>
        </p:nvSpPr>
        <p:spPr>
          <a:xfrm>
            <a:off x="336405" y="763887"/>
            <a:ext cx="11379656" cy="5371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2C6FC-7F41-4E98-9811-EB873174444E}"/>
              </a:ext>
            </a:extLst>
          </p:cNvPr>
          <p:cNvSpPr txBox="1"/>
          <p:nvPr/>
        </p:nvSpPr>
        <p:spPr>
          <a:xfrm>
            <a:off x="453338" y="834890"/>
            <a:ext cx="1084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로지스틱 회귀 모델</a:t>
            </a:r>
            <a:endParaRPr lang="ko-KR" altLang="en-US" sz="1600"/>
          </a:p>
        </p:txBody>
      </p:sp>
      <p:pic>
        <p:nvPicPr>
          <p:cNvPr id="2050" name="Picture 2" descr="https://blogfiles.pstatic.net/MjAxODEyMjBfMjUg/MDAxNTQ1Mjg2ODA2MTMx.vYPx3UO0o79CyOyCYcIh1VNaDDqTx8MO1aC75ulSvMEg.HLl44oBZoImPQHw3FFqphWD5NtUB9febN-TOkxBTBnAg.PNG.sooftware/image.png">
            <a:extLst>
              <a:ext uri="{FF2B5EF4-FFF2-40B4-BE49-F238E27FC236}">
                <a16:creationId xmlns:a16="http://schemas.microsoft.com/office/drawing/2014/main" id="{4CACCEC2-71C0-4C34-AE67-F9E640162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766" y="1943341"/>
            <a:ext cx="3587834" cy="187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83AFC2D-A213-4864-A442-1A096BDA27E6}"/>
              </a:ext>
            </a:extLst>
          </p:cNvPr>
          <p:cNvCxnSpPr/>
          <p:nvPr/>
        </p:nvCxnSpPr>
        <p:spPr>
          <a:xfrm>
            <a:off x="4726219" y="3254585"/>
            <a:ext cx="9005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2C7716F-59DE-420F-A964-46BDD45B4EFD}"/>
              </a:ext>
            </a:extLst>
          </p:cNvPr>
          <p:cNvCxnSpPr>
            <a:cxnSpLocks/>
          </p:cNvCxnSpPr>
          <p:nvPr/>
        </p:nvCxnSpPr>
        <p:spPr>
          <a:xfrm>
            <a:off x="5329978" y="5029335"/>
            <a:ext cx="696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991076B-28C4-466E-9434-1D6893C2E5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767" y="4003348"/>
            <a:ext cx="3413313" cy="194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73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7CE476-CC8B-4F91-9233-78F4DFC9CB4A}"/>
              </a:ext>
            </a:extLst>
          </p:cNvPr>
          <p:cNvSpPr txBox="1"/>
          <p:nvPr/>
        </p:nvSpPr>
        <p:spPr>
          <a:xfrm>
            <a:off x="156748" y="385209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6.1.4 </a:t>
            </a:r>
            <a:r>
              <a:rPr lang="ko-KR" alt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로지스틱 회귀 모델 </a:t>
            </a:r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– </a:t>
            </a:r>
            <a:r>
              <a:rPr lang="ko-KR" alt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균일하지 않은 분포를 추정해보자</a:t>
            </a:r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!</a:t>
            </a:r>
            <a:endParaRPr lang="ko-KR" altLang="en-US" sz="14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048003-EBC7-47D0-A8D1-E09845D5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16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ED22A1-FAD4-4D29-B6B4-D7435FC84487}"/>
                  </a:ext>
                </a:extLst>
              </p:cNvPr>
              <p:cNvSpPr txBox="1"/>
              <p:nvPr/>
            </p:nvSpPr>
            <p:spPr>
              <a:xfrm>
                <a:off x="156748" y="7032347"/>
                <a:ext cx="5019760" cy="78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:r>
                  <a:rPr lang="en-US" altLang="ko-KR">
                    <a:latin typeface="Aharoni" panose="02010803020104030203" pitchFamily="2" charset="-79"/>
                    <a:cs typeface="Aharoni" panose="02010803020104030203" pitchFamily="2" charset="-79"/>
                  </a:rPr>
                  <a:t>X, T, </a:t>
                </a:r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P(t=1|x),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{(1−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}</m:t>
                        </m:r>
                      </m:e>
                    </m:func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𝐚𝐫𝐠𝐦𝐢𝐧</m:t>
                            </m:r>
                          </m:e>
                          <m:lim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den>
                    </m:f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σ</a:t>
                </a:r>
                <a:endParaRPr lang="ko-KR" altLang="en-US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ED22A1-FAD4-4D29-B6B4-D7435FC84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48" y="7032347"/>
                <a:ext cx="5019760" cy="780150"/>
              </a:xfrm>
              <a:prstGeom prst="rect">
                <a:avLst/>
              </a:prstGeom>
              <a:blipFill>
                <a:blip r:embed="rId2"/>
                <a:stretch>
                  <a:fillRect l="-365" t="-7031" b="-2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719A1-1253-4C9A-9A5F-FC78EFDD9FA9}"/>
              </a:ext>
            </a:extLst>
          </p:cNvPr>
          <p:cNvSpPr/>
          <p:nvPr/>
        </p:nvSpPr>
        <p:spPr>
          <a:xfrm>
            <a:off x="336405" y="763886"/>
            <a:ext cx="11379656" cy="5592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2C6FC-7F41-4E98-9811-EB873174444E}"/>
              </a:ext>
            </a:extLst>
          </p:cNvPr>
          <p:cNvSpPr txBox="1"/>
          <p:nvPr/>
        </p:nvSpPr>
        <p:spPr>
          <a:xfrm>
            <a:off x="453338" y="834890"/>
            <a:ext cx="1084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로지스틱 회귀 모델</a:t>
            </a:r>
            <a:endParaRPr lang="ko-KR" altLang="en-US" sz="16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1ADD6A-1455-463B-9D58-47DD84CBA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239" y="923789"/>
            <a:ext cx="2570868" cy="16409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E9717D-6725-40C6-86FA-455C25696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238" y="2773924"/>
            <a:ext cx="2585577" cy="16409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7F8EFB-0D6D-432A-BE07-134D903F5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4947" y="4553041"/>
            <a:ext cx="2570868" cy="16785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E4FDBF-73FF-4B37-949D-B829A01F3E54}"/>
              </a:ext>
            </a:extLst>
          </p:cNvPr>
          <p:cNvSpPr txBox="1"/>
          <p:nvPr/>
        </p:nvSpPr>
        <p:spPr>
          <a:xfrm>
            <a:off x="9485242" y="973041"/>
            <a:ext cx="266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y=x</a:t>
            </a:r>
          </a:p>
          <a:p>
            <a:r>
              <a:rPr lang="en-US" altLang="ko-KR">
                <a:solidFill>
                  <a:schemeClr val="accent1"/>
                </a:solidFill>
              </a:rPr>
              <a:t>y=</a:t>
            </a:r>
            <a:r>
              <a:rPr lang="en-US" altLang="ko-KR">
                <a:solidFill>
                  <a:schemeClr val="accent1"/>
                </a:solidFill>
                <a:latin typeface="Cambria Math" panose="02040503050406030204" pitchFamily="18" charset="0"/>
                <a:cs typeface="Aharoni" panose="02010803020104030203" pitchFamily="2" charset="-79"/>
              </a:rPr>
              <a:t> σ(x)</a:t>
            </a:r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E5CB05-5101-41C4-82F7-27DF8B50B8C9}"/>
              </a:ext>
            </a:extLst>
          </p:cNvPr>
          <p:cNvSpPr txBox="1"/>
          <p:nvPr/>
        </p:nvSpPr>
        <p:spPr>
          <a:xfrm>
            <a:off x="9491870" y="2808467"/>
            <a:ext cx="266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y=2x</a:t>
            </a:r>
          </a:p>
          <a:p>
            <a:r>
              <a:rPr lang="en-US" altLang="ko-KR">
                <a:solidFill>
                  <a:schemeClr val="accent1"/>
                </a:solidFill>
              </a:rPr>
              <a:t>y=</a:t>
            </a:r>
            <a:r>
              <a:rPr lang="en-US" altLang="ko-KR">
                <a:solidFill>
                  <a:schemeClr val="accent1"/>
                </a:solidFill>
                <a:latin typeface="Cambria Math" panose="02040503050406030204" pitchFamily="18" charset="0"/>
                <a:cs typeface="Aharoni" panose="02010803020104030203" pitchFamily="2" charset="-79"/>
              </a:rPr>
              <a:t> σ(2x)</a:t>
            </a:r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98320F-3E86-4BD3-8CDE-D172D141B421}"/>
              </a:ext>
            </a:extLst>
          </p:cNvPr>
          <p:cNvSpPr txBox="1"/>
          <p:nvPr/>
        </p:nvSpPr>
        <p:spPr>
          <a:xfrm>
            <a:off x="9498497" y="4604137"/>
            <a:ext cx="266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y=-2x+4</a:t>
            </a:r>
          </a:p>
          <a:p>
            <a:r>
              <a:rPr lang="en-US" altLang="ko-KR">
                <a:solidFill>
                  <a:schemeClr val="accent1"/>
                </a:solidFill>
              </a:rPr>
              <a:t>y=</a:t>
            </a:r>
            <a:r>
              <a:rPr lang="en-US" altLang="ko-KR">
                <a:solidFill>
                  <a:schemeClr val="accent1"/>
                </a:solidFill>
                <a:latin typeface="Cambria Math" panose="02040503050406030204" pitchFamily="18" charset="0"/>
                <a:cs typeface="Aharoni" panose="02010803020104030203" pitchFamily="2" charset="-79"/>
              </a:rPr>
              <a:t> σ(-2x+4)</a:t>
            </a:r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85A6363-C98E-410B-8FE9-D4B07F0B1C98}"/>
              </a:ext>
            </a:extLst>
          </p:cNvPr>
          <p:cNvSpPr/>
          <p:nvPr/>
        </p:nvSpPr>
        <p:spPr>
          <a:xfrm>
            <a:off x="1099932" y="1243199"/>
            <a:ext cx="2805653" cy="94207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CB2A56-381A-4E80-BC4A-D0658C567BFF}"/>
                  </a:ext>
                </a:extLst>
              </p:cNvPr>
              <p:cNvSpPr txBox="1"/>
              <p:nvPr/>
            </p:nvSpPr>
            <p:spPr>
              <a:xfrm>
                <a:off x="1099931" y="1296990"/>
                <a:ext cx="3087757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>
                    <a:latin typeface="Cambria Math" panose="02040503050406030204" pitchFamily="18" charset="0"/>
                  </a:rPr>
                  <a:t>직선모델</a:t>
                </a:r>
                <a:endParaRPr lang="en-US" altLang="ko-KR" sz="1600">
                  <a:latin typeface="Cambria Math" panose="02040503050406030204" pitchFamily="18" charset="0"/>
                </a:endParaRPr>
              </a:p>
              <a:p>
                <a:endParaRPr lang="en-US" altLang="ko-KR" sz="1600">
                  <a:latin typeface="Cambria Math" panose="02040503050406030204" pitchFamily="18" charset="0"/>
                </a:endParaRPr>
              </a:p>
              <a:p>
                <a:r>
                  <a:rPr lang="en-US" altLang="ko-KR" sz="1600">
                    <a:latin typeface="Cambria Math" panose="02040503050406030204" pitchFamily="18" charset="0"/>
                  </a:rPr>
                  <a:t>	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600">
                    <a:latin typeface="Cambria Math" panose="02040503050406030204" pitchFamily="18" charset="0"/>
                  </a:rPr>
                  <a:t>x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sz="16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CB2A56-381A-4E80-BC4A-D0658C567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31" y="1296990"/>
                <a:ext cx="3087757" cy="861774"/>
              </a:xfrm>
              <a:prstGeom prst="rect">
                <a:avLst/>
              </a:prstGeom>
              <a:blipFill>
                <a:blip r:embed="rId6"/>
                <a:stretch>
                  <a:fillRect l="-986" t="-2837" b="-4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E6F5131-2E2D-4163-82CC-BC0FE72584ED}"/>
              </a:ext>
            </a:extLst>
          </p:cNvPr>
          <p:cNvSpPr/>
          <p:nvPr/>
        </p:nvSpPr>
        <p:spPr>
          <a:xfrm>
            <a:off x="1106559" y="3171389"/>
            <a:ext cx="2805653" cy="94207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758AAA4-B030-45D3-936E-84E5B61D4C46}"/>
                  </a:ext>
                </a:extLst>
              </p:cNvPr>
              <p:cNvSpPr txBox="1"/>
              <p:nvPr/>
            </p:nvSpPr>
            <p:spPr>
              <a:xfrm>
                <a:off x="1133061" y="3211926"/>
                <a:ext cx="3087757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>
                    <a:latin typeface="Cambria Math" panose="02040503050406030204" pitchFamily="18" charset="0"/>
                  </a:rPr>
                  <a:t>로지스틱 회귀 모델</a:t>
                </a:r>
                <a:endParaRPr lang="en-US" altLang="ko-KR" sz="1600">
                  <a:latin typeface="Cambria Math" panose="02040503050406030204" pitchFamily="18" charset="0"/>
                </a:endParaRPr>
              </a:p>
              <a:p>
                <a:endParaRPr lang="en-US" altLang="ko-KR" sz="1600">
                  <a:latin typeface="Cambria Math" panose="02040503050406030204" pitchFamily="18" charset="0"/>
                </a:endParaRPr>
              </a:p>
              <a:p>
                <a:r>
                  <a:rPr lang="en-US" altLang="ko-KR" sz="1600">
                    <a:latin typeface="Cambria Math" panose="02040503050406030204" pitchFamily="18" charset="0"/>
                  </a:rPr>
                  <a:t>	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60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σ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600">
                    <a:latin typeface="Cambria Math" panose="02040503050406030204" pitchFamily="18" charset="0"/>
                  </a:rPr>
                  <a:t>x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>
                    <a:latin typeface="Cambria Math" panose="02040503050406030204" pitchFamily="18" charset="0"/>
                  </a:rPr>
                  <a:t>)</a:t>
                </a:r>
                <a:endParaRPr lang="ko-KR" altLang="en-US" sz="16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758AAA4-B030-45D3-936E-84E5B61D4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061" y="3211926"/>
                <a:ext cx="3087757" cy="861774"/>
              </a:xfrm>
              <a:prstGeom prst="rect">
                <a:avLst/>
              </a:prstGeom>
              <a:blipFill>
                <a:blip r:embed="rId7"/>
                <a:stretch>
                  <a:fillRect l="-1186" t="-2837" b="-4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8B9D9B4-0DD1-4208-8561-C92F7CAE6395}"/>
              </a:ext>
            </a:extLst>
          </p:cNvPr>
          <p:cNvSpPr/>
          <p:nvPr/>
        </p:nvSpPr>
        <p:spPr>
          <a:xfrm>
            <a:off x="1106560" y="4377347"/>
            <a:ext cx="2805653" cy="119769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EAE7DD-68E9-4D87-BD72-8DFA9A689550}"/>
                  </a:ext>
                </a:extLst>
              </p:cNvPr>
              <p:cNvSpPr txBox="1"/>
              <p:nvPr/>
            </p:nvSpPr>
            <p:spPr>
              <a:xfrm>
                <a:off x="1106559" y="4457642"/>
                <a:ext cx="3087757" cy="9337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>
                    <a:latin typeface="Cambria Math" panose="02040503050406030204" pitchFamily="18" charset="0"/>
                  </a:rPr>
                  <a:t>시그모이드 함수</a:t>
                </a:r>
                <a:endParaRPr lang="en-US" altLang="ko-KR" sz="1600">
                  <a:latin typeface="Cambria Math" panose="02040503050406030204" pitchFamily="18" charset="0"/>
                </a:endParaRPr>
              </a:p>
              <a:p>
                <a:endParaRPr lang="en-US" altLang="ko-KR" sz="1600">
                  <a:latin typeface="Cambria Math" panose="02040503050406030204" pitchFamily="18" charset="0"/>
                </a:endParaRPr>
              </a:p>
              <a:p>
                <a:r>
                  <a:rPr lang="en-US" altLang="ko-KR" sz="1600">
                    <a:latin typeface="Cambria Math" panose="02040503050406030204" pitchFamily="18" charset="0"/>
                  </a:rPr>
                  <a:t>	</a:t>
                </a:r>
                <a:r>
                  <a:rPr lang="en-US" altLang="ko-KR" sz="1600"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σ</m:t>
                    </m:r>
                  </m:oMath>
                </a14:m>
                <a:r>
                  <a:rPr lang="en-US" altLang="ko-KR" sz="1600">
                    <a:latin typeface="Cambria Math" panose="02040503050406030204" pitchFamily="18" charset="0"/>
                  </a:rPr>
                  <a:t>(x) = </a:t>
                </a:r>
                <a:r>
                  <a:rPr lang="en-US" altLang="ko-KR" sz="1600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160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EAE7DD-68E9-4D87-BD72-8DFA9A689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559" y="4457642"/>
                <a:ext cx="3087757" cy="933717"/>
              </a:xfrm>
              <a:prstGeom prst="rect">
                <a:avLst/>
              </a:prstGeom>
              <a:blipFill>
                <a:blip r:embed="rId8"/>
                <a:stretch>
                  <a:fillRect l="-1186" t="-2614" b="-13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E46E9D8-2AC8-450F-8BFD-27B42A0AC6E6}"/>
              </a:ext>
            </a:extLst>
          </p:cNvPr>
          <p:cNvCxnSpPr>
            <a:cxnSpLocks/>
          </p:cNvCxnSpPr>
          <p:nvPr/>
        </p:nvCxnSpPr>
        <p:spPr>
          <a:xfrm>
            <a:off x="2491411" y="2279374"/>
            <a:ext cx="0" cy="767633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33777B0-4713-4DB3-9030-A4FCCD02FDB8}"/>
              </a:ext>
            </a:extLst>
          </p:cNvPr>
          <p:cNvSpPr txBox="1"/>
          <p:nvPr/>
        </p:nvSpPr>
        <p:spPr>
          <a:xfrm>
            <a:off x="2623932" y="2352421"/>
            <a:ext cx="2359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직선 모델이 시그모이드 </a:t>
            </a:r>
            <a:endParaRPr lang="en-US" altLang="ko-KR" sz="1500"/>
          </a:p>
          <a:p>
            <a:r>
              <a:rPr lang="ko-KR" altLang="en-US" sz="1500"/>
              <a:t>함수를 통과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C631DC-B181-441C-AAF7-AE15046BBB22}"/>
              </a:ext>
            </a:extLst>
          </p:cNvPr>
          <p:cNvSpPr txBox="1"/>
          <p:nvPr/>
        </p:nvSpPr>
        <p:spPr>
          <a:xfrm>
            <a:off x="1060175" y="5734159"/>
            <a:ext cx="5685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시그모이드 함수를 통과한 직선은 </a:t>
            </a:r>
            <a:r>
              <a:rPr lang="en-US" altLang="ko-KR" sz="1500" b="1"/>
              <a:t>0</a:t>
            </a:r>
            <a:r>
              <a:rPr lang="ko-KR" altLang="en-US" sz="1500" b="1"/>
              <a:t>과 </a:t>
            </a:r>
            <a:r>
              <a:rPr lang="en-US" altLang="ko-KR" sz="1500" b="1"/>
              <a:t>1 </a:t>
            </a:r>
            <a:r>
              <a:rPr lang="ko-KR" altLang="en-US" sz="1500" b="1"/>
              <a:t>사이</a:t>
            </a:r>
            <a:r>
              <a:rPr lang="ko-KR" altLang="en-US" sz="1500"/>
              <a:t>에 들어간다</a:t>
            </a:r>
            <a:r>
              <a:rPr lang="en-US" altLang="ko-KR" sz="1500"/>
              <a:t>.</a:t>
            </a:r>
          </a:p>
          <a:p>
            <a:r>
              <a:rPr lang="ko-KR" altLang="en-US" sz="1500"/>
              <a:t>직선이 </a:t>
            </a:r>
            <a:r>
              <a:rPr lang="en-US" altLang="ko-KR" sz="1500"/>
              <a:t>0</a:t>
            </a:r>
            <a:r>
              <a:rPr lang="ko-KR" altLang="en-US" sz="1500"/>
              <a:t>의 값을 갖는 점은 그 중간인 </a:t>
            </a:r>
            <a:r>
              <a:rPr lang="en-US" altLang="ko-KR" sz="1500"/>
              <a:t>0.5</a:t>
            </a:r>
            <a:r>
              <a:rPr lang="ko-KR" altLang="en-US" sz="1500"/>
              <a:t>의 값이 된다</a:t>
            </a:r>
            <a:r>
              <a:rPr lang="en-US" altLang="ko-KR" sz="1500"/>
              <a:t>.</a:t>
            </a:r>
            <a:endParaRPr lang="ko-KR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90C7E-A8CA-4E5F-BFF4-87678CA59E76}"/>
              </a:ext>
            </a:extLst>
          </p:cNvPr>
          <p:cNvSpPr txBox="1"/>
          <p:nvPr/>
        </p:nvSpPr>
        <p:spPr>
          <a:xfrm>
            <a:off x="4903301" y="867024"/>
            <a:ext cx="3087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로지스틱 회귀 모델 예시</a:t>
            </a:r>
          </a:p>
        </p:txBody>
      </p:sp>
    </p:spTree>
    <p:extLst>
      <p:ext uri="{BB962C8B-B14F-4D97-AF65-F5344CB8AC3E}">
        <p14:creationId xmlns:p14="http://schemas.microsoft.com/office/powerpoint/2010/main" val="1102982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7CE476-CC8B-4F91-9233-78F4DFC9CB4A}"/>
              </a:ext>
            </a:extLst>
          </p:cNvPr>
          <p:cNvSpPr txBox="1"/>
          <p:nvPr/>
        </p:nvSpPr>
        <p:spPr>
          <a:xfrm>
            <a:off x="156748" y="385209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6.1.4 </a:t>
            </a:r>
            <a:r>
              <a:rPr lang="ko-KR" alt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로지스틱 회귀 모델 </a:t>
            </a:r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– </a:t>
            </a:r>
            <a:r>
              <a:rPr lang="ko-KR" alt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균일하지 않은 분포를 추정해보자</a:t>
            </a:r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!</a:t>
            </a:r>
            <a:endParaRPr lang="ko-KR" altLang="en-US" sz="14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048003-EBC7-47D0-A8D1-E09845D5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17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ED22A1-FAD4-4D29-B6B4-D7435FC84487}"/>
                  </a:ext>
                </a:extLst>
              </p:cNvPr>
              <p:cNvSpPr txBox="1"/>
              <p:nvPr/>
            </p:nvSpPr>
            <p:spPr>
              <a:xfrm>
                <a:off x="156748" y="7032347"/>
                <a:ext cx="5019760" cy="78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:r>
                  <a:rPr lang="en-US" altLang="ko-KR">
                    <a:latin typeface="Aharoni" panose="02010803020104030203" pitchFamily="2" charset="-79"/>
                    <a:cs typeface="Aharoni" panose="02010803020104030203" pitchFamily="2" charset="-79"/>
                  </a:rPr>
                  <a:t>X, T, </a:t>
                </a:r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P(t=1|x),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{(1−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}</m:t>
                        </m:r>
                      </m:e>
                    </m:func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𝐚𝐫𝐠𝐦𝐢𝐧</m:t>
                            </m:r>
                          </m:e>
                          <m:lim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den>
                    </m:f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σ </a:t>
                </a:r>
                <a:r>
                  <a:rPr lang="en-US" altLang="ko-KR">
                    <a:latin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x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)</a:t>
                </a:r>
                <a:endParaRPr lang="ko-KR" altLang="en-US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ED22A1-FAD4-4D29-B6B4-D7435FC84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48" y="7032347"/>
                <a:ext cx="5019760" cy="780150"/>
              </a:xfrm>
              <a:prstGeom prst="rect">
                <a:avLst/>
              </a:prstGeom>
              <a:blipFill>
                <a:blip r:embed="rId2"/>
                <a:stretch>
                  <a:fillRect l="-365" t="-7031" b="-2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719A1-1253-4C9A-9A5F-FC78EFDD9FA9}"/>
              </a:ext>
            </a:extLst>
          </p:cNvPr>
          <p:cNvSpPr/>
          <p:nvPr/>
        </p:nvSpPr>
        <p:spPr>
          <a:xfrm>
            <a:off x="336405" y="763887"/>
            <a:ext cx="11379656" cy="5371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2C6FC-7F41-4E98-9811-EB873174444E}"/>
              </a:ext>
            </a:extLst>
          </p:cNvPr>
          <p:cNvSpPr txBox="1"/>
          <p:nvPr/>
        </p:nvSpPr>
        <p:spPr>
          <a:xfrm>
            <a:off x="453338" y="834890"/>
            <a:ext cx="1084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로지스틱 회귀 모델 </a:t>
            </a:r>
            <a:r>
              <a:rPr lang="en-US" altLang="ko-KR" sz="160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ko-KR" alt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파이썬 코드로 프로그래밍</a:t>
            </a:r>
            <a:endParaRPr lang="ko-KR" altLang="en-US" sz="16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93495D-91F1-4FC7-8604-023214325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38" y="1173444"/>
            <a:ext cx="10847453" cy="48496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38C19F-1BF2-4ECE-A1CB-5BCF33FCABF8}"/>
              </a:ext>
            </a:extLst>
          </p:cNvPr>
          <p:cNvSpPr txBox="1"/>
          <p:nvPr/>
        </p:nvSpPr>
        <p:spPr>
          <a:xfrm>
            <a:off x="5877065" y="3776341"/>
            <a:ext cx="49131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실행하면 로지스틱 회귀 모델과 결정 경계가 표시되고</a:t>
            </a:r>
            <a:r>
              <a:rPr lang="en-US" altLang="ko-KR" sz="1400"/>
              <a:t>, </a:t>
            </a:r>
          </a:p>
          <a:p>
            <a:r>
              <a:rPr lang="ko-KR" altLang="en-US" sz="1400"/>
              <a:t>결정 경계의 값도 출력된다</a:t>
            </a:r>
            <a:r>
              <a:rPr lang="en-US" altLang="ko-KR" sz="1400"/>
              <a:t>.</a:t>
            </a:r>
          </a:p>
          <a:p>
            <a:endParaRPr lang="en-US" altLang="ko-KR" sz="140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altLang="ko-KR" sz="1400">
                <a:latin typeface="Aharoni" panose="02010803020104030203" pitchFamily="2" charset="-79"/>
                <a:cs typeface="Aharoni" panose="02010803020104030203" pitchFamily="2" charset="-79"/>
              </a:rPr>
              <a:t># (A)</a:t>
            </a:r>
            <a:r>
              <a:rPr lang="ko-KR" altLang="en-US" sz="140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1400">
                <a:latin typeface="Aharoni" panose="02010803020104030203" pitchFamily="2" charset="-79"/>
                <a:cs typeface="Aharoni" panose="02010803020104030203" pitchFamily="2" charset="-79"/>
              </a:rPr>
              <a:t>---- i = np.min(np.where(y&gt;0.5))</a:t>
            </a:r>
          </a:p>
          <a:p>
            <a:r>
              <a:rPr lang="en-US" altLang="ko-KR" sz="1400"/>
              <a:t>y</a:t>
            </a:r>
            <a:r>
              <a:rPr lang="ko-KR" altLang="en-US" sz="1400"/>
              <a:t>가 </a:t>
            </a:r>
            <a:r>
              <a:rPr lang="en-US" altLang="ko-KR" sz="1400"/>
              <a:t>0.5</a:t>
            </a:r>
            <a:r>
              <a:rPr lang="ko-KR" altLang="en-US" sz="1400"/>
              <a:t>을 넘은 직후의 요소 번호를 반환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>
                <a:latin typeface="Aharoni" panose="02010803020104030203" pitchFamily="2" charset="-79"/>
                <a:cs typeface="Aharoni" panose="02010803020104030203" pitchFamily="2" charset="-79"/>
              </a:rPr>
              <a:t># (B)</a:t>
            </a:r>
            <a:r>
              <a:rPr lang="ko-KR" altLang="en-US" sz="140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1400">
                <a:latin typeface="Aharoni" panose="02010803020104030203" pitchFamily="2" charset="-79"/>
                <a:cs typeface="Aharoni" panose="02010803020104030203" pitchFamily="2" charset="-79"/>
              </a:rPr>
              <a:t>---- B = (xb[i-1] + xb[i]) / 2</a:t>
            </a:r>
          </a:p>
          <a:p>
            <a:r>
              <a:rPr lang="en-US" altLang="ko-KR" sz="1400"/>
              <a:t>i</a:t>
            </a:r>
            <a:r>
              <a:rPr lang="ko-KR" altLang="en-US" sz="1400"/>
              <a:t>가 </a:t>
            </a:r>
            <a:r>
              <a:rPr lang="en-US" altLang="ko-KR" sz="1400"/>
              <a:t>y</a:t>
            </a:r>
            <a:r>
              <a:rPr lang="ko-KR" altLang="en-US" sz="1400"/>
              <a:t>가 </a:t>
            </a:r>
            <a:r>
              <a:rPr lang="en-US" altLang="ko-KR" sz="1400"/>
              <a:t>0.5</a:t>
            </a:r>
            <a:r>
              <a:rPr lang="ko-KR" altLang="en-US" sz="1400"/>
              <a:t>을 넘은 직후의 요소 번호이므로 </a:t>
            </a:r>
            <a:endParaRPr lang="en-US" altLang="ko-KR" sz="1400"/>
          </a:p>
          <a:p>
            <a:r>
              <a:rPr lang="en-US" altLang="ko-KR" sz="1400"/>
              <a:t>xb</a:t>
            </a:r>
            <a:r>
              <a:rPr lang="ko-KR" altLang="en-US" sz="1400"/>
              <a:t>의 </a:t>
            </a:r>
            <a:r>
              <a:rPr lang="en-US" altLang="ko-KR" sz="1400"/>
              <a:t>i</a:t>
            </a:r>
            <a:r>
              <a:rPr lang="ko-KR" altLang="en-US" sz="1400"/>
              <a:t>와 </a:t>
            </a:r>
            <a:r>
              <a:rPr lang="en-US" altLang="ko-KR" sz="1400"/>
              <a:t>i-1 ( 0.5</a:t>
            </a:r>
            <a:r>
              <a:rPr lang="ko-KR" altLang="en-US" sz="1400"/>
              <a:t>을 넘은 직후와 직전의 인덱스</a:t>
            </a:r>
            <a:r>
              <a:rPr lang="en-US" altLang="ko-KR" sz="1400"/>
              <a:t> ) </a:t>
            </a:r>
            <a:r>
              <a:rPr lang="ko-KR" altLang="en-US" sz="1400"/>
              <a:t>번째의</a:t>
            </a:r>
            <a:endParaRPr lang="en-US" altLang="ko-KR" sz="1400"/>
          </a:p>
          <a:p>
            <a:r>
              <a:rPr lang="ko-KR" altLang="en-US" sz="1400"/>
              <a:t>평균이 결정 경계의 근사치로서 </a:t>
            </a:r>
            <a:r>
              <a:rPr lang="en-US" altLang="ko-KR" sz="1400"/>
              <a:t>B</a:t>
            </a:r>
            <a:r>
              <a:rPr lang="ko-KR" altLang="en-US" sz="1400"/>
              <a:t>에 저장된다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0962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7CE476-CC8B-4F91-9233-78F4DFC9CB4A}"/>
              </a:ext>
            </a:extLst>
          </p:cNvPr>
          <p:cNvSpPr txBox="1"/>
          <p:nvPr/>
        </p:nvSpPr>
        <p:spPr>
          <a:xfrm>
            <a:off x="156748" y="385209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6.1.5 </a:t>
            </a:r>
            <a:r>
              <a:rPr lang="ko-KR" alt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교차 엔트로피 오차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048003-EBC7-47D0-A8D1-E09845D5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719A1-1253-4C9A-9A5F-FC78EFDD9FA9}"/>
              </a:ext>
            </a:extLst>
          </p:cNvPr>
          <p:cNvSpPr/>
          <p:nvPr/>
        </p:nvSpPr>
        <p:spPr>
          <a:xfrm>
            <a:off x="336405" y="763886"/>
            <a:ext cx="11379656" cy="5909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2C6FC-7F41-4E98-9811-EB873174444E}"/>
              </a:ext>
            </a:extLst>
          </p:cNvPr>
          <p:cNvSpPr txBox="1"/>
          <p:nvPr/>
        </p:nvSpPr>
        <p:spPr>
          <a:xfrm>
            <a:off x="453338" y="834890"/>
            <a:ext cx="1084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교차 엔트로피 오차</a:t>
            </a:r>
            <a:endParaRPr lang="ko-KR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CB178D-B338-406D-9901-F43C54C6D26B}"/>
                  </a:ext>
                </a:extLst>
              </p:cNvPr>
              <p:cNvSpPr txBox="1"/>
              <p:nvPr/>
            </p:nvSpPr>
            <p:spPr>
              <a:xfrm>
                <a:off x="453338" y="1298713"/>
                <a:ext cx="11849722" cy="5592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/>
                  <a:t>로지스틱 회귀 모델을 통해 </a:t>
                </a:r>
                <a:r>
                  <a:rPr lang="en-US" altLang="ko-KR" sz="1400"/>
                  <a:t>x</a:t>
                </a:r>
                <a:r>
                  <a:rPr lang="ko-KR" altLang="en-US" sz="1400"/>
                  <a:t>가 </a:t>
                </a:r>
                <a:r>
                  <a:rPr lang="en-US" altLang="ko-KR" sz="1400"/>
                  <a:t>t=1</a:t>
                </a:r>
                <a:r>
                  <a:rPr lang="ko-KR" altLang="en-US" sz="1400"/>
                  <a:t>이 될 확률을 다음 식으로 나타낸다</a:t>
                </a:r>
                <a:r>
                  <a:rPr lang="en-US" altLang="ko-KR" sz="1400"/>
                  <a:t>.</a:t>
                </a:r>
              </a:p>
              <a:p>
                <a:endParaRPr lang="en-US" altLang="ko-KR" sz="1400"/>
              </a:p>
              <a:p>
                <a:pPr algn="ctr"/>
                <a:r>
                  <a:rPr lang="en-US" altLang="ko-KR" sz="1600">
                    <a:latin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60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σ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600">
                    <a:latin typeface="Cambria Math" panose="02040503050406030204" pitchFamily="18" charset="0"/>
                  </a:rPr>
                  <a:t>x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>
                    <a:latin typeface="Cambria Math" panose="02040503050406030204" pitchFamily="18" charset="0"/>
                  </a:rPr>
                  <a:t>) = </a:t>
                </a:r>
                <a:r>
                  <a:rPr lang="en-US" altLang="ko-KR" sz="16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P(t=1|x)</a:t>
                </a:r>
              </a:p>
              <a:p>
                <a:pPr algn="ctr"/>
                <a:endParaRPr lang="en-US" altLang="ko-KR" sz="1400">
                  <a:latin typeface="Cambria Math" panose="02040503050406030204" pitchFamily="18" charset="0"/>
                  <a:ea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r>
                  <a:rPr lang="ko-KR" altLang="en-US" sz="1400">
                    <a:latin typeface="Cambria Math" panose="02040503050406030204" pitchFamily="18" charset="0"/>
                    <a:cs typeface="Aharoni" panose="02010803020104030203" pitchFamily="2" charset="-79"/>
                  </a:rPr>
                  <a:t>이렇게 구한 확률에 바로 전에 배운 최대가능도법을  활용한다</a:t>
                </a:r>
                <a:r>
                  <a:rPr lang="en-US" altLang="ko-KR" sz="1400">
                    <a:latin typeface="Cambria Math" panose="02040503050406030204" pitchFamily="18" charset="0"/>
                    <a:cs typeface="Aharoni" panose="02010803020104030203" pitchFamily="2" charset="-79"/>
                  </a:rPr>
                  <a:t>.</a:t>
                </a:r>
                <a:r>
                  <a:rPr lang="ko-KR" altLang="en-US" sz="1400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ko-KR" sz="1400">
                    <a:latin typeface="Cambria Math" panose="02040503050406030204" pitchFamily="18" charset="0"/>
                  </a:rPr>
                  <a:t>t=1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이 될 확률이 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y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라면 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t=0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이 될 확률은 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1-y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이다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. 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이러한 식을 일반화를 시키면 다음과 같은 식으로 간단히 정리된다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1400">
                  <a:latin typeface="Cambria Math" panose="02040503050406030204" pitchFamily="18" charset="0"/>
                </a:endParaRPr>
              </a:p>
              <a:p>
                <a:pPr algn="ctr"/>
                <a:r>
                  <a:rPr lang="ko-KR" altLang="en-US" sz="16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클래스 생성 확률 </a:t>
                </a:r>
                <a:r>
                  <a:rPr lang="en-US" altLang="ko-KR" sz="16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: P(t=1|x)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𝑦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1600"/>
                          <m:t>(1−</m:t>
                        </m:r>
                        <m:r>
                          <m:rPr>
                            <m:nor/>
                          </m:rPr>
                          <a:rPr lang="en-US" altLang="ko-KR" sz="1600"/>
                          <m:t>y</m:t>
                        </m:r>
                        <m:r>
                          <m:rPr>
                            <m:nor/>
                          </m:rPr>
                          <a:rPr lang="en-US" altLang="ko-KR" sz="1600"/>
                          <m:t>)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1−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𝑡</m:t>
                        </m:r>
                      </m:sup>
                    </m:sSup>
                  </m:oMath>
                </a14:m>
                <a:endParaRPr lang="en-US" altLang="ko-KR" sz="1600">
                  <a:latin typeface="Cambria Math" panose="02040503050406030204" pitchFamily="18" charset="0"/>
                  <a:ea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 algn="ctr"/>
                <a:endParaRPr lang="en-US" altLang="ko-KR" sz="1400"/>
              </a:p>
              <a:p>
                <a:r>
                  <a:rPr lang="ko-KR" altLang="en-US" sz="1400"/>
                  <a:t>그러면 데이터가 </a:t>
                </a:r>
                <a:r>
                  <a:rPr lang="en-US" altLang="ko-KR" sz="1400"/>
                  <a:t>N</a:t>
                </a:r>
                <a:r>
                  <a:rPr lang="ko-KR" altLang="en-US" sz="1400"/>
                  <a:t>개라면 어떻게 될까</a:t>
                </a:r>
                <a:r>
                  <a:rPr lang="en-US" altLang="ko-KR" sz="1400"/>
                  <a:t>?? </a:t>
                </a:r>
              </a:p>
              <a:p>
                <a:endParaRPr lang="en-US" altLang="ko-KR" sz="1400"/>
              </a:p>
              <a:p>
                <a:r>
                  <a:rPr lang="ko-KR" altLang="en-US" sz="1400"/>
                  <a:t>하나하나의 데이터 생성 확률을 곱하면 되므로 다음 식으로 표현할 수 있고 이것을 </a:t>
                </a:r>
                <a:r>
                  <a:rPr lang="en-US" altLang="ko-KR" sz="1400"/>
                  <a:t>‘</a:t>
                </a:r>
                <a:r>
                  <a:rPr lang="ko-KR" altLang="en-US" sz="1400"/>
                  <a:t>가능도</a:t>
                </a:r>
                <a:r>
                  <a:rPr lang="en-US" altLang="ko-KR" sz="1400"/>
                  <a:t>’</a:t>
                </a:r>
                <a:r>
                  <a:rPr lang="ko-KR" altLang="en-US" sz="1400"/>
                  <a:t>라고 한다</a:t>
                </a:r>
                <a:r>
                  <a:rPr lang="en-US" altLang="ko-KR" sz="1400"/>
                  <a:t>.</a:t>
                </a:r>
              </a:p>
              <a:p>
                <a:endParaRPr lang="en-US" altLang="ko-KR" sz="1400"/>
              </a:p>
              <a:p>
                <a:pPr algn="ctr"/>
                <a:r>
                  <a:rPr lang="en-US" altLang="ko-KR" sz="16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P(t=1|x)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=0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𝑁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ko-KR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=1|</m:t>
                        </m:r>
                        <m:r>
                          <m:rPr>
                            <m:nor/>
                          </m:rPr>
                          <a:rPr lang="en-US" altLang="ko-KR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)</m:t>
                        </m:r>
                      </m:e>
                    </m:nary>
                  </m:oMath>
                </a14:m>
                <a:r>
                  <a:rPr lang="ko-KR" altLang="en-US" sz="1600"/>
                  <a:t> </a:t>
                </a:r>
                <a:r>
                  <a:rPr lang="en-US" altLang="ko-KR" sz="160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=0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𝑁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𝑛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 sz="1600"/>
                              <m:t>(1−</m:t>
                            </m:r>
                            <m:sSub>
                              <m:sSub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1600" b="0" i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1600"/>
                              <m:t>)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𝑛</m:t>
                                </m:r>
                              </m:sub>
                            </m:sSub>
                          </m:sup>
                        </m:sSup>
                        <m:r>
                          <m:rPr>
                            <m:nor/>
                          </m:rPr>
                          <a:rPr lang="en-US" altLang="ko-KR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sz="1600"/>
                  <a:t> (</a:t>
                </a:r>
                <a:r>
                  <a:rPr lang="en-US" altLang="ko-KR" sz="1300"/>
                  <a:t>N</a:t>
                </a:r>
                <a:r>
                  <a:rPr lang="ko-KR" altLang="en-US" sz="1300"/>
                  <a:t>개의 데이터에 대해서</a:t>
                </a:r>
                <a:r>
                  <a:rPr lang="en-US" altLang="ko-KR" sz="1600"/>
                  <a:t>)</a:t>
                </a:r>
              </a:p>
              <a:p>
                <a:pPr algn="ctr"/>
                <a:endParaRPr lang="en-US" altLang="ko-KR" sz="1600"/>
              </a:p>
              <a:p>
                <a:r>
                  <a:rPr lang="ko-KR" altLang="en-US" sz="1400"/>
                  <a:t>계산의 편의를 위해 로그를 취하고 로그 가능도를 얻는다</a:t>
                </a:r>
                <a:r>
                  <a:rPr lang="en-US" altLang="ko-KR" sz="1400"/>
                  <a:t>.</a:t>
                </a:r>
              </a:p>
              <a:p>
                <a:pPr algn="ctr"/>
                <a:endParaRPr lang="en-US" altLang="ko-KR" sz="140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haroni" panose="02010803020104030203" pitchFamily="2" charset="-79"/>
                      </a:rPr>
                      <m:t>log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haroni" panose="02010803020104030203" pitchFamily="2" charset="-79"/>
                      </a:rPr>
                      <m:t> </m:t>
                    </m:r>
                  </m:oMath>
                </a14:m>
                <a:r>
                  <a:rPr lang="en-US" altLang="ko-KR" sz="16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P(t=1|x)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=0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𝑁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  <m:t>{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+(1−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)}</m:t>
                        </m:r>
                      </m:e>
                    </m:nary>
                  </m:oMath>
                </a14:m>
                <a:endParaRPr lang="en-US" altLang="ko-KR" sz="1600"/>
              </a:p>
              <a:p>
                <a:pPr algn="ctr"/>
                <a:endParaRPr lang="en-US" altLang="ko-KR" sz="1400"/>
              </a:p>
              <a:p>
                <a:r>
                  <a:rPr lang="ko-KR" altLang="en-US" sz="1400"/>
                  <a:t>이 식은 최대를 구해야하지만</a:t>
                </a:r>
                <a:r>
                  <a:rPr lang="en-US" altLang="ko-KR" sz="1400"/>
                  <a:t>, </a:t>
                </a:r>
                <a:r>
                  <a:rPr lang="ko-KR" altLang="en-US" sz="1400"/>
                  <a:t>앞의 평균제곱오차는 최소를 구했으므로 그것과 맞춰주기 위해 </a:t>
                </a:r>
                <a:r>
                  <a:rPr lang="en-US" altLang="ko-KR" sz="1400"/>
                  <a:t>-1</a:t>
                </a:r>
                <a:r>
                  <a:rPr lang="ko-KR" altLang="en-US" sz="1400"/>
                  <a:t>을 곱하고</a:t>
                </a:r>
                <a:r>
                  <a:rPr lang="en-US" altLang="ko-KR" sz="1400"/>
                  <a:t>, </a:t>
                </a:r>
              </a:p>
              <a:p>
                <a:r>
                  <a:rPr lang="ko-KR" altLang="en-US" sz="1400"/>
                  <a:t>평균을 구하기 위해 </a:t>
                </a:r>
                <a:r>
                  <a:rPr lang="en-US" altLang="ko-KR" sz="1400"/>
                  <a:t>N</a:t>
                </a:r>
                <a:r>
                  <a:rPr lang="ko-KR" altLang="en-US" sz="1400"/>
                  <a:t>으로 나눠준다</a:t>
                </a:r>
                <a:r>
                  <a:rPr lang="en-US" altLang="ko-KR" sz="1400"/>
                  <a:t>. </a:t>
                </a:r>
                <a:r>
                  <a:rPr lang="ko-KR" altLang="en-US" sz="1400" b="1"/>
                  <a:t>이 </a:t>
                </a:r>
                <a:r>
                  <a:rPr lang="en-US" altLang="ko-KR" sz="1400" b="1"/>
                  <a:t>E(w)</a:t>
                </a:r>
                <a:r>
                  <a:rPr lang="ko-KR" altLang="en-US" sz="1400" b="1"/>
                  <a:t>를 </a:t>
                </a:r>
                <a:r>
                  <a:rPr lang="en-US" altLang="ko-KR" sz="1400" b="1"/>
                  <a:t>‘</a:t>
                </a:r>
                <a:r>
                  <a:rPr lang="ko-KR" altLang="en-US" sz="1400" b="1">
                    <a:solidFill>
                      <a:schemeClr val="accent1"/>
                    </a:solidFill>
                  </a:rPr>
                  <a:t>평균 교차 엔트로피 오차</a:t>
                </a:r>
                <a:r>
                  <a:rPr lang="ko-KR" altLang="en-US" sz="1400" b="1"/>
                  <a:t>＇라고 정의한다</a:t>
                </a:r>
                <a:r>
                  <a:rPr lang="en-US" altLang="ko-KR" sz="1400" b="1"/>
                  <a:t>.</a:t>
                </a:r>
              </a:p>
              <a:p>
                <a:endParaRPr lang="en-US" altLang="ko-KR" sz="1400"/>
              </a:p>
              <a:p>
                <a:pPr algn="ctr"/>
                <a:r>
                  <a:rPr lang="en-US" altLang="ko-KR" sz="1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E(w)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ko-KR" sz="1600"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haroni" panose="02010803020104030203" pitchFamily="2" charset="-79"/>
                      </a:rPr>
                      <m:t>log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haroni" panose="02010803020104030203" pitchFamily="2" charset="-79"/>
                      </a:rPr>
                      <m:t> </m:t>
                    </m:r>
                  </m:oMath>
                </a14:m>
                <a:r>
                  <a:rPr lang="en-US" altLang="ko-KR" sz="16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P(t=1|x) = </a:t>
                </a:r>
                <a:r>
                  <a:rPr lang="en-US" altLang="ko-KR" sz="1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=0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𝑁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  <m:t>{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+(1−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)}</m:t>
                        </m:r>
                      </m:e>
                    </m:nary>
                  </m:oMath>
                </a14:m>
                <a:endParaRPr lang="en-US" altLang="ko-KR" sz="1600"/>
              </a:p>
              <a:p>
                <a:pPr algn="ctr"/>
                <a:endParaRPr lang="ko-KR" altLang="en-US" sz="160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CB178D-B338-406D-9901-F43C54C6D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38" y="1298713"/>
                <a:ext cx="11849722" cy="5592685"/>
              </a:xfrm>
              <a:prstGeom prst="rect">
                <a:avLst/>
              </a:prstGeom>
              <a:blipFill>
                <a:blip r:embed="rId2"/>
                <a:stretch>
                  <a:fillRect l="-154" t="-218" b="-42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/>
              <p:nvPr/>
            </p:nvSpPr>
            <p:spPr>
              <a:xfrm>
                <a:off x="156748" y="7032347"/>
                <a:ext cx="5019760" cy="2897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:r>
                  <a:rPr lang="en-US" altLang="ko-KR">
                    <a:latin typeface="Aharoni" panose="02010803020104030203" pitchFamily="2" charset="-79"/>
                    <a:cs typeface="Aharoni" panose="02010803020104030203" pitchFamily="2" charset="-79"/>
                  </a:rPr>
                  <a:t>X, T, </a:t>
                </a:r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P(t=1|x),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{(1−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}</m:t>
                        </m:r>
                      </m:e>
                    </m:func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𝐚𝐫𝐠𝐦𝐢𝐧</m:t>
                            </m:r>
                          </m:e>
                          <m:lim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den>
                    </m:f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σ </a:t>
                </a:r>
                <a:r>
                  <a:rPr lang="en-US" altLang="ko-KR">
                    <a:latin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x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ko-KR"/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/>
                                <m:t> 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=1|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{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ko-KR" altLang="en-US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48" y="7032347"/>
                <a:ext cx="5019760" cy="2897973"/>
              </a:xfrm>
              <a:prstGeom prst="rect">
                <a:avLst/>
              </a:prstGeom>
              <a:blipFill>
                <a:blip r:embed="rId3"/>
                <a:stretch>
                  <a:fillRect l="-5832" t="-1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097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7CE476-CC8B-4F91-9233-78F4DFC9CB4A}"/>
              </a:ext>
            </a:extLst>
          </p:cNvPr>
          <p:cNvSpPr txBox="1"/>
          <p:nvPr/>
        </p:nvSpPr>
        <p:spPr>
          <a:xfrm>
            <a:off x="156748" y="385209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6.1.5 </a:t>
            </a:r>
            <a:r>
              <a:rPr lang="ko-KR" alt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교차 엔트로피 오차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048003-EBC7-47D0-A8D1-E09845D5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719A1-1253-4C9A-9A5F-FC78EFDD9FA9}"/>
              </a:ext>
            </a:extLst>
          </p:cNvPr>
          <p:cNvSpPr/>
          <p:nvPr/>
        </p:nvSpPr>
        <p:spPr>
          <a:xfrm>
            <a:off x="336405" y="763886"/>
            <a:ext cx="11379656" cy="5909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2C6FC-7F41-4E98-9811-EB873174444E}"/>
              </a:ext>
            </a:extLst>
          </p:cNvPr>
          <p:cNvSpPr txBox="1"/>
          <p:nvPr/>
        </p:nvSpPr>
        <p:spPr>
          <a:xfrm>
            <a:off x="453338" y="834890"/>
            <a:ext cx="1084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교차 엔트로피 오차 </a:t>
            </a:r>
            <a:r>
              <a:rPr lang="en-US" altLang="ko-KR" sz="160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ko-KR" alt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파이썬 코드로 프로그래밍</a:t>
            </a:r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/>
              <p:nvPr/>
            </p:nvSpPr>
            <p:spPr>
              <a:xfrm>
                <a:off x="156748" y="7032347"/>
                <a:ext cx="5019760" cy="2897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:r>
                  <a:rPr lang="en-US" altLang="ko-KR">
                    <a:latin typeface="Aharoni" panose="02010803020104030203" pitchFamily="2" charset="-79"/>
                    <a:cs typeface="Aharoni" panose="02010803020104030203" pitchFamily="2" charset="-79"/>
                  </a:rPr>
                  <a:t>X, T, </a:t>
                </a:r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P(t=1|x),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{(1−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}</m:t>
                        </m:r>
                      </m:e>
                    </m:func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𝐚𝐫𝐠𝐦𝐢𝐧</m:t>
                            </m:r>
                          </m:e>
                          <m:lim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den>
                    </m:f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σ </a:t>
                </a:r>
                <a:r>
                  <a:rPr lang="en-US" altLang="ko-KR">
                    <a:latin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x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ko-KR"/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/>
                                <m:t> 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=1|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{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ko-KR" altLang="en-US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48" y="7032347"/>
                <a:ext cx="5019760" cy="2897973"/>
              </a:xfrm>
              <a:prstGeom prst="rect">
                <a:avLst/>
              </a:prstGeom>
              <a:blipFill>
                <a:blip r:embed="rId3"/>
                <a:stretch>
                  <a:fillRect l="-5832" t="-1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ABFE280D-C8CE-400E-879F-DC187CE51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78" y="2544516"/>
            <a:ext cx="10605389" cy="2636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7CFF1B-74C2-4C28-A3AB-82A5B034DC84}"/>
                  </a:ext>
                </a:extLst>
              </p:cNvPr>
              <p:cNvSpPr txBox="1"/>
              <p:nvPr/>
            </p:nvSpPr>
            <p:spPr>
              <a:xfrm>
                <a:off x="825982" y="1486142"/>
                <a:ext cx="9872870" cy="76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</a:rPr>
                  <a:t>E(w)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ko-KR"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Aharoni" panose="02010803020104030203" pitchFamily="2" charset="-79"/>
                      </a:rPr>
                      <m:t>log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haroni" panose="02010803020104030203" pitchFamily="2" charset="-79"/>
                      </a:rPr>
                      <m:t> </m:t>
                    </m:r>
                  </m:oMath>
                </a14:m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P(t=1|x) = </a:t>
                </a:r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  <m:t>{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+(1−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)}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 →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해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당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파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이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썬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코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드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정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의</m:t>
                        </m:r>
                      </m:e>
                    </m:nary>
                  </m:oMath>
                </a14:m>
                <a:endParaRPr lang="en-US" altLang="ko-KR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7CFF1B-74C2-4C28-A3AB-82A5B034D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82" y="1486142"/>
                <a:ext cx="9872870" cy="760465"/>
              </a:xfrm>
              <a:prstGeom prst="rect">
                <a:avLst/>
              </a:prstGeom>
              <a:blipFill>
                <a:blip r:embed="rId5"/>
                <a:stretch>
                  <a:fillRect l="-494" t="-50400" r="-185" b="-464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731804-6C33-4B65-878F-0FFD35CFF9D6}"/>
                  </a:ext>
                </a:extLst>
              </p:cNvPr>
              <p:cNvSpPr txBox="1"/>
              <p:nvPr/>
            </p:nvSpPr>
            <p:spPr>
              <a:xfrm>
                <a:off x="6886054" y="3193112"/>
                <a:ext cx="4346713" cy="87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{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)} </m:t>
                          </m:r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731804-6C33-4B65-878F-0FFD35CFF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054" y="3193112"/>
                <a:ext cx="4346713" cy="8714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1D746BF-C845-4A77-9483-EE3E1CB5DA63}"/>
              </a:ext>
            </a:extLst>
          </p:cNvPr>
          <p:cNvCxnSpPr/>
          <p:nvPr/>
        </p:nvCxnSpPr>
        <p:spPr>
          <a:xfrm>
            <a:off x="6639339" y="3652171"/>
            <a:ext cx="583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6DD2A1-C4D2-4CF5-A00B-A83FE8A857CF}"/>
                  </a:ext>
                </a:extLst>
              </p:cNvPr>
              <p:cNvSpPr txBox="1"/>
              <p:nvPr/>
            </p:nvSpPr>
            <p:spPr>
              <a:xfrm>
                <a:off x="3329405" y="3860597"/>
                <a:ext cx="1590261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6DD2A1-C4D2-4CF5-A00B-A83FE8A85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405" y="3860597"/>
                <a:ext cx="1590261" cy="483466"/>
              </a:xfrm>
              <a:prstGeom prst="rect">
                <a:avLst/>
              </a:prstGeom>
              <a:blipFill>
                <a:blip r:embed="rId7"/>
                <a:stretch>
                  <a:fillRect l="-3065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69EF5D6-DCC9-4B6A-A2AD-82870301B633}"/>
              </a:ext>
            </a:extLst>
          </p:cNvPr>
          <p:cNvCxnSpPr/>
          <p:nvPr/>
        </p:nvCxnSpPr>
        <p:spPr>
          <a:xfrm>
            <a:off x="2961586" y="3862666"/>
            <a:ext cx="377962" cy="20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7429F46-E3CC-4EA1-B0D5-B0EC6DD350B9}"/>
              </a:ext>
            </a:extLst>
          </p:cNvPr>
          <p:cNvCxnSpPr/>
          <p:nvPr/>
        </p:nvCxnSpPr>
        <p:spPr>
          <a:xfrm>
            <a:off x="2451652" y="4064569"/>
            <a:ext cx="1524000" cy="79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FF3F7B-58BA-417E-9162-879524532281}"/>
                  </a:ext>
                </a:extLst>
              </p:cNvPr>
              <p:cNvSpPr txBox="1"/>
              <p:nvPr/>
            </p:nvSpPr>
            <p:spPr>
              <a:xfrm>
                <a:off x="3975652" y="4797287"/>
                <a:ext cx="4028661" cy="43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=0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𝑁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  <m:t>{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+(1−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)}</m:t>
                        </m:r>
                      </m:e>
                    </m:nary>
                  </m:oMath>
                </a14:m>
                <a:endParaRPr lang="ko-KR" altLang="en-US" sz="15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FF3F7B-58BA-417E-9162-879524532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2" y="4797287"/>
                <a:ext cx="4028661" cy="439992"/>
              </a:xfrm>
              <a:prstGeom prst="rect">
                <a:avLst/>
              </a:prstGeom>
              <a:blipFill>
                <a:blip r:embed="rId8"/>
                <a:stretch>
                  <a:fillRect l="-756" t="-72222" b="-120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54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F59E65-659B-41C5-B570-2D6887CD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13066-794A-41E2-A3A7-F7A5DE453BA4}"/>
              </a:ext>
            </a:extLst>
          </p:cNvPr>
          <p:cNvSpPr txBox="1"/>
          <p:nvPr/>
        </p:nvSpPr>
        <p:spPr>
          <a:xfrm>
            <a:off x="238539" y="304800"/>
            <a:ext cx="11211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chemeClr val="accent1"/>
                </a:solidFill>
              </a:rPr>
              <a:t>CHAPTER6</a:t>
            </a:r>
            <a:r>
              <a:rPr lang="en-US" altLang="ko-KR" sz="4400"/>
              <a:t> </a:t>
            </a:r>
            <a:r>
              <a:rPr lang="ko-KR" altLang="en-US" sz="4400"/>
              <a:t>지도 학습</a:t>
            </a:r>
            <a:r>
              <a:rPr lang="en-US" altLang="ko-KR" sz="4400"/>
              <a:t>: </a:t>
            </a:r>
            <a:r>
              <a:rPr lang="ko-KR" altLang="en-US" sz="4400"/>
              <a:t>분류</a:t>
            </a:r>
            <a:endParaRPr lang="ko-KR" altLang="en-US" sz="3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D7A84-65B2-4050-9CBD-367F9D490CEC}"/>
              </a:ext>
            </a:extLst>
          </p:cNvPr>
          <p:cNvSpPr txBox="1"/>
          <p:nvPr/>
        </p:nvSpPr>
        <p:spPr>
          <a:xfrm>
            <a:off x="795128" y="1414561"/>
            <a:ext cx="10257183" cy="310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# </a:t>
            </a:r>
            <a:r>
              <a:rPr lang="ko-KR" altLang="en-US" sz="2800" b="1"/>
              <a:t>목차</a:t>
            </a:r>
            <a:endParaRPr lang="en-US" altLang="ko-KR" sz="2800" b="1"/>
          </a:p>
          <a:p>
            <a:endParaRPr lang="en-US" altLang="ko-KR"/>
          </a:p>
          <a:p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accent1"/>
                </a:solidFill>
              </a:rPr>
              <a:t>	6.1 1</a:t>
            </a:r>
            <a:r>
              <a:rPr lang="ko-KR" altLang="en-US" b="1">
                <a:solidFill>
                  <a:schemeClr val="accent1"/>
                </a:solidFill>
              </a:rPr>
              <a:t>차원 입력 </a:t>
            </a:r>
            <a:r>
              <a:rPr lang="en-US" altLang="ko-KR" b="1">
                <a:solidFill>
                  <a:schemeClr val="accent1"/>
                </a:solidFill>
              </a:rPr>
              <a:t>2</a:t>
            </a:r>
            <a:r>
              <a:rPr lang="ko-KR" altLang="en-US" b="1">
                <a:solidFill>
                  <a:schemeClr val="accent1"/>
                </a:solidFill>
              </a:rPr>
              <a:t>클래스 분류</a:t>
            </a:r>
            <a:endParaRPr lang="en-US" altLang="ko-KR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accent1"/>
                </a:solidFill>
              </a:rPr>
              <a:t>	6.2 2</a:t>
            </a:r>
            <a:r>
              <a:rPr lang="ko-KR" altLang="en-US" b="1">
                <a:solidFill>
                  <a:schemeClr val="accent1"/>
                </a:solidFill>
              </a:rPr>
              <a:t>차원 입력 </a:t>
            </a:r>
            <a:r>
              <a:rPr lang="en-US" altLang="ko-KR" b="1">
                <a:solidFill>
                  <a:schemeClr val="accent1"/>
                </a:solidFill>
              </a:rPr>
              <a:t>2</a:t>
            </a:r>
            <a:r>
              <a:rPr lang="ko-KR" altLang="en-US" b="1">
                <a:solidFill>
                  <a:schemeClr val="accent1"/>
                </a:solidFill>
              </a:rPr>
              <a:t>클래스 분류</a:t>
            </a:r>
            <a:endParaRPr lang="en-US" altLang="ko-KR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accent1"/>
                </a:solidFill>
              </a:rPr>
              <a:t>	6.3 2</a:t>
            </a:r>
            <a:r>
              <a:rPr lang="ko-KR" altLang="en-US" b="1">
                <a:solidFill>
                  <a:schemeClr val="accent1"/>
                </a:solidFill>
              </a:rPr>
              <a:t>차원 입력 </a:t>
            </a:r>
            <a:r>
              <a:rPr lang="en-US" altLang="ko-KR" b="1">
                <a:solidFill>
                  <a:schemeClr val="accent1"/>
                </a:solidFill>
              </a:rPr>
              <a:t>3</a:t>
            </a:r>
            <a:r>
              <a:rPr lang="ko-KR" altLang="en-US" b="1">
                <a:solidFill>
                  <a:schemeClr val="accent1"/>
                </a:solidFill>
              </a:rPr>
              <a:t>클래스 분류</a:t>
            </a:r>
            <a:endParaRPr lang="en-US" altLang="ko-KR" b="1">
              <a:solidFill>
                <a:schemeClr val="accent1"/>
              </a:solidFill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02392829-7927-42BB-8B4D-72FF6F31E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164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7CE476-CC8B-4F91-9233-78F4DFC9CB4A}"/>
              </a:ext>
            </a:extLst>
          </p:cNvPr>
          <p:cNvSpPr txBox="1"/>
          <p:nvPr/>
        </p:nvSpPr>
        <p:spPr>
          <a:xfrm>
            <a:off x="156748" y="385209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6.1.5 </a:t>
            </a:r>
            <a:r>
              <a:rPr lang="ko-KR" alt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교차 엔트로피 오차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048003-EBC7-47D0-A8D1-E09845D5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719A1-1253-4C9A-9A5F-FC78EFDD9FA9}"/>
              </a:ext>
            </a:extLst>
          </p:cNvPr>
          <p:cNvSpPr/>
          <p:nvPr/>
        </p:nvSpPr>
        <p:spPr>
          <a:xfrm>
            <a:off x="336405" y="763886"/>
            <a:ext cx="11379656" cy="5909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2C6FC-7F41-4E98-9811-EB873174444E}"/>
              </a:ext>
            </a:extLst>
          </p:cNvPr>
          <p:cNvSpPr txBox="1"/>
          <p:nvPr/>
        </p:nvSpPr>
        <p:spPr>
          <a:xfrm>
            <a:off x="453338" y="834890"/>
            <a:ext cx="1084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교차 엔트로피 오차 </a:t>
            </a:r>
            <a:r>
              <a:rPr lang="en-US" altLang="ko-KR" sz="160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ko-KR" alt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파이썬 코드로 그래프모양 확인</a:t>
            </a:r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/>
              <p:nvPr/>
            </p:nvSpPr>
            <p:spPr>
              <a:xfrm>
                <a:off x="156748" y="7032347"/>
                <a:ext cx="5019760" cy="2897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:r>
                  <a:rPr lang="en-US" altLang="ko-KR">
                    <a:latin typeface="Aharoni" panose="02010803020104030203" pitchFamily="2" charset="-79"/>
                    <a:cs typeface="Aharoni" panose="02010803020104030203" pitchFamily="2" charset="-79"/>
                  </a:rPr>
                  <a:t>X, T, </a:t>
                </a:r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P(t=1|x),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{(1−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}</m:t>
                        </m:r>
                      </m:e>
                    </m:func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𝐚𝐫𝐠𝐦𝐢𝐧</m:t>
                            </m:r>
                          </m:e>
                          <m:lim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den>
                    </m:f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σ </a:t>
                </a:r>
                <a:r>
                  <a:rPr lang="en-US" altLang="ko-KR">
                    <a:latin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x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ko-KR"/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/>
                                <m:t> 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=1|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{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ko-KR" altLang="en-US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48" y="7032347"/>
                <a:ext cx="5019760" cy="2897973"/>
              </a:xfrm>
              <a:prstGeom prst="rect">
                <a:avLst/>
              </a:prstGeom>
              <a:blipFill>
                <a:blip r:embed="rId3"/>
                <a:stretch>
                  <a:fillRect l="-5832" t="-1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367975E3-231C-424F-B7BC-E98E3C79D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964" y="1337172"/>
            <a:ext cx="4465544" cy="49859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#리스트 6-1-(6)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mpl_toolkts.mplot3d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Axes3D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계산 --------------------------------------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등고선 표시 해상도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w_range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np.array([[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x0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np.linspace(w_range[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w_range[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xn)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x1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np.linspace(w_range[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w_range[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xn)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xx0, xx1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np.meshgrid(x0, x1)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np.zeros((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(x1),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(x0)))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np.zeros(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i0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(xn):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i1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(xn):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x0[i0]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x1[i1]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C[i1, i0]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cee_logistic(w, X, 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표시 --------------------------------------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plt.figure(figsize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#plt.figure(figsize=(9.5, 4))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plt.subplots_adjust(wspace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ax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plt.subplot(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projection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'3d'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ax.plot_surface(xx0, xx1, C, color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'blue'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edgecolor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'black'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rstride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cstride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alpha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ax.set_xlabel(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'$w_0$'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fontsize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ax.set_ylabel(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'$w_1$'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fontsize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ax.set_xlim(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ax.set_ylim(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ax.set_zlim(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ax.view_init(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plt.subplot(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plt.contour(xx0, xx1, C,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colors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'black'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levels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0.26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1.6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3.2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6.4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cont.clabel(fmt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'%1.1f'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fontsize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plt.xlabel(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'$w_0$'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fontsize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plt.ylabel(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'$w_1$'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fontsize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plt.grid(True)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plt.show()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70041D-B0F9-42A8-A13A-D3E24F08F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687" y="2401848"/>
            <a:ext cx="6629400" cy="3114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1BF148-BD1A-4808-97AB-DE6507A1157E}"/>
              </a:ext>
            </a:extLst>
          </p:cNvPr>
          <p:cNvSpPr txBox="1"/>
          <p:nvPr/>
        </p:nvSpPr>
        <p:spPr>
          <a:xfrm>
            <a:off x="4878474" y="1520981"/>
            <a:ext cx="5895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로지스틱 회귀 모델의 평균 교차 엔트로피 오차 함수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C2B435-C424-4C29-B65E-5C4C42F28E98}"/>
              </a:ext>
            </a:extLst>
          </p:cNvPr>
          <p:cNvSpPr/>
          <p:nvPr/>
        </p:nvSpPr>
        <p:spPr>
          <a:xfrm>
            <a:off x="4605027" y="1337172"/>
            <a:ext cx="6977374" cy="465980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45B98C-D95B-4561-AB50-CA9E53E672C6}"/>
              </a:ext>
            </a:extLst>
          </p:cNvPr>
          <p:cNvSpPr txBox="1"/>
          <p:nvPr/>
        </p:nvSpPr>
        <p:spPr>
          <a:xfrm>
            <a:off x="4552684" y="1892218"/>
            <a:ext cx="2648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E(w):</a:t>
            </a:r>
          </a:p>
          <a:p>
            <a:pPr algn="ctr"/>
            <a:r>
              <a:rPr lang="ko-KR" altLang="en-US" sz="1400">
                <a:latin typeface="Cambria Math" panose="02040503050406030204" pitchFamily="18" charset="0"/>
              </a:rPr>
              <a:t>평균 교차 엔트로피 오차 함수</a:t>
            </a:r>
            <a:endParaRPr lang="ko-KR" altLang="en-US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9E9542-21D0-4072-BF3C-96673FB470CA}"/>
              </a:ext>
            </a:extLst>
          </p:cNvPr>
          <p:cNvSpPr txBox="1"/>
          <p:nvPr/>
        </p:nvSpPr>
        <p:spPr>
          <a:xfrm>
            <a:off x="8415129" y="1980385"/>
            <a:ext cx="272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등고선 표시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793A761-3BA5-402B-A202-45DB13E0C127}"/>
              </a:ext>
            </a:extLst>
          </p:cNvPr>
          <p:cNvSpPr/>
          <p:nvPr/>
        </p:nvSpPr>
        <p:spPr>
          <a:xfrm>
            <a:off x="9819860" y="4094920"/>
            <a:ext cx="145774" cy="19878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128C2A7-2532-471A-8D89-4B84032CB88D}"/>
              </a:ext>
            </a:extLst>
          </p:cNvPr>
          <p:cNvCxnSpPr>
            <a:cxnSpLocks/>
          </p:cNvCxnSpPr>
          <p:nvPr/>
        </p:nvCxnSpPr>
        <p:spPr>
          <a:xfrm>
            <a:off x="9885012" y="4171248"/>
            <a:ext cx="415975" cy="1365617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1A2142-63B0-4376-880C-04F5A5CB7058}"/>
              </a:ext>
            </a:extLst>
          </p:cNvPr>
          <p:cNvSpPr txBox="1"/>
          <p:nvPr/>
        </p:nvSpPr>
        <p:spPr>
          <a:xfrm>
            <a:off x="9193698" y="5521227"/>
            <a:ext cx="3291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이 근처에 최소치가 있음</a:t>
            </a:r>
          </a:p>
        </p:txBody>
      </p:sp>
    </p:spTree>
    <p:extLst>
      <p:ext uri="{BB962C8B-B14F-4D97-AF65-F5344CB8AC3E}">
        <p14:creationId xmlns:p14="http://schemas.microsoft.com/office/powerpoint/2010/main" val="1189997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7CE476-CC8B-4F91-9233-78F4DFC9CB4A}"/>
              </a:ext>
            </a:extLst>
          </p:cNvPr>
          <p:cNvSpPr txBox="1"/>
          <p:nvPr/>
        </p:nvSpPr>
        <p:spPr>
          <a:xfrm>
            <a:off x="156748" y="385209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6.1.6 </a:t>
            </a:r>
            <a:r>
              <a:rPr lang="ko-KR" alt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학습 규칙의 도출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048003-EBC7-47D0-A8D1-E09845D5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719A1-1253-4C9A-9A5F-FC78EFDD9FA9}"/>
              </a:ext>
            </a:extLst>
          </p:cNvPr>
          <p:cNvSpPr/>
          <p:nvPr/>
        </p:nvSpPr>
        <p:spPr>
          <a:xfrm>
            <a:off x="336405" y="763886"/>
            <a:ext cx="11379656" cy="5909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2C6FC-7F41-4E98-9811-EB873174444E}"/>
              </a:ext>
            </a:extLst>
          </p:cNvPr>
          <p:cNvSpPr txBox="1"/>
          <p:nvPr/>
        </p:nvSpPr>
        <p:spPr>
          <a:xfrm>
            <a:off x="453338" y="834890"/>
            <a:ext cx="1084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학습 규칙의 도출 </a:t>
            </a:r>
            <a:r>
              <a:rPr lang="en-US" altLang="ko-KR" sz="1600"/>
              <a:t>– ‘</a:t>
            </a:r>
            <a:r>
              <a:rPr lang="ko-KR" altLang="en-US" sz="1600"/>
              <a:t>로지스틱 회귀 모델</a:t>
            </a:r>
            <a:r>
              <a:rPr lang="en-US" altLang="ko-KR" sz="1600"/>
              <a:t>’</a:t>
            </a:r>
            <a:r>
              <a:rPr lang="ko-KR" altLang="en-US" sz="1600"/>
              <a:t>의 </a:t>
            </a:r>
            <a:r>
              <a:rPr lang="en-US" altLang="ko-KR" sz="1600"/>
              <a:t>‘</a:t>
            </a:r>
            <a:r>
              <a:rPr lang="ko-KR" altLang="en-US" sz="1600"/>
              <a:t>평균 교차 엔트로피 오차</a:t>
            </a:r>
            <a:r>
              <a:rPr lang="en-US" altLang="ko-KR" sz="1600"/>
              <a:t>’</a:t>
            </a:r>
            <a:r>
              <a:rPr lang="ko-KR" altLang="en-US" sz="1600"/>
              <a:t>를 최소화하는 매개변수 구하기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/>
              <p:nvPr/>
            </p:nvSpPr>
            <p:spPr>
              <a:xfrm>
                <a:off x="156748" y="7032347"/>
                <a:ext cx="5019760" cy="2897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:r>
                  <a:rPr lang="en-US" altLang="ko-KR">
                    <a:latin typeface="Aharoni" panose="02010803020104030203" pitchFamily="2" charset="-79"/>
                    <a:cs typeface="Aharoni" panose="02010803020104030203" pitchFamily="2" charset="-79"/>
                  </a:rPr>
                  <a:t>X, T, </a:t>
                </a:r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P(t=1|x),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{(1−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}</m:t>
                        </m:r>
                      </m:e>
                    </m:func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𝐚𝐫𝐠𝐦𝐢𝐧</m:t>
                            </m:r>
                          </m:e>
                          <m:lim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den>
                    </m:f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σ </a:t>
                </a:r>
                <a:r>
                  <a:rPr lang="en-US" altLang="ko-KR">
                    <a:latin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x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ko-KR"/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/>
                                <m:t> 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=1|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{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ko-KR" altLang="en-US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48" y="7032347"/>
                <a:ext cx="5019760" cy="2897973"/>
              </a:xfrm>
              <a:prstGeom prst="rect">
                <a:avLst/>
              </a:prstGeom>
              <a:blipFill>
                <a:blip r:embed="rId3"/>
                <a:stretch>
                  <a:fillRect l="-5832" t="-1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D4C33A-1EA1-421F-9191-4766C45943AE}"/>
                  </a:ext>
                </a:extLst>
              </p:cNvPr>
              <p:cNvSpPr txBox="1"/>
              <p:nvPr/>
            </p:nvSpPr>
            <p:spPr>
              <a:xfrm>
                <a:off x="466590" y="1219202"/>
                <a:ext cx="11129062" cy="4622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/>
                  <a:t>이제</a:t>
                </a:r>
                <a:r>
                  <a:rPr lang="en-US" altLang="ko-KR" sz="1400"/>
                  <a:t>, </a:t>
                </a:r>
                <a:r>
                  <a:rPr lang="ko-KR" altLang="en-US" sz="1400"/>
                  <a:t>교차 엔트로피 오차를 최소화하는 매개 변수를 구해야 한다</a:t>
                </a:r>
                <a:r>
                  <a:rPr lang="en-US" altLang="ko-KR" sz="1400"/>
                  <a:t>. </a:t>
                </a:r>
                <a:r>
                  <a:rPr lang="ko-KR" altLang="en-US" sz="1400"/>
                  <a:t>앞에서 배운 방법으로 </a:t>
                </a:r>
                <a:r>
                  <a:rPr lang="en-US" altLang="ko-KR" sz="1400"/>
                  <a:t>2</a:t>
                </a:r>
                <a:r>
                  <a:rPr lang="ko-KR" altLang="en-US" sz="1400"/>
                  <a:t>가지가 잇었다</a:t>
                </a:r>
                <a:r>
                  <a:rPr lang="en-US" altLang="ko-KR" sz="1400"/>
                  <a:t>.</a:t>
                </a:r>
              </a:p>
              <a:p>
                <a:endParaRPr lang="en-US" altLang="ko-KR" sz="1400"/>
              </a:p>
              <a:p>
                <a:endParaRPr lang="en-US" altLang="ko-KR" sz="1400"/>
              </a:p>
              <a:p>
                <a:r>
                  <a:rPr lang="ko-KR" altLang="en-US" sz="1600"/>
                  <a:t>① 해석해</a:t>
                </a:r>
                <a:endParaRPr lang="en-US" altLang="ko-KR" sz="1600"/>
              </a:p>
              <a:p>
                <a:endParaRPr lang="en-US" altLang="ko-KR" sz="1600"/>
              </a:p>
              <a:p>
                <a:r>
                  <a:rPr lang="ko-KR" altLang="en-US" sz="1600"/>
                  <a:t>② 경사하강법</a:t>
                </a:r>
                <a:endParaRPr lang="en-US" altLang="ko-KR" sz="1600"/>
              </a:p>
              <a:p>
                <a:endParaRPr lang="en-US" altLang="ko-KR" sz="1600"/>
              </a:p>
              <a:p>
                <a:r>
                  <a:rPr lang="ko-KR" altLang="en-US" sz="1400"/>
                  <a:t>해석해는 함수가 선형결합일때만</a:t>
                </a:r>
                <a:r>
                  <a:rPr lang="en-US" altLang="ko-KR" sz="1400"/>
                  <a:t>, </a:t>
                </a:r>
                <a:r>
                  <a:rPr lang="ko-KR" altLang="en-US" sz="1400"/>
                  <a:t>가능한데</a:t>
                </a:r>
                <a:r>
                  <a:rPr lang="en-US" altLang="ko-KR" sz="1400"/>
                  <a:t>, </a:t>
                </a:r>
                <a:r>
                  <a:rPr lang="ko-KR" altLang="en-US" sz="1400"/>
                  <a:t>로지스틱 회귀 모델의 평균교차엔트로피의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400"/>
                  <a:t> 비선형인 시그모이드</a:t>
                </a:r>
                <a:r>
                  <a:rPr lang="en-US" altLang="ko-KR" sz="1400"/>
                  <a:t> </a:t>
                </a:r>
                <a:r>
                  <a:rPr lang="ko-KR" altLang="en-US" sz="1400"/>
                  <a:t>함수를 </a:t>
                </a:r>
                <a:endParaRPr lang="en-US" altLang="ko-KR" sz="1400"/>
              </a:p>
              <a:p>
                <a:r>
                  <a:rPr lang="ko-KR" altLang="en-US" sz="1400"/>
                  <a:t>포함하고 있으므로</a:t>
                </a:r>
                <a:r>
                  <a:rPr lang="en-US" altLang="ko-KR" sz="1400"/>
                  <a:t>, </a:t>
                </a:r>
                <a:r>
                  <a:rPr lang="ko-KR" altLang="en-US" sz="1400"/>
                  <a:t>① 해석해 방법은 사용할 수 없다</a:t>
                </a:r>
                <a:r>
                  <a:rPr lang="en-US" altLang="ko-KR" sz="1400"/>
                  <a:t>. </a:t>
                </a:r>
                <a:r>
                  <a:rPr lang="ko-KR" altLang="en-US" sz="1400"/>
                  <a:t>그러므로</a:t>
                </a:r>
                <a:r>
                  <a:rPr lang="en-US" altLang="ko-KR" sz="1400"/>
                  <a:t>, </a:t>
                </a:r>
                <a:r>
                  <a:rPr lang="ko-KR" altLang="en-US" sz="1400"/>
                  <a:t>② </a:t>
                </a:r>
                <a:r>
                  <a:rPr lang="ko-KR" altLang="en-US" sz="1400" b="1">
                    <a:solidFill>
                      <a:schemeClr val="accent1"/>
                    </a:solidFill>
                  </a:rPr>
                  <a:t>경사하강법</a:t>
                </a:r>
                <a:r>
                  <a:rPr lang="ko-KR" altLang="en-US" sz="1400"/>
                  <a:t>으로 수치적으로</a:t>
                </a:r>
                <a:r>
                  <a:rPr lang="en-US" altLang="ko-KR" sz="1400"/>
                  <a:t> </a:t>
                </a:r>
                <a:r>
                  <a:rPr lang="ko-KR" altLang="en-US" sz="1400"/>
                  <a:t>매개변수를 구해야 한다</a:t>
                </a:r>
                <a:r>
                  <a:rPr lang="en-US" altLang="ko-KR" sz="1400"/>
                  <a:t>.</a:t>
                </a:r>
                <a:r>
                  <a:rPr lang="ko-KR" altLang="en-US" sz="1400"/>
                  <a:t> </a:t>
                </a:r>
                <a:endParaRPr lang="en-US" altLang="ko-KR" sz="1400"/>
              </a:p>
              <a:p>
                <a:endParaRPr lang="en-US" altLang="ko-KR" sz="1400"/>
              </a:p>
              <a:p>
                <a:endParaRPr lang="en-US" altLang="ko-KR" sz="1400"/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경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사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𝑔𝑟𝑎𝑑𝑖𝑒𝑛𝑡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 </m:t>
                    </m:r>
                    <m:sSup>
                      <m:sSup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ko-KR" alt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ko-KR" altLang="en-US" sz="1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en-US" sz="14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ko-KR" altLang="en-US" sz="1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en-US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400"/>
                  <a:t> </a:t>
                </a:r>
                <a:r>
                  <a:rPr lang="ko-KR" altLang="en-US" sz="1400"/>
                  <a:t>구해야 한다</a:t>
                </a:r>
                <a:endParaRPr lang="en-US" altLang="ko-KR" sz="1400"/>
              </a:p>
              <a:p>
                <a:endParaRPr lang="en-US" altLang="ko-KR" sz="1400"/>
              </a:p>
              <a:p>
                <a:endParaRPr lang="en-US" altLang="ko-KR" sz="1600"/>
              </a:p>
              <a:p>
                <a:endParaRPr lang="en-US" altLang="ko-KR" sz="1600"/>
              </a:p>
              <a:p>
                <a:endParaRPr lang="en-US" altLang="ko-KR" sz="1600"/>
              </a:p>
              <a:p>
                <a:endParaRPr lang="en-US" altLang="ko-KR" sz="1600"/>
              </a:p>
              <a:p>
                <a:endParaRPr lang="en-US" altLang="ko-KR" sz="1600"/>
              </a:p>
              <a:p>
                <a:r>
                  <a:rPr lang="en-US" altLang="ko-KR" sz="1300"/>
                  <a:t>* </a:t>
                </a:r>
                <a:r>
                  <a:rPr lang="ko-KR" altLang="en-US" sz="1300"/>
                  <a:t>비선형 </a:t>
                </a:r>
                <a:r>
                  <a:rPr lang="en-US" altLang="ko-KR" sz="1300"/>
                  <a:t>: </a:t>
                </a:r>
                <a:r>
                  <a:rPr lang="ko-KR" altLang="en-US" sz="1300"/>
                  <a:t>선형결합으로 표현할 수 없는 함수 </a:t>
                </a:r>
                <a:r>
                  <a:rPr lang="en-US" altLang="ko-KR" sz="1300"/>
                  <a:t>( </a:t>
                </a:r>
                <a:r>
                  <a:rPr lang="ko-KR" altLang="en-US" sz="1300"/>
                  <a:t>곡선</a:t>
                </a:r>
                <a:r>
                  <a:rPr lang="en-US" altLang="ko-KR" sz="1300"/>
                  <a:t> ) Ex)</a:t>
                </a:r>
                <a:r>
                  <a:rPr lang="ko-KR" altLang="en-US" sz="130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300"/>
                  <a:t>, </a:t>
                </a:r>
                <a:r>
                  <a:rPr lang="ko-KR" altLang="en-US" sz="1300"/>
                  <a:t>시그모이드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D4C33A-1EA1-421F-9191-4766C459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90" y="1219202"/>
                <a:ext cx="11129062" cy="4622035"/>
              </a:xfrm>
              <a:prstGeom prst="rect">
                <a:avLst/>
              </a:prstGeom>
              <a:blipFill>
                <a:blip r:embed="rId4"/>
                <a:stretch>
                  <a:fillRect l="-329" t="-264" b="-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44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7CE476-CC8B-4F91-9233-78F4DFC9CB4A}"/>
              </a:ext>
            </a:extLst>
          </p:cNvPr>
          <p:cNvSpPr txBox="1"/>
          <p:nvPr/>
        </p:nvSpPr>
        <p:spPr>
          <a:xfrm>
            <a:off x="156748" y="385209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6.1.6 </a:t>
            </a:r>
            <a:r>
              <a:rPr lang="ko-KR" alt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학습 규칙의 도출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048003-EBC7-47D0-A8D1-E09845D5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719A1-1253-4C9A-9A5F-FC78EFDD9FA9}"/>
              </a:ext>
            </a:extLst>
          </p:cNvPr>
          <p:cNvSpPr/>
          <p:nvPr/>
        </p:nvSpPr>
        <p:spPr>
          <a:xfrm>
            <a:off x="336405" y="763886"/>
            <a:ext cx="11379656" cy="5909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2C6FC-7F41-4E98-9811-EB873174444E}"/>
              </a:ext>
            </a:extLst>
          </p:cNvPr>
          <p:cNvSpPr txBox="1"/>
          <p:nvPr/>
        </p:nvSpPr>
        <p:spPr>
          <a:xfrm>
            <a:off x="453338" y="834890"/>
            <a:ext cx="1084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학습 규칙의 도출 </a:t>
            </a:r>
            <a:r>
              <a:rPr lang="en-US" altLang="ko-KR" sz="1600"/>
              <a:t>– ‘</a:t>
            </a:r>
            <a:r>
              <a:rPr lang="ko-KR" altLang="en-US" sz="1600"/>
              <a:t>로지스틱 회귀 모델</a:t>
            </a:r>
            <a:r>
              <a:rPr lang="en-US" altLang="ko-KR" sz="1600"/>
              <a:t>’</a:t>
            </a:r>
            <a:r>
              <a:rPr lang="ko-KR" altLang="en-US" sz="1600"/>
              <a:t>의 </a:t>
            </a:r>
            <a:r>
              <a:rPr lang="en-US" altLang="ko-KR" sz="1600"/>
              <a:t>‘</a:t>
            </a:r>
            <a:r>
              <a:rPr lang="ko-KR" altLang="en-US" sz="1600"/>
              <a:t>평균 교차 엔트로피 오차</a:t>
            </a:r>
            <a:r>
              <a:rPr lang="en-US" altLang="ko-KR" sz="1600"/>
              <a:t>’</a:t>
            </a:r>
            <a:r>
              <a:rPr lang="ko-KR" altLang="en-US" sz="1600"/>
              <a:t>를 최소화하는 매개변수 구하기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/>
              <p:nvPr/>
            </p:nvSpPr>
            <p:spPr>
              <a:xfrm>
                <a:off x="156748" y="7032347"/>
                <a:ext cx="5019760" cy="3616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:r>
                  <a:rPr lang="en-US" altLang="ko-KR">
                    <a:latin typeface="Aharoni" panose="02010803020104030203" pitchFamily="2" charset="-79"/>
                    <a:cs typeface="Aharoni" panose="02010803020104030203" pitchFamily="2" charset="-79"/>
                  </a:rPr>
                  <a:t>X, T, </a:t>
                </a:r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P(t=1|x),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{(1−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}</m:t>
                        </m:r>
                      </m:e>
                    </m:func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𝐚𝐫𝐠𝐦𝐢𝐧</m:t>
                            </m:r>
                          </m:e>
                          <m:lim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den>
                    </m:f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σ </a:t>
                </a:r>
                <a:r>
                  <a:rPr lang="en-US" altLang="ko-KR">
                    <a:latin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x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ko-KR"/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/>
                                <m:t> 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=1|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{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 </m:t>
                    </m:r>
                  </m:oMath>
                </a14:m>
                <a:r>
                  <a:rPr lang="en-US" altLang="ko-KR">
                    <a:latin typeface="cambria M"/>
                  </a:rPr>
                  <a:t>E(</a:t>
                </a:r>
                <a:r>
                  <a:rPr lang="en-US" altLang="ko-KR" b="1">
                    <a:latin typeface="cambria M"/>
                  </a:rPr>
                  <a:t>w</a:t>
                </a:r>
                <a:r>
                  <a:rPr lang="en-US" altLang="ko-KR">
                    <a:latin typeface="cambria M"/>
                  </a:rPr>
                  <a:t>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>
                        <a:latin typeface="cambria M"/>
                      </a:rPr>
                      <m:t>(</m:t>
                    </m:r>
                    <m:r>
                      <m:rPr>
                        <m:nor/>
                      </m:rPr>
                      <a:rPr lang="en-US" altLang="ko-KR" b="1">
                        <a:latin typeface="cambria M"/>
                      </a:rPr>
                      <m:t>w</m:t>
                    </m:r>
                    <m:r>
                      <m:rPr>
                        <m:nor/>
                      </m:rPr>
                      <a:rPr lang="en-US" altLang="ko-KR">
                        <a:latin typeface="cambria M"/>
                      </a:rPr>
                      <m:t>)</m:t>
                    </m:r>
                  </m:oMath>
                </a14:m>
                <a:endParaRPr lang="ko-KR" altLang="en-US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48" y="7032347"/>
                <a:ext cx="5019760" cy="3616567"/>
              </a:xfrm>
              <a:prstGeom prst="rect">
                <a:avLst/>
              </a:prstGeom>
              <a:blipFill>
                <a:blip r:embed="rId2"/>
                <a:stretch>
                  <a:fillRect l="-5832" t="-15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D4C33A-1EA1-421F-9191-4766C45943AE}"/>
                  </a:ext>
                </a:extLst>
              </p:cNvPr>
              <p:cNvSpPr txBox="1"/>
              <p:nvPr/>
            </p:nvSpPr>
            <p:spPr>
              <a:xfrm>
                <a:off x="466590" y="1219202"/>
                <a:ext cx="5205340" cy="513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>
                    <a:latin typeface="cambria M"/>
                  </a:rPr>
                  <a:t>①</a:t>
                </a:r>
                <a:endParaRPr lang="en-US" altLang="ko-KR" sz="1400">
                  <a:latin typeface="cambria M"/>
                </a:endParaRPr>
              </a:p>
              <a:p>
                <a:endParaRPr lang="en-US" altLang="ko-KR" sz="1400">
                  <a:latin typeface="cambria M"/>
                </a:endParaRPr>
              </a:p>
              <a:p>
                <a:r>
                  <a:rPr lang="en-US" altLang="ko-KR" sz="1400">
                    <a:latin typeface="cambria M"/>
                  </a:rPr>
                  <a:t>E(</a:t>
                </a:r>
                <a:r>
                  <a:rPr lang="en-US" altLang="ko-KR" sz="1400" b="1">
                    <a:latin typeface="cambria M"/>
                  </a:rPr>
                  <a:t>w</a:t>
                </a:r>
                <a:r>
                  <a:rPr lang="en-US" altLang="ko-KR" sz="1400">
                    <a:latin typeface="cambria M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1400">
                    <a:latin typeface="cambria M"/>
                  </a:rPr>
                  <a:t>(</a:t>
                </a:r>
                <a:r>
                  <a:rPr lang="en-US" altLang="ko-KR" sz="1400" b="1">
                    <a:latin typeface="cambria M"/>
                  </a:rPr>
                  <a:t>w</a:t>
                </a:r>
                <a:r>
                  <a:rPr lang="en-US" altLang="ko-KR" sz="1400">
                    <a:latin typeface="cambria M"/>
                  </a:rPr>
                  <a:t>)</a:t>
                </a:r>
              </a:p>
              <a:p>
                <a:endParaRPr lang="en-US" altLang="ko-KR" sz="1400">
                  <a:latin typeface="cambria 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>
                        <a:latin typeface="cambria M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400" b="1">
                        <a:latin typeface="cambria M"/>
                      </a:rPr>
                      <m:t>w</m:t>
                    </m:r>
                    <m:r>
                      <m:rPr>
                        <m:nor/>
                      </m:rPr>
                      <a:rPr lang="en-US" altLang="ko-KR" sz="1400">
                        <a:latin typeface="cambria M"/>
                      </a:rPr>
                      <m:t>)</m:t>
                    </m:r>
                  </m:oMath>
                </a14:m>
                <a:r>
                  <a:rPr lang="ko-KR" altLang="en-US" sz="1400">
                    <a:latin typeface="cambria M"/>
                  </a:rPr>
                  <a:t> </a:t>
                </a:r>
                <a:r>
                  <a:rPr lang="en-US" altLang="ko-KR" sz="1400">
                    <a:latin typeface="cambria M"/>
                  </a:rPr>
                  <a:t>= -</a:t>
                </a:r>
                <a:r>
                  <a:rPr lang="en-US" altLang="ko-KR" sz="1400"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𝑡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log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400">
                    <a:latin typeface="cambria M"/>
                  </a:rPr>
                  <a:t> </a:t>
                </a:r>
                <a:r>
                  <a:rPr lang="en-US" altLang="ko-KR" sz="1400">
                    <a:latin typeface="cambria M"/>
                  </a:rPr>
                  <a:t>- (1-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400">
                    <a:latin typeface="cambria M"/>
                  </a:rPr>
                  <a:t>)</a:t>
                </a:r>
                <a:r>
                  <a:rPr lang="en-US" altLang="ko-KR" sz="1400"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log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(1−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)</m:t>
                    </m:r>
                  </m:oMath>
                </a14:m>
                <a:endParaRPr lang="en-US" altLang="ko-KR" sz="1400">
                  <a:latin typeface="cambria M"/>
                </a:endParaRPr>
              </a:p>
              <a:p>
                <a:endParaRPr lang="en-US" altLang="ko-KR" sz="1400">
                  <a:latin typeface="cambria M"/>
                </a:endParaRPr>
              </a:p>
              <a:p>
                <a:r>
                  <a:rPr lang="ko-KR" altLang="en-US" sz="1400">
                    <a:latin typeface="cambria M"/>
                  </a:rPr>
                  <a:t>미분의 법칙을 이용해서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 </m:t>
                    </m:r>
                  </m:oMath>
                </a14:m>
                <a:r>
                  <a:rPr lang="en-US" altLang="ko-KR" sz="1400">
                    <a:latin typeface="cambria M"/>
                  </a:rPr>
                  <a:t>E(</a:t>
                </a:r>
                <a:r>
                  <a:rPr lang="en-US" altLang="ko-KR" sz="1400" b="1">
                    <a:latin typeface="cambria M"/>
                  </a:rPr>
                  <a:t>w</a:t>
                </a:r>
                <a:r>
                  <a:rPr lang="en-US" altLang="ko-KR" sz="1400">
                    <a:latin typeface="cambria M"/>
                  </a:rPr>
                  <a:t>)</a:t>
                </a:r>
                <a:r>
                  <a:rPr lang="ko-KR" altLang="en-US" sz="1400">
                    <a:latin typeface="cambria M"/>
                  </a:rPr>
                  <a:t>를 다음과 같이 변형한다</a:t>
                </a:r>
                <a:r>
                  <a:rPr lang="en-US" altLang="ko-KR" sz="1400">
                    <a:latin typeface="cambria M"/>
                  </a:rPr>
                  <a:t>.</a:t>
                </a:r>
              </a:p>
              <a:p>
                <a:endParaRPr lang="en-US" altLang="ko-KR" sz="1400">
                  <a:latin typeface="cambria M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 </m:t>
                    </m:r>
                  </m:oMath>
                </a14:m>
                <a:r>
                  <a:rPr lang="en-US" altLang="ko-KR" sz="1400">
                    <a:latin typeface="cambria M"/>
                  </a:rPr>
                  <a:t>E(</a:t>
                </a:r>
                <a:r>
                  <a:rPr lang="en-US" altLang="ko-KR" sz="1400" b="1">
                    <a:latin typeface="cambria M"/>
                  </a:rPr>
                  <a:t>w</a:t>
                </a:r>
                <a:r>
                  <a:rPr lang="en-US" altLang="ko-KR" sz="1400">
                    <a:latin typeface="cambria M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>
                      <m:fPr>
                        <m:ctrlPr>
                          <a:rPr lang="en-US" altLang="ko-KR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𝝏</m:t>
                        </m:r>
                      </m:num>
                      <m:den>
                        <m:r>
                          <a:rPr lang="en-US" altLang="ko-KR" sz="1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1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1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𝟎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1400">
                    <a:latin typeface="cambria M"/>
                  </a:rPr>
                  <a:t>(</a:t>
                </a:r>
                <a:r>
                  <a:rPr lang="en-US" altLang="ko-KR" sz="1400" b="1">
                    <a:latin typeface="cambria M"/>
                  </a:rPr>
                  <a:t>w</a:t>
                </a:r>
                <a:r>
                  <a:rPr lang="en-US" altLang="ko-KR" sz="1400">
                    <a:latin typeface="cambria M"/>
                  </a:rPr>
                  <a:t>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altLang="ko-KR" sz="1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fPr>
                          <m:num>
                            <m:r>
                              <a:rPr lang="en-US" altLang="ko-KR" sz="1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𝝏</m:t>
                            </m:r>
                          </m:num>
                          <m:den>
                            <m:r>
                              <a:rPr lang="en-US" altLang="ko-KR" sz="1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altLang="ko-KR" sz="1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ko-KR" sz="1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1400">
                    <a:latin typeface="cambria M"/>
                  </a:rPr>
                  <a:t>(</a:t>
                </a:r>
                <a:r>
                  <a:rPr lang="en-US" altLang="ko-KR" sz="1400" b="1">
                    <a:latin typeface="cambria M"/>
                  </a:rPr>
                  <a:t>w</a:t>
                </a:r>
                <a:r>
                  <a:rPr lang="en-US" altLang="ko-KR" sz="1400">
                    <a:latin typeface="cambria M"/>
                  </a:rPr>
                  <a:t>)</a:t>
                </a:r>
              </a:p>
              <a:p>
                <a:endParaRPr lang="en-US" altLang="ko-KR" sz="1400">
                  <a:latin typeface="cambria 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>
                        <a:latin typeface="cambria M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400" b="1">
                        <a:latin typeface="cambria M"/>
                      </a:rPr>
                      <m:t>w</m:t>
                    </m:r>
                    <m:r>
                      <m:rPr>
                        <m:nor/>
                      </m:rPr>
                      <a:rPr lang="en-US" altLang="ko-KR" sz="1400">
                        <a:latin typeface="cambria M"/>
                      </a:rPr>
                      <m:t>)</m:t>
                    </m:r>
                  </m:oMath>
                </a14:m>
                <a:r>
                  <a:rPr lang="ko-KR" altLang="en-US" sz="1400">
                    <a:latin typeface="cambria M"/>
                  </a:rPr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sz="1400">
                    <a:latin typeface="cambria M"/>
                  </a:rPr>
                  <a:t> </a:t>
                </a:r>
                <a:r>
                  <a:rPr lang="ko-KR" altLang="en-US" sz="1400">
                    <a:latin typeface="cambria M"/>
                  </a:rPr>
                  <a:t>다음과 같이 정의했었다</a:t>
                </a:r>
                <a:r>
                  <a:rPr lang="en-US" altLang="ko-KR" sz="1400">
                    <a:latin typeface="cambria M"/>
                  </a:rPr>
                  <a:t>.</a:t>
                </a:r>
              </a:p>
              <a:p>
                <a:endParaRPr lang="en-US" altLang="ko-KR" sz="1400">
                  <a:latin typeface="cambria 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400">
                    <a:latin typeface="Cambria Math" panose="02040503050406030204" pitchFamily="18" charset="0"/>
                    <a:cs typeface="Aharoni" panose="02010803020104030203" pitchFamily="2" charset="-79"/>
                  </a:rPr>
                  <a:t> = σ(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𝑥</m:t>
                    </m:r>
                  </m:oMath>
                </a14:m>
                <a:r>
                  <a:rPr lang="ko-KR" altLang="en-US" sz="1400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 sz="1400">
                    <a:latin typeface="Cambria Math" panose="02040503050406030204" pitchFamily="18" charset="0"/>
                    <a:cs typeface="Aharoni" panose="02010803020104030203" pitchFamily="2" charset="-79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>
                    <a:latin typeface="Cambria Math" panose="02040503050406030204" pitchFamily="18" charset="0"/>
                    <a:cs typeface="Aharoni" panose="02010803020104030203" pitchFamily="2" charset="-79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ko-KR" altLang="en-US" sz="140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140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+  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1400">
                    <a:latin typeface="cambria M"/>
                  </a:rPr>
                  <a:t>  </a:t>
                </a:r>
                <a:r>
                  <a:rPr lang="ko-KR" altLang="en-US" sz="1300">
                    <a:latin typeface="cambria M"/>
                  </a:rPr>
                  <a:t>이를 간단하게 표현하기 위해</a:t>
                </a:r>
                <a:endParaRPr lang="en-US" altLang="ko-KR" sz="1300">
                  <a:latin typeface="cambria M"/>
                </a:endParaRPr>
              </a:p>
              <a:p>
                <a:endParaRPr lang="en-US" altLang="ko-KR" sz="1300">
                  <a:latin typeface="cambria 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300">
                    <a:latin typeface="cambria M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3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sz="13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30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𝑥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300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 sz="1300">
                    <a:latin typeface="Cambria Math" panose="02040503050406030204" pitchFamily="18" charset="0"/>
                    <a:cs typeface="Aharoni" panose="02010803020104030203" pitchFamily="2" charset="-79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3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sz="13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  <m:r>
                      <a:rPr lang="ko-KR" altLang="en-US" sz="1300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로</m:t>
                    </m:r>
                  </m:oMath>
                </a14:m>
                <a:r>
                  <a:rPr lang="en-US" altLang="ko-KR" sz="1300">
                    <a:latin typeface="cambria M"/>
                  </a:rPr>
                  <a:t> </a:t>
                </a:r>
                <a:r>
                  <a:rPr lang="ko-KR" altLang="en-US" sz="1300">
                    <a:latin typeface="cambria M"/>
                  </a:rPr>
                  <a:t>치환해서 표현한다</a:t>
                </a:r>
                <a:r>
                  <a:rPr lang="en-US" altLang="ko-KR" sz="1300">
                    <a:latin typeface="cambria M"/>
                  </a:rPr>
                  <a:t>.</a:t>
                </a:r>
              </a:p>
              <a:p>
                <a:endParaRPr lang="en-US" altLang="ko-KR" sz="1400">
                  <a:latin typeface="cambria 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400">
                    <a:latin typeface="cambria M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σ</m:t>
                    </m:r>
                  </m:oMath>
                </a14:m>
                <a:r>
                  <a:rPr lang="en-US" altLang="ko-KR" sz="1400">
                    <a:latin typeface="cambria M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400">
                    <a:latin typeface="cambria M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𝑛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en-US" altLang="ko-KR" sz="1400">
                    <a:latin typeface="cambria M"/>
                  </a:rPr>
                  <a:t>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400">
                    <a:latin typeface="cambria M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400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 sz="1400">
                    <a:latin typeface="Cambria Math" panose="02040503050406030204" pitchFamily="18" charset="0"/>
                    <a:cs typeface="Aharoni" panose="02010803020104030203" pitchFamily="2" charset="-79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400">
                  <a:latin typeface="cambria M"/>
                </a:endParaRPr>
              </a:p>
              <a:p>
                <a:endParaRPr lang="en-US" altLang="ko-KR" sz="1400">
                  <a:latin typeface="cambria M"/>
                </a:endParaRPr>
              </a:p>
              <a:p>
                <a:r>
                  <a:rPr lang="ko-KR" altLang="en-US" sz="1400">
                    <a:latin typeface="cambria M"/>
                  </a:rPr>
                  <a:t>그렇다면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>
                        <a:latin typeface="cambria M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400" b="1">
                        <a:latin typeface="cambria M"/>
                      </a:rPr>
                      <m:t>w</m:t>
                    </m:r>
                    <m:r>
                      <m:rPr>
                        <m:nor/>
                      </m:rPr>
                      <a:rPr lang="en-US" altLang="ko-KR" sz="1400">
                        <a:latin typeface="cambria M"/>
                      </a:rPr>
                      <m:t>)</m:t>
                    </m:r>
                  </m:oMath>
                </a14:m>
                <a:r>
                  <a:rPr lang="ko-KR" altLang="en-US" sz="1400">
                    <a:latin typeface="cambria M"/>
                  </a:rPr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400">
                    <a:latin typeface="cambria M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ko-KR" sz="1400">
                    <a:latin typeface="cambria M"/>
                  </a:rPr>
                  <a:t>)</a:t>
                </a:r>
                <a:r>
                  <a:rPr lang="ko-KR" altLang="en-US" sz="1400">
                    <a:latin typeface="cambria M"/>
                  </a:rPr>
                  <a:t>로 중첩된 함수로 해석이 가능</a:t>
                </a:r>
                <a:endParaRPr lang="en-US" altLang="ko-KR" sz="1400">
                  <a:latin typeface="cambria M"/>
                </a:endParaRPr>
              </a:p>
              <a:p>
                <a:endParaRPr lang="en-US" altLang="ko-KR" sz="1400">
                  <a:latin typeface="cambria M"/>
                </a:endParaRPr>
              </a:p>
              <a:p>
                <a:r>
                  <a:rPr lang="ko-KR" altLang="en-US" sz="1400">
                    <a:latin typeface="cambria M"/>
                  </a:rPr>
                  <a:t>앞에서 배운 연쇄법칙으로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400">
                    <a:latin typeface="cambria M"/>
                  </a:rPr>
                  <a:t> 대하여 편미분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D4C33A-1EA1-421F-9191-4766C459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90" y="1219202"/>
                <a:ext cx="5205340" cy="5134995"/>
              </a:xfrm>
              <a:prstGeom prst="rect">
                <a:avLst/>
              </a:prstGeom>
              <a:blipFill>
                <a:blip r:embed="rId3"/>
                <a:stretch>
                  <a:fillRect l="-352" t="-356" b="-1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ED6ED3-2096-48D0-ADDD-063199344357}"/>
                  </a:ext>
                </a:extLst>
              </p:cNvPr>
              <p:cNvSpPr txBox="1"/>
              <p:nvPr/>
            </p:nvSpPr>
            <p:spPr>
              <a:xfrm>
                <a:off x="5655171" y="1207513"/>
                <a:ext cx="5712915" cy="4923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>
                    <a:latin typeface="cambria M"/>
                  </a:rPr>
                  <a:t>②</a:t>
                </a:r>
                <a:endParaRPr lang="en-US" altLang="ko-KR" sz="1400">
                  <a:latin typeface="cambria M"/>
                </a:endParaRPr>
              </a:p>
              <a:p>
                <a:endParaRPr lang="en-US" altLang="ko-KR" sz="1400">
                  <a:latin typeface="cambria M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ko-KR" sz="1400">
                    <a:latin typeface="cambria M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400">
                    <a:latin typeface="cambria M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·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·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400">
                  <a:latin typeface="cambria M"/>
                  <a:cs typeface="Aharoni" panose="02010803020104030203" pitchFamily="2" charset="-79"/>
                </a:endParaRPr>
              </a:p>
              <a:p>
                <a:endParaRPr lang="en-US" altLang="ko-KR" sz="1400">
                  <a:latin typeface="cambria M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 : 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400">
                    <a:latin typeface="cambria M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400">
                    <a:latin typeface="cambria M"/>
                  </a:rPr>
                  <a:t>{ -</a:t>
                </a:r>
                <a:r>
                  <a:rPr lang="en-US" altLang="ko-KR" sz="1400"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𝑡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log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400">
                    <a:latin typeface="cambria M"/>
                  </a:rPr>
                  <a:t> </a:t>
                </a:r>
                <a:r>
                  <a:rPr lang="en-US" altLang="ko-KR" sz="1400">
                    <a:latin typeface="cambria M"/>
                  </a:rPr>
                  <a:t>- (1-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400">
                    <a:latin typeface="cambria M"/>
                  </a:rPr>
                  <a:t>)</a:t>
                </a:r>
                <a:r>
                  <a:rPr lang="en-US" altLang="ko-KR" sz="1400"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log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(1−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)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}</m:t>
                    </m:r>
                  </m:oMath>
                </a14:m>
                <a:r>
                  <a:rPr lang="en-US" altLang="ko-KR" sz="1400" b="0">
                    <a:cs typeface="Aharoni" panose="02010803020104030203" pitchFamily="2" charset="-79"/>
                  </a:rPr>
                  <a:t> =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400" b="0">
                    <a:cs typeface="Aharoni" panose="02010803020104030203" pitchFamily="2" charset="-79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1−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𝑦</m:t>
                        </m:r>
                      </m:den>
                    </m:f>
                  </m:oMath>
                </a14:m>
                <a:endParaRPr lang="en-US" altLang="ko-KR" sz="1400" b="0">
                  <a:cs typeface="Aharoni" panose="02010803020104030203" pitchFamily="2" charset="-79"/>
                </a:endParaRPr>
              </a:p>
              <a:p>
                <a:endParaRPr lang="en-US" altLang="ko-KR" sz="1400"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400" b="0">
                    <a:cs typeface="Aharoni" panose="02010803020104030203" pitchFamily="2" charset="-79"/>
                  </a:rPr>
                  <a:t>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400" b="0">
                    <a:cs typeface="Aharoni" panose="02010803020104030203" pitchFamily="2" charset="-79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(1−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400" b="0">
                    <a:cs typeface="Aharoni" panose="02010803020104030203" pitchFamily="2" charset="-79"/>
                  </a:rPr>
                  <a:t>)   -&gt; </a:t>
                </a:r>
                <a:r>
                  <a:rPr lang="en-US" altLang="ko-KR" sz="1300" b="0">
                    <a:cs typeface="Aharoni" panose="02010803020104030203" pitchFamily="2" charset="-79"/>
                  </a:rPr>
                  <a:t>‘</a:t>
                </a:r>
                <a:r>
                  <a:rPr lang="ko-KR" altLang="en-US" sz="1300" b="0">
                    <a:cs typeface="Aharoni" panose="02010803020104030203" pitchFamily="2" charset="-79"/>
                  </a:rPr>
                  <a:t>시그모이드함수</a:t>
                </a:r>
                <a:r>
                  <a:rPr lang="en-US" altLang="ko-KR" sz="1300" b="0">
                    <a:cs typeface="Aharoni" panose="02010803020104030203" pitchFamily="2" charset="-79"/>
                  </a:rPr>
                  <a:t>’ </a:t>
                </a:r>
                <a:r>
                  <a:rPr lang="ko-KR" altLang="en-US" sz="1300" b="0">
                    <a:cs typeface="Aharoni" panose="02010803020104030203" pitchFamily="2" charset="-79"/>
                  </a:rPr>
                  <a:t>미분 사용 </a:t>
                </a:r>
                <a:r>
                  <a:rPr lang="en-US" altLang="ko-KR" sz="1300" b="0">
                    <a:cs typeface="Aharoni" panose="02010803020104030203" pitchFamily="2" charset="-79"/>
                  </a:rPr>
                  <a:t>( y’=y(1-y) )</a:t>
                </a:r>
              </a:p>
              <a:p>
                <a:endParaRPr lang="en-US" altLang="ko-KR" sz="1400">
                  <a:latin typeface="cambria M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400">
                    <a:latin typeface="cambria M"/>
                  </a:rPr>
                  <a:t>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400">
                    <a:latin typeface="cambria M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400">
                    <a:latin typeface="cambria M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400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 sz="1400">
                    <a:latin typeface="Cambria Math" panose="02040503050406030204" pitchFamily="18" charset="0"/>
                    <a:cs typeface="Aharoni" panose="02010803020104030203" pitchFamily="2" charset="-79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>
                    <a:latin typeface="cambria M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1400">
                  <a:latin typeface="cambria M"/>
                </a:endParaRPr>
              </a:p>
              <a:p>
                <a:endParaRPr lang="en-US" altLang="ko-KR" sz="1400">
                  <a:latin typeface="cambria M"/>
                </a:endParaRPr>
              </a:p>
              <a:p>
                <a:r>
                  <a:rPr lang="ko-KR" altLang="en-US" sz="1500" b="1">
                    <a:latin typeface="cambria M"/>
                  </a:rPr>
                  <a:t>∴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00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500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1500" b="1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500" b="1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ko-KR" sz="1500" b="1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r>
                          <a:rPr lang="en-US" altLang="ko-KR" sz="1500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1500" b="1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500" b="1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1500" b="1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500" b="1">
                    <a:latin typeface="cambria M"/>
                  </a:rPr>
                  <a:t> = (</a:t>
                </a:r>
                <a:r>
                  <a:rPr lang="en-US" altLang="ko-KR" sz="1500" b="1">
                    <a:cs typeface="Aharoni" panose="02010803020104030203" pitchFamily="2" charset="-79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00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500" b="1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500" b="1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sz="1500" b="1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500" b="1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500" b="1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1500" b="1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500" b="1">
                    <a:cs typeface="Aharoni" panose="02010803020104030203" pitchFamily="2" charset="-79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00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500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𝟏</m:t>
                        </m:r>
                        <m:r>
                          <a:rPr lang="en-US" altLang="ko-KR" sz="1500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500" b="1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500" b="1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sz="1500" b="1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r>
                          <a:rPr lang="en-US" altLang="ko-KR" sz="1500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𝟏</m:t>
                        </m:r>
                        <m:r>
                          <a:rPr lang="en-US" altLang="ko-KR" sz="1500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−</m:t>
                        </m:r>
                        <m:r>
                          <a:rPr lang="en-US" altLang="ko-KR" sz="1500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𝒚</m:t>
                        </m:r>
                      </m:den>
                    </m:f>
                  </m:oMath>
                </a14:m>
                <a:r>
                  <a:rPr lang="en-US" altLang="ko-KR" sz="1500" b="1">
                    <a:latin typeface="cambria M"/>
                  </a:rPr>
                  <a:t>)</a:t>
                </a:r>
                <a:r>
                  <a:rPr lang="en-US" altLang="ko-KR" sz="1500" b="1"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500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𝒚</m:t>
                        </m:r>
                      </m:e>
                      <m:sub>
                        <m:r>
                          <a:rPr lang="en-US" altLang="ko-KR" sz="1500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𝒏</m:t>
                        </m:r>
                      </m:sub>
                    </m:sSub>
                    <m:r>
                      <a:rPr lang="en-US" altLang="ko-KR" sz="1500" b="1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(</m:t>
                    </m:r>
                    <m:r>
                      <a:rPr lang="en-US" altLang="ko-KR" sz="1500" b="1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𝟏</m:t>
                    </m:r>
                    <m:r>
                      <a:rPr lang="en-US" altLang="ko-KR" sz="1500" b="1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−</m:t>
                    </m:r>
                    <m:sSub>
                      <m:sSubPr>
                        <m:ctrlPr>
                          <a:rPr lang="en-US" altLang="ko-KR" sz="1500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500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𝒚</m:t>
                        </m:r>
                      </m:e>
                      <m:sub>
                        <m:r>
                          <a:rPr lang="en-US" altLang="ko-KR" sz="1500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ko-KR" sz="1500" b="1">
                    <a:cs typeface="Aharoni" panose="02010803020104030203" pitchFamily="2" charset="-79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5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ko-KR" sz="1500" b="1" i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500" b="1">
                        <a:latin typeface="cambria M"/>
                      </a:rPr>
                      <m:t>(</m:t>
                    </m:r>
                    <m:sSub>
                      <m:sSubPr>
                        <m:ctrlPr>
                          <a:rPr lang="en-US" altLang="ko-KR" sz="1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5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ko-KR" sz="15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sz="15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500" b="1">
                        <a:latin typeface="cambria M"/>
                      </a:rPr>
                      <m:t>)</m:t>
                    </m:r>
                    <m:sSub>
                      <m:sSubPr>
                        <m:ctrlPr>
                          <a:rPr lang="en-US" altLang="ko-KR" sz="1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5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ko-KR" sz="1500" b="1" i="0">
                  <a:latin typeface="Cambria Math" panose="02040503050406030204" pitchFamily="18" charset="0"/>
                </a:endParaRPr>
              </a:p>
              <a:p>
                <a:endParaRPr lang="en-US" altLang="ko-KR" sz="1500" b="1" i="1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r>
                  <a:rPr lang="en-US" altLang="ko-KR" sz="1500" b="1" i="1">
                    <a:latin typeface="Cambria Math" panose="02040503050406030204" pitchFamily="18" charset="0"/>
                    <a:cs typeface="Aharoni" panose="02010803020104030203" pitchFamily="2" charset="-79"/>
                  </a:rPr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00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500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𝝏</m:t>
                        </m:r>
                        <m:r>
                          <a:rPr lang="en-US" altLang="ko-KR" sz="1500" b="1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𝑬</m:t>
                        </m:r>
                      </m:num>
                      <m:den>
                        <m:r>
                          <a:rPr lang="en-US" altLang="ko-KR" sz="1500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1500" b="1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500" b="1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1500" b="1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500" b="1">
                    <a:latin typeface="cambria M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5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15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5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5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sz="15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ko-KR" sz="15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sz="15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5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sz="1500" b="1">
                            <a:latin typeface="cambria M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15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ko-KR" sz="15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sz="15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1500" b="1">
                            <a:latin typeface="cambria M"/>
                          </a:rPr>
                          <m:t>)</m:t>
                        </m:r>
                        <m:sSub>
                          <m:sSubPr>
                            <m:ctrlPr>
                              <a:rPr lang="en-US" altLang="ko-KR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5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1500" b="1">
                            <a:latin typeface="cambria M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sz="1400">
                  <a:latin typeface="cambria M"/>
                </a:endParaRPr>
              </a:p>
              <a:p>
                <a:endParaRPr lang="en-US" altLang="ko-KR" sz="1400">
                  <a:latin typeface="cambria M"/>
                </a:endParaRPr>
              </a:p>
              <a:p>
                <a:r>
                  <a:rPr lang="ko-KR" altLang="en-US" sz="1400">
                    <a:latin typeface="cambria M"/>
                  </a:rPr>
                  <a:t>같은 방식으로 </a:t>
                </a:r>
                <a:r>
                  <a:rPr lang="en-US" altLang="ko-KR" sz="1400">
                    <a:latin typeface="cambria M"/>
                  </a:rPr>
                  <a:t>w1</a:t>
                </a:r>
                <a:r>
                  <a:rPr lang="ko-KR" altLang="en-US" sz="1400">
                    <a:latin typeface="cambria M"/>
                  </a:rPr>
                  <a:t>에 관한 편미분을 구하면 다음 식을 얻을 수 있다</a:t>
                </a:r>
                <a:r>
                  <a:rPr lang="en-US" altLang="ko-KR" sz="1400">
                    <a:latin typeface="cambria M"/>
                  </a:rPr>
                  <a:t>.</a:t>
                </a:r>
              </a:p>
              <a:p>
                <a:endParaRPr lang="en-US" altLang="ko-KR" sz="1400">
                  <a:latin typeface="cambria M"/>
                </a:endParaRPr>
              </a:p>
              <a:p>
                <a:r>
                  <a:rPr lang="ko-KR" altLang="en-US" sz="1400" b="1">
                    <a:latin typeface="cambria M"/>
                  </a:rPr>
                  <a:t>∴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𝝏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𝑬</m:t>
                        </m:r>
                      </m:num>
                      <m:den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400" b="1">
                    <a:latin typeface="cambria M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400" b="1">
                  <a:latin typeface="cambria M"/>
                </a:endParaRPr>
              </a:p>
              <a:p>
                <a:endParaRPr lang="en-US" altLang="ko-KR" sz="1400">
                  <a:latin typeface="cambria M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ED6ED3-2096-48D0-ADDD-063199344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71" y="1207513"/>
                <a:ext cx="5712915" cy="4923079"/>
              </a:xfrm>
              <a:prstGeom prst="rect">
                <a:avLst/>
              </a:prstGeom>
              <a:blipFill>
                <a:blip r:embed="rId4"/>
                <a:stretch>
                  <a:fillRect l="-427" t="-371" b="-33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760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048003-EBC7-47D0-A8D1-E09845D5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719A1-1253-4C9A-9A5F-FC78EFDD9FA9}"/>
              </a:ext>
            </a:extLst>
          </p:cNvPr>
          <p:cNvSpPr/>
          <p:nvPr/>
        </p:nvSpPr>
        <p:spPr>
          <a:xfrm>
            <a:off x="336405" y="763887"/>
            <a:ext cx="11379656" cy="5508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/>
              <p:nvPr/>
            </p:nvSpPr>
            <p:spPr>
              <a:xfrm>
                <a:off x="156748" y="7032347"/>
                <a:ext cx="5939252" cy="666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:r>
                  <a:rPr lang="en-US" altLang="ko-KR">
                    <a:latin typeface="Aharoni" panose="02010803020104030203" pitchFamily="2" charset="-79"/>
                    <a:cs typeface="Aharoni" panose="02010803020104030203" pitchFamily="2" charset="-79"/>
                  </a:rPr>
                  <a:t>X, T, </a:t>
                </a:r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P(t=1|x),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{(1−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}</m:t>
                        </m:r>
                      </m:e>
                    </m:func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𝐚𝐫𝐠𝐦𝐢𝐧</m:t>
                            </m:r>
                          </m:e>
                          <m:lim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den>
                    </m:f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σ </a:t>
                </a:r>
                <a:r>
                  <a:rPr lang="en-US" altLang="ko-KR">
                    <a:latin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x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ko-KR"/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/>
                                <m:t> 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=1|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{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 </m:t>
                    </m:r>
                  </m:oMath>
                </a14:m>
                <a:r>
                  <a:rPr lang="en-US" altLang="ko-KR">
                    <a:latin typeface="cambria M"/>
                  </a:rPr>
                  <a:t>E(</a:t>
                </a:r>
                <a:r>
                  <a:rPr lang="en-US" altLang="ko-KR" b="1">
                    <a:latin typeface="cambria M"/>
                  </a:rPr>
                  <a:t>w</a:t>
                </a:r>
                <a:r>
                  <a:rPr lang="en-US" altLang="ko-KR">
                    <a:latin typeface="cambria M"/>
                  </a:rPr>
                  <a:t>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>
                        <a:latin typeface="cambria M"/>
                      </a:rPr>
                      <m:t>(</m:t>
                    </m:r>
                    <m:r>
                      <m:rPr>
                        <m:nor/>
                      </m:rPr>
                      <a:rPr lang="en-US" altLang="ko-KR" b="1">
                        <a:latin typeface="cambria M"/>
                      </a:rPr>
                      <m:t>w</m:t>
                    </m:r>
                    <m:r>
                      <m:rPr>
                        <m:nor/>
                      </m:rPr>
                      <a:rPr lang="en-US" altLang="ko-KR">
                        <a:latin typeface="cambria M"/>
                      </a:rPr>
                      <m:t>)</m:t>
                    </m:r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𝝏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𝑬</m:t>
                        </m:r>
                      </m:num>
                      <m:den>
                        <m:r>
                          <a:rPr lang="en-US" altLang="ko-KR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b="1">
                    <a:latin typeface="cambria M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b="1">
                            <a:latin typeface="cambria M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b="1">
                            <a:latin typeface="cambria M"/>
                          </a:rPr>
                          <m:t>)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b="1">
                            <a:latin typeface="cambria M"/>
                          </a:rPr>
                          <m:t>  </m:t>
                        </m:r>
                      </m:e>
                    </m:nary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𝝏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𝑬</m:t>
                        </m:r>
                      </m:num>
                      <m:den>
                        <m:r>
                          <a:rPr lang="en-US" altLang="ko-KR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b="1">
                    <a:latin typeface="cambria M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</a:rPr>
                  <a:t>E(</a:t>
                </a:r>
                <a:r>
                  <a:rPr lang="en-US" altLang="ko-KR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  <m:t>{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+(1−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)}</m:t>
                        </m:r>
                      </m:e>
                    </m:nary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>
                    <a:latin typeface="cambria M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σ</m:t>
                    </m:r>
                  </m:oMath>
                </a14:m>
                <a:r>
                  <a:rPr lang="en-US" altLang="ko-KR">
                    <a:latin typeface="cambria M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>
                    <a:latin typeface="cambria M"/>
                  </a:rPr>
                  <a:t>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𝑛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en-US" altLang="ko-KR">
                    <a:latin typeface="cambria M"/>
                  </a:rPr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>
                    <a:latin typeface="cambria M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/>
              </a:p>
              <a:p>
                <a:endParaRPr lang="ko-KR" altLang="en-US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48" y="7032347"/>
                <a:ext cx="5939252" cy="6661695"/>
              </a:xfrm>
              <a:prstGeom prst="rect">
                <a:avLst/>
              </a:prstGeom>
              <a:blipFill>
                <a:blip r:embed="rId2"/>
                <a:stretch>
                  <a:fillRect l="-4928" t="-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9857E36-BB7F-400F-A61C-C099525F63D3}"/>
              </a:ext>
            </a:extLst>
          </p:cNvPr>
          <p:cNvSpPr/>
          <p:nvPr/>
        </p:nvSpPr>
        <p:spPr>
          <a:xfrm>
            <a:off x="1364975" y="1417981"/>
            <a:ext cx="9223514" cy="1192695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46473F-7ED1-4812-A37C-49B91E66AF9B}"/>
                  </a:ext>
                </a:extLst>
              </p:cNvPr>
              <p:cNvSpPr txBox="1"/>
              <p:nvPr/>
            </p:nvSpPr>
            <p:spPr>
              <a:xfrm>
                <a:off x="1484242" y="1510745"/>
                <a:ext cx="9104247" cy="933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/>
                  <a:t>로지스틱 회귀 모델</a:t>
                </a:r>
                <a:endParaRPr lang="en-US" altLang="ko-KR" sz="1600"/>
              </a:p>
              <a:p>
                <a:endParaRPr lang="en-US" altLang="ko-KR" sz="160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>
                    <a:latin typeface="cambria M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σ</m:t>
                    </m:r>
                  </m:oMath>
                </a14:m>
                <a:r>
                  <a:rPr lang="en-US" altLang="ko-KR" sz="1600">
                    <a:latin typeface="cambria M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>
                    <a:latin typeface="cambria M"/>
                  </a:rPr>
                  <a:t>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𝑛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en-US" altLang="ko-KR" sz="1600">
                    <a:latin typeface="cambria M"/>
                  </a:rPr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>
                    <a:latin typeface="cambria M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600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 sz="1600">
                    <a:latin typeface="Cambria Math" panose="02040503050406030204" pitchFamily="18" charset="0"/>
                    <a:cs typeface="Aharoni" panose="02010803020104030203" pitchFamily="2" charset="-79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46473F-7ED1-4812-A37C-49B91E66A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242" y="1510745"/>
                <a:ext cx="9104247" cy="933717"/>
              </a:xfrm>
              <a:prstGeom prst="rect">
                <a:avLst/>
              </a:prstGeom>
              <a:blipFill>
                <a:blip r:embed="rId3"/>
                <a:stretch>
                  <a:fillRect l="-335" t="-1961" b="-2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4899DB6-FCB8-4913-862A-C7A5DFDAFBDD}"/>
              </a:ext>
            </a:extLst>
          </p:cNvPr>
          <p:cNvSpPr/>
          <p:nvPr/>
        </p:nvSpPr>
        <p:spPr>
          <a:xfrm>
            <a:off x="1371602" y="2935354"/>
            <a:ext cx="9223514" cy="1192695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66FA8C-3FF0-4C9F-BBD8-A03F5B0C596B}"/>
                  </a:ext>
                </a:extLst>
              </p:cNvPr>
              <p:cNvSpPr txBox="1"/>
              <p:nvPr/>
            </p:nvSpPr>
            <p:spPr>
              <a:xfrm>
                <a:off x="1490869" y="3028118"/>
                <a:ext cx="9097620" cy="932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/>
                  <a:t>평균 교차 엔트로피 오차 함수</a:t>
                </a:r>
                <a:endParaRPr lang="en-US" altLang="ko-KR" sz="1600"/>
              </a:p>
              <a:p>
                <a:endParaRPr lang="en-US" altLang="ko-KR" sz="1600"/>
              </a:p>
              <a:p>
                <a:pPr algn="ctr"/>
                <a:r>
                  <a:rPr lang="en-US" altLang="ko-KR" sz="1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E(</a:t>
                </a:r>
                <a:r>
                  <a:rPr lang="en-US" altLang="ko-KR" sz="16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US" altLang="ko-KR" sz="1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=0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𝑁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  <m:t>{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+(1−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)}</m:t>
                        </m:r>
                      </m:e>
                    </m:nary>
                  </m:oMath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66FA8C-3FF0-4C9F-BBD8-A03F5B0C5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69" y="3028118"/>
                <a:ext cx="9097620" cy="932435"/>
              </a:xfrm>
              <a:prstGeom prst="rect">
                <a:avLst/>
              </a:prstGeom>
              <a:blipFill>
                <a:blip r:embed="rId4"/>
                <a:stretch>
                  <a:fillRect l="-402" t="-1961" b="-562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AF75F5F-2AD9-47BF-A31D-2BA8A813E8A5}"/>
              </a:ext>
            </a:extLst>
          </p:cNvPr>
          <p:cNvSpPr/>
          <p:nvPr/>
        </p:nvSpPr>
        <p:spPr>
          <a:xfrm>
            <a:off x="1378229" y="4545492"/>
            <a:ext cx="9223514" cy="1192695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8A25BD-98D7-4476-8009-A657B13978B7}"/>
                  </a:ext>
                </a:extLst>
              </p:cNvPr>
              <p:cNvSpPr txBox="1"/>
              <p:nvPr/>
            </p:nvSpPr>
            <p:spPr>
              <a:xfrm>
                <a:off x="1497496" y="4638256"/>
                <a:ext cx="9104247" cy="1221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/>
                  <a:t>학습 규칙에 사용하는 편미분 </a:t>
                </a:r>
                <a:r>
                  <a:rPr lang="en-US" altLang="ko-KR" sz="1600"/>
                  <a:t>(</a:t>
                </a:r>
                <a:r>
                  <a:rPr lang="ko-KR" altLang="en-US" sz="1600"/>
                  <a:t>경사하강법</a:t>
                </a:r>
                <a:r>
                  <a:rPr lang="en-US" altLang="ko-KR" sz="1600"/>
                  <a:t>)</a:t>
                </a:r>
              </a:p>
              <a:p>
                <a:endParaRPr lang="en-US" altLang="ko-KR" sz="160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600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𝝏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𝑬</m:t>
                        </m:r>
                      </m:num>
                      <m:den>
                        <m:r>
                          <a:rPr lang="en-US" altLang="ko-KR" sz="1600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600" b="1">
                    <a:latin typeface="cambria M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sz="1600" b="1">
                            <a:latin typeface="cambria M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1600" b="1">
                            <a:latin typeface="cambria M"/>
                          </a:rPr>
                          <m:t>)</m:t>
                        </m:r>
                        <m:sSub>
                          <m:sSub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1600" b="1">
                            <a:latin typeface="cambria M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600" b="1" i="0" smtClean="0">
                            <a:latin typeface="cambria M"/>
                          </a:rPr>
                          <m:t> </m:t>
                        </m:r>
                      </m:e>
                    </m:nary>
                  </m:oMath>
                </a14:m>
                <a:r>
                  <a:rPr lang="ko-KR" altLang="en-US" sz="160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600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𝝏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𝑬</m:t>
                        </m:r>
                      </m:num>
                      <m:den>
                        <m:r>
                          <a:rPr lang="en-US" altLang="ko-KR" sz="1600" b="1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600" b="1">
                    <a:latin typeface="cambria M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600" b="1">
                  <a:latin typeface="cambria M"/>
                </a:endParaRPr>
              </a:p>
              <a:p>
                <a:pPr algn="ctr"/>
                <a:r>
                  <a:rPr lang="ko-KR" altLang="en-US" sz="1600"/>
                  <a:t>  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8A25BD-98D7-4476-8009-A657B1397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496" y="4638256"/>
                <a:ext cx="9104247" cy="1221040"/>
              </a:xfrm>
              <a:prstGeom prst="rect">
                <a:avLst/>
              </a:prstGeom>
              <a:blipFill>
                <a:blip r:embed="rId5"/>
                <a:stretch>
                  <a:fillRect l="-402" t="-15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C6DAADC-520D-43D6-AFBD-C42C0E17A3EB}"/>
              </a:ext>
            </a:extLst>
          </p:cNvPr>
          <p:cNvSpPr txBox="1"/>
          <p:nvPr/>
        </p:nvSpPr>
        <p:spPr>
          <a:xfrm>
            <a:off x="453338" y="834890"/>
            <a:ext cx="1084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로지스틱 회귀 모델의 학습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6BCFEF-FB87-491E-A8D3-966F10CC17AE}"/>
              </a:ext>
            </a:extLst>
          </p:cNvPr>
          <p:cNvSpPr txBox="1"/>
          <p:nvPr/>
        </p:nvSpPr>
        <p:spPr>
          <a:xfrm>
            <a:off x="156748" y="385209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6.1.6 </a:t>
            </a:r>
            <a:r>
              <a:rPr lang="ko-KR" alt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학습 규칙의 도출</a:t>
            </a:r>
          </a:p>
        </p:txBody>
      </p:sp>
    </p:spTree>
    <p:extLst>
      <p:ext uri="{BB962C8B-B14F-4D97-AF65-F5344CB8AC3E}">
        <p14:creationId xmlns:p14="http://schemas.microsoft.com/office/powerpoint/2010/main" val="2964159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048003-EBC7-47D0-A8D1-E09845D5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719A1-1253-4C9A-9A5F-FC78EFDD9FA9}"/>
              </a:ext>
            </a:extLst>
          </p:cNvPr>
          <p:cNvSpPr/>
          <p:nvPr/>
        </p:nvSpPr>
        <p:spPr>
          <a:xfrm>
            <a:off x="336405" y="763887"/>
            <a:ext cx="11379656" cy="5952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2C6FC-7F41-4E98-9811-EB873174444E}"/>
              </a:ext>
            </a:extLst>
          </p:cNvPr>
          <p:cNvSpPr txBox="1"/>
          <p:nvPr/>
        </p:nvSpPr>
        <p:spPr>
          <a:xfrm>
            <a:off x="453338" y="834890"/>
            <a:ext cx="1084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파이썬으로 경사하강법으로 로지스틱 회귀 모델 매개 변수 찾기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/>
              <p:nvPr/>
            </p:nvSpPr>
            <p:spPr>
              <a:xfrm>
                <a:off x="156748" y="7032347"/>
                <a:ext cx="5019760" cy="3616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:r>
                  <a:rPr lang="en-US" altLang="ko-KR">
                    <a:latin typeface="Aharoni" panose="02010803020104030203" pitchFamily="2" charset="-79"/>
                    <a:cs typeface="Aharoni" panose="02010803020104030203" pitchFamily="2" charset="-79"/>
                  </a:rPr>
                  <a:t>X, T, </a:t>
                </a:r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P(t=1|x),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{(1−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}</m:t>
                        </m:r>
                      </m:e>
                    </m:func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𝐚𝐫𝐠𝐦𝐢𝐧</m:t>
                            </m:r>
                          </m:e>
                          <m:lim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den>
                    </m:f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σ </a:t>
                </a:r>
                <a:r>
                  <a:rPr lang="en-US" altLang="ko-KR">
                    <a:latin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x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ko-KR"/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/>
                                <m:t> 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=1|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{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 </m:t>
                    </m:r>
                  </m:oMath>
                </a14:m>
                <a:r>
                  <a:rPr lang="en-US" altLang="ko-KR">
                    <a:latin typeface="cambria M"/>
                  </a:rPr>
                  <a:t>E(</a:t>
                </a:r>
                <a:r>
                  <a:rPr lang="en-US" altLang="ko-KR" b="1">
                    <a:latin typeface="cambria M"/>
                  </a:rPr>
                  <a:t>w</a:t>
                </a:r>
                <a:r>
                  <a:rPr lang="en-US" altLang="ko-KR">
                    <a:latin typeface="cambria M"/>
                  </a:rPr>
                  <a:t>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>
                        <a:latin typeface="cambria M"/>
                      </a:rPr>
                      <m:t>(</m:t>
                    </m:r>
                    <m:r>
                      <m:rPr>
                        <m:nor/>
                      </m:rPr>
                      <a:rPr lang="en-US" altLang="ko-KR" b="1">
                        <a:latin typeface="cambria M"/>
                      </a:rPr>
                      <m:t>w</m:t>
                    </m:r>
                    <m:r>
                      <m:rPr>
                        <m:nor/>
                      </m:rPr>
                      <a:rPr lang="en-US" altLang="ko-KR">
                        <a:latin typeface="cambria M"/>
                      </a:rPr>
                      <m:t>)</m:t>
                    </m:r>
                  </m:oMath>
                </a14:m>
                <a:endParaRPr lang="ko-KR" altLang="en-US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48" y="7032347"/>
                <a:ext cx="5019760" cy="3616567"/>
              </a:xfrm>
              <a:prstGeom prst="rect">
                <a:avLst/>
              </a:prstGeom>
              <a:blipFill>
                <a:blip r:embed="rId2"/>
                <a:stretch>
                  <a:fillRect l="-5832" t="-15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A79694E-3C3E-4F30-89DD-D45CC3DE47A7}"/>
              </a:ext>
            </a:extLst>
          </p:cNvPr>
          <p:cNvSpPr txBox="1"/>
          <p:nvPr/>
        </p:nvSpPr>
        <p:spPr>
          <a:xfrm>
            <a:off x="170000" y="341458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6.1.7 </a:t>
            </a:r>
            <a:r>
              <a:rPr lang="ko-KR" alt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경사 하강법에 의한 해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A4515FB-1E5C-4894-916E-B438904E2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61" y="1586181"/>
            <a:ext cx="4664765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scipy.optimize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minimize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평균 교차 엔트로피 오차의 미분 --------------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dcee_logistic(w, x, 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logistic(x, 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dcee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np.zeros(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(y)):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dcee[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dcee[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(y[n]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t[n])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x[n]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dcee[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dcee[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(y[n]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t[n])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dcee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dcee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X_n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dcee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매개 변수 검색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fit_logistic(w_init, x, 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res1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minimize(cee_logistic, w_init, args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(x, t),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jac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dcee_logistic, method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"CG"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(A)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res1.x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메인 ------------------------------------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plt.figure(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figsize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W_init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fit_logistic(W_init, X, 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"w0 = {0:.2f}, w1 = {1:.2f}"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(W[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W[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show_logistic(W)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show_data1(X, 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plt.ylim(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plt.xlim(X_min, X_max)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cee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cee_logistic(W, X, 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"CEE = {0:.2f}"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(cee))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"Boundary = {0:.2f} g"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plt.show()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2C8407-29E7-4999-BE61-13B4B4B8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322" y="1836417"/>
            <a:ext cx="3292530" cy="318516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99E090-88DB-4736-A4A6-D03BFC5D3C07}"/>
              </a:ext>
            </a:extLst>
          </p:cNvPr>
          <p:cNvSpPr/>
          <p:nvPr/>
        </p:nvSpPr>
        <p:spPr>
          <a:xfrm>
            <a:off x="4605027" y="1337172"/>
            <a:ext cx="6977374" cy="465980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F32920-1F46-44B3-BE2D-CE0914D188A0}"/>
              </a:ext>
            </a:extLst>
          </p:cNvPr>
          <p:cNvSpPr txBox="1"/>
          <p:nvPr/>
        </p:nvSpPr>
        <p:spPr>
          <a:xfrm>
            <a:off x="4878474" y="1520981"/>
            <a:ext cx="5895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로지스틱 회귀 모델에 의한 피팅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F0B1B-0481-4A88-8803-2EB5375B8298}"/>
              </a:ext>
            </a:extLst>
          </p:cNvPr>
          <p:cNvSpPr txBox="1"/>
          <p:nvPr/>
        </p:nvSpPr>
        <p:spPr>
          <a:xfrm>
            <a:off x="4863546" y="2319131"/>
            <a:ext cx="6361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수컷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AA03B5-067B-4F82-8D16-D16C0FBCAD9E}"/>
              </a:ext>
            </a:extLst>
          </p:cNvPr>
          <p:cNvSpPr txBox="1"/>
          <p:nvPr/>
        </p:nvSpPr>
        <p:spPr>
          <a:xfrm>
            <a:off x="4870174" y="3293166"/>
            <a:ext cx="6361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암컷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C0130E-C73D-4D91-A8E0-1DAA0D5DE7DA}"/>
              </a:ext>
            </a:extLst>
          </p:cNvPr>
          <p:cNvSpPr txBox="1"/>
          <p:nvPr/>
        </p:nvSpPr>
        <p:spPr>
          <a:xfrm>
            <a:off x="4724401" y="2789579"/>
            <a:ext cx="6361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라벨</a:t>
            </a:r>
            <a:r>
              <a:rPr lang="en-US" altLang="ko-KR" sz="1300"/>
              <a:t>t</a:t>
            </a:r>
            <a:endParaRPr lang="ko-KR" altLang="en-US" sz="1300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581D0607-C009-44A4-87ED-1A062004DA71}"/>
              </a:ext>
            </a:extLst>
          </p:cNvPr>
          <p:cNvSpPr/>
          <p:nvPr/>
        </p:nvSpPr>
        <p:spPr>
          <a:xfrm>
            <a:off x="8169963" y="1905363"/>
            <a:ext cx="3130828" cy="1754326"/>
          </a:xfrm>
          <a:prstGeom prst="wedgeRoundRectCallout">
            <a:avLst>
              <a:gd name="adj1" fmla="val -59760"/>
              <a:gd name="adj2" fmla="val 5355"/>
              <a:gd name="adj3" fmla="val 166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379729-B7AD-42ED-9A20-A900D317F7A4}"/>
              </a:ext>
            </a:extLst>
          </p:cNvPr>
          <p:cNvSpPr txBox="1"/>
          <p:nvPr/>
        </p:nvSpPr>
        <p:spPr>
          <a:xfrm>
            <a:off x="8009082" y="2018728"/>
            <a:ext cx="33366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모델의 출력은</a:t>
            </a:r>
            <a:endParaRPr lang="en-US" altLang="ko-KR" sz="1400"/>
          </a:p>
          <a:p>
            <a:pPr algn="ctr"/>
            <a:endParaRPr lang="en-US" altLang="ko-KR" sz="1300"/>
          </a:p>
          <a:p>
            <a:pPr algn="ctr"/>
            <a:r>
              <a:rPr lang="en-US" altLang="ko-KR" sz="1300"/>
              <a:t>‘</a:t>
            </a:r>
            <a:r>
              <a:rPr lang="ko-KR" altLang="en-US" sz="1300"/>
              <a:t>주어진 </a:t>
            </a:r>
            <a:r>
              <a:rPr lang="en-US" altLang="ko-KR" sz="1300"/>
              <a:t>x</a:t>
            </a:r>
            <a:r>
              <a:rPr lang="ko-KR" altLang="en-US" sz="1300"/>
              <a:t>에 대해 </a:t>
            </a:r>
            <a:r>
              <a:rPr lang="en-US" altLang="ko-KR" sz="1300"/>
              <a:t>t=1 (</a:t>
            </a:r>
            <a:r>
              <a:rPr lang="ko-KR" altLang="en-US" sz="1300"/>
              <a:t>수컷</a:t>
            </a:r>
            <a:r>
              <a:rPr lang="en-US" altLang="ko-KR" sz="1300"/>
              <a:t>)</a:t>
            </a:r>
            <a:r>
              <a:rPr lang="ko-KR" altLang="en-US" sz="1300"/>
              <a:t>일 가능성</a:t>
            </a:r>
            <a:r>
              <a:rPr lang="en-US" altLang="ko-KR" sz="1300"/>
              <a:t>’</a:t>
            </a:r>
          </a:p>
          <a:p>
            <a:pPr algn="ctr"/>
            <a:endParaRPr lang="en-US" altLang="ko-KR" sz="1400">
              <a:latin typeface="Cambria Math" panose="02040503050406030204" pitchFamily="18" charset="0"/>
              <a:ea typeface="Cambria Math" panose="02040503050406030204" pitchFamily="18" charset="0"/>
              <a:cs typeface="Aharoni" panose="02010803020104030203" pitchFamily="2" charset="-79"/>
            </a:endParaRPr>
          </a:p>
          <a:p>
            <a:pPr algn="ctr"/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P(t=1|x)</a:t>
            </a:r>
          </a:p>
          <a:p>
            <a:pPr algn="ctr"/>
            <a:endParaRPr lang="en-US" altLang="ko-KR" sz="1400">
              <a:latin typeface="Cambria Math" panose="02040503050406030204" pitchFamily="18" charset="0"/>
              <a:ea typeface="Cambria Math" panose="02040503050406030204" pitchFamily="18" charset="0"/>
              <a:cs typeface="Aharoni" panose="02010803020104030203" pitchFamily="2" charset="-79"/>
            </a:endParaRPr>
          </a:p>
          <a:p>
            <a:pPr algn="ctr"/>
            <a:r>
              <a:rPr lang="ko-KR" altLang="en-US" sz="1300"/>
              <a:t>를 나타내고 있다</a:t>
            </a:r>
            <a:r>
              <a:rPr lang="en-US" altLang="ko-KR" sz="1300"/>
              <a:t>.</a:t>
            </a:r>
          </a:p>
          <a:p>
            <a:pPr algn="ctr"/>
            <a:endParaRPr lang="ko-KR" altLang="en-US" sz="1300"/>
          </a:p>
        </p:txBody>
      </p:sp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6134B47C-B4CE-4B2B-8F10-DC70F949B95D}"/>
              </a:ext>
            </a:extLst>
          </p:cNvPr>
          <p:cNvSpPr/>
          <p:nvPr/>
        </p:nvSpPr>
        <p:spPr>
          <a:xfrm>
            <a:off x="8150086" y="3886567"/>
            <a:ext cx="3130828" cy="754728"/>
          </a:xfrm>
          <a:prstGeom prst="wedgeRoundRectCallout">
            <a:avLst>
              <a:gd name="adj1" fmla="val -55527"/>
              <a:gd name="adj2" fmla="val 87"/>
              <a:gd name="adj3" fmla="val 166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8489D5-CEBF-4339-AF0F-D257F4122661}"/>
              </a:ext>
            </a:extLst>
          </p:cNvPr>
          <p:cNvSpPr txBox="1"/>
          <p:nvPr/>
        </p:nvSpPr>
        <p:spPr>
          <a:xfrm>
            <a:off x="8002457" y="3920420"/>
            <a:ext cx="33366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/>
              <a:t>결정 경계는 </a:t>
            </a:r>
            <a:r>
              <a:rPr lang="en-US" altLang="ko-KR" sz="12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P(t=1|x) = 0.5</a:t>
            </a:r>
            <a:r>
              <a:rPr lang="ko-KR" altLang="en-US" sz="12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가 되는 </a:t>
            </a:r>
            <a:r>
              <a:rPr lang="en-US" altLang="ko-KR" sz="12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x</a:t>
            </a:r>
          </a:p>
          <a:p>
            <a:pPr algn="ctr"/>
            <a:endParaRPr lang="en-US" altLang="ko-KR" sz="1200">
              <a:latin typeface="Cambria Math" panose="02040503050406030204" pitchFamily="18" charset="0"/>
              <a:ea typeface="Cambria Math" panose="02040503050406030204" pitchFamily="18" charset="0"/>
              <a:cs typeface="Aharoni" panose="02010803020104030203" pitchFamily="2" charset="-79"/>
            </a:endParaRPr>
          </a:p>
          <a:p>
            <a:pPr algn="ctr"/>
            <a:r>
              <a:rPr lang="en-US" altLang="ko-KR" sz="1300"/>
              <a:t>x = 1.15g</a:t>
            </a:r>
            <a:r>
              <a:rPr lang="ko-KR" altLang="en-US" sz="1300"/>
              <a:t> 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B125BA1-ED2C-4DDE-AC59-B2E51B502897}"/>
              </a:ext>
            </a:extLst>
          </p:cNvPr>
          <p:cNvCxnSpPr/>
          <p:nvPr/>
        </p:nvCxnSpPr>
        <p:spPr>
          <a:xfrm>
            <a:off x="6255026" y="4624032"/>
            <a:ext cx="437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D4BD16C-5600-4112-8E9C-5BE4E4C8DEA9}"/>
              </a:ext>
            </a:extLst>
          </p:cNvPr>
          <p:cNvSpPr txBox="1"/>
          <p:nvPr/>
        </p:nvSpPr>
        <p:spPr>
          <a:xfrm>
            <a:off x="6668958" y="4508485"/>
            <a:ext cx="1552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교차엔트로피오차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41B74D-613F-4B34-AD4D-B7E7E0A3E973}"/>
              </a:ext>
            </a:extLst>
          </p:cNvPr>
          <p:cNvSpPr txBox="1"/>
          <p:nvPr/>
        </p:nvSpPr>
        <p:spPr>
          <a:xfrm>
            <a:off x="4697394" y="5059061"/>
            <a:ext cx="6765739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이 모델의 장점은 </a:t>
            </a:r>
            <a:endParaRPr lang="en-US" altLang="ko-KR" sz="1300"/>
          </a:p>
          <a:p>
            <a:endParaRPr lang="en-US" altLang="ko-KR" sz="1000">
              <a:latin typeface="Cambria Math" panose="02040503050406030204" pitchFamily="18" charset="0"/>
              <a:ea typeface="Cambria Math" panose="02040503050406030204" pitchFamily="18" charset="0"/>
              <a:cs typeface="Aharoni" panose="02010803020104030203" pitchFamily="2" charset="-79"/>
            </a:endParaRPr>
          </a:p>
          <a:p>
            <a:r>
              <a:rPr lang="ko-KR" altLang="en-US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① </a:t>
            </a:r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P(t=1|x)</a:t>
            </a:r>
            <a:r>
              <a:rPr lang="ko-KR" altLang="en-US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라는 결과로부터 원인을 추정하는 점</a:t>
            </a:r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(</a:t>
            </a:r>
            <a:r>
              <a:rPr lang="ko-KR" altLang="en-US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조건부확률</a:t>
            </a:r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)</a:t>
            </a:r>
          </a:p>
          <a:p>
            <a:r>
              <a:rPr lang="ko-KR" altLang="en-US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② 모호성을 포함하여 예측하는 점이다</a:t>
            </a:r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.</a:t>
            </a:r>
          </a:p>
          <a:p>
            <a:endParaRPr lang="en-US" altLang="ko-KR" sz="1300"/>
          </a:p>
          <a:p>
            <a:endParaRPr lang="en-US" altLang="ko-KR" sz="1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/>
              <a:t>minimize()</a:t>
            </a:r>
            <a:r>
              <a:rPr lang="ko-KR" altLang="en-US" sz="1300"/>
              <a:t> 함수로 경사하강법</a:t>
            </a:r>
            <a:endParaRPr lang="en-US" altLang="ko-KR" sz="13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/>
              <a:t>method=“CG”</a:t>
            </a:r>
            <a:r>
              <a:rPr lang="ko-KR" altLang="en-US" sz="1300"/>
              <a:t>는 켤레 기울기법이라는 경사하강법 일종을 지정해주는 것</a:t>
            </a:r>
          </a:p>
        </p:txBody>
      </p:sp>
    </p:spTree>
    <p:extLst>
      <p:ext uri="{BB962C8B-B14F-4D97-AF65-F5344CB8AC3E}">
        <p14:creationId xmlns:p14="http://schemas.microsoft.com/office/powerpoint/2010/main" val="3386873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6E6C35-AFCB-405B-A539-349D1CAAFDF5}"/>
              </a:ext>
            </a:extLst>
          </p:cNvPr>
          <p:cNvSpPr txBox="1"/>
          <p:nvPr/>
        </p:nvSpPr>
        <p:spPr>
          <a:xfrm>
            <a:off x="159027" y="410816"/>
            <a:ext cx="1121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6.2 2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차원 입력 </a:t>
            </a:r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클래스 분류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623DF-548E-4F56-8BAD-230F6DC81654}"/>
              </a:ext>
            </a:extLst>
          </p:cNvPr>
          <p:cNvSpPr txBox="1"/>
          <p:nvPr/>
        </p:nvSpPr>
        <p:spPr>
          <a:xfrm>
            <a:off x="156748" y="835117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6.2.1 </a:t>
            </a:r>
            <a:r>
              <a:rPr lang="ko-KR" altLang="en-US" sz="1400"/>
              <a:t>문제설정 </a:t>
            </a:r>
            <a:r>
              <a:rPr lang="en-US" altLang="ko-KR" sz="1400"/>
              <a:t>– </a:t>
            </a:r>
            <a:r>
              <a:rPr lang="ko-KR" altLang="en-US" sz="1400"/>
              <a:t>입력데이터가 </a:t>
            </a:r>
            <a:r>
              <a:rPr lang="en-US" altLang="ko-KR" sz="1400"/>
              <a:t>2</a:t>
            </a:r>
            <a:r>
              <a:rPr lang="ko-KR" altLang="en-US" sz="1400"/>
              <a:t>차원인 경우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9D106-D3FC-4FED-9060-0B22A8417CDB}"/>
              </a:ext>
            </a:extLst>
          </p:cNvPr>
          <p:cNvSpPr txBox="1"/>
          <p:nvPr/>
        </p:nvSpPr>
        <p:spPr>
          <a:xfrm>
            <a:off x="265046" y="1166194"/>
            <a:ext cx="11489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이제는 입력데이터가 </a:t>
            </a:r>
            <a:r>
              <a:rPr lang="en-US" altLang="ko-KR" sz="1600"/>
              <a:t>1</a:t>
            </a:r>
            <a:r>
              <a:rPr lang="ko-KR" altLang="en-US" sz="1600"/>
              <a:t>차원이 아닌</a:t>
            </a:r>
            <a:r>
              <a:rPr lang="en-US" altLang="ko-KR" sz="1600"/>
              <a:t>, 2</a:t>
            </a:r>
            <a:r>
              <a:rPr lang="ko-KR" altLang="en-US" sz="1600"/>
              <a:t>차원일 때로 생각을 해보자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그리고</a:t>
            </a:r>
            <a:r>
              <a:rPr lang="en-US" altLang="ko-KR" sz="1600"/>
              <a:t>, 2</a:t>
            </a:r>
            <a:r>
              <a:rPr lang="ko-KR" altLang="en-US" sz="1600"/>
              <a:t>차원 입력에 대한 </a:t>
            </a:r>
            <a:r>
              <a:rPr lang="en-US" altLang="ko-KR" sz="1600"/>
              <a:t>2</a:t>
            </a:r>
            <a:r>
              <a:rPr lang="ko-KR" altLang="en-US" sz="1600"/>
              <a:t>클래스 분류와 </a:t>
            </a:r>
            <a:r>
              <a:rPr lang="en-US" altLang="ko-KR" sz="1600"/>
              <a:t>3</a:t>
            </a:r>
            <a:r>
              <a:rPr lang="ko-KR" altLang="en-US" sz="1600"/>
              <a:t>클래스 분류에 대해 살펴보자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2D36561-C6C4-4F57-9261-090245CB1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91" y="2262714"/>
            <a:ext cx="579120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numpy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np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matplotlib.pyplot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%matplotlib inline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데이터 생성 --------------------------------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np.random.seed(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seed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난수를 고정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데이터의 수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분포 수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T3 = np.zeros((N,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=np.uint8)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T2 = np.zeros((N,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=np.uint8)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 = np.zeros((N,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X_range0 = [-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X0 범위 표시 용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X_range1 = [-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X1의 범위 표시 용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Mu = np.array([[-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], 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1.0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], 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]])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분포의 중심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Sig = np.array([[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.7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.7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], 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], 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]])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분포의 분산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Pi = np.array([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(A) 각 분포에 대한 비율 0.4 0.8 1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wk = np.random.rand()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(K):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(B)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wk &lt; Pi[k]: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T3[n, k]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X[n, k] = (np.random.randn() * Sig[T3[n, :] ==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k]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+ Mu[T3[n, :] ==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k])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T2[:,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= T3[:,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T2[:,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= T3[:,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| T3[:,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8525CC-7DFC-448C-ADC5-B7FD5A4D1FC6}"/>
              </a:ext>
            </a:extLst>
          </p:cNvPr>
          <p:cNvSpPr/>
          <p:nvPr/>
        </p:nvSpPr>
        <p:spPr>
          <a:xfrm>
            <a:off x="265046" y="1774270"/>
            <a:ext cx="11741424" cy="4947206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0D4AF-2DE2-4F34-9A93-281F47C6332C}"/>
              </a:ext>
            </a:extLst>
          </p:cNvPr>
          <p:cNvSpPr txBox="1"/>
          <p:nvPr/>
        </p:nvSpPr>
        <p:spPr>
          <a:xfrm>
            <a:off x="556589" y="1908313"/>
            <a:ext cx="4505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2</a:t>
            </a:r>
            <a:r>
              <a:rPr lang="ko-KR" altLang="en-US" sz="1400"/>
              <a:t>차원 데이터 입력 및 </a:t>
            </a:r>
            <a:r>
              <a:rPr lang="en-US" altLang="ko-KR" sz="1400"/>
              <a:t>2</a:t>
            </a:r>
            <a:r>
              <a:rPr lang="ko-KR" altLang="en-US" sz="1400"/>
              <a:t>클래스 분류와 </a:t>
            </a:r>
            <a:r>
              <a:rPr lang="en-US" altLang="ko-KR" sz="1400"/>
              <a:t>3</a:t>
            </a:r>
            <a:r>
              <a:rPr lang="ko-KR" altLang="en-US" sz="1400"/>
              <a:t>클래스 분류</a:t>
            </a:r>
            <a:endParaRPr lang="en-US" altLang="ko-KR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E8BA8F-6A86-41C2-B453-6F684DC394E4}"/>
              </a:ext>
            </a:extLst>
          </p:cNvPr>
          <p:cNvSpPr txBox="1"/>
          <p:nvPr/>
        </p:nvSpPr>
        <p:spPr>
          <a:xfrm>
            <a:off x="5435069" y="2039313"/>
            <a:ext cx="557748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Aharoni" panose="02010803020104030203" pitchFamily="2" charset="-79"/>
                <a:cs typeface="Aharoni" panose="02010803020104030203" pitchFamily="2" charset="-79"/>
              </a:rPr>
              <a:t># (A)</a:t>
            </a:r>
            <a:r>
              <a:rPr lang="ko-KR" altLang="en-US" sz="150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1500">
                <a:latin typeface="Aharoni" panose="02010803020104030203" pitchFamily="2" charset="-79"/>
                <a:cs typeface="Aharoni" panose="02010803020104030203" pitchFamily="2" charset="-79"/>
              </a:rPr>
              <a:t>---- Pi = np.array([0.4, 0.8, 1])</a:t>
            </a:r>
          </a:p>
          <a:p>
            <a:r>
              <a:rPr lang="ko-KR" altLang="en-US" sz="1500"/>
              <a:t>클래스를 확률 별로 나눠줄 구간을 정한다</a:t>
            </a:r>
            <a:endParaRPr lang="en-US" altLang="ko-KR" sz="1500"/>
          </a:p>
          <a:p>
            <a:endParaRPr lang="en-US" altLang="ko-KR" sz="1500"/>
          </a:p>
          <a:p>
            <a:r>
              <a:rPr lang="en-US" altLang="ko-KR" sz="1500">
                <a:latin typeface="Aharoni" panose="02010803020104030203" pitchFamily="2" charset="-79"/>
                <a:cs typeface="Aharoni" panose="02010803020104030203" pitchFamily="2" charset="-79"/>
              </a:rPr>
              <a:t># (B)</a:t>
            </a:r>
            <a:r>
              <a:rPr lang="ko-KR" altLang="en-US" sz="150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1500">
                <a:latin typeface="Aharoni" panose="02010803020104030203" pitchFamily="2" charset="-79"/>
                <a:cs typeface="Aharoni" panose="02010803020104030203" pitchFamily="2" charset="-79"/>
              </a:rPr>
              <a:t>---- </a:t>
            </a:r>
          </a:p>
          <a:p>
            <a:r>
              <a:rPr lang="en-US" altLang="ko-KR" sz="1500">
                <a:latin typeface="Aharoni" panose="02010803020104030203" pitchFamily="2" charset="-79"/>
                <a:cs typeface="Aharoni" panose="02010803020104030203" pitchFamily="2" charset="-79"/>
              </a:rPr>
              <a:t>0~1</a:t>
            </a:r>
            <a:r>
              <a:rPr lang="ko-KR" altLang="en-US" sz="1500">
                <a:latin typeface="Aharoni" panose="02010803020104030203" pitchFamily="2" charset="-79"/>
                <a:cs typeface="Aharoni" panose="02010803020104030203" pitchFamily="2" charset="-79"/>
              </a:rPr>
              <a:t>사이의 균잉한 분포에서 난수를 생성하여 </a:t>
            </a:r>
            <a:r>
              <a:rPr lang="en-US" altLang="ko-KR" sz="1500">
                <a:latin typeface="Aharoni" panose="02010803020104030203" pitchFamily="2" charset="-79"/>
                <a:cs typeface="Aharoni" panose="02010803020104030203" pitchFamily="2" charset="-79"/>
              </a:rPr>
              <a:t>wk</a:t>
            </a:r>
            <a:r>
              <a:rPr lang="ko-KR" altLang="en-US" sz="1500">
                <a:latin typeface="Aharoni" panose="02010803020104030203" pitchFamily="2" charset="-79"/>
                <a:cs typeface="Aharoni" panose="02010803020104030203" pitchFamily="2" charset="-79"/>
              </a:rPr>
              <a:t>에 넣고</a:t>
            </a:r>
            <a:r>
              <a:rPr lang="en-US" altLang="ko-KR" sz="150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ko-KR" altLang="en-US" sz="1500">
                <a:latin typeface="Aharoni" panose="02010803020104030203" pitchFamily="2" charset="-79"/>
                <a:cs typeface="Aharoni" panose="02010803020104030203" pitchFamily="2" charset="-79"/>
              </a:rPr>
              <a:t>그것이</a:t>
            </a:r>
            <a:endParaRPr lang="en-US" altLang="ko-KR" sz="150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altLang="ko-KR" sz="1500">
                <a:latin typeface="Aharoni" panose="02010803020104030203" pitchFamily="2" charset="-79"/>
                <a:cs typeface="Aharoni" panose="02010803020104030203" pitchFamily="2" charset="-79"/>
              </a:rPr>
              <a:t>Pi[0] (0.4) </a:t>
            </a:r>
            <a:r>
              <a:rPr lang="ko-KR" altLang="en-US" sz="1500">
                <a:latin typeface="Aharoni" panose="02010803020104030203" pitchFamily="2" charset="-79"/>
                <a:cs typeface="Aharoni" panose="02010803020104030203" pitchFamily="2" charset="-79"/>
              </a:rPr>
              <a:t>보다 작으면 클래스 </a:t>
            </a:r>
            <a:r>
              <a:rPr lang="en-US" altLang="ko-KR" sz="1500">
                <a:latin typeface="Aharoni" panose="02010803020104030203" pitchFamily="2" charset="-79"/>
                <a:cs typeface="Aharoni" panose="02010803020104030203" pitchFamily="2" charset="-79"/>
              </a:rPr>
              <a:t>0, Pi[1] (0.8) </a:t>
            </a:r>
            <a:r>
              <a:rPr lang="ko-KR" altLang="en-US" sz="1500">
                <a:latin typeface="Aharoni" panose="02010803020104030203" pitchFamily="2" charset="-79"/>
                <a:cs typeface="Aharoni" panose="02010803020104030203" pitchFamily="2" charset="-79"/>
              </a:rPr>
              <a:t>보다 작으면 클래스 </a:t>
            </a:r>
            <a:r>
              <a:rPr lang="en-US" altLang="ko-KR" sz="1500">
                <a:latin typeface="Aharoni" panose="02010803020104030203" pitchFamily="2" charset="-79"/>
                <a:cs typeface="Aharoni" panose="02010803020104030203" pitchFamily="2" charset="-79"/>
              </a:rPr>
              <a:t>1 </a:t>
            </a:r>
          </a:p>
          <a:p>
            <a:r>
              <a:rPr lang="en-US" altLang="ko-KR" sz="1500">
                <a:latin typeface="Aharoni" panose="02010803020104030203" pitchFamily="2" charset="-79"/>
                <a:cs typeface="Aharoni" panose="02010803020104030203" pitchFamily="2" charset="-79"/>
              </a:rPr>
              <a:t>Pi[2] (1) </a:t>
            </a:r>
            <a:r>
              <a:rPr lang="ko-KR" altLang="en-US" sz="1500">
                <a:latin typeface="Aharoni" panose="02010803020104030203" pitchFamily="2" charset="-79"/>
                <a:cs typeface="Aharoni" panose="02010803020104030203" pitchFamily="2" charset="-79"/>
              </a:rPr>
              <a:t>보다 작으면 </a:t>
            </a:r>
            <a:r>
              <a:rPr lang="en-US" altLang="ko-KR" sz="1500">
                <a:latin typeface="Aharoni" panose="02010803020104030203" pitchFamily="2" charset="-79"/>
                <a:cs typeface="Aharoni" panose="02010803020104030203" pitchFamily="2" charset="-79"/>
              </a:rPr>
              <a:t>2 </a:t>
            </a:r>
            <a:r>
              <a:rPr lang="ko-KR" altLang="en-US" sz="1500">
                <a:latin typeface="Aharoni" panose="02010803020104030203" pitchFamily="2" charset="-79"/>
                <a:cs typeface="Aharoni" panose="02010803020104030203" pitchFamily="2" charset="-79"/>
              </a:rPr>
              <a:t>로 나눈다</a:t>
            </a:r>
            <a:r>
              <a:rPr lang="en-US" altLang="ko-KR" sz="150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endParaRPr lang="en-US" altLang="ko-KR" sz="150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ko-KR" altLang="en-US" sz="1500">
                <a:latin typeface="Aharoni" panose="02010803020104030203" pitchFamily="2" charset="-79"/>
                <a:cs typeface="Aharoni" panose="02010803020104030203" pitchFamily="2" charset="-79"/>
              </a:rPr>
              <a:t>데이터의 수는 </a:t>
            </a:r>
            <a:r>
              <a:rPr lang="en-US" altLang="ko-KR" sz="1500">
                <a:latin typeface="Aharoni" panose="02010803020104030203" pitchFamily="2" charset="-79"/>
                <a:cs typeface="Aharoni" panose="02010803020104030203" pitchFamily="2" charset="-79"/>
              </a:rPr>
              <a:t>N=100</a:t>
            </a:r>
            <a:r>
              <a:rPr lang="ko-KR" altLang="en-US" sz="1500">
                <a:latin typeface="Aharoni" panose="02010803020104030203" pitchFamily="2" charset="-79"/>
                <a:cs typeface="Aharoni" panose="02010803020104030203" pitchFamily="2" charset="-79"/>
              </a:rPr>
              <a:t>으로</a:t>
            </a:r>
            <a:r>
              <a:rPr lang="en-US" altLang="ko-KR" sz="150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ko-KR" altLang="en-US" sz="1500">
                <a:latin typeface="Aharoni" panose="02010803020104030203" pitchFamily="2" charset="-79"/>
                <a:cs typeface="Aharoni" panose="02010803020104030203" pitchFamily="2" charset="-79"/>
              </a:rPr>
              <a:t>입력 데이터는 </a:t>
            </a:r>
            <a:r>
              <a:rPr lang="en-US" altLang="ko-KR" sz="1500">
                <a:latin typeface="Aharoni" panose="02010803020104030203" pitchFamily="2" charset="-79"/>
                <a:cs typeface="Aharoni" panose="02010803020104030203" pitchFamily="2" charset="-79"/>
              </a:rPr>
              <a:t>Nx2</a:t>
            </a:r>
            <a:r>
              <a:rPr lang="ko-KR" altLang="en-US" sz="1500">
                <a:latin typeface="Aharoni" panose="02010803020104030203" pitchFamily="2" charset="-79"/>
                <a:cs typeface="Aharoni" panose="02010803020104030203" pitchFamily="2" charset="-79"/>
              </a:rPr>
              <a:t>의 </a:t>
            </a:r>
            <a:r>
              <a:rPr lang="en-US" altLang="ko-KR" sz="1500"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</a:p>
          <a:p>
            <a:r>
              <a:rPr lang="en-US" altLang="ko-KR" sz="150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ko-KR" altLang="en-US" sz="1500">
                <a:latin typeface="Aharoni" panose="02010803020104030203" pitchFamily="2" charset="-79"/>
                <a:cs typeface="Aharoni" panose="02010803020104030203" pitchFamily="2" charset="-79"/>
              </a:rPr>
              <a:t>클래스 분류의 클래스 데이터는 </a:t>
            </a:r>
            <a:r>
              <a:rPr lang="en-US" altLang="ko-KR" sz="1500">
                <a:latin typeface="Aharoni" panose="02010803020104030203" pitchFamily="2" charset="-79"/>
                <a:cs typeface="Aharoni" panose="02010803020104030203" pitchFamily="2" charset="-79"/>
              </a:rPr>
              <a:t>Nx2</a:t>
            </a:r>
            <a:r>
              <a:rPr lang="ko-KR" altLang="en-US" sz="1500">
                <a:latin typeface="Aharoni" panose="02010803020104030203" pitchFamily="2" charset="-79"/>
                <a:cs typeface="Aharoni" panose="02010803020104030203" pitchFamily="2" charset="-79"/>
              </a:rPr>
              <a:t>의 </a:t>
            </a:r>
            <a:r>
              <a:rPr lang="en-US" altLang="ko-KR" sz="1500">
                <a:latin typeface="Aharoni" panose="02010803020104030203" pitchFamily="2" charset="-79"/>
                <a:cs typeface="Aharoni" panose="02010803020104030203" pitchFamily="2" charset="-79"/>
              </a:rPr>
              <a:t>T2</a:t>
            </a:r>
            <a:r>
              <a:rPr lang="ko-KR" altLang="en-US" sz="1500">
                <a:latin typeface="Aharoni" panose="02010803020104030203" pitchFamily="2" charset="-79"/>
                <a:cs typeface="Aharoni" panose="02010803020104030203" pitchFamily="2" charset="-79"/>
              </a:rPr>
              <a:t>에 저장</a:t>
            </a:r>
            <a:endParaRPr lang="en-US" altLang="ko-KR" sz="150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altLang="ko-KR" sz="1500"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r>
              <a:rPr lang="ko-KR" altLang="en-US" sz="1500">
                <a:latin typeface="Aharoni" panose="02010803020104030203" pitchFamily="2" charset="-79"/>
                <a:cs typeface="Aharoni" panose="02010803020104030203" pitchFamily="2" charset="-79"/>
              </a:rPr>
              <a:t>클래스 분류의 클래스 데이터는 </a:t>
            </a:r>
            <a:r>
              <a:rPr lang="en-US" altLang="ko-KR" sz="1500">
                <a:latin typeface="Aharoni" panose="02010803020104030203" pitchFamily="2" charset="-79"/>
                <a:cs typeface="Aharoni" panose="02010803020104030203" pitchFamily="2" charset="-79"/>
              </a:rPr>
              <a:t>Nx3</a:t>
            </a:r>
            <a:r>
              <a:rPr lang="ko-KR" altLang="en-US" sz="1500">
                <a:latin typeface="Aharoni" panose="02010803020104030203" pitchFamily="2" charset="-79"/>
                <a:cs typeface="Aharoni" panose="02010803020104030203" pitchFamily="2" charset="-79"/>
              </a:rPr>
              <a:t>의 </a:t>
            </a:r>
            <a:r>
              <a:rPr lang="en-US" altLang="ko-KR" sz="1500">
                <a:latin typeface="Aharoni" panose="02010803020104030203" pitchFamily="2" charset="-79"/>
                <a:cs typeface="Aharoni" panose="02010803020104030203" pitchFamily="2" charset="-79"/>
              </a:rPr>
              <a:t>T3</a:t>
            </a:r>
            <a:r>
              <a:rPr lang="ko-KR" altLang="en-US" sz="1500">
                <a:latin typeface="Aharoni" panose="02010803020104030203" pitchFamily="2" charset="-79"/>
                <a:cs typeface="Aharoni" panose="02010803020104030203" pitchFamily="2" charset="-79"/>
              </a:rPr>
              <a:t>에 저장</a:t>
            </a:r>
            <a:endParaRPr lang="en-US" altLang="ko-KR" sz="15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90933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048003-EBC7-47D0-A8D1-E09845D5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719A1-1253-4C9A-9A5F-FC78EFDD9FA9}"/>
              </a:ext>
            </a:extLst>
          </p:cNvPr>
          <p:cNvSpPr/>
          <p:nvPr/>
        </p:nvSpPr>
        <p:spPr>
          <a:xfrm>
            <a:off x="336405" y="763887"/>
            <a:ext cx="11379656" cy="5952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2C6FC-7F41-4E98-9811-EB873174444E}"/>
              </a:ext>
            </a:extLst>
          </p:cNvPr>
          <p:cNvSpPr txBox="1"/>
          <p:nvPr/>
        </p:nvSpPr>
        <p:spPr>
          <a:xfrm>
            <a:off x="453338" y="834890"/>
            <a:ext cx="1084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6.2.1 </a:t>
            </a:r>
            <a:r>
              <a:rPr lang="ko-KR" altLang="en-US" sz="1600"/>
              <a:t>문제설정 </a:t>
            </a:r>
            <a:r>
              <a:rPr lang="en-US" altLang="ko-KR" sz="1600"/>
              <a:t>– </a:t>
            </a:r>
            <a:r>
              <a:rPr lang="ko-KR" altLang="en-US" sz="1600"/>
              <a:t>입력데이터가 </a:t>
            </a:r>
            <a:r>
              <a:rPr lang="en-US" altLang="ko-KR" sz="1600"/>
              <a:t>2</a:t>
            </a:r>
            <a:r>
              <a:rPr lang="ko-KR" altLang="en-US" sz="1600"/>
              <a:t>차원인 경우</a:t>
            </a:r>
            <a:r>
              <a:rPr lang="en-US" altLang="ko-KR" sz="1600"/>
              <a:t> </a:t>
            </a:r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/>
              <p:nvPr/>
            </p:nvSpPr>
            <p:spPr>
              <a:xfrm>
                <a:off x="156748" y="7032347"/>
                <a:ext cx="5019760" cy="3616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:r>
                  <a:rPr lang="en-US" altLang="ko-KR">
                    <a:latin typeface="Aharoni" panose="02010803020104030203" pitchFamily="2" charset="-79"/>
                    <a:cs typeface="Aharoni" panose="02010803020104030203" pitchFamily="2" charset="-79"/>
                  </a:rPr>
                  <a:t>X, T, </a:t>
                </a:r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P(t=1|x),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{(1−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}</m:t>
                        </m:r>
                      </m:e>
                    </m:func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𝐚𝐫𝐠𝐦𝐢𝐧</m:t>
                            </m:r>
                          </m:e>
                          <m:lim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den>
                    </m:f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σ </a:t>
                </a:r>
                <a:r>
                  <a:rPr lang="en-US" altLang="ko-KR">
                    <a:latin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x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ko-KR"/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/>
                                <m:t> 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=1|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{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 </m:t>
                    </m:r>
                  </m:oMath>
                </a14:m>
                <a:r>
                  <a:rPr lang="en-US" altLang="ko-KR">
                    <a:latin typeface="cambria M"/>
                  </a:rPr>
                  <a:t>E(</a:t>
                </a:r>
                <a:r>
                  <a:rPr lang="en-US" altLang="ko-KR" b="1">
                    <a:latin typeface="cambria M"/>
                  </a:rPr>
                  <a:t>w</a:t>
                </a:r>
                <a:r>
                  <a:rPr lang="en-US" altLang="ko-KR">
                    <a:latin typeface="cambria M"/>
                  </a:rPr>
                  <a:t>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>
                        <a:latin typeface="cambria M"/>
                      </a:rPr>
                      <m:t>(</m:t>
                    </m:r>
                    <m:r>
                      <m:rPr>
                        <m:nor/>
                      </m:rPr>
                      <a:rPr lang="en-US" altLang="ko-KR" b="1">
                        <a:latin typeface="cambria M"/>
                      </a:rPr>
                      <m:t>w</m:t>
                    </m:r>
                    <m:r>
                      <m:rPr>
                        <m:nor/>
                      </m:rPr>
                      <a:rPr lang="en-US" altLang="ko-KR">
                        <a:latin typeface="cambria M"/>
                      </a:rPr>
                      <m:t>)</m:t>
                    </m:r>
                  </m:oMath>
                </a14:m>
                <a:endParaRPr lang="ko-KR" altLang="en-US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48" y="7032347"/>
                <a:ext cx="5019760" cy="3616567"/>
              </a:xfrm>
              <a:prstGeom prst="rect">
                <a:avLst/>
              </a:prstGeom>
              <a:blipFill>
                <a:blip r:embed="rId2"/>
                <a:stretch>
                  <a:fillRect l="-5832" t="-15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A79694E-3C3E-4F30-89DD-D45CC3DE47A7}"/>
              </a:ext>
            </a:extLst>
          </p:cNvPr>
          <p:cNvSpPr txBox="1"/>
          <p:nvPr/>
        </p:nvSpPr>
        <p:spPr>
          <a:xfrm>
            <a:off x="170000" y="341458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6.2.1 </a:t>
            </a:r>
            <a:r>
              <a:rPr lang="ko-KR" alt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문제설정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60A65A8-E17A-47E6-AEE2-ED5BD067942F}"/>
              </a:ext>
            </a:extLst>
          </p:cNvPr>
          <p:cNvSpPr/>
          <p:nvPr/>
        </p:nvSpPr>
        <p:spPr>
          <a:xfrm>
            <a:off x="3093623" y="4177748"/>
            <a:ext cx="962317" cy="463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CDF996A8-1EC1-4757-8C81-FB84FABC8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279164"/>
              </p:ext>
            </p:extLst>
          </p:nvPr>
        </p:nvGraphicFramePr>
        <p:xfrm>
          <a:off x="878377" y="3482562"/>
          <a:ext cx="19443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68">
                  <a:extLst>
                    <a:ext uri="{9D8B030D-6E8A-4147-A177-3AD203B41FA5}">
                      <a16:colId xmlns:a16="http://schemas.microsoft.com/office/drawing/2014/main" val="1741651364"/>
                    </a:ext>
                  </a:extLst>
                </a:gridCol>
                <a:gridCol w="972168">
                  <a:extLst>
                    <a:ext uri="{9D8B030D-6E8A-4147-A177-3AD203B41FA5}">
                      <a16:colId xmlns:a16="http://schemas.microsoft.com/office/drawing/2014/main" val="3100934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94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22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13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38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358149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5CA04CB-6A97-4841-B49A-BBA905B4F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83303"/>
              </p:ext>
            </p:extLst>
          </p:nvPr>
        </p:nvGraphicFramePr>
        <p:xfrm>
          <a:off x="4301790" y="3486430"/>
          <a:ext cx="12750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99">
                  <a:extLst>
                    <a:ext uri="{9D8B030D-6E8A-4147-A177-3AD203B41FA5}">
                      <a16:colId xmlns:a16="http://schemas.microsoft.com/office/drawing/2014/main" val="1741651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94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22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13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38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358149"/>
                  </a:ext>
                </a:extLst>
              </a:tr>
            </a:tbl>
          </a:graphicData>
        </a:graphic>
      </p:graphicFrame>
      <p:pic>
        <p:nvPicPr>
          <p:cNvPr id="34" name="그림 33">
            <a:extLst>
              <a:ext uri="{FF2B5EF4-FFF2-40B4-BE49-F238E27FC236}">
                <a16:creationId xmlns:a16="http://schemas.microsoft.com/office/drawing/2014/main" id="{73B80F9E-7717-4118-96D4-E82C847E7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77" y="1661565"/>
            <a:ext cx="2828925" cy="1524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67F34B4-FE55-43B2-A578-B8F8399F534B}"/>
              </a:ext>
            </a:extLst>
          </p:cNvPr>
          <p:cNvSpPr txBox="1"/>
          <p:nvPr/>
        </p:nvSpPr>
        <p:spPr>
          <a:xfrm>
            <a:off x="878377" y="1281635"/>
            <a:ext cx="342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T2 (2</a:t>
            </a:r>
            <a:r>
              <a:rPr lang="ko-KR" altLang="en-US">
                <a:latin typeface="Cambria Math" panose="02040503050406030204" pitchFamily="18" charset="0"/>
                <a:ea typeface="Cambria Math" panose="02040503050406030204" pitchFamily="18" charset="0"/>
              </a:rPr>
              <a:t>클래스 분류</a:t>
            </a:r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ko-KR" altLang="en-US">
              <a:latin typeface="Cambria Math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408AC1-848F-4043-A11E-E21D86C95807}"/>
              </a:ext>
            </a:extLst>
          </p:cNvPr>
          <p:cNvSpPr txBox="1"/>
          <p:nvPr/>
        </p:nvSpPr>
        <p:spPr>
          <a:xfrm>
            <a:off x="6344905" y="1275010"/>
            <a:ext cx="342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T3 (3</a:t>
            </a:r>
            <a:r>
              <a:rPr lang="ko-KR" altLang="en-US">
                <a:latin typeface="Cambria Math" panose="02040503050406030204" pitchFamily="18" charset="0"/>
                <a:ea typeface="Cambria Math" panose="02040503050406030204" pitchFamily="18" charset="0"/>
              </a:rPr>
              <a:t>클래스 분류</a:t>
            </a:r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ko-KR" altLang="en-US">
              <a:latin typeface="Cambria Math" panose="02040503050406030204" pitchFamily="18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571075F-7E5C-455E-B843-E4BB66995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233" y="1651447"/>
            <a:ext cx="2584367" cy="1381125"/>
          </a:xfrm>
          <a:prstGeom prst="rect">
            <a:avLst/>
          </a:prstGeom>
        </p:spPr>
      </p:pic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CB71BA8E-0B69-412A-831E-11A5658C1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244735"/>
              </p:ext>
            </p:extLst>
          </p:nvPr>
        </p:nvGraphicFramePr>
        <p:xfrm>
          <a:off x="6094861" y="3459552"/>
          <a:ext cx="2743200" cy="1877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6398906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0284837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715898"/>
                    </a:ext>
                  </a:extLst>
                </a:gridCol>
              </a:tblGrid>
              <a:tr h="37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89186"/>
                  </a:ext>
                </a:extLst>
              </a:tr>
              <a:tr h="37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05403"/>
                  </a:ext>
                </a:extLst>
              </a:tr>
              <a:tr h="37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76103"/>
                  </a:ext>
                </a:extLst>
              </a:tr>
              <a:tr h="37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473487"/>
                  </a:ext>
                </a:extLst>
              </a:tr>
              <a:tr h="37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89463"/>
                  </a:ext>
                </a:extLst>
              </a:tr>
            </a:tbl>
          </a:graphicData>
        </a:graphic>
      </p:graphicFrame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A17EC8C-70E5-419F-88FF-1147D0B28750}"/>
              </a:ext>
            </a:extLst>
          </p:cNvPr>
          <p:cNvCxnSpPr/>
          <p:nvPr/>
        </p:nvCxnSpPr>
        <p:spPr>
          <a:xfrm>
            <a:off x="5822739" y="1275010"/>
            <a:ext cx="0" cy="5241532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321A223A-9289-45D6-8CDB-36D58194D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636015"/>
              </p:ext>
            </p:extLst>
          </p:nvPr>
        </p:nvGraphicFramePr>
        <p:xfrm>
          <a:off x="10126126" y="3479806"/>
          <a:ext cx="12750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99">
                  <a:extLst>
                    <a:ext uri="{9D8B030D-6E8A-4147-A177-3AD203B41FA5}">
                      <a16:colId xmlns:a16="http://schemas.microsoft.com/office/drawing/2014/main" val="1741651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94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22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13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38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358149"/>
                  </a:ext>
                </a:extLst>
              </a:tr>
            </a:tbl>
          </a:graphicData>
        </a:graphic>
      </p:graphicFrame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8C682F49-7F67-4E90-B028-A754CE059745}"/>
              </a:ext>
            </a:extLst>
          </p:cNvPr>
          <p:cNvSpPr/>
          <p:nvPr/>
        </p:nvSpPr>
        <p:spPr>
          <a:xfrm>
            <a:off x="9023977" y="4157872"/>
            <a:ext cx="962317" cy="463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5AA6B5-28D5-4EC5-97EF-491B688949F7}"/>
                  </a:ext>
                </a:extLst>
              </p:cNvPr>
              <p:cNvSpPr txBox="1"/>
              <p:nvPr/>
            </p:nvSpPr>
            <p:spPr>
              <a:xfrm>
                <a:off x="739526" y="5722761"/>
                <a:ext cx="4905606" cy="527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/>
                  <a:t>이처럼 어떠한 클래스 </a:t>
                </a:r>
                <a:r>
                  <a:rPr lang="en-US" altLang="ko-KR" sz="1400"/>
                  <a:t>(</a:t>
                </a:r>
                <a:r>
                  <a:rPr lang="ko-KR" altLang="en-US" sz="1400"/>
                  <a:t>목적변수벡터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400"/>
                  <a:t> </a:t>
                </a:r>
                <a:r>
                  <a:rPr lang="en-US" altLang="ko-KR" sz="1400"/>
                  <a:t>k</a:t>
                </a:r>
                <a:r>
                  <a:rPr lang="ko-KR" altLang="en-US" sz="1400"/>
                  <a:t>번째 요소만 </a:t>
                </a:r>
                <a:r>
                  <a:rPr lang="en-US" altLang="ko-KR" sz="1400"/>
                  <a:t>1</a:t>
                </a:r>
                <a:r>
                  <a:rPr lang="ko-KR" altLang="en-US" sz="1400"/>
                  <a:t>로</a:t>
                </a:r>
                <a:r>
                  <a:rPr lang="en-US" altLang="ko-KR" sz="1400"/>
                  <a:t>, </a:t>
                </a:r>
                <a:r>
                  <a:rPr lang="ko-KR" altLang="en-US" sz="1400"/>
                  <a:t>그 외는 </a:t>
                </a:r>
                <a:r>
                  <a:rPr lang="en-US" altLang="ko-KR" sz="1400"/>
                  <a:t>0</a:t>
                </a:r>
                <a:r>
                  <a:rPr lang="ko-KR" altLang="en-US" sz="1400"/>
                  <a:t>으로 표기하는 방법을 </a:t>
                </a:r>
                <a:r>
                  <a:rPr lang="en-US" altLang="ko-KR" sz="1400" b="1">
                    <a:solidFill>
                      <a:schemeClr val="accent1"/>
                    </a:solidFill>
                  </a:rPr>
                  <a:t>1-of-k </a:t>
                </a:r>
                <a:r>
                  <a:rPr lang="ko-KR" altLang="en-US" sz="1400" b="1">
                    <a:solidFill>
                      <a:schemeClr val="accent1"/>
                    </a:solidFill>
                  </a:rPr>
                  <a:t>부호화</a:t>
                </a:r>
                <a:r>
                  <a:rPr lang="ko-KR" altLang="en-US" sz="1400"/>
                  <a:t>라고 한다</a:t>
                </a:r>
                <a:endParaRPr lang="en-US" altLang="ko-KR" sz="140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5AA6B5-28D5-4EC5-97EF-491B68894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26" y="5722761"/>
                <a:ext cx="4905606" cy="527260"/>
              </a:xfrm>
              <a:prstGeom prst="rect">
                <a:avLst/>
              </a:prstGeom>
              <a:blipFill>
                <a:blip r:embed="rId5"/>
                <a:stretch>
                  <a:fillRect l="-373"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77373C1-6ADF-481F-A638-655DC5794F04}"/>
              </a:ext>
            </a:extLst>
          </p:cNvPr>
          <p:cNvSpPr txBox="1"/>
          <p:nvPr/>
        </p:nvSpPr>
        <p:spPr>
          <a:xfrm>
            <a:off x="878377" y="3098832"/>
            <a:ext cx="2828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  0</a:t>
            </a:r>
            <a:r>
              <a:rPr lang="ko-KR" altLang="en-US" sz="1400"/>
              <a:t>클래스     </a:t>
            </a:r>
            <a:r>
              <a:rPr lang="en-US" altLang="ko-KR" sz="1400"/>
              <a:t>1</a:t>
            </a:r>
            <a:r>
              <a:rPr lang="ko-KR" altLang="en-US" sz="1400"/>
              <a:t>클래스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752E79-4C84-401E-BE24-79A6AB671BB9}"/>
              </a:ext>
            </a:extLst>
          </p:cNvPr>
          <p:cNvSpPr txBox="1"/>
          <p:nvPr/>
        </p:nvSpPr>
        <p:spPr>
          <a:xfrm>
            <a:off x="6000344" y="3105459"/>
            <a:ext cx="3428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  0</a:t>
            </a:r>
            <a:r>
              <a:rPr lang="ko-KR" altLang="en-US" sz="1400"/>
              <a:t>클래스     </a:t>
            </a:r>
            <a:r>
              <a:rPr lang="en-US" altLang="ko-KR" sz="1400"/>
              <a:t>1</a:t>
            </a:r>
            <a:r>
              <a:rPr lang="ko-KR" altLang="en-US" sz="1400"/>
              <a:t>클래스     </a:t>
            </a:r>
            <a:r>
              <a:rPr lang="en-US" altLang="ko-KR" sz="1400"/>
              <a:t>2</a:t>
            </a:r>
            <a:r>
              <a:rPr lang="ko-KR" altLang="en-US" sz="1400"/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3008804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048003-EBC7-47D0-A8D1-E09845D5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719A1-1253-4C9A-9A5F-FC78EFDD9FA9}"/>
              </a:ext>
            </a:extLst>
          </p:cNvPr>
          <p:cNvSpPr/>
          <p:nvPr/>
        </p:nvSpPr>
        <p:spPr>
          <a:xfrm>
            <a:off x="336405" y="763887"/>
            <a:ext cx="11379656" cy="5952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2C6FC-7F41-4E98-9811-EB873174444E}"/>
              </a:ext>
            </a:extLst>
          </p:cNvPr>
          <p:cNvSpPr txBox="1"/>
          <p:nvPr/>
        </p:nvSpPr>
        <p:spPr>
          <a:xfrm>
            <a:off x="453338" y="834890"/>
            <a:ext cx="1084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ambria Math" panose="02040503050406030204" pitchFamily="18" charset="0"/>
                <a:ea typeface="Cambria Math" panose="02040503050406030204" pitchFamily="18" charset="0"/>
              </a:rPr>
              <a:t>6.2.1 </a:t>
            </a:r>
            <a:r>
              <a:rPr lang="ko-KR" altLang="en-US" sz="1600">
                <a:latin typeface="Cambria Math" panose="02040503050406030204" pitchFamily="18" charset="0"/>
              </a:rPr>
              <a:t>문제설정 </a:t>
            </a:r>
            <a:r>
              <a:rPr lang="en-US" altLang="ko-KR" sz="1600">
                <a:latin typeface="Cambria Math" panose="02040503050406030204" pitchFamily="18" charset="0"/>
                <a:ea typeface="Cambria Math" panose="02040503050406030204" pitchFamily="18" charset="0"/>
              </a:rPr>
              <a:t>– T2, T3 </a:t>
            </a:r>
            <a:r>
              <a:rPr lang="ko-KR" alt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그림으로 나타내기</a:t>
            </a:r>
            <a:endParaRPr lang="ko-KR" altLang="en-US" sz="160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/>
              <p:nvPr/>
            </p:nvSpPr>
            <p:spPr>
              <a:xfrm>
                <a:off x="156748" y="7032347"/>
                <a:ext cx="5019760" cy="3616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:r>
                  <a:rPr lang="en-US" altLang="ko-KR">
                    <a:latin typeface="Aharoni" panose="02010803020104030203" pitchFamily="2" charset="-79"/>
                    <a:cs typeface="Aharoni" panose="02010803020104030203" pitchFamily="2" charset="-79"/>
                  </a:rPr>
                  <a:t>X, T, </a:t>
                </a:r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P(t=1|x),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{(1−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}</m:t>
                        </m:r>
                      </m:e>
                    </m:func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𝐚𝐫𝐠𝐦𝐢𝐧</m:t>
                            </m:r>
                          </m:e>
                          <m:lim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den>
                    </m:f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σ </a:t>
                </a:r>
                <a:r>
                  <a:rPr lang="en-US" altLang="ko-KR">
                    <a:latin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x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ko-KR"/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/>
                                <m:t> 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=1|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{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 </m:t>
                    </m:r>
                  </m:oMath>
                </a14:m>
                <a:r>
                  <a:rPr lang="en-US" altLang="ko-KR">
                    <a:latin typeface="cambria M"/>
                  </a:rPr>
                  <a:t>E(</a:t>
                </a:r>
                <a:r>
                  <a:rPr lang="en-US" altLang="ko-KR" b="1">
                    <a:latin typeface="cambria M"/>
                  </a:rPr>
                  <a:t>w</a:t>
                </a:r>
                <a:r>
                  <a:rPr lang="en-US" altLang="ko-KR">
                    <a:latin typeface="cambria M"/>
                  </a:rPr>
                  <a:t>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>
                        <a:latin typeface="cambria M"/>
                      </a:rPr>
                      <m:t>(</m:t>
                    </m:r>
                    <m:r>
                      <m:rPr>
                        <m:nor/>
                      </m:rPr>
                      <a:rPr lang="en-US" altLang="ko-KR" b="1">
                        <a:latin typeface="cambria M"/>
                      </a:rPr>
                      <m:t>w</m:t>
                    </m:r>
                    <m:r>
                      <m:rPr>
                        <m:nor/>
                      </m:rPr>
                      <a:rPr lang="en-US" altLang="ko-KR">
                        <a:latin typeface="cambria M"/>
                      </a:rPr>
                      <m:t>)</m:t>
                    </m:r>
                  </m:oMath>
                </a14:m>
                <a:endParaRPr lang="ko-KR" altLang="en-US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48" y="7032347"/>
                <a:ext cx="5019760" cy="3616567"/>
              </a:xfrm>
              <a:prstGeom prst="rect">
                <a:avLst/>
              </a:prstGeom>
              <a:blipFill>
                <a:blip r:embed="rId2"/>
                <a:stretch>
                  <a:fillRect l="-5832" t="-15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A79694E-3C3E-4F30-89DD-D45CC3DE47A7}"/>
              </a:ext>
            </a:extLst>
          </p:cNvPr>
          <p:cNvSpPr txBox="1"/>
          <p:nvPr/>
        </p:nvSpPr>
        <p:spPr>
          <a:xfrm>
            <a:off x="170000" y="341458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6.2.1 </a:t>
            </a:r>
            <a:r>
              <a:rPr lang="ko-KR" alt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문제설정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A4EB1B-16E0-405A-A78B-E232F8668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04" y="1386171"/>
            <a:ext cx="3856383" cy="2908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데이터 표시 --------------------------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show_data2(x, 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wk, K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t.shape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[[.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k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(K):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plt.plot(x[t[:, k]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x[t[:, k]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linestyle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'none'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markeredgecolor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'black'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marker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color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c[k], alpha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plt.grid(True)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메인 ------------------------------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plt.figure(figsize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7.5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plt.subplots_adjust(wspace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plt.subplot(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show_data2(X, T2)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plt.xlim(X_range0)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plt.ylim(X_range1)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plt.subplot(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show_data2(X, T3)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plt.xlim(X_range0)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plt.ylim(X_range1)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plt.show()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778873-8214-4615-B505-0D0DA54FB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913" y="1942282"/>
            <a:ext cx="5466243" cy="227286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98C712-612C-4EB9-A7CC-D71F649F34FE}"/>
              </a:ext>
            </a:extLst>
          </p:cNvPr>
          <p:cNvSpPr/>
          <p:nvPr/>
        </p:nvSpPr>
        <p:spPr>
          <a:xfrm>
            <a:off x="4366490" y="1323920"/>
            <a:ext cx="6977374" cy="47168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3ABC5-7918-46E0-9303-5FA1E09144D7}"/>
              </a:ext>
            </a:extLst>
          </p:cNvPr>
          <p:cNvSpPr txBox="1"/>
          <p:nvPr/>
        </p:nvSpPr>
        <p:spPr>
          <a:xfrm>
            <a:off x="5711685" y="1537253"/>
            <a:ext cx="16167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/>
              <a:t>2</a:t>
            </a:r>
            <a:r>
              <a:rPr lang="ko-KR" altLang="en-US" sz="1500"/>
              <a:t>클래스 분류용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F233D4-F129-4377-A371-15E6FC939E82}"/>
              </a:ext>
            </a:extLst>
          </p:cNvPr>
          <p:cNvSpPr txBox="1"/>
          <p:nvPr/>
        </p:nvSpPr>
        <p:spPr>
          <a:xfrm>
            <a:off x="8580785" y="1530629"/>
            <a:ext cx="16167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/>
              <a:t>3</a:t>
            </a:r>
            <a:r>
              <a:rPr lang="ko-KR" altLang="en-US" sz="1500"/>
              <a:t>클래스 분류용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28735-58AB-47CB-BA86-E2A274E89469}"/>
              </a:ext>
            </a:extLst>
          </p:cNvPr>
          <p:cNvSpPr txBox="1"/>
          <p:nvPr/>
        </p:nvSpPr>
        <p:spPr>
          <a:xfrm>
            <a:off x="6679097" y="2252871"/>
            <a:ext cx="927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클래스</a:t>
            </a:r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617F4C-209F-4C78-8B4C-08EAAE3E2D16}"/>
              </a:ext>
            </a:extLst>
          </p:cNvPr>
          <p:cNvSpPr txBox="1"/>
          <p:nvPr/>
        </p:nvSpPr>
        <p:spPr>
          <a:xfrm>
            <a:off x="5546033" y="3505201"/>
            <a:ext cx="927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클래스</a:t>
            </a:r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A33EF0-E37B-4E03-9B2E-80C8377508BA}"/>
              </a:ext>
            </a:extLst>
          </p:cNvPr>
          <p:cNvSpPr txBox="1"/>
          <p:nvPr/>
        </p:nvSpPr>
        <p:spPr>
          <a:xfrm>
            <a:off x="9521689" y="2259498"/>
            <a:ext cx="927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클래스</a:t>
            </a:r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DACE32-30B8-4F6A-8D08-BFB09067A4B0}"/>
              </a:ext>
            </a:extLst>
          </p:cNvPr>
          <p:cNvSpPr txBox="1"/>
          <p:nvPr/>
        </p:nvSpPr>
        <p:spPr>
          <a:xfrm>
            <a:off x="8335617" y="3511828"/>
            <a:ext cx="927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클래스</a:t>
            </a:r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62DB5-F81B-45D3-B574-3B0AA8559290}"/>
              </a:ext>
            </a:extLst>
          </p:cNvPr>
          <p:cNvSpPr txBox="1"/>
          <p:nvPr/>
        </p:nvSpPr>
        <p:spPr>
          <a:xfrm>
            <a:off x="9515065" y="3538333"/>
            <a:ext cx="927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클래스</a:t>
            </a:r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CDC853-C562-494F-B39A-303B3F952698}"/>
              </a:ext>
            </a:extLst>
          </p:cNvPr>
          <p:cNvSpPr txBox="1"/>
          <p:nvPr/>
        </p:nvSpPr>
        <p:spPr>
          <a:xfrm>
            <a:off x="4161180" y="2096820"/>
            <a:ext cx="1407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데이터 수</a:t>
            </a:r>
            <a:endParaRPr lang="en-US" altLang="ko-KR" sz="1400"/>
          </a:p>
          <a:p>
            <a:pPr algn="ctr"/>
            <a:r>
              <a:rPr lang="en-US" altLang="ko-KR" sz="1400"/>
              <a:t>N=100</a:t>
            </a:r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01B0AF-439F-41DE-8FA2-F9C81472E433}"/>
                  </a:ext>
                </a:extLst>
              </p:cNvPr>
              <p:cNvSpPr txBox="1"/>
              <p:nvPr/>
            </p:nvSpPr>
            <p:spPr>
              <a:xfrm>
                <a:off x="4744277" y="2849218"/>
                <a:ext cx="609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01B0AF-439F-41DE-8FA2-F9C81472E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277" y="2849218"/>
                <a:ext cx="60960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BA53AC-B0D2-4050-A6E6-18509CB54C0D}"/>
                  </a:ext>
                </a:extLst>
              </p:cNvPr>
              <p:cNvSpPr txBox="1"/>
              <p:nvPr/>
            </p:nvSpPr>
            <p:spPr>
              <a:xfrm>
                <a:off x="6195391" y="4035289"/>
                <a:ext cx="609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BA53AC-B0D2-4050-A6E6-18509CB54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391" y="4035289"/>
                <a:ext cx="60960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5D67004-4E9F-4A74-A344-B0F1FD647B5B}"/>
                  </a:ext>
                </a:extLst>
              </p:cNvPr>
              <p:cNvSpPr txBox="1"/>
              <p:nvPr/>
            </p:nvSpPr>
            <p:spPr>
              <a:xfrm>
                <a:off x="7613377" y="2842594"/>
                <a:ext cx="609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5D67004-4E9F-4A74-A344-B0F1FD647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377" y="2842594"/>
                <a:ext cx="60960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5111698-4B56-4F75-B26C-84C795A46275}"/>
                  </a:ext>
                </a:extLst>
              </p:cNvPr>
              <p:cNvSpPr txBox="1"/>
              <p:nvPr/>
            </p:nvSpPr>
            <p:spPr>
              <a:xfrm>
                <a:off x="9064491" y="4028665"/>
                <a:ext cx="609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5111698-4B56-4F75-B26C-84C795A46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491" y="4028665"/>
                <a:ext cx="60960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1B0B4147-510D-405D-8C59-FEAD61F7F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351" y="4284591"/>
            <a:ext cx="5742117" cy="173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21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048003-EBC7-47D0-A8D1-E09845D5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719A1-1253-4C9A-9A5F-FC78EFDD9FA9}"/>
              </a:ext>
            </a:extLst>
          </p:cNvPr>
          <p:cNvSpPr/>
          <p:nvPr/>
        </p:nvSpPr>
        <p:spPr>
          <a:xfrm>
            <a:off x="336405" y="763887"/>
            <a:ext cx="11379656" cy="5952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2C6FC-7F41-4E98-9811-EB873174444E}"/>
              </a:ext>
            </a:extLst>
          </p:cNvPr>
          <p:cNvSpPr txBox="1"/>
          <p:nvPr/>
        </p:nvSpPr>
        <p:spPr>
          <a:xfrm>
            <a:off x="453338" y="834890"/>
            <a:ext cx="1084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ambria Math" panose="02040503050406030204" pitchFamily="18" charset="0"/>
                <a:ea typeface="Cambria Math" panose="02040503050406030204" pitchFamily="18" charset="0"/>
              </a:rPr>
              <a:t>6.2.2 </a:t>
            </a:r>
            <a:r>
              <a:rPr lang="ko-KR" alt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로지스틱 회귀 모델 </a:t>
            </a:r>
            <a:r>
              <a:rPr lang="en-US" altLang="ko-KR" sz="1600">
                <a:latin typeface="Cambria Math" panose="02040503050406030204" pitchFamily="18" charset="0"/>
                <a:ea typeface="Cambria Math" panose="02040503050406030204" pitchFamily="18" charset="0"/>
              </a:rPr>
              <a:t>– 2</a:t>
            </a:r>
            <a:r>
              <a:rPr lang="ko-KR" alt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차원 입력</a:t>
            </a:r>
            <a:endParaRPr lang="ko-KR" altLang="en-US" sz="160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/>
              <p:nvPr/>
            </p:nvSpPr>
            <p:spPr>
              <a:xfrm>
                <a:off x="156748" y="7032347"/>
                <a:ext cx="5019760" cy="3616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:r>
                  <a:rPr lang="en-US" altLang="ko-KR">
                    <a:latin typeface="Aharoni" panose="02010803020104030203" pitchFamily="2" charset="-79"/>
                    <a:cs typeface="Aharoni" panose="02010803020104030203" pitchFamily="2" charset="-79"/>
                  </a:rPr>
                  <a:t>X, T, </a:t>
                </a:r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P(t=1|x),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{(1−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}</m:t>
                        </m:r>
                      </m:e>
                    </m:func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𝐚𝐫𝐠𝐦𝐢𝐧</m:t>
                            </m:r>
                          </m:e>
                          <m:lim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den>
                    </m:f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σ </a:t>
                </a:r>
                <a:r>
                  <a:rPr lang="en-US" altLang="ko-KR">
                    <a:latin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x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ko-KR"/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/>
                                <m:t> 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=1|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{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 </m:t>
                    </m:r>
                  </m:oMath>
                </a14:m>
                <a:r>
                  <a:rPr lang="en-US" altLang="ko-KR">
                    <a:latin typeface="cambria M"/>
                  </a:rPr>
                  <a:t>E(</a:t>
                </a:r>
                <a:r>
                  <a:rPr lang="en-US" altLang="ko-KR" b="1">
                    <a:latin typeface="cambria M"/>
                  </a:rPr>
                  <a:t>w</a:t>
                </a:r>
                <a:r>
                  <a:rPr lang="en-US" altLang="ko-KR">
                    <a:latin typeface="cambria M"/>
                  </a:rPr>
                  <a:t>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>
                        <a:latin typeface="cambria M"/>
                      </a:rPr>
                      <m:t>(</m:t>
                    </m:r>
                    <m:r>
                      <m:rPr>
                        <m:nor/>
                      </m:rPr>
                      <a:rPr lang="en-US" altLang="ko-KR" b="1">
                        <a:latin typeface="cambria M"/>
                      </a:rPr>
                      <m:t>w</m:t>
                    </m:r>
                    <m:r>
                      <m:rPr>
                        <m:nor/>
                      </m:rPr>
                      <a:rPr lang="en-US" altLang="ko-KR">
                        <a:latin typeface="cambria M"/>
                      </a:rPr>
                      <m:t>)</m:t>
                    </m:r>
                  </m:oMath>
                </a14:m>
                <a:endParaRPr lang="ko-KR" altLang="en-US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48" y="7032347"/>
                <a:ext cx="5019760" cy="3616567"/>
              </a:xfrm>
              <a:prstGeom prst="rect">
                <a:avLst/>
              </a:prstGeom>
              <a:blipFill>
                <a:blip r:embed="rId2"/>
                <a:stretch>
                  <a:fillRect l="-5832" t="-15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A79694E-3C3E-4F30-89DD-D45CC3DE47A7}"/>
              </a:ext>
            </a:extLst>
          </p:cNvPr>
          <p:cNvSpPr txBox="1"/>
          <p:nvPr/>
        </p:nvSpPr>
        <p:spPr>
          <a:xfrm>
            <a:off x="170000" y="341458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6.2.2 </a:t>
            </a:r>
            <a:r>
              <a:rPr lang="ko-KR" alt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로지스틱 회귀 모델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1B67BF-F5A6-490E-A1C9-3F57B952C3F4}"/>
              </a:ext>
            </a:extLst>
          </p:cNvPr>
          <p:cNvSpPr/>
          <p:nvPr/>
        </p:nvSpPr>
        <p:spPr>
          <a:xfrm>
            <a:off x="1020418" y="1489062"/>
            <a:ext cx="2805653" cy="94207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1327CC1-4F76-43EE-9F56-60FA0DE9FAA0}"/>
                  </a:ext>
                </a:extLst>
              </p:cNvPr>
              <p:cNvSpPr txBox="1"/>
              <p:nvPr/>
            </p:nvSpPr>
            <p:spPr>
              <a:xfrm>
                <a:off x="1020417" y="1542853"/>
                <a:ext cx="3087757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>
                    <a:latin typeface="Cambria Math" panose="02040503050406030204" pitchFamily="18" charset="0"/>
                  </a:rPr>
                  <a:t>직선모델 </a:t>
                </a:r>
                <a:r>
                  <a:rPr lang="en-US" altLang="ko-KR" sz="1600">
                    <a:latin typeface="Cambria Math" panose="02040503050406030204" pitchFamily="18" charset="0"/>
                  </a:rPr>
                  <a:t>( 1</a:t>
                </a:r>
                <a:r>
                  <a:rPr lang="ko-KR" altLang="en-US" sz="1600">
                    <a:latin typeface="Cambria Math" panose="02040503050406030204" pitchFamily="18" charset="0"/>
                  </a:rPr>
                  <a:t>차원 입력 </a:t>
                </a:r>
                <a:r>
                  <a:rPr lang="en-US" altLang="ko-KR" sz="1600">
                    <a:latin typeface="Cambria Math" panose="02040503050406030204" pitchFamily="18" charset="0"/>
                  </a:rPr>
                  <a:t>)</a:t>
                </a:r>
              </a:p>
              <a:p>
                <a:endParaRPr lang="en-US" altLang="ko-KR" sz="1600">
                  <a:latin typeface="Cambria Math" panose="02040503050406030204" pitchFamily="18" charset="0"/>
                </a:endParaRPr>
              </a:p>
              <a:p>
                <a:r>
                  <a:rPr lang="en-US" altLang="ko-KR" sz="1600">
                    <a:latin typeface="Cambria Math" panose="02040503050406030204" pitchFamily="18" charset="0"/>
                  </a:rPr>
                  <a:t>	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600">
                    <a:latin typeface="Cambria Math" panose="02040503050406030204" pitchFamily="18" charset="0"/>
                  </a:rPr>
                  <a:t>x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sz="16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1327CC1-4F76-43EE-9F56-60FA0DE9F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17" y="1542853"/>
                <a:ext cx="3087757" cy="861774"/>
              </a:xfrm>
              <a:prstGeom prst="rect">
                <a:avLst/>
              </a:prstGeom>
              <a:blipFill>
                <a:blip r:embed="rId3"/>
                <a:stretch>
                  <a:fillRect l="-986" t="-2837" b="-4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DC1EB9A-F540-4F16-A7AE-DCA1DAD955C1}"/>
              </a:ext>
            </a:extLst>
          </p:cNvPr>
          <p:cNvSpPr/>
          <p:nvPr/>
        </p:nvSpPr>
        <p:spPr>
          <a:xfrm>
            <a:off x="1027045" y="3417252"/>
            <a:ext cx="2805653" cy="94207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93AB1D-57FB-4C5B-A8C1-FD2B0A093F02}"/>
                  </a:ext>
                </a:extLst>
              </p:cNvPr>
              <p:cNvSpPr txBox="1"/>
              <p:nvPr/>
            </p:nvSpPr>
            <p:spPr>
              <a:xfrm>
                <a:off x="1053547" y="3457789"/>
                <a:ext cx="3087757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>
                    <a:latin typeface="Cambria Math" panose="02040503050406030204" pitchFamily="18" charset="0"/>
                  </a:rPr>
                  <a:t>1</a:t>
                </a:r>
                <a:r>
                  <a:rPr lang="ko-KR" altLang="en-US" sz="1600">
                    <a:latin typeface="Cambria Math" panose="02040503050406030204" pitchFamily="18" charset="0"/>
                  </a:rPr>
                  <a:t>차원 로지스틱 회귀 모델</a:t>
                </a:r>
                <a:endParaRPr lang="en-US" altLang="ko-KR" sz="1600">
                  <a:latin typeface="Cambria Math" panose="02040503050406030204" pitchFamily="18" charset="0"/>
                </a:endParaRPr>
              </a:p>
              <a:p>
                <a:endParaRPr lang="en-US" altLang="ko-KR" sz="1600">
                  <a:latin typeface="Cambria Math" panose="02040503050406030204" pitchFamily="18" charset="0"/>
                </a:endParaRPr>
              </a:p>
              <a:p>
                <a:r>
                  <a:rPr lang="en-US" altLang="ko-KR" sz="1600">
                    <a:latin typeface="Cambria Math" panose="02040503050406030204" pitchFamily="18" charset="0"/>
                  </a:rPr>
                  <a:t>	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60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σ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600">
                    <a:latin typeface="Cambria Math" panose="02040503050406030204" pitchFamily="18" charset="0"/>
                  </a:rPr>
                  <a:t>x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>
                    <a:latin typeface="Cambria Math" panose="02040503050406030204" pitchFamily="18" charset="0"/>
                  </a:rPr>
                  <a:t>)</a:t>
                </a:r>
                <a:endParaRPr lang="ko-KR" altLang="en-US" sz="16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93AB1D-57FB-4C5B-A8C1-FD2B0A093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47" y="3457789"/>
                <a:ext cx="3087757" cy="861774"/>
              </a:xfrm>
              <a:prstGeom prst="rect">
                <a:avLst/>
              </a:prstGeom>
              <a:blipFill>
                <a:blip r:embed="rId4"/>
                <a:stretch>
                  <a:fillRect l="-1186" t="-2817" b="-35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7E57BAE-B4C2-4ECA-8C29-131E6DE7C15E}"/>
              </a:ext>
            </a:extLst>
          </p:cNvPr>
          <p:cNvCxnSpPr>
            <a:cxnSpLocks/>
          </p:cNvCxnSpPr>
          <p:nvPr/>
        </p:nvCxnSpPr>
        <p:spPr>
          <a:xfrm>
            <a:off x="2411897" y="2525237"/>
            <a:ext cx="0" cy="767633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0E88D4A-E2CF-4B02-8842-F39B686EC593}"/>
              </a:ext>
            </a:extLst>
          </p:cNvPr>
          <p:cNvSpPr txBox="1"/>
          <p:nvPr/>
        </p:nvSpPr>
        <p:spPr>
          <a:xfrm>
            <a:off x="2544418" y="2598284"/>
            <a:ext cx="2359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직선 모델이 시그모이드 </a:t>
            </a:r>
            <a:endParaRPr lang="en-US" altLang="ko-KR" sz="1500"/>
          </a:p>
          <a:p>
            <a:r>
              <a:rPr lang="ko-KR" altLang="en-US" sz="1500"/>
              <a:t>함수를 통과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1F9AACF-F26C-4E55-B08C-9FA11C26EF5F}"/>
              </a:ext>
            </a:extLst>
          </p:cNvPr>
          <p:cNvSpPr/>
          <p:nvPr/>
        </p:nvSpPr>
        <p:spPr>
          <a:xfrm>
            <a:off x="7388093" y="1495685"/>
            <a:ext cx="3359419" cy="94207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53CF5E6-8AC3-460A-A0E6-E810C55D7308}"/>
                  </a:ext>
                </a:extLst>
              </p:cNvPr>
              <p:cNvSpPr txBox="1"/>
              <p:nvPr/>
            </p:nvSpPr>
            <p:spPr>
              <a:xfrm>
                <a:off x="7388092" y="1549476"/>
                <a:ext cx="3087757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>
                    <a:latin typeface="Cambria Math" panose="02040503050406030204" pitchFamily="18" charset="0"/>
                  </a:rPr>
                  <a:t>평면모델 </a:t>
                </a:r>
                <a:r>
                  <a:rPr lang="en-US" altLang="ko-KR" sz="1600">
                    <a:latin typeface="Cambria Math" panose="02040503050406030204" pitchFamily="18" charset="0"/>
                  </a:rPr>
                  <a:t>( 2</a:t>
                </a:r>
                <a:r>
                  <a:rPr lang="ko-KR" altLang="en-US" sz="1600">
                    <a:latin typeface="Cambria Math" panose="02040503050406030204" pitchFamily="18" charset="0"/>
                  </a:rPr>
                  <a:t>차원 입력 </a:t>
                </a:r>
                <a:r>
                  <a:rPr lang="en-US" altLang="ko-KR" sz="1600">
                    <a:latin typeface="Cambria Math" panose="02040503050406030204" pitchFamily="18" charset="0"/>
                  </a:rPr>
                  <a:t>)</a:t>
                </a:r>
              </a:p>
              <a:p>
                <a:endParaRPr lang="en-US" altLang="ko-KR" sz="1600">
                  <a:latin typeface="Cambria Math" panose="02040503050406030204" pitchFamily="18" charset="0"/>
                </a:endParaRPr>
              </a:p>
              <a:p>
                <a:r>
                  <a:rPr lang="en-US" altLang="ko-KR" sz="1600">
                    <a:latin typeface="Cambria Math" panose="02040503050406030204" pitchFamily="18" charset="0"/>
                  </a:rPr>
                  <a:t>	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600">
                    <a:latin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6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60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16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53CF5E6-8AC3-460A-A0E6-E810C55D7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092" y="1549476"/>
                <a:ext cx="3087757" cy="830997"/>
              </a:xfrm>
              <a:prstGeom prst="rect">
                <a:avLst/>
              </a:prstGeom>
              <a:blipFill>
                <a:blip r:embed="rId5"/>
                <a:stretch>
                  <a:fillRect l="-1186" t="-2941" b="-80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6DB0F94-B40A-47E8-BC22-4A6D786A6F8F}"/>
              </a:ext>
            </a:extLst>
          </p:cNvPr>
          <p:cNvSpPr/>
          <p:nvPr/>
        </p:nvSpPr>
        <p:spPr>
          <a:xfrm>
            <a:off x="7394720" y="3423875"/>
            <a:ext cx="3352792" cy="94207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F5899A0-ACDC-4FDF-B891-93D4BCFA96B4}"/>
                  </a:ext>
                </a:extLst>
              </p:cNvPr>
              <p:cNvSpPr txBox="1"/>
              <p:nvPr/>
            </p:nvSpPr>
            <p:spPr>
              <a:xfrm>
                <a:off x="7421222" y="3464412"/>
                <a:ext cx="3326291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>
                    <a:latin typeface="Cambria Math" panose="02040503050406030204" pitchFamily="18" charset="0"/>
                  </a:rPr>
                  <a:t>2</a:t>
                </a:r>
                <a:r>
                  <a:rPr lang="ko-KR" altLang="en-US" sz="1600">
                    <a:latin typeface="Cambria Math" panose="02040503050406030204" pitchFamily="18" charset="0"/>
                  </a:rPr>
                  <a:t>차원 로지스틱 회귀 모델</a:t>
                </a:r>
                <a:endParaRPr lang="en-US" altLang="ko-KR" sz="1600">
                  <a:latin typeface="Cambria Math" panose="02040503050406030204" pitchFamily="18" charset="0"/>
                </a:endParaRPr>
              </a:p>
              <a:p>
                <a:endParaRPr lang="en-US" altLang="ko-KR" sz="1600">
                  <a:latin typeface="Cambria Math" panose="02040503050406030204" pitchFamily="18" charset="0"/>
                </a:endParaRPr>
              </a:p>
              <a:p>
                <a:r>
                  <a:rPr lang="en-US" altLang="ko-KR" sz="1600">
                    <a:latin typeface="Cambria Math" panose="02040503050406030204" pitchFamily="18" charset="0"/>
                  </a:rPr>
                  <a:t>	y =</a:t>
                </a:r>
                <a:r>
                  <a:rPr lang="en-US" altLang="ko-KR" sz="1600"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60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σ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600">
                    <a:latin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6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60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>
                    <a:latin typeface="Cambria Math" panose="02040503050406030204" pitchFamily="18" charset="0"/>
                  </a:rPr>
                  <a:t>)</a:t>
                </a:r>
                <a:endParaRPr lang="ko-KR" altLang="en-US" sz="16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F5899A0-ACDC-4FDF-B891-93D4BCFA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222" y="3464412"/>
                <a:ext cx="3326291" cy="830997"/>
              </a:xfrm>
              <a:prstGeom prst="rect">
                <a:avLst/>
              </a:prstGeom>
              <a:blipFill>
                <a:blip r:embed="rId6"/>
                <a:stretch>
                  <a:fillRect l="-916" t="-2920" r="-1099" b="-72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446053A-7136-4836-A624-1D782F785F1F}"/>
              </a:ext>
            </a:extLst>
          </p:cNvPr>
          <p:cNvCxnSpPr>
            <a:cxnSpLocks/>
          </p:cNvCxnSpPr>
          <p:nvPr/>
        </p:nvCxnSpPr>
        <p:spPr>
          <a:xfrm>
            <a:off x="8779572" y="2531860"/>
            <a:ext cx="0" cy="767633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306C835-F9FB-4C33-B94F-D2D3E9BE1607}"/>
              </a:ext>
            </a:extLst>
          </p:cNvPr>
          <p:cNvSpPr txBox="1"/>
          <p:nvPr/>
        </p:nvSpPr>
        <p:spPr>
          <a:xfrm>
            <a:off x="8912093" y="2604907"/>
            <a:ext cx="2359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평면 모델이 시그모이드 </a:t>
            </a:r>
            <a:endParaRPr lang="en-US" altLang="ko-KR" sz="1500"/>
          </a:p>
          <a:p>
            <a:r>
              <a:rPr lang="ko-KR" altLang="en-US" sz="1500"/>
              <a:t>함수를 통과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418E497-9E11-4E43-B26A-7743559BCF53}"/>
              </a:ext>
            </a:extLst>
          </p:cNvPr>
          <p:cNvSpPr/>
          <p:nvPr/>
        </p:nvSpPr>
        <p:spPr>
          <a:xfrm>
            <a:off x="5301094" y="2671167"/>
            <a:ext cx="1192462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4158E-B66D-492B-AFE3-B0AE3075134E}"/>
              </a:ext>
            </a:extLst>
          </p:cNvPr>
          <p:cNvSpPr txBox="1"/>
          <p:nvPr/>
        </p:nvSpPr>
        <p:spPr>
          <a:xfrm>
            <a:off x="5035825" y="2372137"/>
            <a:ext cx="2451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직선입력이 평면입력으로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404F324-69C1-4B11-AA9C-21316C0B92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0399" y="4568627"/>
            <a:ext cx="5340625" cy="199842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DE608D-AF70-4396-8446-B19DE4605F46}"/>
              </a:ext>
            </a:extLst>
          </p:cNvPr>
          <p:cNvSpPr/>
          <p:nvPr/>
        </p:nvSpPr>
        <p:spPr>
          <a:xfrm>
            <a:off x="3370399" y="4568627"/>
            <a:ext cx="5240201" cy="1998428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56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048003-EBC7-47D0-A8D1-E09845D5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719A1-1253-4C9A-9A5F-FC78EFDD9FA9}"/>
              </a:ext>
            </a:extLst>
          </p:cNvPr>
          <p:cNvSpPr/>
          <p:nvPr/>
        </p:nvSpPr>
        <p:spPr>
          <a:xfrm>
            <a:off x="336405" y="734341"/>
            <a:ext cx="11379656" cy="5982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2C6FC-7F41-4E98-9811-EB873174444E}"/>
              </a:ext>
            </a:extLst>
          </p:cNvPr>
          <p:cNvSpPr txBox="1"/>
          <p:nvPr/>
        </p:nvSpPr>
        <p:spPr>
          <a:xfrm>
            <a:off x="5289791" y="809900"/>
            <a:ext cx="5955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ambria Math" panose="02040503050406030204" pitchFamily="18" charset="0"/>
                <a:ea typeface="Cambria Math" panose="02040503050406030204" pitchFamily="18" charset="0"/>
              </a:rPr>
              <a:t>6.2.2 </a:t>
            </a:r>
            <a:r>
              <a:rPr lang="ko-KR" alt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로지스틱 회귀 모델 </a:t>
            </a:r>
            <a:r>
              <a:rPr lang="en-US" altLang="ko-KR" sz="1600">
                <a:latin typeface="Cambria Math" panose="02040503050406030204" pitchFamily="18" charset="0"/>
                <a:ea typeface="Cambria Math" panose="02040503050406030204" pitchFamily="18" charset="0"/>
              </a:rPr>
              <a:t>– 2</a:t>
            </a:r>
            <a:r>
              <a:rPr lang="ko-KR" alt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차원 입력 </a:t>
            </a:r>
            <a:r>
              <a:rPr lang="en-US" altLang="ko-KR" sz="1600">
                <a:latin typeface="Cambria Math" panose="02040503050406030204" pitchFamily="18" charset="0"/>
                <a:ea typeface="Cambria Math" panose="02040503050406030204" pitchFamily="18" charset="0"/>
              </a:rPr>
              <a:t>( </a:t>
            </a:r>
            <a:r>
              <a:rPr lang="ko-KR" alt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파이썬 코드로 확인 </a:t>
            </a:r>
            <a:r>
              <a:rPr lang="en-US" altLang="ko-KR" sz="160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ko-KR" altLang="en-US" sz="160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/>
              <p:nvPr/>
            </p:nvSpPr>
            <p:spPr>
              <a:xfrm>
                <a:off x="156748" y="7032347"/>
                <a:ext cx="5019760" cy="3616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:r>
                  <a:rPr lang="en-US" altLang="ko-KR">
                    <a:latin typeface="Aharoni" panose="02010803020104030203" pitchFamily="2" charset="-79"/>
                    <a:cs typeface="Aharoni" panose="02010803020104030203" pitchFamily="2" charset="-79"/>
                  </a:rPr>
                  <a:t>X, T, </a:t>
                </a:r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P(t=1|x),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{(1−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}</m:t>
                        </m:r>
                      </m:e>
                    </m:func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𝐚𝐫𝐠𝐦𝐢𝐧</m:t>
                            </m:r>
                          </m:e>
                          <m:lim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den>
                    </m:f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σ </a:t>
                </a:r>
                <a:r>
                  <a:rPr lang="en-US" altLang="ko-KR">
                    <a:latin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x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ko-KR"/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/>
                                <m:t> 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=1|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{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 </m:t>
                    </m:r>
                  </m:oMath>
                </a14:m>
                <a:r>
                  <a:rPr lang="en-US" altLang="ko-KR">
                    <a:latin typeface="cambria M"/>
                  </a:rPr>
                  <a:t>E(</a:t>
                </a:r>
                <a:r>
                  <a:rPr lang="en-US" altLang="ko-KR" b="1">
                    <a:latin typeface="cambria M"/>
                  </a:rPr>
                  <a:t>w</a:t>
                </a:r>
                <a:r>
                  <a:rPr lang="en-US" altLang="ko-KR">
                    <a:latin typeface="cambria M"/>
                  </a:rPr>
                  <a:t>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>
                        <a:latin typeface="cambria M"/>
                      </a:rPr>
                      <m:t>(</m:t>
                    </m:r>
                    <m:r>
                      <m:rPr>
                        <m:nor/>
                      </m:rPr>
                      <a:rPr lang="en-US" altLang="ko-KR" b="1">
                        <a:latin typeface="cambria M"/>
                      </a:rPr>
                      <m:t>w</m:t>
                    </m:r>
                    <m:r>
                      <m:rPr>
                        <m:nor/>
                      </m:rPr>
                      <a:rPr lang="en-US" altLang="ko-KR">
                        <a:latin typeface="cambria M"/>
                      </a:rPr>
                      <m:t>)</m:t>
                    </m:r>
                  </m:oMath>
                </a14:m>
                <a:endParaRPr lang="ko-KR" altLang="en-US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48" y="7032347"/>
                <a:ext cx="5019760" cy="3616567"/>
              </a:xfrm>
              <a:prstGeom prst="rect">
                <a:avLst/>
              </a:prstGeom>
              <a:blipFill>
                <a:blip r:embed="rId2"/>
                <a:stretch>
                  <a:fillRect l="-5832" t="-15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A79694E-3C3E-4F30-89DD-D45CC3DE47A7}"/>
              </a:ext>
            </a:extLst>
          </p:cNvPr>
          <p:cNvSpPr txBox="1"/>
          <p:nvPr/>
        </p:nvSpPr>
        <p:spPr>
          <a:xfrm>
            <a:off x="170000" y="341458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6.2.2 </a:t>
            </a:r>
            <a:r>
              <a:rPr lang="ko-KR" alt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로지스틱 회귀 모델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85781B-A578-4E3B-A813-A52B809B0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56" y="814646"/>
            <a:ext cx="4784035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mpl_toolkits.mplot3d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axes3d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로지스틱 회귀 모델 -----------------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logistic2(x0, x1, w):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np.exp(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(w[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x0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x1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모델 3D보기 ------------------------------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mpl_toolkits.mplot3d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axes3d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show3d_logistic2(ax, w):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x0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np.linspace(X_range0[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X_range0[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xn)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x1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np.linspace(X_range1[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X_range1[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xn)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xx0, xx1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np.meshgrid(x0, x1)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logistic2(xx0, xx1, 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ax.plot_surface(xx0, xx1, y, color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'blue'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edgecolor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'gray'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rstride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cstride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alpha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show_data2_3d(ax, x, 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[[.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ax.plot(x[t[:, i]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x[t[:, i]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marker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color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c[i], markeredgecolor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'black'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linestyle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'none'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markersize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alpha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Ax.view_init(elev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azim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test ---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Ax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plt.subplot(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projection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'3d'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show3d_logistic2(Ax, 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show_data2_3d(Ax,X,T2)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모델 등고선 2D 표시 ------------------------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show_contour_logistic2(w):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파라미터의 분할 수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x0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np.linspace(X_range0[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X_range0[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xn)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x1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np.linspace(X_range1[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X_range1[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xn)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xx0, xx1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np.meshgrid(x0, x1)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logistic2(xx0, xx1, 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plt.contour(xx0, xx1, y, levels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'k'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'cornflowerblue'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'k'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cont.clabel(fmt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'%1.1f'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fontsize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plt.grid(True)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test ---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plt.figure(figsize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show_contour_logistic2(W)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0C7372-FDE7-4DEC-AA31-0A66BF663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009" y="1794365"/>
            <a:ext cx="3121763" cy="19261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2D2472-2250-49E0-9914-6FB8A31E6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1807282"/>
            <a:ext cx="2295939" cy="20516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9904E7-C244-4100-8AD1-00B0FC6ED477}"/>
              </a:ext>
            </a:extLst>
          </p:cNvPr>
          <p:cNvSpPr txBox="1"/>
          <p:nvPr/>
        </p:nvSpPr>
        <p:spPr>
          <a:xfrm>
            <a:off x="5392882" y="1391478"/>
            <a:ext cx="65605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/>
              <a:t>3</a:t>
            </a:r>
            <a:r>
              <a:rPr lang="ko-KR" altLang="en-US" sz="1500"/>
              <a:t>차원 그래프                                  등고선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B74A30-0A55-4DA9-82F3-E01FACDF43E3}"/>
                  </a:ext>
                </a:extLst>
              </p:cNvPr>
              <p:cNvSpPr txBox="1"/>
              <p:nvPr/>
            </p:nvSpPr>
            <p:spPr>
              <a:xfrm>
                <a:off x="5441815" y="4039689"/>
                <a:ext cx="646271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>
                    <a:latin typeface="cambria ma"/>
                  </a:rPr>
                  <a:t>W</a:t>
                </a:r>
                <a:r>
                  <a:rPr lang="en-US" altLang="ko-KR" sz="1400">
                    <a:latin typeface="cambria ma"/>
                  </a:rPr>
                  <a:t> = [-1,-1,-1] </a:t>
                </a:r>
                <a:r>
                  <a:rPr lang="ko-KR" altLang="en-US" sz="1400">
                    <a:latin typeface="cambria ma"/>
                  </a:rPr>
                  <a:t>인 경우    </a:t>
                </a:r>
                <a:r>
                  <a:rPr lang="en-US" altLang="ko-KR" sz="1400">
                    <a:latin typeface="cambria ma"/>
                  </a:rPr>
                  <a:t>( a =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>
                    <a:latin typeface="cambria ma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>
                    <a:latin typeface="cambria ma"/>
                  </a:rPr>
                  <a:t>-1 )</a:t>
                </a:r>
              </a:p>
              <a:p>
                <a:endParaRPr lang="en-US" altLang="ko-KR" sz="1400">
                  <a:latin typeface="cambria ma"/>
                </a:endParaRPr>
              </a:p>
              <a:p>
                <a:r>
                  <a:rPr lang="ko-KR" altLang="en-US" sz="1400">
                    <a:latin typeface="cambria ma"/>
                  </a:rPr>
                  <a:t>이번 모델 출력 </a:t>
                </a:r>
                <a:r>
                  <a:rPr lang="en-US" altLang="ko-KR" sz="1400">
                    <a:latin typeface="cambria ma"/>
                  </a:rPr>
                  <a:t>y</a:t>
                </a:r>
                <a:r>
                  <a:rPr lang="ko-KR" altLang="en-US" sz="1400">
                    <a:latin typeface="cambria ma"/>
                  </a:rPr>
                  <a:t>는 클래스가 </a:t>
                </a:r>
                <a:r>
                  <a:rPr lang="en-US" altLang="ko-KR" sz="1400">
                    <a:latin typeface="cambria ma"/>
                  </a:rPr>
                  <a:t>0</a:t>
                </a:r>
                <a:r>
                  <a:rPr lang="ko-KR" altLang="en-US" sz="1400">
                    <a:latin typeface="cambria ma"/>
                  </a:rPr>
                  <a:t>일 확률 </a:t>
                </a:r>
                <a:r>
                  <a:rPr lang="en-US" altLang="ko-KR" sz="14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P(t=0|x) </a:t>
                </a:r>
                <a:r>
                  <a:rPr lang="ko-KR" altLang="en-US" sz="14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로 출력</a:t>
                </a:r>
                <a:endParaRPr lang="ko-KR" altLang="en-US" sz="1400">
                  <a:latin typeface="cambria ma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B74A30-0A55-4DA9-82F3-E01FACDF4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815" y="4039689"/>
                <a:ext cx="6462713" cy="738664"/>
              </a:xfrm>
              <a:prstGeom prst="rect">
                <a:avLst/>
              </a:prstGeom>
              <a:blipFill>
                <a:blip r:embed="rId5"/>
                <a:stretch>
                  <a:fillRect l="-283" t="-2479" b="-8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7FA0ECEC-EAA2-48CD-BCF9-250100160EDC}"/>
              </a:ext>
            </a:extLst>
          </p:cNvPr>
          <p:cNvSpPr/>
          <p:nvPr/>
        </p:nvSpPr>
        <p:spPr>
          <a:xfrm>
            <a:off x="479252" y="5499652"/>
            <a:ext cx="3589166" cy="278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E93E837-3FBF-45F5-9DCE-35B3FFEF408E}"/>
              </a:ext>
            </a:extLst>
          </p:cNvPr>
          <p:cNvCxnSpPr/>
          <p:nvPr/>
        </p:nvCxnSpPr>
        <p:spPr>
          <a:xfrm>
            <a:off x="4237769" y="5592417"/>
            <a:ext cx="572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B95D58-BAC7-4800-91D6-CC99E1DF94F3}"/>
              </a:ext>
            </a:extLst>
          </p:cNvPr>
          <p:cNvSpPr txBox="1"/>
          <p:nvPr/>
        </p:nvSpPr>
        <p:spPr>
          <a:xfrm>
            <a:off x="4969565" y="5473149"/>
            <a:ext cx="3922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등고선에 </a:t>
            </a:r>
            <a:r>
              <a:rPr lang="en-US" altLang="ko-KR" sz="1400"/>
              <a:t>0.2 0.5 0.8 </a:t>
            </a:r>
            <a:r>
              <a:rPr lang="ko-KR" altLang="en-US" sz="1400"/>
              <a:t>간격 표시해주는 코드</a:t>
            </a:r>
          </a:p>
        </p:txBody>
      </p:sp>
    </p:spTree>
    <p:extLst>
      <p:ext uri="{BB962C8B-B14F-4D97-AF65-F5344CB8AC3E}">
        <p14:creationId xmlns:p14="http://schemas.microsoft.com/office/powerpoint/2010/main" val="157480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B972A-04A9-4DD2-8B8D-ADBED4504E2F}"/>
              </a:ext>
            </a:extLst>
          </p:cNvPr>
          <p:cNvSpPr txBox="1"/>
          <p:nvPr/>
        </p:nvSpPr>
        <p:spPr>
          <a:xfrm>
            <a:off x="590825" y="1261402"/>
            <a:ext cx="10654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 이 장에서는 지도학습 중 </a:t>
            </a:r>
            <a:r>
              <a:rPr lang="en-US" altLang="ko-KR"/>
              <a:t>‘</a:t>
            </a:r>
            <a:r>
              <a:rPr lang="ko-KR" altLang="en-US"/>
              <a:t>분류</a:t>
            </a:r>
            <a:r>
              <a:rPr lang="en-US" altLang="ko-KR"/>
              <a:t>’ </a:t>
            </a:r>
            <a:r>
              <a:rPr lang="ko-KR" altLang="en-US"/>
              <a:t>문제를 다룬다</a:t>
            </a:r>
            <a:r>
              <a:rPr lang="en-US" altLang="ko-KR"/>
              <a:t>. </a:t>
            </a:r>
            <a:r>
              <a:rPr lang="ko-KR" altLang="en-US"/>
              <a:t>회귀 문제에서는 목표 데이터가 연속된 수치였지만</a:t>
            </a:r>
            <a:r>
              <a:rPr lang="en-US" altLang="ko-KR"/>
              <a:t>,</a:t>
            </a:r>
          </a:p>
          <a:p>
            <a:r>
              <a:rPr lang="ko-KR" altLang="en-US"/>
              <a:t>분류</a:t>
            </a:r>
            <a:r>
              <a:rPr lang="en-US" altLang="ko-KR"/>
              <a:t>(Classification)</a:t>
            </a:r>
            <a:r>
              <a:rPr lang="ko-KR" altLang="en-US"/>
              <a:t>문제에서 목표 데이터는 </a:t>
            </a:r>
            <a:r>
              <a:rPr lang="ko-KR" altLang="en-US" b="1">
                <a:solidFill>
                  <a:schemeClr val="accent1"/>
                </a:solidFill>
              </a:rPr>
              <a:t>클래스</a:t>
            </a:r>
            <a:r>
              <a:rPr lang="ko-KR" altLang="en-US"/>
              <a:t>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5</a:t>
            </a:r>
            <a:r>
              <a:rPr lang="ko-KR" altLang="en-US"/>
              <a:t>장에서는 목표 데이터의 예측 값을 출력했지만</a:t>
            </a:r>
            <a:r>
              <a:rPr lang="en-US" altLang="ko-KR"/>
              <a:t>, </a:t>
            </a:r>
            <a:r>
              <a:rPr lang="ko-KR" altLang="en-US"/>
              <a:t>지금부터는 </a:t>
            </a:r>
            <a:r>
              <a:rPr lang="ko-KR" altLang="en-US" b="1">
                <a:solidFill>
                  <a:schemeClr val="accent1"/>
                </a:solidFill>
              </a:rPr>
              <a:t>확률</a:t>
            </a:r>
            <a:r>
              <a:rPr lang="ko-KR" altLang="en-US"/>
              <a:t>을 출력하는 함수를 고려한다</a:t>
            </a:r>
            <a:r>
              <a:rPr lang="en-US" altLang="ko-KR"/>
              <a:t>. </a:t>
            </a:r>
            <a:r>
              <a:rPr lang="ko-KR" altLang="en-US"/>
              <a:t>확률 개념을 도입함으로써 예측의 </a:t>
            </a:r>
            <a:r>
              <a:rPr lang="en-US" altLang="ko-KR"/>
              <a:t>‘</a:t>
            </a:r>
            <a:r>
              <a:rPr lang="ko-KR" altLang="en-US"/>
              <a:t>불확실성＇을 정량적으로 다룰수 있게 된다</a:t>
            </a:r>
            <a:r>
              <a:rPr lang="en-US" altLang="ko-KR"/>
              <a:t>.</a:t>
            </a:r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C6235B9-0475-4F8B-A423-427D492AB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341195"/>
              </p:ext>
            </p:extLst>
          </p:nvPr>
        </p:nvGraphicFramePr>
        <p:xfrm>
          <a:off x="1854199" y="3230215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974">
                  <a:extLst>
                    <a:ext uri="{9D8B030D-6E8A-4147-A177-3AD203B41FA5}">
                      <a16:colId xmlns:a16="http://schemas.microsoft.com/office/drawing/2014/main" val="478252830"/>
                    </a:ext>
                  </a:extLst>
                </a:gridCol>
                <a:gridCol w="5747026">
                  <a:extLst>
                    <a:ext uri="{9D8B030D-6E8A-4147-A177-3AD203B41FA5}">
                      <a16:colId xmlns:a16="http://schemas.microsoft.com/office/drawing/2014/main" val="2377244595"/>
                    </a:ext>
                  </a:extLst>
                </a:gridCol>
              </a:tblGrid>
              <a:tr h="23462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목표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316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지도 학습</a:t>
                      </a:r>
                      <a:r>
                        <a:rPr lang="en-US" altLang="ko-KR"/>
                        <a:t>: </a:t>
                      </a:r>
                      <a:r>
                        <a:rPr lang="ko-KR" altLang="en-US"/>
                        <a:t>회귀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연속된 수치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56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지도 학습</a:t>
                      </a:r>
                      <a:r>
                        <a:rPr lang="en-US" altLang="ko-KR"/>
                        <a:t>: </a:t>
                      </a:r>
                      <a:r>
                        <a:rPr lang="ko-KR" altLang="en-US"/>
                        <a:t>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5793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C6E6C35-AFCB-405B-A539-349D1CAAFDF5}"/>
              </a:ext>
            </a:extLst>
          </p:cNvPr>
          <p:cNvSpPr txBox="1"/>
          <p:nvPr/>
        </p:nvSpPr>
        <p:spPr>
          <a:xfrm>
            <a:off x="238539" y="106020"/>
            <a:ext cx="11211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chemeClr val="accent1"/>
                </a:solidFill>
              </a:rPr>
              <a:t>CHAPTER6</a:t>
            </a:r>
            <a:r>
              <a:rPr lang="en-US" altLang="ko-KR" sz="4400"/>
              <a:t> </a:t>
            </a:r>
            <a:r>
              <a:rPr lang="ko-KR" altLang="en-US" sz="4400"/>
              <a:t>지도 학습</a:t>
            </a:r>
            <a:r>
              <a:rPr lang="en-US" altLang="ko-KR" sz="4400"/>
              <a:t>: </a:t>
            </a:r>
            <a:r>
              <a:rPr lang="ko-KR" altLang="en-US" sz="4400"/>
              <a:t>분류</a:t>
            </a:r>
            <a:endParaRPr lang="ko-KR" altLang="en-US" sz="3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3B3707-670B-487E-965D-E34F4DF8871B}"/>
              </a:ext>
            </a:extLst>
          </p:cNvPr>
          <p:cNvSpPr txBox="1"/>
          <p:nvPr/>
        </p:nvSpPr>
        <p:spPr>
          <a:xfrm>
            <a:off x="590825" y="5301727"/>
            <a:ext cx="1176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클래스란</a:t>
            </a:r>
            <a:r>
              <a:rPr lang="en-US" altLang="ko-KR"/>
              <a:t>, {0:</a:t>
            </a:r>
            <a:r>
              <a:rPr lang="ko-KR" altLang="en-US"/>
              <a:t>과일</a:t>
            </a:r>
            <a:r>
              <a:rPr lang="en-US" altLang="ko-KR"/>
              <a:t>, 1:</a:t>
            </a:r>
            <a:r>
              <a:rPr lang="ko-KR" altLang="en-US"/>
              <a:t>야채</a:t>
            </a:r>
            <a:r>
              <a:rPr lang="en-US" altLang="ko-KR"/>
              <a:t>, 2:</a:t>
            </a:r>
            <a:r>
              <a:rPr lang="ko-KR" altLang="en-US"/>
              <a:t>곡물</a:t>
            </a:r>
            <a:r>
              <a:rPr lang="en-US" altLang="ko-KR"/>
              <a:t>}</a:t>
            </a:r>
            <a:r>
              <a:rPr lang="ko-KR" altLang="en-US"/>
              <a:t>과 같이 정수를 할당할 수 있지만</a:t>
            </a:r>
            <a:r>
              <a:rPr lang="en-US" altLang="ko-KR"/>
              <a:t>, </a:t>
            </a:r>
            <a:r>
              <a:rPr lang="ko-KR" altLang="en-US"/>
              <a:t>순서는 의미가 없는 카테고리를 말한다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111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048003-EBC7-47D0-A8D1-E09845D5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719A1-1253-4C9A-9A5F-FC78EFDD9FA9}"/>
              </a:ext>
            </a:extLst>
          </p:cNvPr>
          <p:cNvSpPr/>
          <p:nvPr/>
        </p:nvSpPr>
        <p:spPr>
          <a:xfrm>
            <a:off x="336405" y="734341"/>
            <a:ext cx="11379656" cy="5982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2C6FC-7F41-4E98-9811-EB873174444E}"/>
              </a:ext>
            </a:extLst>
          </p:cNvPr>
          <p:cNvSpPr txBox="1"/>
          <p:nvPr/>
        </p:nvSpPr>
        <p:spPr>
          <a:xfrm>
            <a:off x="475939" y="864367"/>
            <a:ext cx="6918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ambria Math" panose="02040503050406030204" pitchFamily="18" charset="0"/>
                <a:ea typeface="Cambria Math" panose="02040503050406030204" pitchFamily="18" charset="0"/>
              </a:rPr>
              <a:t>6.2.2 </a:t>
            </a:r>
            <a:r>
              <a:rPr lang="ko-KR" alt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로지스틱 회귀 모델 </a:t>
            </a:r>
            <a:r>
              <a:rPr lang="en-US" altLang="ko-KR" sz="160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ko-KR" alt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교차 엔트로피 오차 함수 </a:t>
            </a:r>
            <a:r>
              <a:rPr lang="en-US" altLang="ko-KR" sz="1600">
                <a:latin typeface="Cambria Math" panose="02040503050406030204" pitchFamily="18" charset="0"/>
                <a:ea typeface="Cambria Math" panose="02040503050406030204" pitchFamily="18" charset="0"/>
              </a:rPr>
              <a:t>( </a:t>
            </a:r>
            <a:r>
              <a:rPr lang="ko-KR" alt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파이썬 코드로 확인 </a:t>
            </a:r>
            <a:r>
              <a:rPr lang="en-US" altLang="ko-KR" sz="160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ko-KR" altLang="en-US" sz="160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/>
              <p:nvPr/>
            </p:nvSpPr>
            <p:spPr>
              <a:xfrm>
                <a:off x="156748" y="7032347"/>
                <a:ext cx="5019760" cy="3616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:r>
                  <a:rPr lang="en-US" altLang="ko-KR">
                    <a:latin typeface="Aharoni" panose="02010803020104030203" pitchFamily="2" charset="-79"/>
                    <a:cs typeface="Aharoni" panose="02010803020104030203" pitchFamily="2" charset="-79"/>
                  </a:rPr>
                  <a:t>X, T, </a:t>
                </a:r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P(t=1|x),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{(1−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}</m:t>
                        </m:r>
                      </m:e>
                    </m:func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𝐚𝐫𝐠𝐦𝐢𝐧</m:t>
                            </m:r>
                          </m:e>
                          <m:lim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den>
                    </m:f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σ </a:t>
                </a:r>
                <a:r>
                  <a:rPr lang="en-US" altLang="ko-KR">
                    <a:latin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x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ko-KR"/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/>
                                <m:t> 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=1|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{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 </m:t>
                    </m:r>
                  </m:oMath>
                </a14:m>
                <a:r>
                  <a:rPr lang="en-US" altLang="ko-KR">
                    <a:latin typeface="cambria M"/>
                  </a:rPr>
                  <a:t>E(</a:t>
                </a:r>
                <a:r>
                  <a:rPr lang="en-US" altLang="ko-KR" b="1">
                    <a:latin typeface="cambria M"/>
                  </a:rPr>
                  <a:t>w</a:t>
                </a:r>
                <a:r>
                  <a:rPr lang="en-US" altLang="ko-KR">
                    <a:latin typeface="cambria M"/>
                  </a:rPr>
                  <a:t>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>
                        <a:latin typeface="cambria M"/>
                      </a:rPr>
                      <m:t>(</m:t>
                    </m:r>
                    <m:r>
                      <m:rPr>
                        <m:nor/>
                      </m:rPr>
                      <a:rPr lang="en-US" altLang="ko-KR" b="1">
                        <a:latin typeface="cambria M"/>
                      </a:rPr>
                      <m:t>w</m:t>
                    </m:r>
                    <m:r>
                      <m:rPr>
                        <m:nor/>
                      </m:rPr>
                      <a:rPr lang="en-US" altLang="ko-KR">
                        <a:latin typeface="cambria M"/>
                      </a:rPr>
                      <m:t>)</m:t>
                    </m:r>
                  </m:oMath>
                </a14:m>
                <a:endParaRPr lang="ko-KR" altLang="en-US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48" y="7032347"/>
                <a:ext cx="5019760" cy="3616567"/>
              </a:xfrm>
              <a:prstGeom prst="rect">
                <a:avLst/>
              </a:prstGeom>
              <a:blipFill>
                <a:blip r:embed="rId2"/>
                <a:stretch>
                  <a:fillRect l="-5832" t="-15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A79694E-3C3E-4F30-89DD-D45CC3DE47A7}"/>
              </a:ext>
            </a:extLst>
          </p:cNvPr>
          <p:cNvSpPr txBox="1"/>
          <p:nvPr/>
        </p:nvSpPr>
        <p:spPr>
          <a:xfrm>
            <a:off x="170000" y="341458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6.2.2 </a:t>
            </a:r>
            <a:r>
              <a:rPr lang="ko-KR" alt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로지스틱 회귀 모델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570148-B7BF-433C-93A1-6A8AA5B77885}"/>
                  </a:ext>
                </a:extLst>
              </p:cNvPr>
              <p:cNvSpPr txBox="1"/>
              <p:nvPr/>
            </p:nvSpPr>
            <p:spPr>
              <a:xfrm>
                <a:off x="658156" y="1427174"/>
                <a:ext cx="7952444" cy="1079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모델의 평균 교차 엔트로피 오차 함수 사용</a:t>
                </a:r>
                <a:endParaRPr lang="en-US" altLang="ko-KR" sz="1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1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E(</a:t>
                </a:r>
                <a:r>
                  <a:rPr lang="en-US" altLang="ko-KR" sz="15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=0</m:t>
                        </m:r>
                      </m:sub>
                      <m:sup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𝑁</m:t>
                        </m:r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  <m:t>{</m:t>
                            </m:r>
                            <m:r>
                              <a:rPr lang="en-US" altLang="ko-KR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sz="150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  <m:sSub>
                          <m:sSub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5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5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5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+(1−</m:t>
                        </m:r>
                        <m:sSub>
                          <m:sSub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5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5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5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ko-KR" sz="150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  <m:r>
                          <a:rPr lang="en-US" altLang="ko-KR" sz="15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5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5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5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)}</m:t>
                        </m:r>
                      </m:e>
                    </m:nary>
                  </m:oMath>
                </a14:m>
                <a:endParaRPr lang="en-US" altLang="ko-KR" sz="1500"/>
              </a:p>
              <a:p>
                <a:endParaRPr lang="en-US" altLang="ko-KR" sz="1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570148-B7BF-433C-93A1-6A8AA5B77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56" y="1427174"/>
                <a:ext cx="7952444" cy="1079976"/>
              </a:xfrm>
              <a:prstGeom prst="rect">
                <a:avLst/>
              </a:prstGeom>
              <a:blipFill>
                <a:blip r:embed="rId3"/>
                <a:stretch>
                  <a:fillRect l="-307" t="-1695" b="-259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86F770B0-4190-49DF-AB50-CE2C2733F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54" y="2405338"/>
            <a:ext cx="3644348" cy="15234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리스트 6-2-(9)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크로스 엔트로피 오차 ------------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cee_logistic2(w, x, 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X_n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x.shape[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logistic2(x[:,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x[:,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cee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(y)):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cee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cee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(t[n,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np.log(y[n])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t[n,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np.log(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y[n]))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cee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cee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X_n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cee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16CA2C-379C-4B81-BD7F-82E9FB2CC85D}"/>
                  </a:ext>
                </a:extLst>
              </p:cNvPr>
              <p:cNvSpPr txBox="1"/>
              <p:nvPr/>
            </p:nvSpPr>
            <p:spPr>
              <a:xfrm>
                <a:off x="4638261" y="2715632"/>
                <a:ext cx="4837043" cy="739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/>
                  <a:t>여기서는 앞에서 봤던 </a:t>
                </a:r>
                <a:r>
                  <a:rPr lang="en-US" altLang="ko-KR" sz="1400"/>
                  <a:t>1-of-K </a:t>
                </a:r>
                <a:r>
                  <a:rPr lang="ko-KR" altLang="en-US" sz="1400"/>
                  <a:t>부호화를 사용한다</a:t>
                </a:r>
                <a:r>
                  <a:rPr lang="en-US" altLang="ko-KR" sz="1400"/>
                  <a:t>.</a:t>
                </a:r>
              </a:p>
              <a:p>
                <a:r>
                  <a:rPr lang="en-US" altLang="ko-KR" sz="1400"/>
                  <a:t>2</a:t>
                </a:r>
                <a:r>
                  <a:rPr lang="ko-KR" altLang="en-US" sz="1400"/>
                  <a:t>클래스 분류이므로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1400"/>
                  <a:t> 기준으로 두고</a:t>
                </a:r>
                <a:r>
                  <a:rPr lang="en-US" altLang="ko-KR" sz="140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400"/>
                  <a:t>가 </a:t>
                </a:r>
                <a:r>
                  <a:rPr lang="en-US" altLang="ko-KR" sz="1400"/>
                  <a:t>1</a:t>
                </a:r>
                <a:r>
                  <a:rPr lang="ko-KR" altLang="en-US" sz="1400"/>
                  <a:t>이면 </a:t>
                </a:r>
                <a:r>
                  <a:rPr lang="en-US" altLang="ko-KR" sz="1400"/>
                  <a:t>0</a:t>
                </a:r>
                <a:r>
                  <a:rPr lang="ko-KR" altLang="en-US" sz="1400"/>
                  <a:t>클래스</a:t>
                </a:r>
                <a:r>
                  <a:rPr lang="en-US" altLang="ko-KR" sz="14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400"/>
                  <a:t>가 </a:t>
                </a:r>
                <a:r>
                  <a:rPr lang="en-US" altLang="ko-KR" sz="1400"/>
                  <a:t>0</a:t>
                </a:r>
                <a:r>
                  <a:rPr lang="ko-KR" altLang="en-US" sz="1400"/>
                  <a:t>이면 </a:t>
                </a:r>
                <a:r>
                  <a:rPr lang="en-US" altLang="ko-KR" sz="1400"/>
                  <a:t>1</a:t>
                </a:r>
                <a:r>
                  <a:rPr lang="ko-KR" altLang="en-US" sz="1400"/>
                  <a:t>클래스라고 볼 수 있다</a:t>
                </a:r>
                <a:r>
                  <a:rPr lang="en-US" altLang="ko-KR" sz="1400"/>
                  <a:t>.</a:t>
                </a:r>
                <a:endParaRPr lang="ko-KR" altLang="en-US" sz="140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16CA2C-379C-4B81-BD7F-82E9FB2CC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261" y="2715632"/>
                <a:ext cx="4837043" cy="739818"/>
              </a:xfrm>
              <a:prstGeom prst="rect">
                <a:avLst/>
              </a:prstGeom>
              <a:blipFill>
                <a:blip r:embed="rId4"/>
                <a:stretch>
                  <a:fillRect l="-378" t="-820" b="-7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1E81F8-D3FE-44C9-885A-D56556A93850}"/>
                  </a:ext>
                </a:extLst>
              </p:cNvPr>
              <p:cNvSpPr txBox="1"/>
              <p:nvPr/>
            </p:nvSpPr>
            <p:spPr>
              <a:xfrm>
                <a:off x="4709352" y="4082092"/>
                <a:ext cx="5795654" cy="2317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>
                    <a:latin typeface="Cambria Math" panose="02040503050406030204" pitchFamily="18" charset="0"/>
                    <a:cs typeface="Aharoni" panose="02010803020104030203" pitchFamily="2" charset="-79"/>
                  </a:rPr>
                  <a:t>앞에서와 마찬가지로 매개 변수의 편미분을 구하면</a:t>
                </a:r>
                <a:r>
                  <a:rPr lang="en-US" altLang="ko-KR" sz="1400">
                    <a:latin typeface="Cambria Math" panose="02040503050406030204" pitchFamily="18" charset="0"/>
                    <a:cs typeface="Aharoni" panose="02010803020104030203" pitchFamily="2" charset="-79"/>
                  </a:rPr>
                  <a:t>, </a:t>
                </a:r>
                <a:r>
                  <a:rPr lang="ko-KR" altLang="en-US" sz="1400">
                    <a:latin typeface="Cambria Math" panose="02040503050406030204" pitchFamily="18" charset="0"/>
                    <a:cs typeface="Aharoni" panose="02010803020104030203" pitchFamily="2" charset="-79"/>
                  </a:rPr>
                  <a:t>다음 식이 나온다</a:t>
                </a:r>
                <a:r>
                  <a:rPr lang="en-US" altLang="ko-KR" sz="1400">
                    <a:latin typeface="Cambria Math" panose="02040503050406030204" pitchFamily="18" charset="0"/>
                    <a:cs typeface="Aharoni" panose="02010803020104030203" pitchFamily="2" charset="-79"/>
                  </a:rPr>
                  <a:t>.</a:t>
                </a:r>
              </a:p>
              <a:p>
                <a:endParaRPr lang="en-US" altLang="ko-KR" sz="1400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5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𝐸</m:t>
                        </m:r>
                      </m:num>
                      <m:den>
                        <m:r>
                          <a:rPr lang="en-US" altLang="ko-KR" sz="15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5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5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sz="1500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 </m:t>
                    </m:r>
                  </m:oMath>
                </a14:m>
                <a:r>
                  <a:rPr lang="en-US" altLang="ko-KR" sz="15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sub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1500"/>
                          <m:t>)</m:t>
                        </m:r>
                        <m:sSub>
                          <m:sSub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500"/>
              </a:p>
              <a:p>
                <a:endParaRPr lang="en-US" altLang="ko-KR" sz="150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5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r>
                          <a:rPr lang="en-US" altLang="ko-KR" sz="15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𝐸</m:t>
                        </m:r>
                      </m:num>
                      <m:den>
                        <m:r>
                          <a:rPr lang="en-US" altLang="ko-KR" sz="15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5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500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 </m:t>
                    </m:r>
                  </m:oMath>
                </a14:m>
                <a:r>
                  <a:rPr lang="en-US" altLang="ko-KR" sz="15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5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=</m:t>
                        </m:r>
                      </m:sub>
                      <m:sup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1500"/>
                          <m:t>)</m:t>
                        </m:r>
                        <m:sSub>
                          <m:sSub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500"/>
              </a:p>
              <a:p>
                <a:endParaRPr lang="en-US" altLang="ko-KR" sz="150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5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r>
                          <a:rPr lang="en-US" altLang="ko-KR" sz="15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𝐸</m:t>
                        </m:r>
                      </m:num>
                      <m:den>
                        <m:r>
                          <a:rPr lang="en-US" altLang="ko-KR" sz="15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sz="15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sz="1500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 </m:t>
                    </m:r>
                  </m:oMath>
                </a14:m>
                <a:r>
                  <a:rPr lang="en-US" altLang="ko-KR" sz="15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5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=</m:t>
                        </m:r>
                      </m:sub>
                      <m:sup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1500"/>
                          <m:t>)</m:t>
                        </m:r>
                        <m:r>
                          <a:rPr lang="en-US" altLang="ko-KR" sz="15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ko-KR" altLang="en-US" sz="1500"/>
              </a:p>
              <a:p>
                <a:endParaRPr lang="ko-KR" altLang="en-US" sz="150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1E81F8-D3FE-44C9-885A-D56556A93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352" y="4082092"/>
                <a:ext cx="5795654" cy="2317494"/>
              </a:xfrm>
              <a:prstGeom prst="rect">
                <a:avLst/>
              </a:prstGeom>
              <a:blipFill>
                <a:blip r:embed="rId5"/>
                <a:stretch>
                  <a:fillRect l="-316" t="-789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2">
            <a:extLst>
              <a:ext uri="{FF2B5EF4-FFF2-40B4-BE49-F238E27FC236}">
                <a16:creationId xmlns:a16="http://schemas.microsoft.com/office/drawing/2014/main" id="{A59CF56A-0127-444C-BBBD-3DEBEAFD7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54" y="4054641"/>
            <a:ext cx="3922643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크로스 엔트로피 오차의 미분 ------------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dcee_logistic2(w, x, 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X_n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x.shape[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logistic2(x[:,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x[:,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dcee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np.zeros(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(y)):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dcee[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dcee[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(y[n]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t[n,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x[n,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dcee[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dcee[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(y[n]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t[n,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x[n,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dcee[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dcee[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(y[n]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t[n,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dcee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dcee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X_n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dcee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test ---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dcee_logistic2(W, X, T2)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9A5A4CD-19D0-4212-8680-89E1CBB4407A}"/>
              </a:ext>
            </a:extLst>
          </p:cNvPr>
          <p:cNvSpPr/>
          <p:nvPr/>
        </p:nvSpPr>
        <p:spPr>
          <a:xfrm>
            <a:off x="3929976" y="2960509"/>
            <a:ext cx="508049" cy="246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C77346F-D811-44FE-9A74-298D7959E232}"/>
              </a:ext>
            </a:extLst>
          </p:cNvPr>
          <p:cNvSpPr/>
          <p:nvPr/>
        </p:nvSpPr>
        <p:spPr>
          <a:xfrm>
            <a:off x="3923352" y="5021219"/>
            <a:ext cx="508049" cy="246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6DAF400-C1CD-4247-8790-5A663310A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759995"/>
              </p:ext>
            </p:extLst>
          </p:nvPr>
        </p:nvGraphicFramePr>
        <p:xfrm>
          <a:off x="9571814" y="1998322"/>
          <a:ext cx="19443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68">
                  <a:extLst>
                    <a:ext uri="{9D8B030D-6E8A-4147-A177-3AD203B41FA5}">
                      <a16:colId xmlns:a16="http://schemas.microsoft.com/office/drawing/2014/main" val="1741651364"/>
                    </a:ext>
                  </a:extLst>
                </a:gridCol>
                <a:gridCol w="972168">
                  <a:extLst>
                    <a:ext uri="{9D8B030D-6E8A-4147-A177-3AD203B41FA5}">
                      <a16:colId xmlns:a16="http://schemas.microsoft.com/office/drawing/2014/main" val="3100934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94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22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13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38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35814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32A027A-7DAA-4D89-B550-456CD00D9977}"/>
              </a:ext>
            </a:extLst>
          </p:cNvPr>
          <p:cNvSpPr txBox="1"/>
          <p:nvPr/>
        </p:nvSpPr>
        <p:spPr>
          <a:xfrm>
            <a:off x="9571814" y="1614592"/>
            <a:ext cx="2828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  0</a:t>
            </a:r>
            <a:r>
              <a:rPr lang="ko-KR" altLang="en-US" sz="1400"/>
              <a:t>클래스     </a:t>
            </a:r>
            <a:r>
              <a:rPr lang="en-US" altLang="ko-KR" sz="1400"/>
              <a:t>1</a:t>
            </a:r>
            <a:r>
              <a:rPr lang="ko-KR" altLang="en-US" sz="1400"/>
              <a:t>클래스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3865CB-1AEC-4D28-BB6A-D55BB4CB295F}"/>
              </a:ext>
            </a:extLst>
          </p:cNvPr>
          <p:cNvSpPr/>
          <p:nvPr/>
        </p:nvSpPr>
        <p:spPr>
          <a:xfrm>
            <a:off x="9488556" y="1601340"/>
            <a:ext cx="1126435" cy="2354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79F38-1CF4-43BA-9EFA-E43C75E3D239}"/>
              </a:ext>
            </a:extLst>
          </p:cNvPr>
          <p:cNvSpPr txBox="1"/>
          <p:nvPr/>
        </p:nvSpPr>
        <p:spPr>
          <a:xfrm>
            <a:off x="9288645" y="1280922"/>
            <a:ext cx="836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3729454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048003-EBC7-47D0-A8D1-E09845D5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719A1-1253-4C9A-9A5F-FC78EFDD9FA9}"/>
              </a:ext>
            </a:extLst>
          </p:cNvPr>
          <p:cNvSpPr/>
          <p:nvPr/>
        </p:nvSpPr>
        <p:spPr>
          <a:xfrm>
            <a:off x="336405" y="734341"/>
            <a:ext cx="11379656" cy="5982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2C6FC-7F41-4E98-9811-EB873174444E}"/>
              </a:ext>
            </a:extLst>
          </p:cNvPr>
          <p:cNvSpPr txBox="1"/>
          <p:nvPr/>
        </p:nvSpPr>
        <p:spPr>
          <a:xfrm>
            <a:off x="475939" y="864367"/>
            <a:ext cx="1060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ambria Math" panose="02040503050406030204" pitchFamily="18" charset="0"/>
                <a:ea typeface="Cambria Math" panose="02040503050406030204" pitchFamily="18" charset="0"/>
              </a:rPr>
              <a:t>6.2.2 </a:t>
            </a:r>
            <a:r>
              <a:rPr lang="ko-KR" alt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로지스틱 회귀 모델 </a:t>
            </a:r>
            <a:r>
              <a:rPr lang="en-US" altLang="ko-KR" sz="160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ko-KR" alt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교차 엔트로피 오차 함수가 최소로 되는 매개 변수 구하고 표시</a:t>
            </a:r>
            <a:endParaRPr lang="ko-KR" altLang="en-US" sz="160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/>
              <p:nvPr/>
            </p:nvSpPr>
            <p:spPr>
              <a:xfrm>
                <a:off x="156748" y="7032347"/>
                <a:ext cx="5019760" cy="3616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:r>
                  <a:rPr lang="en-US" altLang="ko-KR">
                    <a:latin typeface="Aharoni" panose="02010803020104030203" pitchFamily="2" charset="-79"/>
                    <a:cs typeface="Aharoni" panose="02010803020104030203" pitchFamily="2" charset="-79"/>
                  </a:rPr>
                  <a:t>X, T, </a:t>
                </a:r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P(t=1|x),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{(1−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}</m:t>
                        </m:r>
                      </m:e>
                    </m:func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𝐚𝐫𝐠𝐦𝐢𝐧</m:t>
                            </m:r>
                          </m:e>
                          <m:lim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den>
                    </m:f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σ </a:t>
                </a:r>
                <a:r>
                  <a:rPr lang="en-US" altLang="ko-KR">
                    <a:latin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x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ko-KR"/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/>
                                <m:t> 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=1|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{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 </m:t>
                    </m:r>
                  </m:oMath>
                </a14:m>
                <a:r>
                  <a:rPr lang="en-US" altLang="ko-KR">
                    <a:latin typeface="cambria M"/>
                  </a:rPr>
                  <a:t>E(</a:t>
                </a:r>
                <a:r>
                  <a:rPr lang="en-US" altLang="ko-KR" b="1">
                    <a:latin typeface="cambria M"/>
                  </a:rPr>
                  <a:t>w</a:t>
                </a:r>
                <a:r>
                  <a:rPr lang="en-US" altLang="ko-KR">
                    <a:latin typeface="cambria M"/>
                  </a:rPr>
                  <a:t>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>
                        <a:latin typeface="cambria M"/>
                      </a:rPr>
                      <m:t>(</m:t>
                    </m:r>
                    <m:r>
                      <m:rPr>
                        <m:nor/>
                      </m:rPr>
                      <a:rPr lang="en-US" altLang="ko-KR" b="1">
                        <a:latin typeface="cambria M"/>
                      </a:rPr>
                      <m:t>w</m:t>
                    </m:r>
                    <m:r>
                      <m:rPr>
                        <m:nor/>
                      </m:rPr>
                      <a:rPr lang="en-US" altLang="ko-KR">
                        <a:latin typeface="cambria M"/>
                      </a:rPr>
                      <m:t>)</m:t>
                    </m:r>
                  </m:oMath>
                </a14:m>
                <a:endParaRPr lang="ko-KR" altLang="en-US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48" y="7032347"/>
                <a:ext cx="5019760" cy="3616567"/>
              </a:xfrm>
              <a:prstGeom prst="rect">
                <a:avLst/>
              </a:prstGeom>
              <a:blipFill>
                <a:blip r:embed="rId2"/>
                <a:stretch>
                  <a:fillRect l="-5832" t="-15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A79694E-3C3E-4F30-89DD-D45CC3DE47A7}"/>
              </a:ext>
            </a:extLst>
          </p:cNvPr>
          <p:cNvSpPr txBox="1"/>
          <p:nvPr/>
        </p:nvSpPr>
        <p:spPr>
          <a:xfrm>
            <a:off x="170000" y="341458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6.2.2 </a:t>
            </a:r>
            <a:r>
              <a:rPr lang="ko-KR" alt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로지스틱 회귀 모델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C2D802-3FEB-4BFF-9FCB-4096BA7C9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56" y="2478716"/>
            <a:ext cx="4162425" cy="272415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CDC34D0-9AA6-433A-91D8-5DBF58D19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43" y="2399179"/>
            <a:ext cx="4691270" cy="31854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리스트 6-2-(11)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scipy.optimize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minimize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로지스틱 회귀 모델의 매개 변수 검색 -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fit_logistic2(w_init, x, 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minimize(cee_logistic2, w_init, args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(x, t),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jac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dcee_logistic2, method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"CG"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res.x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메인 ------------------------------------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plt.figure(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figsize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plt.subplots_adjust(wspace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Ax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plt.subplot(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projection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'3d'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W_init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fit_logistic2(W_init, X, T2)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"w0 = {0:.2f}, w1 = {1:.2f}, w2 = {2:.2f}"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(W[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W[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W[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show3d_logistic2(Ax, 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show_data2_3d(Ax, X, T2)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cee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cee_logistic2(W, X, T2)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"CEE = {0:.2f}"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(cee))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Ax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plt.subplot(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show_data2(X, T2)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show_contour_logistic2(W)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plt.show()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142DDC-81E9-464B-92AC-57EC4612E54F}"/>
              </a:ext>
            </a:extLst>
          </p:cNvPr>
          <p:cNvSpPr/>
          <p:nvPr/>
        </p:nvSpPr>
        <p:spPr>
          <a:xfrm>
            <a:off x="5553176" y="1649743"/>
            <a:ext cx="5591383" cy="4259785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BF145-1775-47F5-B2AE-0516490EF2E4}"/>
              </a:ext>
            </a:extLst>
          </p:cNvPr>
          <p:cNvSpPr txBox="1"/>
          <p:nvPr/>
        </p:nvSpPr>
        <p:spPr>
          <a:xfrm>
            <a:off x="5777378" y="1902647"/>
            <a:ext cx="65605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/>
              <a:t>2</a:t>
            </a:r>
            <a:r>
              <a:rPr lang="ko-KR" altLang="en-US" sz="1500"/>
              <a:t>차원 입력의 </a:t>
            </a:r>
            <a:r>
              <a:rPr lang="en-US" altLang="ko-KR" sz="1500"/>
              <a:t>2</a:t>
            </a:r>
            <a:r>
              <a:rPr lang="ko-KR" altLang="en-US" sz="1500"/>
              <a:t>클래스 분류 로지스틱 회귀 모델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DB22D-1C20-4A9C-B765-431A3597330A}"/>
              </a:ext>
            </a:extLst>
          </p:cNvPr>
          <p:cNvSpPr txBox="1"/>
          <p:nvPr/>
        </p:nvSpPr>
        <p:spPr>
          <a:xfrm>
            <a:off x="6427305" y="3340724"/>
            <a:ext cx="141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클래스</a:t>
            </a:r>
            <a:r>
              <a:rPr lang="en-US" altLang="ko-KR" sz="1200"/>
              <a:t>0</a:t>
            </a:r>
            <a:endParaRPr lang="ko-KR" alt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7A7433-EE60-4832-9B7F-BB96635D0423}"/>
              </a:ext>
            </a:extLst>
          </p:cNvPr>
          <p:cNvSpPr txBox="1"/>
          <p:nvPr/>
        </p:nvSpPr>
        <p:spPr>
          <a:xfrm>
            <a:off x="7592734" y="3374767"/>
            <a:ext cx="141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클래스</a:t>
            </a:r>
            <a:r>
              <a:rPr lang="en-US" altLang="ko-KR" sz="1200"/>
              <a:t>1</a:t>
            </a:r>
            <a:endParaRPr lang="ko-KR" altLang="en-US" sz="120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54ED027-44D3-445E-981B-44297505F085}"/>
              </a:ext>
            </a:extLst>
          </p:cNvPr>
          <p:cNvCxnSpPr/>
          <p:nvPr/>
        </p:nvCxnSpPr>
        <p:spPr>
          <a:xfrm flipH="1">
            <a:off x="7493535" y="3725535"/>
            <a:ext cx="245735" cy="807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AC2103D-0506-430D-8590-6E33123E7BF9}"/>
              </a:ext>
            </a:extLst>
          </p:cNvPr>
          <p:cNvSpPr txBox="1"/>
          <p:nvPr/>
        </p:nvSpPr>
        <p:spPr>
          <a:xfrm>
            <a:off x="8607286" y="4513542"/>
            <a:ext cx="141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클래스</a:t>
            </a:r>
            <a:r>
              <a:rPr lang="en-US" altLang="ko-KR" sz="1200"/>
              <a:t>0</a:t>
            </a:r>
            <a:endParaRPr lang="ko-KR" alt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7F1532-24F6-450F-B915-1238D5E3DF53}"/>
              </a:ext>
            </a:extLst>
          </p:cNvPr>
          <p:cNvSpPr txBox="1"/>
          <p:nvPr/>
        </p:nvSpPr>
        <p:spPr>
          <a:xfrm>
            <a:off x="9507674" y="3553671"/>
            <a:ext cx="141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클래스</a:t>
            </a:r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26EBC6F-06A4-48FF-A31B-817D68BC1F16}"/>
              </a:ext>
            </a:extLst>
          </p:cNvPr>
          <p:cNvSpPr/>
          <p:nvPr/>
        </p:nvSpPr>
        <p:spPr>
          <a:xfrm>
            <a:off x="9778576" y="4779773"/>
            <a:ext cx="120794" cy="1102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8134396-2586-4419-B52C-8C404FEF02C1}"/>
              </a:ext>
            </a:extLst>
          </p:cNvPr>
          <p:cNvCxnSpPr>
            <a:cxnSpLocks/>
          </p:cNvCxnSpPr>
          <p:nvPr/>
        </p:nvCxnSpPr>
        <p:spPr>
          <a:xfrm>
            <a:off x="9830872" y="4834146"/>
            <a:ext cx="13291" cy="595195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B8146E8-1468-46F7-A7ED-0BD4D636EFEB}"/>
              </a:ext>
            </a:extLst>
          </p:cNvPr>
          <p:cNvSpPr txBox="1"/>
          <p:nvPr/>
        </p:nvSpPr>
        <p:spPr>
          <a:xfrm>
            <a:off x="9452246" y="5416014"/>
            <a:ext cx="141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결정결계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B7CED9-C788-4FFF-B13B-55C84D0301F9}"/>
              </a:ext>
            </a:extLst>
          </p:cNvPr>
          <p:cNvSpPr txBox="1"/>
          <p:nvPr/>
        </p:nvSpPr>
        <p:spPr>
          <a:xfrm>
            <a:off x="760151" y="1680070"/>
            <a:ext cx="436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앞에서와 마찬가지로 </a:t>
            </a:r>
            <a:r>
              <a:rPr lang="en-US" altLang="ko-KR" sz="1400"/>
              <a:t>minimize() </a:t>
            </a:r>
            <a:r>
              <a:rPr lang="ko-KR" altLang="en-US" sz="1400"/>
              <a:t>함수로</a:t>
            </a:r>
            <a:endParaRPr lang="en-US" altLang="ko-KR" sz="1400"/>
          </a:p>
          <a:p>
            <a:r>
              <a:rPr lang="ko-KR" altLang="en-US" sz="1400"/>
              <a:t>매개변수를 구하고 표시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50F585-3199-44CB-9283-9FD534495C28}"/>
              </a:ext>
            </a:extLst>
          </p:cNvPr>
          <p:cNvSpPr txBox="1"/>
          <p:nvPr/>
        </p:nvSpPr>
        <p:spPr>
          <a:xfrm>
            <a:off x="5579165" y="6109253"/>
            <a:ext cx="5787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/>
              <a:t>시그모이드 함수에 면 모델을 넣어서 다음과 같은 </a:t>
            </a:r>
            <a:r>
              <a:rPr lang="en-US" altLang="ko-KR" sz="1300"/>
              <a:t>3</a:t>
            </a:r>
            <a:r>
              <a:rPr lang="ko-KR" altLang="en-US" sz="1300"/>
              <a:t>차원 그래프가 </a:t>
            </a:r>
            <a:endParaRPr lang="en-US" altLang="ko-KR" sz="1300"/>
          </a:p>
          <a:p>
            <a:r>
              <a:rPr lang="en-US" altLang="ko-KR" sz="1300"/>
              <a:t>     </a:t>
            </a:r>
            <a:r>
              <a:rPr lang="ko-KR" altLang="en-US" sz="1300"/>
              <a:t>나왔으므로</a:t>
            </a:r>
            <a:r>
              <a:rPr lang="en-US" altLang="ko-KR" sz="1300"/>
              <a:t>, </a:t>
            </a:r>
            <a:r>
              <a:rPr lang="ko-KR" altLang="en-US" sz="1300"/>
              <a:t>이 모델의 결정 경계는 반드시 직선이 된다</a:t>
            </a:r>
            <a:r>
              <a:rPr lang="en-US" altLang="ko-KR" sz="1300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287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6E6C35-AFCB-405B-A539-349D1CAAFDF5}"/>
              </a:ext>
            </a:extLst>
          </p:cNvPr>
          <p:cNvSpPr txBox="1"/>
          <p:nvPr/>
        </p:nvSpPr>
        <p:spPr>
          <a:xfrm>
            <a:off x="159027" y="410816"/>
            <a:ext cx="1121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6.3 2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차원 입력 </a:t>
            </a:r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클래스 분류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623DF-548E-4F56-8BAD-230F6DC81654}"/>
              </a:ext>
            </a:extLst>
          </p:cNvPr>
          <p:cNvSpPr txBox="1"/>
          <p:nvPr/>
        </p:nvSpPr>
        <p:spPr>
          <a:xfrm>
            <a:off x="156748" y="835117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6.3.1 3</a:t>
            </a:r>
            <a:r>
              <a:rPr lang="ko-KR" altLang="en-US" sz="1400"/>
              <a:t>클래스 분류 로지스틱 회귀 모델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9D106-D3FC-4FED-9060-0B22A8417CDB}"/>
              </a:ext>
            </a:extLst>
          </p:cNvPr>
          <p:cNvSpPr txBox="1"/>
          <p:nvPr/>
        </p:nvSpPr>
        <p:spPr>
          <a:xfrm>
            <a:off x="265046" y="1166194"/>
            <a:ext cx="11489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지금까지 </a:t>
            </a:r>
            <a:r>
              <a:rPr lang="en-US" altLang="ko-KR" sz="1600"/>
              <a:t>2</a:t>
            </a:r>
            <a:r>
              <a:rPr lang="ko-KR" altLang="en-US" sz="1600"/>
              <a:t>클래스 분류만을 취급하고 있었지만</a:t>
            </a:r>
            <a:r>
              <a:rPr lang="en-US" altLang="ko-KR" sz="1600"/>
              <a:t>, </a:t>
            </a:r>
            <a:r>
              <a:rPr lang="ko-KR" altLang="en-US" sz="1600"/>
              <a:t>앞에서 배운 </a:t>
            </a:r>
            <a:r>
              <a:rPr lang="ko-KR" altLang="en-US" sz="1600" b="1">
                <a:solidFill>
                  <a:schemeClr val="accent1"/>
                </a:solidFill>
              </a:rPr>
              <a:t>소프트맥스 함수</a:t>
            </a:r>
            <a:r>
              <a:rPr lang="ko-KR" altLang="en-US" sz="1600"/>
              <a:t>를 사용하면</a:t>
            </a:r>
            <a:r>
              <a:rPr lang="en-US" altLang="ko-KR" sz="1600"/>
              <a:t>, 3</a:t>
            </a:r>
            <a:r>
              <a:rPr lang="ko-KR" altLang="en-US" sz="1600"/>
              <a:t>클래스 이상의 클래스 분류에</a:t>
            </a:r>
            <a:endParaRPr lang="en-US" altLang="ko-KR" sz="1600"/>
          </a:p>
          <a:p>
            <a:r>
              <a:rPr lang="ko-KR" altLang="en-US" sz="1600"/>
              <a:t>대응 가능하다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C85626-3B09-4B2F-A0F2-E5F89F070C4D}"/>
                  </a:ext>
                </a:extLst>
              </p:cNvPr>
              <p:cNvSpPr txBox="1"/>
              <p:nvPr/>
            </p:nvSpPr>
            <p:spPr>
              <a:xfrm>
                <a:off x="371061" y="2058990"/>
                <a:ext cx="4282307" cy="3618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</a:rPr>
                  <a:t>Softmax Function</a:t>
                </a: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>
                    <a:latin typeface="Cambria Math" panose="02040503050406030204" pitchFamily="18" charset="0"/>
                  </a:rPr>
                  <a:t>u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  <a:r>
                  <a:rPr lang="en-US" altLang="ko-KR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  <a:r>
                  <a:rPr lang="en-US" altLang="ko-KR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>
                  <a:latin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  <a:r>
                  <a:rPr lang="en-US" altLang="ko-KR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ko-KR" alt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ko-KR" alt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>
                  <a:latin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  <a:r>
                  <a:rPr lang="en-US" altLang="ko-KR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ko-KR" alt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ko-KR" alt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>
                  <a:latin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  <a:r>
                  <a:rPr lang="en-US" altLang="ko-KR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ko-KR" alt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ko-KR" alt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>
                  <a:latin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</a:endParaRPr>
              </a:p>
              <a:p>
                <a:pPr algn="ctr"/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C85626-3B09-4B2F-A0F2-E5F89F070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61" y="2058990"/>
                <a:ext cx="4282307" cy="3618042"/>
              </a:xfrm>
              <a:prstGeom prst="rect">
                <a:avLst/>
              </a:prstGeom>
              <a:blipFill>
                <a:blip r:embed="rId2"/>
                <a:stretch>
                  <a:fillRect l="-1282" t="-11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2B5066-2389-4C50-B2F8-32DCA52AD062}"/>
              </a:ext>
            </a:extLst>
          </p:cNvPr>
          <p:cNvSpPr/>
          <p:nvPr/>
        </p:nvSpPr>
        <p:spPr>
          <a:xfrm>
            <a:off x="4637332" y="1983449"/>
            <a:ext cx="3462528" cy="1483799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618919-5D8D-4124-862B-443483383A57}"/>
                  </a:ext>
                </a:extLst>
              </p:cNvPr>
              <p:cNvSpPr txBox="1"/>
              <p:nvPr/>
            </p:nvSpPr>
            <p:spPr>
              <a:xfrm>
                <a:off x="5062330" y="6970644"/>
                <a:ext cx="577794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 k = 0,1,2 )</a:t>
                </a:r>
                <a:endParaRPr lang="ko-KR" altLang="en-US" sz="15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618919-5D8D-4124-862B-443483383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330" y="6970644"/>
                <a:ext cx="5777948" cy="323165"/>
              </a:xfrm>
              <a:prstGeom prst="rect">
                <a:avLst/>
              </a:prstGeom>
              <a:blipFill>
                <a:blip r:embed="rId3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8AF8F25-EC3F-40E5-9731-CC69B4C80D94}"/>
              </a:ext>
            </a:extLst>
          </p:cNvPr>
          <p:cNvSpPr txBox="1"/>
          <p:nvPr/>
        </p:nvSpPr>
        <p:spPr>
          <a:xfrm>
            <a:off x="4547352" y="3642887"/>
            <a:ext cx="73796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※ </a:t>
            </a:r>
            <a:r>
              <a:rPr lang="ko-KR" altLang="en-US" sz="1400"/>
              <a:t>앞에서 배운 </a:t>
            </a:r>
            <a:r>
              <a:rPr lang="en-US" altLang="ko-KR" sz="1400"/>
              <a:t>Sigmoid &amp; Softmax</a:t>
            </a:r>
            <a:r>
              <a:rPr lang="ko-KR" altLang="en-US" sz="1400"/>
              <a:t>의 관계</a:t>
            </a:r>
            <a:endParaRPr lang="en-US" altLang="ko-KR" sz="1400"/>
          </a:p>
          <a:p>
            <a:endParaRPr lang="en-US" altLang="ko-KR" sz="1400"/>
          </a:p>
          <a:p>
            <a:r>
              <a:rPr lang="ko-KR" altLang="en-US" sz="1400" b="1"/>
              <a:t>시그모이드 함수를 다변수로 확장한 것이 소프트맥스 함수라고 할 수 있다</a:t>
            </a:r>
            <a:r>
              <a:rPr lang="en-US" altLang="ko-KR" sz="1400" b="1"/>
              <a:t>. </a:t>
            </a:r>
            <a:r>
              <a:rPr lang="en-US" altLang="ko-KR" sz="1400"/>
              <a:t>(</a:t>
            </a:r>
            <a:r>
              <a:rPr lang="ko-KR" altLang="en-US" sz="1400"/>
              <a:t>교재</a:t>
            </a:r>
            <a:r>
              <a:rPr lang="en-US" altLang="ko-KR" sz="1400"/>
              <a:t>158p)</a:t>
            </a:r>
          </a:p>
          <a:p>
            <a:endParaRPr lang="en-US" altLang="ko-KR" sz="1400"/>
          </a:p>
          <a:p>
            <a:r>
              <a:rPr lang="ko-KR" altLang="en-US" sz="1400"/>
              <a:t>이를 참고해서 해석해보면</a:t>
            </a:r>
            <a:r>
              <a:rPr lang="en-US" altLang="ko-KR" sz="1400"/>
              <a:t>, 2</a:t>
            </a:r>
            <a:r>
              <a:rPr lang="ko-KR" altLang="en-US" sz="1400"/>
              <a:t>차원 입력 </a:t>
            </a:r>
            <a:r>
              <a:rPr lang="en-US" altLang="ko-KR" sz="1400"/>
              <a:t>2</a:t>
            </a:r>
            <a:r>
              <a:rPr lang="ko-KR" altLang="en-US" sz="1400"/>
              <a:t>클래스 분류까지는 입력에 대해 입력 총합이</a:t>
            </a:r>
            <a:endParaRPr lang="en-US" altLang="ko-KR" sz="1400"/>
          </a:p>
          <a:p>
            <a:r>
              <a:rPr lang="en-US" altLang="ko-KR" sz="1400"/>
              <a:t>1</a:t>
            </a:r>
            <a:r>
              <a:rPr lang="ko-KR" altLang="en-US" sz="1400"/>
              <a:t>개였다면</a:t>
            </a:r>
            <a:r>
              <a:rPr lang="en-US" altLang="ko-KR" sz="1400"/>
              <a:t>, </a:t>
            </a:r>
            <a:r>
              <a:rPr lang="ko-KR" altLang="en-US" sz="1400"/>
              <a:t>지금 배우는 </a:t>
            </a:r>
            <a:r>
              <a:rPr lang="en-US" altLang="ko-KR" sz="1400"/>
              <a:t>3</a:t>
            </a:r>
            <a:r>
              <a:rPr lang="ko-KR" altLang="en-US" sz="1400"/>
              <a:t>클래스 분류는 입력 총합과 출력이 여러 개가 되는 점이</a:t>
            </a:r>
            <a:endParaRPr lang="en-US" altLang="ko-KR" sz="1400"/>
          </a:p>
          <a:p>
            <a:r>
              <a:rPr lang="ko-KR" altLang="en-US" sz="1400"/>
              <a:t>다르다고 볼 수 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08C5D7-91C5-46EB-A859-8CE34D26195D}"/>
                  </a:ext>
                </a:extLst>
              </p:cNvPr>
              <p:cNvSpPr txBox="1"/>
              <p:nvPr/>
            </p:nvSpPr>
            <p:spPr>
              <a:xfrm>
                <a:off x="3453119" y="2112415"/>
                <a:ext cx="5777948" cy="15476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>
                    <a:latin typeface="Cambria Math" panose="02040503050406030204" pitchFamily="18" charset="0"/>
                  </a:rPr>
                  <a:t>K </a:t>
                </a:r>
                <a:r>
                  <a:rPr lang="ko-KR" altLang="en-US">
                    <a:latin typeface="Cambria Math" panose="02040503050406030204" pitchFamily="18" charset="0"/>
                  </a:rPr>
                  <a:t>변수의 소프트맥스 함수</a:t>
                </a:r>
                <a:endParaRPr lang="en-US" altLang="ko-KR">
                  <a:latin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  <a:r>
                  <a:rPr lang="en-US" altLang="ko-KR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ko-KR" altLang="en-US">
                  <a:latin typeface="Cambria Math" panose="02040503050406030204" pitchFamily="18" charset="0"/>
                </a:endParaRPr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08C5D7-91C5-46EB-A859-8CE34D261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119" y="2112415"/>
                <a:ext cx="5777948" cy="1547603"/>
              </a:xfrm>
              <a:prstGeom prst="rect">
                <a:avLst/>
              </a:prstGeom>
              <a:blipFill>
                <a:blip r:embed="rId4"/>
                <a:stretch>
                  <a:fillRect t="-23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357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048003-EBC7-47D0-A8D1-E09845D5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719A1-1253-4C9A-9A5F-FC78EFDD9FA9}"/>
              </a:ext>
            </a:extLst>
          </p:cNvPr>
          <p:cNvSpPr/>
          <p:nvPr/>
        </p:nvSpPr>
        <p:spPr>
          <a:xfrm>
            <a:off x="336405" y="734341"/>
            <a:ext cx="11379656" cy="5982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2C6FC-7F41-4E98-9811-EB873174444E}"/>
              </a:ext>
            </a:extLst>
          </p:cNvPr>
          <p:cNvSpPr txBox="1"/>
          <p:nvPr/>
        </p:nvSpPr>
        <p:spPr>
          <a:xfrm>
            <a:off x="475939" y="837863"/>
            <a:ext cx="1060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ambria Math" panose="02040503050406030204" pitchFamily="18" charset="0"/>
              </a:rPr>
              <a:t>3</a:t>
            </a:r>
            <a:r>
              <a:rPr lang="ko-KR" altLang="en-US" sz="1600">
                <a:latin typeface="Cambria Math" panose="02040503050406030204" pitchFamily="18" charset="0"/>
              </a:rPr>
              <a:t>클래스 분류 로지스틱 회귀 모델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/>
              <p:nvPr/>
            </p:nvSpPr>
            <p:spPr>
              <a:xfrm>
                <a:off x="156748" y="7032347"/>
                <a:ext cx="5019760" cy="3616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:r>
                  <a:rPr lang="en-US" altLang="ko-KR">
                    <a:latin typeface="Aharoni" panose="02010803020104030203" pitchFamily="2" charset="-79"/>
                    <a:cs typeface="Aharoni" panose="02010803020104030203" pitchFamily="2" charset="-79"/>
                  </a:rPr>
                  <a:t>X, T, </a:t>
                </a:r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P(t=1|x),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{(1−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}</m:t>
                        </m:r>
                      </m:e>
                    </m:func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𝐚𝐫𝐠𝐦𝐢𝐧</m:t>
                            </m:r>
                          </m:e>
                          <m:lim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den>
                    </m:f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σ </a:t>
                </a:r>
                <a:r>
                  <a:rPr lang="en-US" altLang="ko-KR">
                    <a:latin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x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ko-KR"/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/>
                                <m:t> 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=1|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{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 </m:t>
                    </m:r>
                  </m:oMath>
                </a14:m>
                <a:r>
                  <a:rPr lang="en-US" altLang="ko-KR">
                    <a:latin typeface="cambria M"/>
                  </a:rPr>
                  <a:t>E(</a:t>
                </a:r>
                <a:r>
                  <a:rPr lang="en-US" altLang="ko-KR" b="1">
                    <a:latin typeface="cambria M"/>
                  </a:rPr>
                  <a:t>w</a:t>
                </a:r>
                <a:r>
                  <a:rPr lang="en-US" altLang="ko-KR">
                    <a:latin typeface="cambria M"/>
                  </a:rPr>
                  <a:t>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>
                        <a:latin typeface="cambria M"/>
                      </a:rPr>
                      <m:t>(</m:t>
                    </m:r>
                    <m:r>
                      <m:rPr>
                        <m:nor/>
                      </m:rPr>
                      <a:rPr lang="en-US" altLang="ko-KR" b="1">
                        <a:latin typeface="cambria M"/>
                      </a:rPr>
                      <m:t>w</m:t>
                    </m:r>
                    <m:r>
                      <m:rPr>
                        <m:nor/>
                      </m:rPr>
                      <a:rPr lang="en-US" altLang="ko-KR">
                        <a:latin typeface="cambria M"/>
                      </a:rPr>
                      <m:t>)</m:t>
                    </m:r>
                  </m:oMath>
                </a14:m>
                <a:endParaRPr lang="ko-KR" altLang="en-US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48" y="7032347"/>
                <a:ext cx="5019760" cy="3616567"/>
              </a:xfrm>
              <a:prstGeom prst="rect">
                <a:avLst/>
              </a:prstGeom>
              <a:blipFill>
                <a:blip r:embed="rId2"/>
                <a:stretch>
                  <a:fillRect l="-5832" t="-15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A79694E-3C3E-4F30-89DD-D45CC3DE47A7}"/>
              </a:ext>
            </a:extLst>
          </p:cNvPr>
          <p:cNvSpPr txBox="1"/>
          <p:nvPr/>
        </p:nvSpPr>
        <p:spPr>
          <a:xfrm>
            <a:off x="170000" y="341458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6.3.1 3</a:t>
            </a:r>
            <a:r>
              <a:rPr lang="ko-KR" alt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클래스 분류 로지스틱 회귀 모델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EFDE69-3FDB-4341-8A52-E85D712D74AB}"/>
                  </a:ext>
                </a:extLst>
              </p:cNvPr>
              <p:cNvSpPr txBox="1"/>
              <p:nvPr/>
            </p:nvSpPr>
            <p:spPr>
              <a:xfrm>
                <a:off x="5176508" y="7019916"/>
                <a:ext cx="57779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 k = 0,1,2 )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ko-KR" altLang="en-US" sz="15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EFDE69-3FDB-4341-8A52-E85D712D7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508" y="7019916"/>
                <a:ext cx="5777948" cy="338554"/>
              </a:xfrm>
              <a:prstGeom prst="rect">
                <a:avLst/>
              </a:prstGeom>
              <a:blipFill>
                <a:blip r:embed="rId3"/>
                <a:stretch>
                  <a:fillRect t="-1818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66D476-F0D7-4C34-BB53-098F521CDD38}"/>
                  </a:ext>
                </a:extLst>
              </p:cNvPr>
              <p:cNvSpPr txBox="1"/>
              <p:nvPr/>
            </p:nvSpPr>
            <p:spPr>
              <a:xfrm>
                <a:off x="569843" y="1188848"/>
                <a:ext cx="11146218" cy="550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 k = 0,1,2 )</a:t>
                </a:r>
              </a:p>
              <a:p>
                <a:endParaRPr lang="en-US" altLang="ko-KR" sz="15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ko-KR" altLang="en-US" sz="1500">
                    <a:latin typeface="Cambria Math" panose="02040503050406030204" pitchFamily="18" charset="0"/>
                  </a:rPr>
                  <a:t>위와 같이 입력이 </a:t>
                </a:r>
                <a:r>
                  <a:rPr lang="en-US" altLang="ko-KR" sz="1500">
                    <a:latin typeface="Cambria Math" panose="02040503050406030204" pitchFamily="18" charset="0"/>
                  </a:rPr>
                  <a:t>2</a:t>
                </a:r>
                <a:r>
                  <a:rPr lang="ko-KR" altLang="en-US" sz="1500">
                    <a:latin typeface="Cambria Math" panose="02040503050406030204" pitchFamily="18" charset="0"/>
                  </a:rPr>
                  <a:t>차원이고</a:t>
                </a:r>
                <a:r>
                  <a:rPr lang="en-US" altLang="ko-KR" sz="150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1500">
                    <a:latin typeface="Cambria Math" panose="02040503050406030204" pitchFamily="18" charset="0"/>
                  </a:rPr>
                  <a:t>클래스를 </a:t>
                </a:r>
                <a:r>
                  <a:rPr lang="en-US" altLang="ko-KR" sz="1500">
                    <a:latin typeface="Cambria Math" panose="02040503050406030204" pitchFamily="18" charset="0"/>
                  </a:rPr>
                  <a:t>3</a:t>
                </a:r>
                <a:r>
                  <a:rPr lang="ko-KR" altLang="en-US" sz="1500">
                    <a:latin typeface="Cambria Math" panose="02040503050406030204" pitchFamily="18" charset="0"/>
                  </a:rPr>
                  <a:t>분류해야하는 경우를 분석해보자</a:t>
                </a:r>
                <a:r>
                  <a:rPr lang="en-US" altLang="ko-KR" sz="150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1500">
                  <a:latin typeface="Cambria Math" panose="02040503050406030204" pitchFamily="18" charset="0"/>
                </a:endParaRPr>
              </a:p>
              <a:p>
                <a:r>
                  <a:rPr lang="ko-KR" altLang="en-US" sz="1500">
                    <a:latin typeface="Cambria Math" panose="02040503050406030204" pitchFamily="18" charset="0"/>
                  </a:rPr>
                  <a:t>위의 형태를 조금 더 간단하게 표현하기 위해 </a:t>
                </a:r>
                <a:r>
                  <a:rPr lang="en-US" altLang="ko-KR" sz="1500" b="1">
                    <a:latin typeface="Cambria Math" panose="02040503050406030204" pitchFamily="18" charset="0"/>
                  </a:rPr>
                  <a:t>x</a:t>
                </a:r>
                <a:r>
                  <a:rPr lang="en-US" altLang="ko-KR" sz="1500">
                    <a:latin typeface="Cambria Math" panose="02040503050406030204" pitchFamily="18" charset="0"/>
                  </a:rPr>
                  <a:t> 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50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500">
                    <a:latin typeface="Cambria Math" panose="02040503050406030204" pitchFamily="18" charset="0"/>
                  </a:rPr>
                  <a:t>]</a:t>
                </a:r>
                <a:r>
                  <a:rPr lang="ko-KR" altLang="en-US" sz="1500">
                    <a:latin typeface="Cambria Math" panose="02040503050406030204" pitchFamily="18" charset="0"/>
                  </a:rPr>
                  <a:t>이지만</a:t>
                </a:r>
                <a:r>
                  <a:rPr lang="en-US" altLang="ko-KR" sz="150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1500">
                    <a:latin typeface="Cambria Math" panose="02040503050406030204" pitchFamily="18" charset="0"/>
                  </a:rPr>
                  <a:t>항상 </a:t>
                </a:r>
                <a:r>
                  <a:rPr lang="en-US" altLang="ko-KR" sz="1500">
                    <a:latin typeface="Cambria Math" panose="02040503050406030204" pitchFamily="18" charset="0"/>
                  </a:rPr>
                  <a:t>1</a:t>
                </a:r>
                <a:r>
                  <a:rPr lang="ko-KR" altLang="en-US" sz="1500">
                    <a:latin typeface="Cambria Math" panose="02040503050406030204" pitchFamily="18" charset="0"/>
                  </a:rPr>
                  <a:t>의 값을 갖는 세 번쨰 입력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500"/>
                  <a:t>=1</a:t>
                </a:r>
                <a:r>
                  <a:rPr lang="ko-KR" altLang="en-US" sz="1500"/>
                  <a:t>를 가정하여 간단히 나타낸다</a:t>
                </a:r>
                <a:r>
                  <a:rPr lang="en-US" altLang="ko-KR" sz="1500"/>
                  <a:t>.</a:t>
                </a:r>
              </a:p>
              <a:p>
                <a:endParaRPr lang="en-US" altLang="ko-KR" sz="15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50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US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 k = 0,1,2 )</a:t>
                </a:r>
              </a:p>
              <a:p>
                <a:endParaRPr lang="en-US" altLang="ko-KR" sz="15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ko-KR" altLang="en-US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이러한 입력에 대하여 소프트맥스 함수에 입력하는 것에 대해 정리하면 다음과 같다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en-US" altLang="ko-KR" sz="15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 k = 0,1,2 )     ( K</a:t>
                </a:r>
                <a:r>
                  <a:rPr lang="ko-KR" altLang="en-US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는 분류할 클래스의 수를 나타내므로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ko-KR" altLang="en-US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지금은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K=3 )</a:t>
                </a:r>
              </a:p>
              <a:p>
                <a:endParaRPr lang="en-US" altLang="ko-KR" sz="15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ko-KR" altLang="en-US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이러한 모델의 매개 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𝑘𝑖</m:t>
                        </m:r>
                      </m:sub>
                    </m:sSub>
                    <m:r>
                      <a:rPr lang="ko-KR" alt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R" altLang="en-US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행렬로 정리해서 나타내면 다음과 같다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en-US" altLang="ko-KR" sz="15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5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W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sz="15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15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</a:t>
                </a:r>
                <a:r>
                  <a:rPr lang="en-US" altLang="ko-KR" sz="16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P(t=[1,0,0]|</a:t>
                </a:r>
                <a:r>
                  <a:rPr lang="en-US" altLang="ko-KR" sz="1600" b="1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x</a:t>
                </a:r>
                <a:r>
                  <a:rPr lang="en-US" altLang="ko-KR" sz="16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) </a:t>
                </a:r>
                <a:r>
                  <a:rPr lang="ko-KR" altLang="en-US" sz="16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클래스</a:t>
                </a:r>
                <a:r>
                  <a:rPr lang="en-US" altLang="ko-KR" sz="16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</a:t>
                </a:r>
                <a:r>
                  <a:rPr lang="en-US" altLang="ko-KR" sz="16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P(t=[0,1,0]|</a:t>
                </a:r>
                <a:r>
                  <a:rPr lang="en-US" altLang="ko-KR" sz="1600" b="1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x</a:t>
                </a:r>
                <a:r>
                  <a:rPr lang="en-US" altLang="ko-KR" sz="16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) </a:t>
                </a:r>
                <a:r>
                  <a:rPr lang="ko-KR" altLang="en-US" sz="16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클래스</a:t>
                </a:r>
                <a:r>
                  <a:rPr lang="en-US" altLang="ko-KR" sz="16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1</a:t>
                </a:r>
                <a:endParaRPr lang="en-US" altLang="ko-KR" sz="15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</a:t>
                </a:r>
                <a:r>
                  <a:rPr lang="en-US" altLang="ko-KR" sz="16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P(t=[0,0,1]|</a:t>
                </a:r>
                <a:r>
                  <a:rPr lang="en-US" altLang="ko-KR" sz="1600" b="1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x</a:t>
                </a:r>
                <a:r>
                  <a:rPr lang="en-US" altLang="ko-KR" sz="16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) </a:t>
                </a:r>
                <a:r>
                  <a:rPr lang="ko-KR" altLang="en-US" sz="16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클래스</a:t>
                </a:r>
                <a:r>
                  <a:rPr lang="en-US" altLang="ko-KR" sz="16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2</a:t>
                </a:r>
                <a:endParaRPr lang="en-US" altLang="ko-KR" sz="15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15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ko-KR" altLang="en-US" sz="1500"/>
                  <a:t>위와 같이 나타내도록 학습시킨다</a:t>
                </a:r>
                <a:r>
                  <a:rPr lang="en-US" altLang="ko-KR" sz="1500"/>
                  <a:t>.</a:t>
                </a:r>
                <a:endParaRPr lang="ko-KR" altLang="en-US" sz="15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66D476-F0D7-4C34-BB53-098F521CD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43" y="1188848"/>
                <a:ext cx="11146218" cy="5500865"/>
              </a:xfrm>
              <a:prstGeom prst="rect">
                <a:avLst/>
              </a:prstGeom>
              <a:blipFill>
                <a:blip r:embed="rId4"/>
                <a:stretch>
                  <a:fillRect l="-219" t="-222" b="-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B0F423E2-3CAD-4097-B4B5-CA91D8286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335" y="4276707"/>
            <a:ext cx="4070130" cy="223983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20B90A-132F-4907-8DA0-3F89B6B8AD8F}"/>
              </a:ext>
            </a:extLst>
          </p:cNvPr>
          <p:cNvSpPr/>
          <p:nvPr/>
        </p:nvSpPr>
        <p:spPr>
          <a:xfrm>
            <a:off x="6835334" y="4187588"/>
            <a:ext cx="4296497" cy="2328953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1987F-645A-42C1-BEFC-5C4822427A53}"/>
              </a:ext>
            </a:extLst>
          </p:cNvPr>
          <p:cNvSpPr txBox="1"/>
          <p:nvPr/>
        </p:nvSpPr>
        <p:spPr>
          <a:xfrm>
            <a:off x="6732110" y="3905190"/>
            <a:ext cx="3477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2</a:t>
            </a:r>
            <a:r>
              <a:rPr lang="ko-KR" altLang="en-US" sz="1100"/>
              <a:t>차원 입력 </a:t>
            </a:r>
            <a:r>
              <a:rPr lang="en-US" altLang="ko-KR" sz="1100"/>
              <a:t>3</a:t>
            </a:r>
            <a:r>
              <a:rPr lang="ko-KR" altLang="en-US" sz="1100"/>
              <a:t>클래스 분류의 로지스틱 회귀 모델</a:t>
            </a:r>
          </a:p>
        </p:txBody>
      </p:sp>
    </p:spTree>
    <p:extLst>
      <p:ext uri="{BB962C8B-B14F-4D97-AF65-F5344CB8AC3E}">
        <p14:creationId xmlns:p14="http://schemas.microsoft.com/office/powerpoint/2010/main" val="2920980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048003-EBC7-47D0-A8D1-E09845D5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719A1-1253-4C9A-9A5F-FC78EFDD9FA9}"/>
              </a:ext>
            </a:extLst>
          </p:cNvPr>
          <p:cNvSpPr/>
          <p:nvPr/>
        </p:nvSpPr>
        <p:spPr>
          <a:xfrm>
            <a:off x="336405" y="734341"/>
            <a:ext cx="11379656" cy="5982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2C6FC-7F41-4E98-9811-EB873174444E}"/>
              </a:ext>
            </a:extLst>
          </p:cNvPr>
          <p:cNvSpPr txBox="1"/>
          <p:nvPr/>
        </p:nvSpPr>
        <p:spPr>
          <a:xfrm>
            <a:off x="475939" y="1155920"/>
            <a:ext cx="1060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ko-KR" alt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차원 입력 </a:t>
            </a:r>
            <a:r>
              <a:rPr lang="en-US" altLang="ko-KR" sz="16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ko-KR" alt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클래스 분류                                                                            </a:t>
            </a:r>
            <a:r>
              <a:rPr lang="en-US" altLang="ko-KR" sz="16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ko-KR" alt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차원 입력 </a:t>
            </a:r>
            <a:r>
              <a:rPr lang="en-US" altLang="ko-KR" sz="160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ko-KR" alt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클래스 분류</a:t>
            </a:r>
            <a:endParaRPr lang="ko-KR" altLang="en-US" sz="160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/>
              <p:nvPr/>
            </p:nvSpPr>
            <p:spPr>
              <a:xfrm>
                <a:off x="156748" y="7032347"/>
                <a:ext cx="5019760" cy="3616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:r>
                  <a:rPr lang="en-US" altLang="ko-KR">
                    <a:latin typeface="Aharoni" panose="02010803020104030203" pitchFamily="2" charset="-79"/>
                    <a:cs typeface="Aharoni" panose="02010803020104030203" pitchFamily="2" charset="-79"/>
                  </a:rPr>
                  <a:t>X, T, </a:t>
                </a:r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P(t=1|x),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{(1−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}</m:t>
                        </m:r>
                      </m:e>
                    </m:func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𝐚𝐫𝐠𝐦𝐢𝐧</m:t>
                            </m:r>
                          </m:e>
                          <m:lim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den>
                    </m:f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σ </a:t>
                </a:r>
                <a:r>
                  <a:rPr lang="en-US" altLang="ko-KR">
                    <a:latin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x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ko-KR"/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/>
                                <m:t> 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=1|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{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 </m:t>
                    </m:r>
                  </m:oMath>
                </a14:m>
                <a:r>
                  <a:rPr lang="en-US" altLang="ko-KR">
                    <a:latin typeface="cambria M"/>
                  </a:rPr>
                  <a:t>E(</a:t>
                </a:r>
                <a:r>
                  <a:rPr lang="en-US" altLang="ko-KR" b="1">
                    <a:latin typeface="cambria M"/>
                  </a:rPr>
                  <a:t>w</a:t>
                </a:r>
                <a:r>
                  <a:rPr lang="en-US" altLang="ko-KR">
                    <a:latin typeface="cambria M"/>
                  </a:rPr>
                  <a:t>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>
                        <a:latin typeface="cambria M"/>
                      </a:rPr>
                      <m:t>(</m:t>
                    </m:r>
                    <m:r>
                      <m:rPr>
                        <m:nor/>
                      </m:rPr>
                      <a:rPr lang="en-US" altLang="ko-KR" b="1">
                        <a:latin typeface="cambria M"/>
                      </a:rPr>
                      <m:t>w</m:t>
                    </m:r>
                    <m:r>
                      <m:rPr>
                        <m:nor/>
                      </m:rPr>
                      <a:rPr lang="en-US" altLang="ko-KR">
                        <a:latin typeface="cambria M"/>
                      </a:rPr>
                      <m:t>)</m:t>
                    </m:r>
                  </m:oMath>
                </a14:m>
                <a:endParaRPr lang="ko-KR" altLang="en-US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48" y="7032347"/>
                <a:ext cx="5019760" cy="3616567"/>
              </a:xfrm>
              <a:prstGeom prst="rect">
                <a:avLst/>
              </a:prstGeom>
              <a:blipFill>
                <a:blip r:embed="rId2"/>
                <a:stretch>
                  <a:fillRect l="-5832" t="-15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A79694E-3C3E-4F30-89DD-D45CC3DE47A7}"/>
              </a:ext>
            </a:extLst>
          </p:cNvPr>
          <p:cNvSpPr txBox="1"/>
          <p:nvPr/>
        </p:nvSpPr>
        <p:spPr>
          <a:xfrm>
            <a:off x="170000" y="341458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6.3.1 3</a:t>
            </a:r>
            <a:r>
              <a:rPr lang="ko-KR" alt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클래스 분류 로지스틱 회귀 모델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EFDE69-3FDB-4341-8A52-E85D712D74AB}"/>
                  </a:ext>
                </a:extLst>
              </p:cNvPr>
              <p:cNvSpPr txBox="1"/>
              <p:nvPr/>
            </p:nvSpPr>
            <p:spPr>
              <a:xfrm>
                <a:off x="5176508" y="7019916"/>
                <a:ext cx="57779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 k = 0,1,2 )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ko-KR" altLang="en-US" sz="15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EFDE69-3FDB-4341-8A52-E85D712D7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508" y="7019916"/>
                <a:ext cx="5777948" cy="338554"/>
              </a:xfrm>
              <a:prstGeom prst="rect">
                <a:avLst/>
              </a:prstGeom>
              <a:blipFill>
                <a:blip r:embed="rId3"/>
                <a:stretch>
                  <a:fillRect t="-1818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그림 32">
            <a:extLst>
              <a:ext uri="{FF2B5EF4-FFF2-40B4-BE49-F238E27FC236}">
                <a16:creationId xmlns:a16="http://schemas.microsoft.com/office/drawing/2014/main" id="{2A737313-BC59-4CA6-962C-F36DC32C6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767" y="1668178"/>
            <a:ext cx="4177561" cy="2363962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94EACF61-A8A7-4C3B-8558-5C571801F924}"/>
              </a:ext>
            </a:extLst>
          </p:cNvPr>
          <p:cNvSpPr/>
          <p:nvPr/>
        </p:nvSpPr>
        <p:spPr>
          <a:xfrm>
            <a:off x="6214767" y="1579061"/>
            <a:ext cx="4409903" cy="2461128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760962E-C04F-4D33-979F-96B9FEADD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99" y="1579061"/>
            <a:ext cx="4494415" cy="2461128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11513F56-88EF-40D6-B4D7-E4DCD8A5E931}"/>
              </a:ext>
            </a:extLst>
          </p:cNvPr>
          <p:cNvSpPr/>
          <p:nvPr/>
        </p:nvSpPr>
        <p:spPr>
          <a:xfrm>
            <a:off x="627199" y="1579061"/>
            <a:ext cx="4409903" cy="2461128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9CBDA8-3C31-48EB-BEA6-086E3287955F}"/>
                  </a:ext>
                </a:extLst>
              </p:cNvPr>
              <p:cNvSpPr txBox="1"/>
              <p:nvPr/>
            </p:nvSpPr>
            <p:spPr>
              <a:xfrm>
                <a:off x="627199" y="4373222"/>
                <a:ext cx="10327257" cy="2035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① </a:t>
                </a:r>
                <a:r>
                  <a:rPr lang="en-US" altLang="ko-KR" sz="1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차원 입력 </a:t>
                </a:r>
                <a:r>
                  <a:rPr lang="en-US" altLang="ko-KR" sz="1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클래스의 입력 총합이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ko-KR" alt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ko-KR" alt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400">
                    <a:latin typeface="Cambria Math" panose="02040503050406030204" pitchFamily="18" charset="0"/>
                  </a:rPr>
                  <a:t> 이라면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,</a:t>
                </a:r>
              </a:p>
              <a:p>
                <a:r>
                  <a:rPr lang="en-US" altLang="ko-KR" sz="1400">
                    <a:latin typeface="Cambria Math" panose="02040503050406030204" pitchFamily="18" charset="0"/>
                  </a:rPr>
                  <a:t>      2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차원 입력 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3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클래스는 입력 총합이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4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4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4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 k = 0,1,2 ) </a:t>
                </a:r>
                <a:r>
                  <a:rPr lang="ko-KR" altLang="en-US" sz="1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라는 점이 달라진다</a:t>
                </a:r>
                <a:r>
                  <a:rPr lang="en-US" altLang="ko-KR" sz="1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( </a:t>
                </a:r>
                <a:r>
                  <a:rPr lang="ko-KR" altLang="en-US" sz="1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입력총합 개수 여러 개</a:t>
                </a:r>
                <a:r>
                  <a:rPr lang="en-US" altLang="ko-KR" sz="1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)</a:t>
                </a:r>
              </a:p>
              <a:p>
                <a:endParaRPr lang="en-US" altLang="ko-KR" sz="1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ko-KR" altLang="en-US" sz="1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② 출력시 </a:t>
                </a:r>
                <a:r>
                  <a:rPr lang="en-US" altLang="ko-KR" sz="1400" b="1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ko-KR" altLang="en-US" sz="1400" b="1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클래스는 시그모이드</a:t>
                </a:r>
                <a:r>
                  <a:rPr lang="ko-KR" altLang="en-US" sz="1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함수에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넣</m:t>
                    </m:r>
                  </m:oMath>
                </a14:m>
                <a:r>
                  <a:rPr lang="ko-KR" altLang="en-US" sz="1400">
                    <a:latin typeface="Cambria Math" panose="02040503050406030204" pitchFamily="18" charset="0"/>
                  </a:rPr>
                  <a:t>었다면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, </a:t>
                </a:r>
                <a:r>
                  <a:rPr lang="en-US" altLang="ko-KR" sz="1400" b="1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3</a:t>
                </a:r>
                <a:r>
                  <a:rPr lang="ko-KR" altLang="en-US" sz="1400" b="1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클래스는 소프트맥스 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함수에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1400">
                    <a:latin typeface="Cambria Math" panose="02040503050406030204" pitchFamily="18" charset="0"/>
                  </a:rPr>
                  <a:t> 집어넣는다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1400">
                  <a:latin typeface="Cambria Math" panose="02040503050406030204" pitchFamily="18" charset="0"/>
                </a:endParaRPr>
              </a:p>
              <a:p>
                <a:r>
                  <a:rPr lang="ko-KR" altLang="en-US" sz="1400">
                    <a:latin typeface="Cambria Math" panose="02040503050406030204" pitchFamily="18" charset="0"/>
                  </a:rPr>
                  <a:t>③ 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2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클래스는 기준으로 잡은 확률이 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y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라면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다른 클래스는 확률이 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1-y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이지만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, </a:t>
                </a:r>
              </a:p>
              <a:p>
                <a:r>
                  <a:rPr lang="en-US" altLang="ko-KR" sz="1400">
                    <a:latin typeface="Cambria Math" panose="02040503050406030204" pitchFamily="18" charset="0"/>
                  </a:rPr>
                  <a:t>      3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클래스는 소프트맥스 함수의 성질을 따르므로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모든 출력의 합이 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1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이 되는 성질이 있다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1400">
                  <a:latin typeface="Cambria Math" panose="02040503050406030204" pitchFamily="18" charset="0"/>
                </a:endParaRPr>
              </a:p>
              <a:p>
                <a:endParaRPr lang="ko-KR" altLang="en-US" sz="140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9CBDA8-3C31-48EB-BEA6-086E32879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99" y="4373222"/>
                <a:ext cx="10327257" cy="2035365"/>
              </a:xfrm>
              <a:prstGeom prst="rect">
                <a:avLst/>
              </a:prstGeom>
              <a:blipFill>
                <a:blip r:embed="rId6"/>
                <a:stretch>
                  <a:fillRect l="-177" t="-5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7616E30-E588-4B75-BD58-488BDCA78447}"/>
              </a:ext>
            </a:extLst>
          </p:cNvPr>
          <p:cNvSpPr txBox="1"/>
          <p:nvPr/>
        </p:nvSpPr>
        <p:spPr>
          <a:xfrm>
            <a:off x="475939" y="798107"/>
            <a:ext cx="1060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ambria Math" panose="02040503050406030204" pitchFamily="18" charset="0"/>
              </a:rPr>
              <a:t>2</a:t>
            </a:r>
            <a:r>
              <a:rPr lang="ko-KR" altLang="en-US" sz="1600">
                <a:latin typeface="Cambria Math" panose="02040503050406030204" pitchFamily="18" charset="0"/>
              </a:rPr>
              <a:t>클래스 분류와 </a:t>
            </a:r>
            <a:r>
              <a:rPr lang="en-US" altLang="ko-KR" sz="1600">
                <a:latin typeface="Cambria Math" panose="02040503050406030204" pitchFamily="18" charset="0"/>
              </a:rPr>
              <a:t>3</a:t>
            </a:r>
            <a:r>
              <a:rPr lang="ko-KR" altLang="en-US" sz="1600">
                <a:latin typeface="Cambria Math" panose="02040503050406030204" pitchFamily="18" charset="0"/>
              </a:rPr>
              <a:t>클래스 분류 비교</a:t>
            </a:r>
          </a:p>
        </p:txBody>
      </p:sp>
    </p:spTree>
    <p:extLst>
      <p:ext uri="{BB962C8B-B14F-4D97-AF65-F5344CB8AC3E}">
        <p14:creationId xmlns:p14="http://schemas.microsoft.com/office/powerpoint/2010/main" val="1627296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048003-EBC7-47D0-A8D1-E09845D5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554E5E-1990-43E0-91C2-C9885B32D62C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719A1-1253-4C9A-9A5F-FC78EFDD9FA9}"/>
              </a:ext>
            </a:extLst>
          </p:cNvPr>
          <p:cNvSpPr/>
          <p:nvPr/>
        </p:nvSpPr>
        <p:spPr>
          <a:xfrm>
            <a:off x="336405" y="734341"/>
            <a:ext cx="11379656" cy="5982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2C6FC-7F41-4E98-9811-EB873174444E}"/>
              </a:ext>
            </a:extLst>
          </p:cNvPr>
          <p:cNvSpPr txBox="1"/>
          <p:nvPr/>
        </p:nvSpPr>
        <p:spPr>
          <a:xfrm>
            <a:off x="475939" y="837863"/>
            <a:ext cx="1060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ambria Math" panose="02040503050406030204" pitchFamily="18" charset="0"/>
              </a:rPr>
              <a:t>3</a:t>
            </a:r>
            <a:r>
              <a:rPr lang="ko-KR" altLang="en-US" sz="1600">
                <a:latin typeface="Cambria Math" panose="02040503050406030204" pitchFamily="18" charset="0"/>
              </a:rPr>
              <a:t>클래스 분류 로지스틱 회귀 모델 </a:t>
            </a:r>
            <a:r>
              <a:rPr lang="en-US" altLang="ko-KR" sz="1600">
                <a:latin typeface="Cambria Math" panose="02040503050406030204" pitchFamily="18" charset="0"/>
              </a:rPr>
              <a:t>– </a:t>
            </a:r>
            <a:r>
              <a:rPr lang="ko-KR" altLang="en-US" sz="1600">
                <a:latin typeface="Cambria Math" panose="02040503050406030204" pitchFamily="18" charset="0"/>
              </a:rPr>
              <a:t>파이썬 코드로 나타내기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/>
              <p:nvPr/>
            </p:nvSpPr>
            <p:spPr>
              <a:xfrm>
                <a:off x="156748" y="7032347"/>
                <a:ext cx="5019760" cy="3616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:r>
                  <a:rPr lang="en-US" altLang="ko-KR">
                    <a:latin typeface="Aharoni" panose="02010803020104030203" pitchFamily="2" charset="-79"/>
                    <a:cs typeface="Aharoni" panose="02010803020104030203" pitchFamily="2" charset="-79"/>
                  </a:rPr>
                  <a:t>X, T, </a:t>
                </a:r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P(t=1|x),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{(1−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}</m:t>
                        </m:r>
                      </m:e>
                    </m:func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𝐚𝐫𝐠𝐦𝐢𝐧</m:t>
                            </m:r>
                          </m:e>
                          <m:lim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den>
                    </m:f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σ </a:t>
                </a:r>
                <a:r>
                  <a:rPr lang="en-US" altLang="ko-KR">
                    <a:latin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x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ko-KR"/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/>
                                <m:t> 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=1|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{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 </m:t>
                    </m:r>
                  </m:oMath>
                </a14:m>
                <a:r>
                  <a:rPr lang="en-US" altLang="ko-KR">
                    <a:latin typeface="cambria M"/>
                  </a:rPr>
                  <a:t>E(</a:t>
                </a:r>
                <a:r>
                  <a:rPr lang="en-US" altLang="ko-KR" b="1">
                    <a:latin typeface="cambria M"/>
                  </a:rPr>
                  <a:t>w</a:t>
                </a:r>
                <a:r>
                  <a:rPr lang="en-US" altLang="ko-KR">
                    <a:latin typeface="cambria M"/>
                  </a:rPr>
                  <a:t>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>
                        <a:latin typeface="cambria M"/>
                      </a:rPr>
                      <m:t>(</m:t>
                    </m:r>
                    <m:r>
                      <m:rPr>
                        <m:nor/>
                      </m:rPr>
                      <a:rPr lang="en-US" altLang="ko-KR" b="1">
                        <a:latin typeface="cambria M"/>
                      </a:rPr>
                      <m:t>w</m:t>
                    </m:r>
                    <m:r>
                      <m:rPr>
                        <m:nor/>
                      </m:rPr>
                      <a:rPr lang="en-US" altLang="ko-KR">
                        <a:latin typeface="cambria M"/>
                      </a:rPr>
                      <m:t>)</m:t>
                    </m:r>
                  </m:oMath>
                </a14:m>
                <a:endParaRPr lang="ko-KR" altLang="en-US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48" y="7032347"/>
                <a:ext cx="5019760" cy="3616567"/>
              </a:xfrm>
              <a:prstGeom prst="rect">
                <a:avLst/>
              </a:prstGeom>
              <a:blipFill>
                <a:blip r:embed="rId2"/>
                <a:stretch>
                  <a:fillRect l="-5832" t="-15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A79694E-3C3E-4F30-89DD-D45CC3DE47A7}"/>
              </a:ext>
            </a:extLst>
          </p:cNvPr>
          <p:cNvSpPr txBox="1"/>
          <p:nvPr/>
        </p:nvSpPr>
        <p:spPr>
          <a:xfrm>
            <a:off x="170000" y="341458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6.3.1 3</a:t>
            </a:r>
            <a:r>
              <a:rPr lang="ko-KR" alt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클래스 분류 로지스틱 회귀 모델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EFDE69-3FDB-4341-8A52-E85D712D74AB}"/>
                  </a:ext>
                </a:extLst>
              </p:cNvPr>
              <p:cNvSpPr txBox="1"/>
              <p:nvPr/>
            </p:nvSpPr>
            <p:spPr>
              <a:xfrm>
                <a:off x="5176508" y="7019916"/>
                <a:ext cx="57779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 k = 0,1,2 )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ko-KR" altLang="en-US" sz="15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EFDE69-3FDB-4341-8A52-E85D712D7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508" y="7019916"/>
                <a:ext cx="5777948" cy="338554"/>
              </a:xfrm>
              <a:prstGeom prst="rect">
                <a:avLst/>
              </a:prstGeom>
              <a:blipFill>
                <a:blip r:embed="rId3"/>
                <a:stretch>
                  <a:fillRect t="-1818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0665134-36E5-49AF-B526-AADC1A562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35" y="1336787"/>
            <a:ext cx="5019760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3 클래스 용 로지스틱 회귀 모델 -----------------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logistic3(x0, x1, w):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w.reshape((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np.zeros((n, K))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k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(K):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y[:, k]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np.exp(w[k,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x0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w[k,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x1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w[k,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wk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np.sum(y, axis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wk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y.T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wk.T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test ---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np.array([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logistic3(X[: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X[: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(np.round(y,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374990-CD58-461C-9012-EFD7F1398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75" y="3868396"/>
            <a:ext cx="3486412" cy="10003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C5964-A6ED-4B28-A2A8-306A00B035B9}"/>
                  </a:ext>
                </a:extLst>
              </p:cNvPr>
              <p:cNvSpPr txBox="1"/>
              <p:nvPr/>
            </p:nvSpPr>
            <p:spPr>
              <a:xfrm>
                <a:off x="5381917" y="1344517"/>
                <a:ext cx="5367130" cy="1600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/>
                  <a:t>이 모델의 매개 변수 </a:t>
                </a:r>
                <a:r>
                  <a:rPr lang="en-US" altLang="ko-KR" sz="1500" b="1"/>
                  <a:t>W</a:t>
                </a:r>
                <a:r>
                  <a:rPr lang="ko-KR" altLang="en-US" sz="1500"/>
                  <a:t>의 요소 수는 </a:t>
                </a:r>
                <a:r>
                  <a:rPr lang="en-US" altLang="ko-KR" sz="1500"/>
                  <a:t>9</a:t>
                </a:r>
                <a:r>
                  <a:rPr lang="ko-KR" altLang="en-US" sz="1500"/>
                  <a:t>개다</a:t>
                </a:r>
                <a:r>
                  <a:rPr lang="en-US" altLang="ko-KR" sz="1500"/>
                  <a:t>.</a:t>
                </a:r>
              </a:p>
              <a:p>
                <a:r>
                  <a:rPr lang="ko-KR" altLang="en-US" sz="1500"/>
                  <a:t>이 </a:t>
                </a:r>
                <a:r>
                  <a:rPr lang="en-US" altLang="ko-KR" sz="1500" b="1"/>
                  <a:t>W</a:t>
                </a:r>
                <a:r>
                  <a:rPr lang="ko-KR" altLang="en-US" sz="1500"/>
                  <a:t>는 요소 수 </a:t>
                </a:r>
                <a:r>
                  <a:rPr lang="en-US" altLang="ko-KR" sz="1500"/>
                  <a:t>9</a:t>
                </a:r>
                <a:r>
                  <a:rPr lang="ko-KR" altLang="en-US" sz="1500"/>
                  <a:t>개의 벡터로 취급한다</a:t>
                </a:r>
                <a:r>
                  <a:rPr lang="en-US" altLang="ko-KR" sz="1500"/>
                  <a:t>.</a:t>
                </a:r>
              </a:p>
              <a:p>
                <a:endParaRPr lang="en-US" altLang="ko-KR" sz="1500"/>
              </a:p>
              <a:p>
                <a:r>
                  <a:rPr lang="ko-KR" altLang="en-US" sz="1500"/>
                  <a:t>출력은 </a:t>
                </a:r>
                <a:r>
                  <a:rPr lang="en-US" altLang="ko-KR" sz="1500"/>
                  <a:t>y</a:t>
                </a:r>
                <a:r>
                  <a:rPr lang="ko-KR" altLang="en-US" sz="1500"/>
                  <a:t>로</a:t>
                </a:r>
                <a:r>
                  <a:rPr lang="en-US" altLang="ko-KR" sz="1500"/>
                  <a:t>,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 k = 0,1,2 ) </a:t>
                </a:r>
                <a:r>
                  <a:rPr lang="ko-KR" altLang="en-US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에 해당하는 값이다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ko-KR" altLang="en-US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소프트맥스 함수의 특징인 같은 행의 요소들을 더하면 </a:t>
                </a:r>
                <a:endParaRPr lang="en-US" altLang="ko-KR" sz="15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ko-KR" altLang="en-US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이 되는 점을 확인할 수 있다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C5964-A6ED-4B28-A2A8-306A00B03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917" y="1344517"/>
                <a:ext cx="5367130" cy="1600695"/>
              </a:xfrm>
              <a:prstGeom prst="rect">
                <a:avLst/>
              </a:prstGeom>
              <a:blipFill>
                <a:blip r:embed="rId5"/>
                <a:stretch>
                  <a:fillRect l="-455" t="-1145" b="-3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3280A19-7A9A-40EE-ADBD-D2ED0DC934AF}"/>
              </a:ext>
            </a:extLst>
          </p:cNvPr>
          <p:cNvCxnSpPr/>
          <p:nvPr/>
        </p:nvCxnSpPr>
        <p:spPr>
          <a:xfrm>
            <a:off x="821635" y="4868772"/>
            <a:ext cx="2835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D7BE6B-BE5D-49FB-AB0F-C34C23082E4B}"/>
              </a:ext>
            </a:extLst>
          </p:cNvPr>
          <p:cNvSpPr txBox="1"/>
          <p:nvPr/>
        </p:nvSpPr>
        <p:spPr>
          <a:xfrm>
            <a:off x="2073917" y="5021019"/>
            <a:ext cx="42009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같은 행이 요소들을 더하면 </a:t>
            </a:r>
            <a:r>
              <a:rPr lang="en-US" altLang="ko-KR" sz="1300"/>
              <a:t>1</a:t>
            </a:r>
            <a:r>
              <a:rPr lang="ko-KR" altLang="en-US" sz="1300"/>
              <a:t>이된다</a:t>
            </a:r>
            <a:r>
              <a:rPr lang="en-US" altLang="ko-KR" sz="1300"/>
              <a:t>.</a:t>
            </a:r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238993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048003-EBC7-47D0-A8D1-E09845D5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554E5E-1990-43E0-91C2-C9885B32D62C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719A1-1253-4C9A-9A5F-FC78EFDD9FA9}"/>
              </a:ext>
            </a:extLst>
          </p:cNvPr>
          <p:cNvSpPr/>
          <p:nvPr/>
        </p:nvSpPr>
        <p:spPr>
          <a:xfrm>
            <a:off x="336405" y="734340"/>
            <a:ext cx="11379656" cy="5622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2C6FC-7F41-4E98-9811-EB873174444E}"/>
              </a:ext>
            </a:extLst>
          </p:cNvPr>
          <p:cNvSpPr txBox="1"/>
          <p:nvPr/>
        </p:nvSpPr>
        <p:spPr>
          <a:xfrm>
            <a:off x="475939" y="837863"/>
            <a:ext cx="1060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Cambria Math" panose="02040503050406030204" pitchFamily="18" charset="0"/>
              </a:rPr>
              <a:t>교차 엔트로피 오차 </a:t>
            </a:r>
            <a:r>
              <a:rPr lang="en-US" altLang="ko-KR" sz="1600">
                <a:latin typeface="Cambria Math" panose="02040503050406030204" pitchFamily="18" charset="0"/>
              </a:rPr>
              <a:t>– 3</a:t>
            </a:r>
            <a:r>
              <a:rPr lang="ko-KR" altLang="en-US" sz="1600">
                <a:latin typeface="Cambria Math" panose="02040503050406030204" pitchFamily="18" charset="0"/>
              </a:rPr>
              <a:t>클래스 분류 교차 엔트로피 오차의 가능도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/>
              <p:nvPr/>
            </p:nvSpPr>
            <p:spPr>
              <a:xfrm>
                <a:off x="156748" y="7032347"/>
                <a:ext cx="5019760" cy="3616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:r>
                  <a:rPr lang="en-US" altLang="ko-KR">
                    <a:latin typeface="Aharoni" panose="02010803020104030203" pitchFamily="2" charset="-79"/>
                    <a:cs typeface="Aharoni" panose="02010803020104030203" pitchFamily="2" charset="-79"/>
                  </a:rPr>
                  <a:t>X, T, </a:t>
                </a:r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P(t=1|x),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{(1−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}</m:t>
                        </m:r>
                      </m:e>
                    </m:func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𝐚𝐫𝐠𝐦𝐢𝐧</m:t>
                            </m:r>
                          </m:e>
                          <m:lim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den>
                    </m:f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σ </a:t>
                </a:r>
                <a:r>
                  <a:rPr lang="en-US" altLang="ko-KR">
                    <a:latin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x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ko-KR"/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/>
                                <m:t> 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=1|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{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 </m:t>
                    </m:r>
                  </m:oMath>
                </a14:m>
                <a:r>
                  <a:rPr lang="en-US" altLang="ko-KR">
                    <a:latin typeface="cambria M"/>
                  </a:rPr>
                  <a:t>E(</a:t>
                </a:r>
                <a:r>
                  <a:rPr lang="en-US" altLang="ko-KR" b="1">
                    <a:latin typeface="cambria M"/>
                  </a:rPr>
                  <a:t>w</a:t>
                </a:r>
                <a:r>
                  <a:rPr lang="en-US" altLang="ko-KR">
                    <a:latin typeface="cambria M"/>
                  </a:rPr>
                  <a:t>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>
                        <a:latin typeface="cambria M"/>
                      </a:rPr>
                      <m:t>(</m:t>
                    </m:r>
                    <m:r>
                      <m:rPr>
                        <m:nor/>
                      </m:rPr>
                      <a:rPr lang="en-US" altLang="ko-KR" b="1">
                        <a:latin typeface="cambria M"/>
                      </a:rPr>
                      <m:t>w</m:t>
                    </m:r>
                    <m:r>
                      <m:rPr>
                        <m:nor/>
                      </m:rPr>
                      <a:rPr lang="en-US" altLang="ko-KR">
                        <a:latin typeface="cambria M"/>
                      </a:rPr>
                      <m:t>)</m:t>
                    </m:r>
                  </m:oMath>
                </a14:m>
                <a:endParaRPr lang="ko-KR" altLang="en-US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48" y="7032347"/>
                <a:ext cx="5019760" cy="3616567"/>
              </a:xfrm>
              <a:prstGeom prst="rect">
                <a:avLst/>
              </a:prstGeom>
              <a:blipFill>
                <a:blip r:embed="rId2"/>
                <a:stretch>
                  <a:fillRect l="-5832" t="-15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A79694E-3C3E-4F30-89DD-D45CC3DE47A7}"/>
              </a:ext>
            </a:extLst>
          </p:cNvPr>
          <p:cNvSpPr txBox="1"/>
          <p:nvPr/>
        </p:nvSpPr>
        <p:spPr>
          <a:xfrm>
            <a:off x="170000" y="341458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6.3.2 </a:t>
            </a:r>
            <a:r>
              <a:rPr lang="ko-KR" alt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교차 엔트로피 오차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EFDE69-3FDB-4341-8A52-E85D712D74AB}"/>
                  </a:ext>
                </a:extLst>
              </p:cNvPr>
              <p:cNvSpPr txBox="1"/>
              <p:nvPr/>
            </p:nvSpPr>
            <p:spPr>
              <a:xfrm>
                <a:off x="5176508" y="7019916"/>
                <a:ext cx="57779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 k = 0,1,2 )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ko-KR" altLang="en-US" sz="15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EFDE69-3FDB-4341-8A52-E85D712D7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508" y="7019916"/>
                <a:ext cx="5777948" cy="338554"/>
              </a:xfrm>
              <a:prstGeom prst="rect">
                <a:avLst/>
              </a:prstGeom>
              <a:blipFill>
                <a:blip r:embed="rId3"/>
                <a:stretch>
                  <a:fillRect t="-1818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DD32B33E-589E-488A-9484-DB781A70F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57" y="1348152"/>
            <a:ext cx="501976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교차 엔트로피 오차 ------------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cee_logistic3(w, x, 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X_n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x.shape[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logistic3(x[:,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x[:,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cee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N, K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y.shape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k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(K):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cee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cee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(t[n, k]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np.log(y[n, k]))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cee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cee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X_n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test ----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np.array([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cee_logistic3(W, X, T3)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E636A4-100B-4F52-8673-424EE27ACE00}"/>
                  </a:ext>
                </a:extLst>
              </p:cNvPr>
              <p:cNvSpPr txBox="1"/>
              <p:nvPr/>
            </p:nvSpPr>
            <p:spPr>
              <a:xfrm>
                <a:off x="3723861" y="1348152"/>
                <a:ext cx="7992200" cy="412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>
                    <a:latin typeface="Cambria Math" panose="02040503050406030204" pitchFamily="18" charset="0"/>
                  </a:rPr>
                  <a:t>클래스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0(</a:t>
                </a:r>
                <a:r>
                  <a:rPr lang="en-US" altLang="ko-KR" sz="15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=[1,0,0])</a:t>
                </a:r>
                <a:r>
                  <a:rPr lang="ko-KR" altLang="en-US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인 경우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P(t=[1,0,0]|</a:t>
                </a:r>
                <a:r>
                  <a:rPr lang="en-US" altLang="ko-KR" sz="1500" b="1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x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)</a:t>
                </a:r>
                <a:r>
                  <a:rPr lang="ko-KR" altLang="en-US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altLang="ko-KR" sz="15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ko-KR" altLang="en-US" sz="1500">
                    <a:latin typeface="Cambria Math" panose="02040503050406030204" pitchFamily="18" charset="0"/>
                  </a:rPr>
                  <a:t>클래스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1(</a:t>
                </a:r>
                <a:r>
                  <a:rPr lang="en-US" altLang="ko-KR" sz="15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=[0,1,0])</a:t>
                </a:r>
                <a:r>
                  <a:rPr lang="ko-KR" altLang="en-US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인 경우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P(t=[0,1,0]|</a:t>
                </a:r>
                <a:r>
                  <a:rPr lang="en-US" altLang="ko-KR" sz="1500" b="1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x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)</a:t>
                </a:r>
                <a:r>
                  <a:rPr lang="ko-KR" altLang="en-US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altLang="ko-KR" sz="1500">
                  <a:latin typeface="Cambria Math" panose="02040503050406030204" pitchFamily="18" charset="0"/>
                </a:endParaRPr>
              </a:p>
              <a:p>
                <a:r>
                  <a:rPr lang="ko-KR" altLang="en-US" sz="1500">
                    <a:latin typeface="Cambria Math" panose="02040503050406030204" pitchFamily="18" charset="0"/>
                  </a:rPr>
                  <a:t>클래스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2(</a:t>
                </a:r>
                <a:r>
                  <a:rPr lang="en-US" altLang="ko-KR" sz="15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=[0,0,1])</a:t>
                </a:r>
                <a:r>
                  <a:rPr lang="ko-KR" altLang="en-US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인 경우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P(t=[0,0,1]|</a:t>
                </a:r>
                <a:r>
                  <a:rPr lang="en-US" altLang="ko-KR" sz="1500" b="1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x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)</a:t>
                </a:r>
                <a:r>
                  <a:rPr lang="ko-KR" altLang="en-US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altLang="ko-KR" sz="15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15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ko-KR" altLang="en-US" sz="1500">
                    <a:latin typeface="Cambria Math" panose="02040503050406030204" pitchFamily="18" charset="0"/>
                  </a:rPr>
                  <a:t>이를 일반화시키면 다음과 같이 나타낼 수 있다</a:t>
                </a:r>
                <a:r>
                  <a:rPr lang="en-US" altLang="ko-KR" sz="150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1500">
                  <a:latin typeface="Cambria Math" panose="02040503050406030204" pitchFamily="18" charset="0"/>
                </a:endParaRPr>
              </a:p>
              <a:p>
                <a:r>
                  <a:rPr lang="en-US" altLang="ko-KR" sz="1500">
                    <a:latin typeface="Cambria Math" panose="02040503050406030204" pitchFamily="18" charset="0"/>
                  </a:rPr>
                  <a:t>P(</a:t>
                </a:r>
                <a:r>
                  <a:rPr lang="en-US" altLang="ko-KR" sz="1500" b="1">
                    <a:latin typeface="Cambria Math" panose="02040503050406030204" pitchFamily="18" charset="0"/>
                  </a:rPr>
                  <a:t>T</a:t>
                </a:r>
                <a:r>
                  <a:rPr lang="en-US" altLang="ko-KR" sz="1500">
                    <a:latin typeface="Cambria Math" panose="02040503050406030204" pitchFamily="18" charset="0"/>
                  </a:rPr>
                  <a:t>|</a:t>
                </a:r>
                <a:r>
                  <a:rPr lang="en-US" altLang="ko-KR" sz="1500" b="1">
                    <a:latin typeface="Cambria Math" panose="02040503050406030204" pitchFamily="18" charset="0"/>
                  </a:rPr>
                  <a:t>X</a:t>
                </a:r>
                <a:r>
                  <a:rPr lang="en-US" altLang="ko-KR" sz="1500">
                    <a:latin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    </m:t>
                    </m:r>
                    <m:d>
                      <m:d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𝐸𝑥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US" altLang="ko-KR" sz="15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ko-KR" sz="15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=[0,1,0]</m:t>
                        </m:r>
                        <m:r>
                          <m:rPr>
                            <m:nor/>
                          </m:rPr>
                          <a:rPr lang="en-US" altLang="ko-KR" sz="1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ko-KR" sz="15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5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500">
                  <a:latin typeface="Cambria Math" panose="02040503050406030204" pitchFamily="18" charset="0"/>
                </a:endParaRPr>
              </a:p>
              <a:p>
                <a:endParaRPr lang="en-US" altLang="ko-KR" sz="1500">
                  <a:latin typeface="Cambria Math" panose="02040503050406030204" pitchFamily="18" charset="0"/>
                </a:endParaRPr>
              </a:p>
              <a:p>
                <a:r>
                  <a:rPr lang="ko-KR" altLang="en-US" sz="1500">
                    <a:latin typeface="Cambria Math" panose="02040503050406030204" pitchFamily="18" charset="0"/>
                  </a:rPr>
                  <a:t>이는 </a:t>
                </a:r>
                <a:r>
                  <a:rPr lang="en-US" altLang="ko-KR" sz="1500">
                    <a:latin typeface="Cambria Math" panose="02040503050406030204" pitchFamily="18" charset="0"/>
                  </a:rPr>
                  <a:t>1</a:t>
                </a:r>
                <a:r>
                  <a:rPr lang="ko-KR" altLang="en-US" sz="1500">
                    <a:latin typeface="Cambria Math" panose="02040503050406030204" pitchFamily="18" charset="0"/>
                  </a:rPr>
                  <a:t>개의 데이터에 대한 확률이므로</a:t>
                </a:r>
                <a:r>
                  <a:rPr lang="en-US" altLang="ko-KR" sz="1500">
                    <a:latin typeface="Cambria Math" panose="02040503050406030204" pitchFamily="18" charset="0"/>
                  </a:rPr>
                  <a:t>, N</a:t>
                </a:r>
                <a:r>
                  <a:rPr lang="ko-KR" altLang="en-US" sz="1500">
                    <a:latin typeface="Cambria Math" panose="02040503050406030204" pitchFamily="18" charset="0"/>
                  </a:rPr>
                  <a:t>개의 데이터가 생성된 확률은 다음과 같다</a:t>
                </a:r>
                <a:r>
                  <a:rPr lang="en-US" altLang="ko-KR" sz="1500">
                    <a:latin typeface="Cambria Math" panose="02040503050406030204" pitchFamily="18" charset="0"/>
                  </a:rPr>
                  <a:t>.</a:t>
                </a:r>
                <a:endParaRPr lang="ko-KR" altLang="en-US" sz="1500">
                  <a:latin typeface="Cambria Math" panose="02040503050406030204" pitchFamily="18" charset="0"/>
                </a:endParaRPr>
              </a:p>
              <a:p>
                <a:endParaRPr lang="en-US" altLang="ko-KR" sz="1500">
                  <a:latin typeface="Cambria Math" panose="02040503050406030204" pitchFamily="18" charset="0"/>
                </a:endParaRPr>
              </a:p>
              <a:p>
                <a:r>
                  <a:rPr lang="en-US" altLang="ko-KR" sz="1500">
                    <a:latin typeface="Cambria Math" panose="02040503050406030204" pitchFamily="18" charset="0"/>
                  </a:rPr>
                  <a:t>P(</a:t>
                </a:r>
                <a:r>
                  <a:rPr lang="en-US" altLang="ko-KR" sz="1500" b="1">
                    <a:latin typeface="Cambria Math" panose="02040503050406030204" pitchFamily="18" charset="0"/>
                  </a:rPr>
                  <a:t>T</a:t>
                </a:r>
                <a:r>
                  <a:rPr lang="en-US" altLang="ko-KR" sz="1500">
                    <a:latin typeface="Cambria Math" panose="02040503050406030204" pitchFamily="18" charset="0"/>
                  </a:rPr>
                  <a:t>|</a:t>
                </a:r>
                <a:r>
                  <a:rPr lang="en-US" altLang="ko-KR" sz="1500" b="1">
                    <a:latin typeface="Cambria Math" panose="02040503050406030204" pitchFamily="18" charset="0"/>
                  </a:rPr>
                  <a:t>X</a:t>
                </a:r>
                <a:r>
                  <a:rPr lang="en-US" altLang="ko-KR" sz="1500">
                    <a:latin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ko-KR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5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ko-KR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ko-KR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∏"/>
                            <m:ctrlPr>
                              <a:rPr lang="en-US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15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15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5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5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altLang="ko-KR" sz="1500">
                  <a:latin typeface="Cambria Math" panose="02040503050406030204" pitchFamily="18" charset="0"/>
                </a:endParaRPr>
              </a:p>
              <a:p>
                <a:endParaRPr lang="en-US" altLang="ko-KR" sz="1500">
                  <a:latin typeface="Cambria Math" panose="02040503050406030204" pitchFamily="18" charset="0"/>
                </a:endParaRPr>
              </a:p>
              <a:p>
                <a:r>
                  <a:rPr lang="ko-KR" altLang="en-US" sz="1500">
                    <a:latin typeface="Cambria Math" panose="02040503050406030204" pitchFamily="18" charset="0"/>
                  </a:rPr>
                  <a:t>다음 식을 계산의 편의를 위해</a:t>
                </a:r>
                <a:r>
                  <a:rPr lang="en-US" altLang="ko-KR" sz="1500">
                    <a:latin typeface="Cambria Math" panose="02040503050406030204" pitchFamily="18" charset="0"/>
                  </a:rPr>
                  <a:t>, log</a:t>
                </a:r>
                <a:r>
                  <a:rPr lang="ko-KR" altLang="en-US" sz="1500">
                    <a:latin typeface="Cambria Math" panose="02040503050406030204" pitchFamily="18" charset="0"/>
                  </a:rPr>
                  <a:t>를 취해준다 </a:t>
                </a:r>
                <a:r>
                  <a:rPr lang="en-US" altLang="ko-KR" sz="1500">
                    <a:latin typeface="Cambria Math" panose="02040503050406030204" pitchFamily="18" charset="0"/>
                  </a:rPr>
                  <a:t>(</a:t>
                </a:r>
                <a:r>
                  <a:rPr lang="ko-KR" altLang="en-US" sz="1500">
                    <a:latin typeface="Cambria Math" panose="02040503050406030204" pitchFamily="18" charset="0"/>
                  </a:rPr>
                  <a:t>곱을 합으로</a:t>
                </a:r>
                <a:r>
                  <a:rPr lang="en-US" altLang="ko-KR" sz="1500">
                    <a:latin typeface="Cambria Math" panose="02040503050406030204" pitchFamily="18" charset="0"/>
                  </a:rPr>
                  <a:t>)</a:t>
                </a:r>
              </a:p>
              <a:p>
                <a:endParaRPr lang="en-US" altLang="ko-KR" sz="1500">
                  <a:latin typeface="Cambria Math" panose="02040503050406030204" pitchFamily="18" charset="0"/>
                </a:endParaRPr>
              </a:p>
              <a:p>
                <a:r>
                  <a:rPr lang="en-US" altLang="ko-KR" sz="1600">
                    <a:latin typeface="cambria M"/>
                  </a:rPr>
                  <a:t>E(</a:t>
                </a:r>
                <a:r>
                  <a:rPr lang="en-US" altLang="ko-KR" sz="1600" b="1">
                    <a:latin typeface="cambria M"/>
                  </a:rPr>
                  <a:t>W</a:t>
                </a:r>
                <a:r>
                  <a:rPr lang="en-US" altLang="ko-KR" sz="1600">
                    <a:latin typeface="cambria M"/>
                  </a:rPr>
                  <a:t>)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ko-KR" sz="1600"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haroni" panose="02010803020104030203" pitchFamily="2" charset="-79"/>
                      </a:rPr>
                      <m:t>log</m:t>
                    </m:r>
                  </m:oMath>
                </a14:m>
                <a:r>
                  <a:rPr lang="en-US" altLang="ko-KR" sz="1500">
                    <a:latin typeface="Cambria Math" panose="02040503050406030204" pitchFamily="18" charset="0"/>
                  </a:rPr>
                  <a:t>P(</a:t>
                </a:r>
                <a:r>
                  <a:rPr lang="en-US" altLang="ko-KR" sz="1500" b="1">
                    <a:latin typeface="Cambria Math" panose="02040503050406030204" pitchFamily="18" charset="0"/>
                  </a:rPr>
                  <a:t>T</a:t>
                </a:r>
                <a:r>
                  <a:rPr lang="en-US" altLang="ko-KR" sz="1500">
                    <a:latin typeface="Cambria Math" panose="02040503050406030204" pitchFamily="18" charset="0"/>
                  </a:rPr>
                  <a:t>|</a:t>
                </a:r>
                <a:r>
                  <a:rPr lang="en-US" altLang="ko-KR" sz="1500" b="1">
                    <a:latin typeface="Cambria Math" panose="02040503050406030204" pitchFamily="18" charset="0"/>
                  </a:rPr>
                  <a:t>X</a:t>
                </a:r>
                <a:r>
                  <a:rPr lang="en-US" altLang="ko-KR" sz="1500">
                    <a:latin typeface="Cambria Math" panose="02040503050406030204" pitchFamily="18" charset="0"/>
                  </a:rPr>
                  <a:t>) = </a:t>
                </a:r>
                <a:r>
                  <a:rPr lang="en-US" altLang="ko-KR" sz="1400">
                    <a:latin typeface="cambria M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ko-KR" sz="1400"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=0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𝑁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sup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</a:rPr>
                  <a:t>= </a:t>
                </a:r>
                <a:r>
                  <a:rPr lang="en-US" altLang="ko-KR" sz="1600">
                    <a:latin typeface="cambria M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ko-KR" sz="1600"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=0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𝑁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𝑘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𝐾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haroni" panose="02010803020104030203" pitchFamily="2" charset="-79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𝑛𝑘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ko-KR" sz="1400"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haroni" panose="02010803020104030203" pitchFamily="2" charset="-79"/>
                      </a:rPr>
                      <m:t>log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𝑛𝑘</m:t>
                        </m:r>
                      </m:sub>
                    </m:sSub>
                  </m:oMath>
                </a14:m>
                <a:endParaRPr lang="en-US" altLang="ko-KR" sz="1400">
                  <a:ea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 sz="1500">
                  <a:latin typeface="Cambria Math" panose="02040503050406030204" pitchFamily="18" charset="0"/>
                </a:endParaRPr>
              </a:p>
              <a:p>
                <a:r>
                  <a:rPr lang="en-US" altLang="ko-KR" sz="1400">
                    <a:latin typeface="Cambria Math" panose="02040503050406030204" pitchFamily="18" charset="0"/>
                  </a:rPr>
                  <a:t>( 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앞에서 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N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개의 데이터에 대해 생성된 확률에 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log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를 취해주면 평균교차엔트로피오차가 됨을 배웠다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 )</a:t>
                </a:r>
                <a:endParaRPr lang="ko-KR" altLang="en-US" sz="14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E636A4-100B-4F52-8673-424EE27AC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861" y="1348152"/>
                <a:ext cx="7992200" cy="4127348"/>
              </a:xfrm>
              <a:prstGeom prst="rect">
                <a:avLst/>
              </a:prstGeom>
              <a:blipFill>
                <a:blip r:embed="rId4"/>
                <a:stretch>
                  <a:fillRect l="-458" t="-443" b="-1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196042-0C7F-42C8-9331-00C5128DBCC2}"/>
              </a:ext>
            </a:extLst>
          </p:cNvPr>
          <p:cNvSpPr txBox="1"/>
          <p:nvPr/>
        </p:nvSpPr>
        <p:spPr>
          <a:xfrm>
            <a:off x="645549" y="3975902"/>
            <a:ext cx="27691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/>
              <a:t>9</a:t>
            </a:r>
            <a:r>
              <a:rPr lang="ko-KR" altLang="en-US" sz="1300"/>
              <a:t>개 요소 배열 </a:t>
            </a:r>
            <a:r>
              <a:rPr lang="en-US" altLang="ko-KR" sz="1300" b="1"/>
              <a:t>W</a:t>
            </a:r>
            <a:r>
              <a:rPr lang="ko-KR" altLang="en-US" sz="1300"/>
              <a:t>와 </a:t>
            </a:r>
            <a:r>
              <a:rPr lang="en-US" altLang="ko-KR" sz="1300" b="1"/>
              <a:t>X</a:t>
            </a:r>
            <a:r>
              <a:rPr lang="en-US" altLang="ko-KR" sz="1300"/>
              <a:t>,</a:t>
            </a:r>
            <a:r>
              <a:rPr lang="en-US" altLang="ko-KR" sz="1300" b="1"/>
              <a:t>T3</a:t>
            </a:r>
            <a:r>
              <a:rPr lang="ko-KR" altLang="en-US" sz="1300"/>
              <a:t>를 </a:t>
            </a:r>
            <a:endParaRPr lang="en-US" altLang="ko-KR" sz="1300"/>
          </a:p>
          <a:p>
            <a:r>
              <a:rPr lang="ko-KR" altLang="en-US" sz="1300"/>
              <a:t>인수로</a:t>
            </a:r>
            <a:r>
              <a:rPr lang="en-US" altLang="ko-KR" sz="1300"/>
              <a:t> </a:t>
            </a:r>
            <a:r>
              <a:rPr lang="ko-KR" altLang="en-US" sz="1300"/>
              <a:t>스칼라 값을 출력한다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14F1DE4-0E0C-4305-A455-351D653AE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78" y="3468589"/>
            <a:ext cx="20002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62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048003-EBC7-47D0-A8D1-E09845D5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554E5E-1990-43E0-91C2-C9885B32D62C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719A1-1253-4C9A-9A5F-FC78EFDD9FA9}"/>
              </a:ext>
            </a:extLst>
          </p:cNvPr>
          <p:cNvSpPr/>
          <p:nvPr/>
        </p:nvSpPr>
        <p:spPr>
          <a:xfrm>
            <a:off x="336405" y="734340"/>
            <a:ext cx="11379656" cy="5622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2C6FC-7F41-4E98-9811-EB873174444E}"/>
              </a:ext>
            </a:extLst>
          </p:cNvPr>
          <p:cNvSpPr txBox="1"/>
          <p:nvPr/>
        </p:nvSpPr>
        <p:spPr>
          <a:xfrm>
            <a:off x="475939" y="837863"/>
            <a:ext cx="1060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Cambria Math" panose="02040503050406030204" pitchFamily="18" charset="0"/>
              </a:rPr>
              <a:t>경사 하강법에 의한 해 </a:t>
            </a:r>
            <a:r>
              <a:rPr lang="en-US" altLang="ko-KR" sz="1600">
                <a:latin typeface="Cambria Math" panose="02040503050406030204" pitchFamily="18" charset="0"/>
              </a:rPr>
              <a:t>- 3</a:t>
            </a:r>
            <a:r>
              <a:rPr lang="ko-KR" altLang="en-US" sz="1600">
                <a:latin typeface="Cambria Math" panose="02040503050406030204" pitchFamily="18" charset="0"/>
              </a:rPr>
              <a:t>클래스 분류 최적의 </a:t>
            </a:r>
            <a:r>
              <a:rPr lang="en-US" altLang="ko-KR" sz="1600" b="1">
                <a:latin typeface="Cambria Math" panose="02040503050406030204" pitchFamily="18" charset="0"/>
              </a:rPr>
              <a:t>W</a:t>
            </a:r>
            <a:r>
              <a:rPr lang="en-US" altLang="ko-KR" sz="1600">
                <a:latin typeface="Cambria Math" panose="02040503050406030204" pitchFamily="18" charset="0"/>
              </a:rPr>
              <a:t> </a:t>
            </a:r>
            <a:r>
              <a:rPr lang="ko-KR" altLang="en-US" sz="1600">
                <a:latin typeface="Cambria Math" panose="02040503050406030204" pitchFamily="18" charset="0"/>
              </a:rPr>
              <a:t>구하기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/>
              <p:nvPr/>
            </p:nvSpPr>
            <p:spPr>
              <a:xfrm>
                <a:off x="156748" y="7032347"/>
                <a:ext cx="5019760" cy="3616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:r>
                  <a:rPr lang="en-US" altLang="ko-KR">
                    <a:latin typeface="Aharoni" panose="02010803020104030203" pitchFamily="2" charset="-79"/>
                    <a:cs typeface="Aharoni" panose="02010803020104030203" pitchFamily="2" charset="-79"/>
                  </a:rPr>
                  <a:t>X, T, </a:t>
                </a:r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P(t=1|x),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{(1−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}</m:t>
                        </m:r>
                      </m:e>
                    </m:func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𝐚𝐫𝐠𝐦𝐢𝐧</m:t>
                            </m:r>
                          </m:e>
                          <m:lim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den>
                    </m:f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σ </a:t>
                </a:r>
                <a:r>
                  <a:rPr lang="en-US" altLang="ko-KR">
                    <a:latin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x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ko-KR"/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/>
                                <m:t> 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=1|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{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 </m:t>
                    </m:r>
                  </m:oMath>
                </a14:m>
                <a:r>
                  <a:rPr lang="en-US" altLang="ko-KR">
                    <a:latin typeface="cambria M"/>
                  </a:rPr>
                  <a:t>E(</a:t>
                </a:r>
                <a:r>
                  <a:rPr lang="en-US" altLang="ko-KR" b="1">
                    <a:latin typeface="cambria M"/>
                  </a:rPr>
                  <a:t>w</a:t>
                </a:r>
                <a:r>
                  <a:rPr lang="en-US" altLang="ko-KR">
                    <a:latin typeface="cambria M"/>
                  </a:rPr>
                  <a:t>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>
                        <a:latin typeface="cambria M"/>
                      </a:rPr>
                      <m:t>(</m:t>
                    </m:r>
                    <m:r>
                      <m:rPr>
                        <m:nor/>
                      </m:rPr>
                      <a:rPr lang="en-US" altLang="ko-KR" b="1">
                        <a:latin typeface="cambria M"/>
                      </a:rPr>
                      <m:t>w</m:t>
                    </m:r>
                    <m:r>
                      <m:rPr>
                        <m:nor/>
                      </m:rPr>
                      <a:rPr lang="en-US" altLang="ko-KR">
                        <a:latin typeface="cambria M"/>
                      </a:rPr>
                      <m:t>)</m:t>
                    </m:r>
                  </m:oMath>
                </a14:m>
                <a:endParaRPr lang="ko-KR" altLang="en-US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48" y="7032347"/>
                <a:ext cx="5019760" cy="3616567"/>
              </a:xfrm>
              <a:prstGeom prst="rect">
                <a:avLst/>
              </a:prstGeom>
              <a:blipFill>
                <a:blip r:embed="rId2"/>
                <a:stretch>
                  <a:fillRect l="-5832" t="-15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A79694E-3C3E-4F30-89DD-D45CC3DE47A7}"/>
              </a:ext>
            </a:extLst>
          </p:cNvPr>
          <p:cNvSpPr txBox="1"/>
          <p:nvPr/>
        </p:nvSpPr>
        <p:spPr>
          <a:xfrm>
            <a:off x="170000" y="341458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6.3.3 </a:t>
            </a:r>
            <a:r>
              <a:rPr lang="ko-KR" alt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경사 하강법에 의한 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EFDE69-3FDB-4341-8A52-E85D712D74AB}"/>
                  </a:ext>
                </a:extLst>
              </p:cNvPr>
              <p:cNvSpPr txBox="1"/>
              <p:nvPr/>
            </p:nvSpPr>
            <p:spPr>
              <a:xfrm>
                <a:off x="5176508" y="7019916"/>
                <a:ext cx="57779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 k = 0,1,2 )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ko-KR" altLang="en-US" sz="15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EFDE69-3FDB-4341-8A52-E85D712D7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508" y="7019916"/>
                <a:ext cx="5777948" cy="338554"/>
              </a:xfrm>
              <a:prstGeom prst="rect">
                <a:avLst/>
              </a:prstGeom>
              <a:blipFill>
                <a:blip r:embed="rId3"/>
                <a:stretch>
                  <a:fillRect t="-1818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9FDAE4-E5A2-4CEF-BD7E-089498E66275}"/>
                  </a:ext>
                </a:extLst>
              </p:cNvPr>
              <p:cNvSpPr txBox="1"/>
              <p:nvPr/>
            </p:nvSpPr>
            <p:spPr>
              <a:xfrm>
                <a:off x="5583013" y="1912319"/>
                <a:ext cx="5951366" cy="1068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/>
                  <a:t>경사 하강법으로 </a:t>
                </a:r>
                <a:r>
                  <a:rPr lang="en-US" altLang="ko-KR" sz="1400">
                    <a:latin typeface="cambria M"/>
                  </a:rPr>
                  <a:t>E(</a:t>
                </a:r>
                <a:r>
                  <a:rPr lang="en-US" altLang="ko-KR" sz="1400" b="1">
                    <a:latin typeface="cambria M"/>
                  </a:rPr>
                  <a:t>W</a:t>
                </a:r>
                <a:r>
                  <a:rPr lang="en-US" altLang="ko-KR" sz="1400">
                    <a:latin typeface="cambria M"/>
                  </a:rPr>
                  <a:t>)</a:t>
                </a:r>
                <a:r>
                  <a:rPr lang="ko-KR" altLang="en-US" sz="1400">
                    <a:latin typeface="cambria M"/>
                  </a:rPr>
                  <a:t>를 최소화하는 </a:t>
                </a:r>
                <a:r>
                  <a:rPr lang="en-US" altLang="ko-KR" sz="1400" b="1">
                    <a:latin typeface="cambria M"/>
                  </a:rPr>
                  <a:t>w</a:t>
                </a:r>
                <a:r>
                  <a:rPr lang="ko-KR" altLang="en-US" sz="1400">
                    <a:latin typeface="cambria M"/>
                  </a:rPr>
                  <a:t>를 구하려면</a:t>
                </a:r>
                <a:r>
                  <a:rPr lang="ko-KR" altLang="en-US" sz="1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400"/>
                  <a:t> 관한 편미분이 </a:t>
                </a:r>
                <a:endParaRPr lang="en-US" altLang="ko-KR" sz="1400"/>
              </a:p>
              <a:p>
                <a:r>
                  <a:rPr lang="ko-KR" altLang="en-US" sz="1400"/>
                  <a:t>필요하므로</a:t>
                </a:r>
                <a:r>
                  <a:rPr lang="en-US" altLang="ko-KR" sz="1400"/>
                  <a:t>, </a:t>
                </a:r>
                <a:r>
                  <a:rPr lang="ko-KR" altLang="en-US" sz="1400"/>
                  <a:t>다음과 같이 간단한 형태로 나타낼 수 있다</a:t>
                </a:r>
                <a:r>
                  <a:rPr lang="en-US" altLang="ko-KR" sz="1400"/>
                  <a:t>.</a:t>
                </a:r>
              </a:p>
              <a:p>
                <a:endParaRPr lang="en-US" altLang="ko-KR" sz="140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𝐸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ko-KR" sz="140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5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9FDAE4-E5A2-4CEF-BD7E-089498E66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013" y="1912319"/>
                <a:ext cx="5951366" cy="1068626"/>
              </a:xfrm>
              <a:prstGeom prst="rect">
                <a:avLst/>
              </a:prstGeom>
              <a:blipFill>
                <a:blip r:embed="rId4"/>
                <a:stretch>
                  <a:fillRect l="-307" t="-1714" b="-4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">
            <a:extLst>
              <a:ext uri="{FF2B5EF4-FFF2-40B4-BE49-F238E27FC236}">
                <a16:creationId xmlns:a16="http://schemas.microsoft.com/office/drawing/2014/main" id="{004D0B90-B83F-4CE8-8006-3020C16A3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411" y="1312802"/>
            <a:ext cx="4678017" cy="20774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리스트 6-2-(14)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교차 엔트로피 오차의 미분 ------------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dcee_logistic3(w, x, 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X_n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x.shape[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logistic3(x[:,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x[:,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dcee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np.zeros((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(클래스의 수 K) x (x의 차원 D+1)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N, K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y.shape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k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(K):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dcee[k, :]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dcee[k, :]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(t[n, k]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y[n, k])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np.r_[x[n, :],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dcee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dcee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X_n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dcee.reshape(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test ----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np.array([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dcee_logistic3(W, X, T3)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E99F59E-0936-41C3-B96A-64FBC9594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411" y="3488715"/>
            <a:ext cx="5581650" cy="466725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48D999E-6973-4C59-A667-DB2E89F5AA41}"/>
              </a:ext>
            </a:extLst>
          </p:cNvPr>
          <p:cNvSpPr/>
          <p:nvPr/>
        </p:nvSpPr>
        <p:spPr>
          <a:xfrm>
            <a:off x="4916557" y="2351548"/>
            <a:ext cx="484774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10C9D5DE-93D0-4453-A168-CD9E15743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411" y="4407804"/>
            <a:ext cx="4134678" cy="6924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매개 변수 검색 -----------------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fit_logistic3(w_init, x, 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minimize(cee_logistic3, w_init, args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(x, t),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jac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dcee_logistic3, method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"CG"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res.x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7A833D7-56C9-4557-A6B9-AFE2CD13E2BF}"/>
              </a:ext>
            </a:extLst>
          </p:cNvPr>
          <p:cNvSpPr/>
          <p:nvPr/>
        </p:nvSpPr>
        <p:spPr>
          <a:xfrm>
            <a:off x="4934121" y="4619007"/>
            <a:ext cx="484774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59D8E5-3D07-47F0-A66C-58898082FF29}"/>
              </a:ext>
            </a:extLst>
          </p:cNvPr>
          <p:cNvSpPr txBox="1"/>
          <p:nvPr/>
        </p:nvSpPr>
        <p:spPr>
          <a:xfrm>
            <a:off x="5583013" y="4561692"/>
            <a:ext cx="595136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위에 </a:t>
            </a:r>
            <a:r>
              <a:rPr lang="en-US" altLang="ko-KR" sz="1400"/>
              <a:t>Out</a:t>
            </a:r>
            <a:r>
              <a:rPr lang="ko-KR" altLang="en-US" sz="1400"/>
              <a:t>으로 나온 요소 수 </a:t>
            </a:r>
            <a:r>
              <a:rPr lang="en-US" altLang="ko-KR" sz="1400"/>
              <a:t>9</a:t>
            </a:r>
            <a:r>
              <a:rPr lang="ko-KR" altLang="en-US" sz="1400"/>
              <a:t>개의 배열을 </a:t>
            </a:r>
            <a:r>
              <a:rPr lang="en-US" altLang="ko-KR" sz="1400"/>
              <a:t>minimize()</a:t>
            </a:r>
            <a:r>
              <a:rPr lang="ko-KR" altLang="en-US" sz="1400"/>
              <a:t>에 전달하여</a:t>
            </a:r>
            <a:endParaRPr lang="en-US" altLang="ko-KR" sz="1400"/>
          </a:p>
          <a:p>
            <a:r>
              <a:rPr lang="ko-KR" altLang="en-US" sz="1400"/>
              <a:t>경사하강법을 수행하게 한다</a:t>
            </a:r>
            <a:r>
              <a:rPr lang="en-US" altLang="ko-KR" sz="1400"/>
              <a:t>.</a:t>
            </a:r>
            <a:endParaRPr lang="en-US" altLang="ko-KR" sz="1500"/>
          </a:p>
        </p:txBody>
      </p:sp>
    </p:spTree>
    <p:extLst>
      <p:ext uri="{BB962C8B-B14F-4D97-AF65-F5344CB8AC3E}">
        <p14:creationId xmlns:p14="http://schemas.microsoft.com/office/powerpoint/2010/main" val="2657005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048003-EBC7-47D0-A8D1-E09845D5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554E5E-1990-43E0-91C2-C9885B32D62C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719A1-1253-4C9A-9A5F-FC78EFDD9FA9}"/>
              </a:ext>
            </a:extLst>
          </p:cNvPr>
          <p:cNvSpPr/>
          <p:nvPr/>
        </p:nvSpPr>
        <p:spPr>
          <a:xfrm>
            <a:off x="336405" y="734340"/>
            <a:ext cx="11379656" cy="5982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2C6FC-7F41-4E98-9811-EB873174444E}"/>
              </a:ext>
            </a:extLst>
          </p:cNvPr>
          <p:cNvSpPr txBox="1"/>
          <p:nvPr/>
        </p:nvSpPr>
        <p:spPr>
          <a:xfrm>
            <a:off x="475939" y="837863"/>
            <a:ext cx="1060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ambria Math" panose="02040503050406030204" pitchFamily="18" charset="0"/>
              </a:rPr>
              <a:t>3</a:t>
            </a:r>
            <a:r>
              <a:rPr lang="ko-KR" altLang="en-US" sz="1600">
                <a:latin typeface="Cambria Math" panose="02040503050406030204" pitchFamily="18" charset="0"/>
              </a:rPr>
              <a:t>클래스 분류 그림으로 나타내기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/>
              <p:nvPr/>
            </p:nvSpPr>
            <p:spPr>
              <a:xfrm>
                <a:off x="156748" y="7032347"/>
                <a:ext cx="5019760" cy="3616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, </a:t>
                </a:r>
                <a:r>
                  <a:rPr lang="en-US" altLang="ko-KR">
                    <a:latin typeface="Aharoni" panose="02010803020104030203" pitchFamily="2" charset="-79"/>
                    <a:cs typeface="Aharoni" panose="02010803020104030203" pitchFamily="2" charset="-79"/>
                  </a:rPr>
                  <a:t>X, T, </a:t>
                </a:r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P(t=1|x),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{(1−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}</m:t>
                        </m:r>
                      </m:e>
                    </m:func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𝐚𝐫𝐠𝐦𝐢𝐧</m:t>
                            </m:r>
                          </m:e>
                          <m:lim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den>
                    </m:f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𝑃</m:t>
                        </m:r>
                      </m:e>
                    </m:func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>
                    <a:latin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altLang="ko-KR">
                    <a:latin typeface="Cambria Math" panose="02040503050406030204" pitchFamily="18" charset="0"/>
                    <a:cs typeface="Aharoni" panose="02010803020104030203" pitchFamily="2" charset="-79"/>
                  </a:rPr>
                  <a:t>σ </a:t>
                </a:r>
                <a:r>
                  <a:rPr lang="en-US" altLang="ko-KR">
                    <a:latin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x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>
                    <a:latin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ko-KR"/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/>
                                <m:t> 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=1|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haroni" panose="02010803020104030203" pitchFamily="2" charset="-79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{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log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endParaRPr lang="en-US" altLang="ko-KR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 </m:t>
                    </m:r>
                  </m:oMath>
                </a14:m>
                <a:r>
                  <a:rPr lang="en-US" altLang="ko-KR">
                    <a:latin typeface="cambria M"/>
                  </a:rPr>
                  <a:t>E(</a:t>
                </a:r>
                <a:r>
                  <a:rPr lang="en-US" altLang="ko-KR" b="1">
                    <a:latin typeface="cambria M"/>
                  </a:rPr>
                  <a:t>w</a:t>
                </a:r>
                <a:r>
                  <a:rPr lang="en-US" altLang="ko-KR">
                    <a:latin typeface="cambria M"/>
                  </a:rPr>
                  <a:t>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>
                        <a:latin typeface="cambria M"/>
                      </a:rPr>
                      <m:t>(</m:t>
                    </m:r>
                    <m:r>
                      <m:rPr>
                        <m:nor/>
                      </m:rPr>
                      <a:rPr lang="en-US" altLang="ko-KR" b="1">
                        <a:latin typeface="cambria M"/>
                      </a:rPr>
                      <m:t>w</m:t>
                    </m:r>
                    <m:r>
                      <m:rPr>
                        <m:nor/>
                      </m:rPr>
                      <a:rPr lang="en-US" altLang="ko-KR">
                        <a:latin typeface="cambria M"/>
                      </a:rPr>
                      <m:t>)</m:t>
                    </m:r>
                  </m:oMath>
                </a14:m>
                <a:endParaRPr lang="ko-KR" altLang="en-US">
                  <a:latin typeface="Cambria Math" panose="02040503050406030204" pitchFamily="18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6D904-99C1-46CE-A768-C44080040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48" y="7032347"/>
                <a:ext cx="5019760" cy="3616567"/>
              </a:xfrm>
              <a:prstGeom prst="rect">
                <a:avLst/>
              </a:prstGeom>
              <a:blipFill>
                <a:blip r:embed="rId2"/>
                <a:stretch>
                  <a:fillRect l="-5832" t="-15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A79694E-3C3E-4F30-89DD-D45CC3DE47A7}"/>
              </a:ext>
            </a:extLst>
          </p:cNvPr>
          <p:cNvSpPr txBox="1"/>
          <p:nvPr/>
        </p:nvSpPr>
        <p:spPr>
          <a:xfrm>
            <a:off x="170000" y="341458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6.3.3 </a:t>
            </a:r>
            <a:r>
              <a:rPr lang="ko-KR" alt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경사 하강법에 의한 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EFDE69-3FDB-4341-8A52-E85D712D74AB}"/>
                  </a:ext>
                </a:extLst>
              </p:cNvPr>
              <p:cNvSpPr txBox="1"/>
              <p:nvPr/>
            </p:nvSpPr>
            <p:spPr>
              <a:xfrm>
                <a:off x="5176508" y="7019916"/>
                <a:ext cx="57779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5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 k = 0,1,2 )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ko-KR" altLang="en-US" sz="15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EFDE69-3FDB-4341-8A52-E85D712D7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508" y="7019916"/>
                <a:ext cx="5777948" cy="338554"/>
              </a:xfrm>
              <a:prstGeom prst="rect">
                <a:avLst/>
              </a:prstGeom>
              <a:blipFill>
                <a:blip r:embed="rId3"/>
                <a:stretch>
                  <a:fillRect t="-1818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3319A679-71BF-489D-8901-52F9F7A63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69458"/>
            <a:ext cx="3591339" cy="37394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#모델 등고선 2D 표시 --------------------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show_contour_logistic3(w):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파라미터의 분할 수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x0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np.linspace(X_range0[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X_range0[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xn)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x1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np.linspace(X_range1[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X_range1[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xn)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xx0, xx1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np.meshgrid(x0, x1)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np.zeros((xn, xn,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(xn):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wk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logistic3(xx0[:, i], xx1[:, i], 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y[:, i, j]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wk[:, j]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plt.contour(xx0, xx1, y[:, :, j],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levels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0.9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'cornflowerblue'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'k'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cont.clabel(fmt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'%1.1f'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fontsize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plt.grid(True)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메인 ------------------------------------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W_init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np.zeros((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fit_logistic3(W_init, X, T3)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(np.round(W.reshape((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cee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cee_logistic3(W, X, T3)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"CEE = {0:.2f}"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(cee))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plt.figure(figsize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show_data2(X, T3)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show_contour_logistic3(W)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plt.show()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32EFDF-2883-4604-842B-6AC7EE21E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219" y="1648757"/>
            <a:ext cx="3042826" cy="356048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044AFC5-99DC-47D5-BC3A-7C572C1D1519}"/>
              </a:ext>
            </a:extLst>
          </p:cNvPr>
          <p:cNvSpPr/>
          <p:nvPr/>
        </p:nvSpPr>
        <p:spPr>
          <a:xfrm>
            <a:off x="4633169" y="1077490"/>
            <a:ext cx="6196926" cy="4514927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D1F5E3-EDB7-47E7-ADD9-C21ACB09736B}"/>
              </a:ext>
            </a:extLst>
          </p:cNvPr>
          <p:cNvSpPr txBox="1"/>
          <p:nvPr/>
        </p:nvSpPr>
        <p:spPr>
          <a:xfrm>
            <a:off x="5605669" y="1197142"/>
            <a:ext cx="58419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/>
              <a:t>2</a:t>
            </a:r>
            <a:r>
              <a:rPr lang="ko-KR" altLang="en-US" sz="1500"/>
              <a:t>차원 입력의 </a:t>
            </a:r>
            <a:r>
              <a:rPr lang="en-US" altLang="ko-KR" sz="1500"/>
              <a:t>3</a:t>
            </a:r>
            <a:r>
              <a:rPr lang="ko-KR" altLang="en-US" sz="1500"/>
              <a:t>클래스 분류 로지스틱 회귀 모델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794574-76ED-4B86-9BB8-A53036B7505D}"/>
              </a:ext>
            </a:extLst>
          </p:cNvPr>
          <p:cNvSpPr txBox="1"/>
          <p:nvPr/>
        </p:nvSpPr>
        <p:spPr>
          <a:xfrm>
            <a:off x="7235687" y="2928730"/>
            <a:ext cx="1374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클래스 </a:t>
            </a:r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999728-9554-43E0-A95A-804C3244D9C8}"/>
              </a:ext>
            </a:extLst>
          </p:cNvPr>
          <p:cNvSpPr txBox="1"/>
          <p:nvPr/>
        </p:nvSpPr>
        <p:spPr>
          <a:xfrm>
            <a:off x="6964021" y="4538872"/>
            <a:ext cx="1374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클래스 </a:t>
            </a:r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923247-73E9-459F-9383-E1597957B0B4}"/>
              </a:ext>
            </a:extLst>
          </p:cNvPr>
          <p:cNvSpPr txBox="1"/>
          <p:nvPr/>
        </p:nvSpPr>
        <p:spPr>
          <a:xfrm>
            <a:off x="8481392" y="4253951"/>
            <a:ext cx="1374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클래스 </a:t>
            </a:r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2B2F238-D363-4654-84F8-6DE0F7360151}"/>
              </a:ext>
            </a:extLst>
          </p:cNvPr>
          <p:cNvSpPr/>
          <p:nvPr/>
        </p:nvSpPr>
        <p:spPr>
          <a:xfrm>
            <a:off x="8775964" y="3339548"/>
            <a:ext cx="102990" cy="995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CC5B3E0-2900-43EB-AC72-9E13E97C0C30}"/>
              </a:ext>
            </a:extLst>
          </p:cNvPr>
          <p:cNvCxnSpPr>
            <a:stCxn id="15" idx="2"/>
          </p:cNvCxnSpPr>
          <p:nvPr/>
        </p:nvCxnSpPr>
        <p:spPr>
          <a:xfrm flipV="1">
            <a:off x="8775964" y="3382879"/>
            <a:ext cx="739115" cy="6453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4634618-3481-4755-BC6B-BD23A4DB3BF0}"/>
              </a:ext>
            </a:extLst>
          </p:cNvPr>
          <p:cNvSpPr txBox="1"/>
          <p:nvPr/>
        </p:nvSpPr>
        <p:spPr>
          <a:xfrm>
            <a:off x="9448819" y="3223255"/>
            <a:ext cx="1166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결정 경계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8F4E31-E425-43B4-AF1F-380159985023}"/>
              </a:ext>
            </a:extLst>
          </p:cNvPr>
          <p:cNvSpPr txBox="1"/>
          <p:nvPr/>
        </p:nvSpPr>
        <p:spPr>
          <a:xfrm>
            <a:off x="6034909" y="1605412"/>
            <a:ext cx="789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W =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3D66FC-8117-4DDB-8A08-E34686AB119F}"/>
              </a:ext>
            </a:extLst>
          </p:cNvPr>
          <p:cNvSpPr txBox="1"/>
          <p:nvPr/>
        </p:nvSpPr>
        <p:spPr>
          <a:xfrm>
            <a:off x="462686" y="5294347"/>
            <a:ext cx="12259401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출력이 </a:t>
            </a:r>
            <a:r>
              <a:rPr lang="en-US" altLang="ko-KR" sz="1400"/>
              <a:t>0.5 </a:t>
            </a:r>
            <a:r>
              <a:rPr lang="ko-KR" altLang="en-US" sz="1400"/>
              <a:t>또는 </a:t>
            </a:r>
            <a:r>
              <a:rPr lang="en-US" altLang="ko-KR" sz="1400"/>
              <a:t>0.9</a:t>
            </a:r>
            <a:r>
              <a:rPr lang="ko-KR" altLang="en-US" sz="1400"/>
              <a:t>이상의 출력을 얻을 수 있는 </a:t>
            </a:r>
            <a:endParaRPr lang="en-US" altLang="ko-KR" sz="1400"/>
          </a:p>
          <a:p>
            <a:r>
              <a:rPr lang="ko-KR" altLang="en-US" sz="1400"/>
              <a:t>영역을 등고선으로 표시하도록 설정한다</a:t>
            </a:r>
            <a:r>
              <a:rPr lang="en-US" altLang="ko-KR" sz="1400"/>
              <a:t>.</a:t>
            </a:r>
          </a:p>
          <a:p>
            <a:r>
              <a:rPr lang="en-US" altLang="ko-KR" sz="1300"/>
              <a:t>					</a:t>
            </a:r>
            <a:r>
              <a:rPr lang="ko-KR" altLang="en-US" sz="1300"/>
              <a:t>이 모델의 장점은 </a:t>
            </a:r>
            <a:endParaRPr lang="en-US" altLang="ko-KR" sz="1000">
              <a:latin typeface="Cambria Math" panose="02040503050406030204" pitchFamily="18" charset="0"/>
              <a:ea typeface="Cambria Math" panose="02040503050406030204" pitchFamily="18" charset="0"/>
              <a:cs typeface="Aharoni" panose="02010803020104030203" pitchFamily="2" charset="-79"/>
            </a:endParaRPr>
          </a:p>
          <a:p>
            <a:pPr lvl="8"/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	    </a:t>
            </a:r>
            <a:r>
              <a:rPr lang="ko-KR" altLang="en-US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① </a:t>
            </a:r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P(t=1|x)</a:t>
            </a:r>
            <a:r>
              <a:rPr lang="ko-KR" altLang="en-US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라는 결과로부터 원인을 추정하는 점</a:t>
            </a:r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(</a:t>
            </a:r>
            <a:r>
              <a:rPr lang="ko-KR" altLang="en-US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조건부확률</a:t>
            </a:r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)</a:t>
            </a:r>
          </a:p>
          <a:p>
            <a:pPr lvl="8"/>
            <a:r>
              <a:rPr lang="ko-KR" altLang="en-US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                           ② 모호성을 포함하여 예측하는 점이다</a:t>
            </a:r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.</a:t>
            </a:r>
          </a:p>
          <a:p>
            <a:endParaRPr lang="ko-KR" altLang="en-US" sz="1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A48A68-F141-469C-BB4D-7E646E6796C8}"/>
              </a:ext>
            </a:extLst>
          </p:cNvPr>
          <p:cNvSpPr txBox="1"/>
          <p:nvPr/>
        </p:nvSpPr>
        <p:spPr>
          <a:xfrm>
            <a:off x="8610600" y="1762539"/>
            <a:ext cx="221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Cambria Math" panose="02040503050406030204" pitchFamily="18" charset="0"/>
              </a:rPr>
              <a:t>경사하강법으로 찾은</a:t>
            </a:r>
            <a:endParaRPr lang="en-US" altLang="ko-KR" sz="14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ko-KR" altLang="en-US" sz="1400">
                <a:latin typeface="Cambria Math" panose="02040503050406030204" pitchFamily="18" charset="0"/>
              </a:rPr>
              <a:t>최적의 </a:t>
            </a:r>
            <a:r>
              <a:rPr lang="en-US" altLang="ko-KR" sz="1400" b="1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ko-KR" altLang="en-US" sz="1400" b="1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6E6C35-AFCB-405B-A539-349D1CAAFDF5}"/>
              </a:ext>
            </a:extLst>
          </p:cNvPr>
          <p:cNvSpPr txBox="1"/>
          <p:nvPr/>
        </p:nvSpPr>
        <p:spPr>
          <a:xfrm>
            <a:off x="159027" y="410816"/>
            <a:ext cx="1121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6.1 1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차원 입력 </a:t>
            </a:r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클래스 분류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623DF-548E-4F56-8BAD-230F6DC81654}"/>
              </a:ext>
            </a:extLst>
          </p:cNvPr>
          <p:cNvSpPr txBox="1"/>
          <p:nvPr/>
        </p:nvSpPr>
        <p:spPr>
          <a:xfrm>
            <a:off x="156748" y="835117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6.1.1 </a:t>
            </a:r>
            <a:r>
              <a:rPr lang="ko-KR" altLang="en-US" sz="1400"/>
              <a:t>문제설정 </a:t>
            </a:r>
            <a:r>
              <a:rPr lang="en-US" altLang="ko-KR" sz="1400"/>
              <a:t>- </a:t>
            </a:r>
            <a:r>
              <a:rPr lang="ko-KR" altLang="en-US" sz="1400"/>
              <a:t>가장 간단한 입력이 </a:t>
            </a:r>
            <a:r>
              <a:rPr lang="en-US" altLang="ko-KR" sz="1400"/>
              <a:t>1</a:t>
            </a:r>
            <a:r>
              <a:rPr lang="ko-KR" altLang="en-US" sz="1400"/>
              <a:t>차원이고</a:t>
            </a:r>
            <a:r>
              <a:rPr lang="en-US" altLang="ko-KR" sz="1400"/>
              <a:t>, </a:t>
            </a:r>
            <a:r>
              <a:rPr lang="ko-KR" altLang="en-US" sz="1400"/>
              <a:t>분류할 클래스가 두 가지인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02FCCD-A766-4F94-87FA-049005BA4950}"/>
                  </a:ext>
                </a:extLst>
              </p:cNvPr>
              <p:cNvSpPr txBox="1"/>
              <p:nvPr/>
            </p:nvSpPr>
            <p:spPr>
              <a:xfrm>
                <a:off x="503583" y="1390077"/>
                <a:ext cx="11370365" cy="92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1</a:t>
                </a:r>
                <a:r>
                  <a:rPr lang="ko-KR" altLang="en-US"/>
                  <a:t>차원의 </a:t>
                </a:r>
                <a:r>
                  <a:rPr lang="en-US" altLang="ko-KR"/>
                  <a:t>‘</a:t>
                </a:r>
                <a:r>
                  <a:rPr lang="ko-KR" altLang="en-US"/>
                  <a:t>입력 변수</a:t>
                </a:r>
                <a:r>
                  <a:rPr lang="en-US" altLang="ko-KR"/>
                  <a:t>’</a:t>
                </a:r>
                <a:r>
                  <a:rPr lang="ko-KR" altLang="en-US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/>
                  <a:t>, ‘</a:t>
                </a:r>
                <a:r>
                  <a:rPr lang="ko-KR" altLang="en-US"/>
                  <a:t>목표 변수</a:t>
                </a:r>
                <a:r>
                  <a:rPr lang="en-US" altLang="ko-KR"/>
                  <a:t>’</a:t>
                </a:r>
                <a:r>
                  <a:rPr lang="ko-KR" altLang="en-US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로 한다</a:t>
                </a:r>
                <a:r>
                  <a:rPr lang="en-US" altLang="ko-KR"/>
                  <a:t>. </a:t>
                </a:r>
                <a:r>
                  <a:rPr lang="ko-KR" altLang="en-US"/>
                  <a:t>분류할 클래스가 </a:t>
                </a:r>
                <a:r>
                  <a:rPr lang="en-US" altLang="ko-KR"/>
                  <a:t>2</a:t>
                </a:r>
                <a:r>
                  <a:rPr lang="ko-KR" altLang="en-US"/>
                  <a:t>가지이므로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은 </a:t>
                </a:r>
                <a:r>
                  <a:rPr lang="en-US" altLang="ko-KR"/>
                  <a:t>0 or 1</a:t>
                </a:r>
                <a:r>
                  <a:rPr lang="ko-KR" altLang="en-US"/>
                  <a:t>의 값을 갖는다</a:t>
                </a:r>
                <a:r>
                  <a:rPr lang="en-US" altLang="ko-KR"/>
                  <a:t>.</a:t>
                </a:r>
              </a:p>
              <a:p>
                <a:r>
                  <a:rPr lang="ko-KR" altLang="en-US"/>
                  <a:t>이 때의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‘</a:t>
                </a:r>
                <a:r>
                  <a:rPr lang="ko-KR" altLang="en-US"/>
                  <a:t>클래스</a:t>
                </a:r>
                <a:r>
                  <a:rPr lang="en-US" altLang="ko-KR"/>
                  <a:t>’, ‘</a:t>
                </a:r>
                <a:r>
                  <a:rPr lang="ko-KR" altLang="en-US"/>
                  <a:t>카테고리</a:t>
                </a:r>
                <a:r>
                  <a:rPr lang="en-US" altLang="ko-KR"/>
                  <a:t>‘, ‘</a:t>
                </a:r>
                <a:r>
                  <a:rPr lang="ko-KR" altLang="en-US"/>
                  <a:t>라벨</a:t>
                </a:r>
                <a:r>
                  <a:rPr lang="en-US" altLang="ko-KR"/>
                  <a:t>’</a:t>
                </a:r>
                <a:r>
                  <a:rPr lang="ko-KR" altLang="en-US"/>
                  <a:t>이라고 한다</a:t>
                </a:r>
                <a:r>
                  <a:rPr lang="en-US" altLang="ko-KR"/>
                  <a:t>. </a:t>
                </a:r>
                <a:r>
                  <a:rPr lang="ko-KR" altLang="en-US"/>
                  <a:t>입력 변수와 목표변수가 여러 개이므로 행렬 </a:t>
                </a:r>
                <a:r>
                  <a:rPr lang="en-US" altLang="ko-KR">
                    <a:latin typeface="Aharoni" panose="02010803020104030203" pitchFamily="2" charset="-79"/>
                    <a:cs typeface="Aharoni" panose="02010803020104030203" pitchFamily="2" charset="-79"/>
                  </a:rPr>
                  <a:t>X, T</a:t>
                </a:r>
                <a:r>
                  <a:rPr lang="ko-KR" altLang="en-US"/>
                  <a:t>로 </a:t>
                </a:r>
                <a:endParaRPr lang="en-US" altLang="ko-KR"/>
              </a:p>
              <a:p>
                <a:r>
                  <a:rPr lang="ko-KR" altLang="en-US"/>
                  <a:t>나타낸다</a:t>
                </a:r>
                <a:r>
                  <a:rPr lang="en-US" altLang="ko-KR"/>
                  <a:t>.</a:t>
                </a:r>
                <a:endParaRPr lang="ko-KR" alt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02FCCD-A766-4F94-87FA-049005BA4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83" y="1390077"/>
                <a:ext cx="11370365" cy="927626"/>
              </a:xfrm>
              <a:prstGeom prst="rect">
                <a:avLst/>
              </a:prstGeom>
              <a:blipFill>
                <a:blip r:embed="rId2"/>
                <a:stretch>
                  <a:fillRect l="-483" t="-3289" r="-268" b="-9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2ADD95-D98B-45F8-91C9-31E1749883E2}"/>
                  </a:ext>
                </a:extLst>
              </p:cNvPr>
              <p:cNvSpPr txBox="1"/>
              <p:nvPr/>
            </p:nvSpPr>
            <p:spPr>
              <a:xfrm>
                <a:off x="503583" y="2746338"/>
                <a:ext cx="10111409" cy="1162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>
                    <a:latin typeface="Aharoni" panose="02010803020104030203" pitchFamily="2" charset="-79"/>
                    <a:cs typeface="Aharoni" panose="02010803020104030203" pitchFamily="2" charset="-79"/>
                  </a:rPr>
                  <a:t>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 smtClean="0"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>
                    <a:latin typeface="Aharoni" panose="02010803020104030203" pitchFamily="2" charset="-79"/>
                    <a:cs typeface="Aharoni" panose="02010803020104030203" pitchFamily="2" charset="-79"/>
                  </a:rPr>
                  <a:t> ,        T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cs typeface="Aharoni" panose="02010803020104030203" pitchFamily="2" charset="-79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2ADD95-D98B-45F8-91C9-31E174988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83" y="2746338"/>
                <a:ext cx="10111409" cy="11620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C0DF24-C19F-4BB3-A111-DCBEFEF62BE5}"/>
                  </a:ext>
                </a:extLst>
              </p:cNvPr>
              <p:cNvSpPr txBox="1"/>
              <p:nvPr/>
            </p:nvSpPr>
            <p:spPr>
              <a:xfrm>
                <a:off x="503582" y="4540298"/>
                <a:ext cx="1137036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이 장에서는 곤충 </a:t>
                </a:r>
                <a:r>
                  <a:rPr lang="en-US" altLang="ko-KR"/>
                  <a:t>N</a:t>
                </a:r>
                <a:r>
                  <a:rPr lang="ko-KR" altLang="en-US"/>
                  <a:t>마리의 데이터로 생각</a:t>
                </a:r>
                <a:r>
                  <a:rPr lang="en-US" altLang="ko-KR"/>
                  <a:t>. </a:t>
                </a:r>
                <a:r>
                  <a:rPr lang="ko-KR" altLang="en-US"/>
                  <a:t>각각의 무게를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으로</a:t>
                </a:r>
                <a:r>
                  <a:rPr lang="en-US" altLang="ko-KR"/>
                  <a:t>, </a:t>
                </a:r>
                <a:r>
                  <a:rPr lang="ko-KR" altLang="en-US"/>
                  <a:t>각각의 성별을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으로 나타낸다</a:t>
                </a:r>
                <a:r>
                  <a:rPr lang="en-US" altLang="ko-KR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은 </a:t>
                </a:r>
                <a:r>
                  <a:rPr lang="en-US" altLang="ko-KR"/>
                  <a:t>0 </a:t>
                </a:r>
                <a:r>
                  <a:rPr lang="ko-KR" altLang="en-US"/>
                  <a:t>또는 </a:t>
                </a:r>
                <a:r>
                  <a:rPr lang="en-US" altLang="ko-KR"/>
                  <a:t>1</a:t>
                </a:r>
                <a:r>
                  <a:rPr lang="ko-KR" altLang="en-US"/>
                  <a:t>을 갖는 변수로 </a:t>
                </a:r>
                <a:r>
                  <a:rPr lang="en-US" altLang="ko-KR"/>
                  <a:t>0</a:t>
                </a:r>
                <a:r>
                  <a:rPr lang="ko-KR" altLang="en-US"/>
                  <a:t>이면 암컷</a:t>
                </a:r>
                <a:r>
                  <a:rPr lang="en-US" altLang="ko-KR"/>
                  <a:t>, 1</a:t>
                </a:r>
                <a:r>
                  <a:rPr lang="ko-KR" altLang="en-US"/>
                  <a:t>이면 수컷을 나타낸다</a:t>
                </a:r>
                <a:r>
                  <a:rPr lang="en-US" altLang="ko-KR"/>
                  <a:t>.</a:t>
                </a:r>
              </a:p>
              <a:p>
                <a:endParaRPr lang="en-US" altLang="ko-KR"/>
              </a:p>
              <a:p>
                <a:r>
                  <a:rPr lang="en-US" altLang="ko-KR"/>
                  <a:t>-&gt; </a:t>
                </a:r>
                <a:r>
                  <a:rPr lang="ko-KR" altLang="en-US"/>
                  <a:t>이와 같이 정수로 클래스를 분류해서 구분한다</a:t>
                </a:r>
                <a:r>
                  <a:rPr lang="en-US" altLang="ko-KR"/>
                  <a:t>.</a:t>
                </a:r>
                <a:endParaRPr lang="ko-KR" altLang="en-US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C0DF24-C19F-4BB3-A111-DCBEFEF62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82" y="4540298"/>
                <a:ext cx="11370365" cy="1200329"/>
              </a:xfrm>
              <a:prstGeom prst="rect">
                <a:avLst/>
              </a:prstGeom>
              <a:blipFill>
                <a:blip r:embed="rId4"/>
                <a:stretch>
                  <a:fillRect l="-483" t="-3046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45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623DF-548E-4F56-8BAD-230F6DC81654}"/>
              </a:ext>
            </a:extLst>
          </p:cNvPr>
          <p:cNvSpPr txBox="1"/>
          <p:nvPr/>
        </p:nvSpPr>
        <p:spPr>
          <a:xfrm>
            <a:off x="156748" y="439331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6.1.1 </a:t>
            </a:r>
            <a:r>
              <a:rPr lang="ko-KR" alt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문제설정 </a:t>
            </a:r>
            <a:r>
              <a:rPr lang="en-US" altLang="ko-KR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가장 간단한 입력이 </a:t>
            </a:r>
            <a:r>
              <a:rPr lang="en-US" altLang="ko-KR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차원이고</a:t>
            </a:r>
            <a:r>
              <a:rPr lang="en-US" altLang="ko-KR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분류할 클래스가 두 가지인 경우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8DF17F7-29D0-401D-922F-D34EB84E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28" y="1369597"/>
            <a:ext cx="11513075" cy="48537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DF1D62-D685-49EC-BFD8-245C08CD8E0E}"/>
                  </a:ext>
                </a:extLst>
              </p:cNvPr>
              <p:cNvSpPr txBox="1"/>
              <p:nvPr/>
            </p:nvSpPr>
            <p:spPr>
              <a:xfrm>
                <a:off x="5972639" y="1518085"/>
                <a:ext cx="491319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/>
                  <a:t>실행하면 무게 데이터 </a:t>
                </a:r>
                <a:r>
                  <a:rPr lang="en-US" altLang="ko-KR" sz="1400">
                    <a:latin typeface="Aharoni" panose="02010803020104030203" pitchFamily="2" charset="-79"/>
                    <a:cs typeface="Aharoni" panose="02010803020104030203" pitchFamily="2" charset="-79"/>
                  </a:rPr>
                  <a:t>X</a:t>
                </a:r>
                <a:r>
                  <a:rPr lang="ko-KR" altLang="en-US" sz="1400">
                    <a:latin typeface="Aharoni" panose="02010803020104030203" pitchFamily="2" charset="-79"/>
                    <a:cs typeface="Aharoni" panose="02010803020104030203" pitchFamily="2" charset="-79"/>
                  </a:rPr>
                  <a:t>와</a:t>
                </a:r>
                <a:r>
                  <a:rPr lang="en-US" altLang="ko-KR" sz="1400">
                    <a:latin typeface="Aharoni" panose="02010803020104030203" pitchFamily="2" charset="-79"/>
                    <a:cs typeface="Aharoni" panose="02010803020104030203" pitchFamily="2" charset="-79"/>
                  </a:rPr>
                  <a:t> T</a:t>
                </a:r>
                <a:r>
                  <a:rPr lang="ko-KR" altLang="en-US" sz="1400">
                    <a:latin typeface="Aharoni" panose="02010803020104030203" pitchFamily="2" charset="-79"/>
                    <a:cs typeface="Aharoni" panose="02010803020104030203" pitchFamily="2" charset="-79"/>
                  </a:rPr>
                  <a:t>가 생성된다</a:t>
                </a:r>
                <a:r>
                  <a:rPr lang="en-US" altLang="ko-KR" sz="1400">
                    <a:latin typeface="Aharoni" panose="02010803020104030203" pitchFamily="2" charset="-79"/>
                    <a:cs typeface="Aharoni" panose="02010803020104030203" pitchFamily="2" charset="-79"/>
                  </a:rPr>
                  <a:t>.</a:t>
                </a:r>
              </a:p>
              <a:p>
                <a:endParaRPr lang="en-US" altLang="ko-KR" sz="140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r>
                  <a:rPr lang="en-US" altLang="ko-KR" sz="1400">
                    <a:latin typeface="Aharoni" panose="02010803020104030203" pitchFamily="2" charset="-79"/>
                    <a:cs typeface="Aharoni" panose="02010803020104030203" pitchFamily="2" charset="-79"/>
                  </a:rPr>
                  <a:t># (A)</a:t>
                </a:r>
                <a:r>
                  <a:rPr lang="ko-KR" altLang="en-US" sz="1400"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en-US" altLang="ko-KR" sz="1400">
                    <a:latin typeface="Aharoni" panose="02010803020104030203" pitchFamily="2" charset="-79"/>
                    <a:cs typeface="Aharoni" panose="02010803020104030203" pitchFamily="2" charset="-79"/>
                  </a:rPr>
                  <a:t>----------------------- T[n]</a:t>
                </a:r>
              </a:p>
              <a:p>
                <a:r>
                  <a:rPr lang="en-US" altLang="ko-KR" sz="1400">
                    <a:latin typeface="Aharoni" panose="02010803020104030203" pitchFamily="2" charset="-79"/>
                    <a:cs typeface="Aharoni" panose="02010803020104030203" pitchFamily="2" charset="-79"/>
                  </a:rPr>
                  <a:t>Pi</a:t>
                </a:r>
                <a:r>
                  <a:rPr lang="en-US" altLang="ko-KR" sz="1400">
                    <a:cs typeface="Aharoni" panose="02010803020104030203" pitchFamily="2" charset="-79"/>
                  </a:rPr>
                  <a:t> =0.5</a:t>
                </a:r>
                <a:r>
                  <a:rPr lang="ko-KR" altLang="en-US" sz="1400">
                    <a:cs typeface="Aharoni" panose="02010803020104030203" pitchFamily="2" charset="-79"/>
                  </a:rPr>
                  <a:t>로 하고</a:t>
                </a:r>
                <a:r>
                  <a:rPr lang="en-US" altLang="ko-KR" sz="1400">
                    <a:cs typeface="Aharoni" panose="02010803020104030203" pitchFamily="2" charset="-79"/>
                  </a:rPr>
                  <a:t>(50%), </a:t>
                </a:r>
                <a:r>
                  <a:rPr lang="en-US" altLang="ko-KR" sz="1400">
                    <a:latin typeface="Aharoni" panose="02010803020104030203" pitchFamily="2" charset="-79"/>
                    <a:cs typeface="Aharoni" panose="02010803020104030203" pitchFamily="2" charset="-79"/>
                  </a:rPr>
                  <a:t>wk</a:t>
                </a:r>
                <a:r>
                  <a:rPr lang="ko-KR" altLang="en-US" sz="1400">
                    <a:cs typeface="Aharoni" panose="02010803020104030203" pitchFamily="2" charset="-79"/>
                  </a:rPr>
                  <a:t>는 </a:t>
                </a:r>
                <a:r>
                  <a:rPr lang="en-US" altLang="ko-KR" sz="1400">
                    <a:cs typeface="Aharoni" panose="02010803020104030203" pitchFamily="2" charset="-79"/>
                  </a:rPr>
                  <a:t>0~1</a:t>
                </a:r>
                <a:r>
                  <a:rPr lang="ko-KR" altLang="en-US" sz="1400">
                    <a:cs typeface="Aharoni" panose="02010803020104030203" pitchFamily="2" charset="-79"/>
                  </a:rPr>
                  <a:t>의 난수가 생성되도록 한다</a:t>
                </a:r>
                <a:r>
                  <a:rPr lang="en-US" altLang="ko-KR" sz="1400">
                    <a:cs typeface="Aharoni" panose="02010803020104030203" pitchFamily="2" charset="-79"/>
                  </a:rPr>
                  <a:t>.</a:t>
                </a:r>
              </a:p>
              <a:p>
                <a:r>
                  <a:rPr lang="en-US" altLang="ko-KR" sz="1400">
                    <a:latin typeface="Aharoni" panose="02010803020104030203" pitchFamily="2" charset="-79"/>
                    <a:cs typeface="Aharoni" panose="02010803020104030203" pitchFamily="2" charset="-79"/>
                  </a:rPr>
                  <a:t>wk &lt; Pi</a:t>
                </a:r>
                <a:r>
                  <a:rPr lang="ko-KR" altLang="en-US" sz="1400">
                    <a:cs typeface="Aharoni" panose="02010803020104030203" pitchFamily="2" charset="-79"/>
                  </a:rPr>
                  <a:t>라면 </a:t>
                </a:r>
                <a:r>
                  <a:rPr lang="en-US" altLang="ko-KR" sz="1400">
                    <a:cs typeface="Aharoni" panose="02010803020104030203" pitchFamily="2" charset="-79"/>
                  </a:rPr>
                  <a:t>T[n] == 0     (</a:t>
                </a:r>
                <a:r>
                  <a:rPr lang="ko-KR" altLang="en-US" sz="1400">
                    <a:cs typeface="Aharoni" panose="02010803020104030203" pitchFamily="2" charset="-79"/>
                  </a:rPr>
                  <a:t>암컷</a:t>
                </a:r>
                <a:r>
                  <a:rPr lang="en-US" altLang="ko-KR" sz="1400">
                    <a:cs typeface="Aharoni" panose="02010803020104030203" pitchFamily="2" charset="-79"/>
                  </a:rPr>
                  <a:t>)</a:t>
                </a:r>
              </a:p>
              <a:p>
                <a:r>
                  <a:rPr lang="en-US" altLang="ko-KR" sz="1400">
                    <a:latin typeface="Aharoni" panose="02010803020104030203" pitchFamily="2" charset="-79"/>
                    <a:cs typeface="Aharoni" panose="02010803020104030203" pitchFamily="2" charset="-79"/>
                  </a:rPr>
                  <a:t>wk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haroni" panose="02010803020104030203" pitchFamily="2" charset="-79"/>
                      </a:rPr>
                      <m:t>≥</m:t>
                    </m:r>
                  </m:oMath>
                </a14:m>
                <a:r>
                  <a:rPr lang="ko-KR" altLang="en-US" sz="1400"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en-US" altLang="ko-KR" sz="1400">
                    <a:latin typeface="Aharoni" panose="02010803020104030203" pitchFamily="2" charset="-79"/>
                    <a:cs typeface="Aharoni" panose="02010803020104030203" pitchFamily="2" charset="-79"/>
                  </a:rPr>
                  <a:t>Pi</a:t>
                </a:r>
                <a:r>
                  <a:rPr lang="ko-KR" altLang="en-US" sz="1400"/>
                  <a:t>라면 </a:t>
                </a:r>
                <a:r>
                  <a:rPr lang="en-US" altLang="ko-KR" sz="1400"/>
                  <a:t>T[n] == 1    (</a:t>
                </a:r>
                <a:r>
                  <a:rPr lang="ko-KR" altLang="en-US" sz="1400"/>
                  <a:t>수컷</a:t>
                </a:r>
                <a:r>
                  <a:rPr lang="en-US" altLang="ko-KR" sz="1400"/>
                  <a:t>)</a:t>
                </a:r>
              </a:p>
              <a:p>
                <a:endParaRPr lang="en-US" altLang="ko-KR" sz="1400"/>
              </a:p>
              <a:p>
                <a:r>
                  <a:rPr lang="en-US" altLang="ko-KR" sz="1400">
                    <a:latin typeface="Aharoni" panose="02010803020104030203" pitchFamily="2" charset="-79"/>
                    <a:cs typeface="Aharoni" panose="02010803020104030203" pitchFamily="2" charset="-79"/>
                  </a:rPr>
                  <a:t># (B)</a:t>
                </a:r>
                <a:r>
                  <a:rPr lang="ko-KR" altLang="en-US" sz="1400"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en-US" altLang="ko-KR" sz="1400">
                    <a:latin typeface="Aharoni" panose="02010803020104030203" pitchFamily="2" charset="-79"/>
                    <a:cs typeface="Aharoni" panose="02010803020104030203" pitchFamily="2" charset="-79"/>
                  </a:rPr>
                  <a:t>----------------------- X[n]</a:t>
                </a:r>
              </a:p>
              <a:p>
                <a:r>
                  <a:rPr lang="en-US" altLang="ko-KR" sz="1400"/>
                  <a:t>X[n] = </a:t>
                </a:r>
                <a:r>
                  <a:rPr lang="en-US" altLang="ko-KR" sz="1400">
                    <a:solidFill>
                      <a:schemeClr val="accent1"/>
                    </a:solidFill>
                  </a:rPr>
                  <a:t>np.random.rand() </a:t>
                </a:r>
                <a:r>
                  <a:rPr lang="en-US" altLang="ko-KR" sz="1400"/>
                  <a:t>* </a:t>
                </a:r>
                <a:r>
                  <a:rPr lang="en-US" altLang="ko-KR" sz="1400">
                    <a:solidFill>
                      <a:schemeClr val="accent2"/>
                    </a:solidFill>
                  </a:rPr>
                  <a:t>Dist_w[T[n]] </a:t>
                </a:r>
                <a:r>
                  <a:rPr lang="en-US" altLang="ko-KR" sz="1400"/>
                  <a:t>+ </a:t>
                </a:r>
                <a:r>
                  <a:rPr lang="en-US" altLang="ko-KR" sz="1400">
                    <a:solidFill>
                      <a:srgbClr val="92D050"/>
                    </a:solidFill>
                  </a:rPr>
                  <a:t>Dist_s[T[n]]</a:t>
                </a:r>
              </a:p>
              <a:p>
                <a:endParaRPr lang="en-US" altLang="ko-KR" sz="1400"/>
              </a:p>
              <a:p>
                <a:r>
                  <a:rPr lang="en-US" altLang="ko-KR" sz="1400">
                    <a:solidFill>
                      <a:schemeClr val="accent2"/>
                    </a:solidFill>
                  </a:rPr>
                  <a:t>Dist_w[T[n]] – </a:t>
                </a:r>
                <a:r>
                  <a:rPr lang="ko-KR" altLang="en-US" sz="1400">
                    <a:solidFill>
                      <a:schemeClr val="accent2"/>
                    </a:solidFill>
                  </a:rPr>
                  <a:t>암 </a:t>
                </a:r>
                <a:r>
                  <a:rPr lang="en-US" altLang="ko-KR" sz="1400">
                    <a:solidFill>
                      <a:schemeClr val="accent2"/>
                    </a:solidFill>
                  </a:rPr>
                  <a:t>0.8, </a:t>
                </a:r>
                <a:r>
                  <a:rPr lang="ko-KR" altLang="en-US" sz="1400">
                    <a:solidFill>
                      <a:schemeClr val="accent2"/>
                    </a:solidFill>
                  </a:rPr>
                  <a:t>수 </a:t>
                </a:r>
                <a:r>
                  <a:rPr lang="en-US" altLang="ko-KR" sz="1400">
                    <a:solidFill>
                      <a:schemeClr val="accent2"/>
                    </a:solidFill>
                  </a:rPr>
                  <a:t>1.6</a:t>
                </a:r>
                <a:r>
                  <a:rPr lang="en-US" altLang="ko-KR" sz="1400"/>
                  <a:t>     </a:t>
                </a:r>
                <a:r>
                  <a:rPr lang="en-US" altLang="ko-KR" sz="1400">
                    <a:solidFill>
                      <a:schemeClr val="accent6"/>
                    </a:solidFill>
                  </a:rPr>
                  <a:t>Dist_s[T[n]] –  </a:t>
                </a:r>
                <a:r>
                  <a:rPr lang="ko-KR" altLang="en-US" sz="1400">
                    <a:solidFill>
                      <a:schemeClr val="accent6"/>
                    </a:solidFill>
                  </a:rPr>
                  <a:t>암 </a:t>
                </a:r>
                <a:r>
                  <a:rPr lang="en-US" altLang="ko-KR" sz="1400">
                    <a:solidFill>
                      <a:schemeClr val="accent6"/>
                    </a:solidFill>
                  </a:rPr>
                  <a:t>0.4, </a:t>
                </a:r>
                <a:r>
                  <a:rPr lang="ko-KR" altLang="en-US" sz="1400">
                    <a:solidFill>
                      <a:schemeClr val="accent6"/>
                    </a:solidFill>
                  </a:rPr>
                  <a:t>수 </a:t>
                </a:r>
                <a:r>
                  <a:rPr lang="en-US" altLang="ko-KR" sz="1400">
                    <a:solidFill>
                      <a:schemeClr val="accent6"/>
                    </a:solidFill>
                  </a:rPr>
                  <a:t>0.8</a:t>
                </a:r>
              </a:p>
              <a:p>
                <a:endParaRPr lang="en-US" altLang="ko-KR" sz="1400"/>
              </a:p>
              <a:p>
                <a:endParaRPr lang="en-US" altLang="ko-KR" sz="1400"/>
              </a:p>
              <a:p>
                <a:r>
                  <a:rPr lang="ko-KR" altLang="en-US" sz="1400" b="1"/>
                  <a:t>암컷</a:t>
                </a:r>
                <a:r>
                  <a:rPr lang="ko-KR" altLang="en-US" sz="1400"/>
                  <a:t>이면 최소 </a:t>
                </a:r>
                <a:r>
                  <a:rPr lang="en-US" altLang="ko-KR" sz="1400">
                    <a:solidFill>
                      <a:schemeClr val="accent1"/>
                    </a:solidFill>
                  </a:rPr>
                  <a:t>0</a:t>
                </a:r>
                <a:r>
                  <a:rPr lang="en-US" altLang="ko-KR" sz="1400"/>
                  <a:t>x</a:t>
                </a:r>
                <a:r>
                  <a:rPr lang="en-US" altLang="ko-KR" sz="1400">
                    <a:solidFill>
                      <a:schemeClr val="accent2"/>
                    </a:solidFill>
                  </a:rPr>
                  <a:t>0.8</a:t>
                </a:r>
                <a:r>
                  <a:rPr lang="en-US" altLang="ko-KR" sz="1400"/>
                  <a:t> + </a:t>
                </a:r>
                <a:r>
                  <a:rPr lang="en-US" altLang="ko-KR" sz="1400">
                    <a:solidFill>
                      <a:schemeClr val="accent6"/>
                    </a:solidFill>
                  </a:rPr>
                  <a:t>0.4</a:t>
                </a:r>
                <a:r>
                  <a:rPr lang="en-US" altLang="ko-KR" sz="1400"/>
                  <a:t> = 0.4</a:t>
                </a:r>
              </a:p>
              <a:p>
                <a:r>
                  <a:rPr lang="ko-KR" altLang="en-US" sz="1400" b="1"/>
                  <a:t>암컷</a:t>
                </a:r>
                <a:r>
                  <a:rPr lang="ko-KR" altLang="en-US" sz="1400"/>
                  <a:t>이면 최대 </a:t>
                </a:r>
                <a:r>
                  <a:rPr lang="en-US" altLang="ko-KR" sz="1400">
                    <a:solidFill>
                      <a:schemeClr val="accent1"/>
                    </a:solidFill>
                  </a:rPr>
                  <a:t>1</a:t>
                </a:r>
                <a:r>
                  <a:rPr lang="en-US" altLang="ko-KR" sz="1400"/>
                  <a:t>x</a:t>
                </a:r>
                <a:r>
                  <a:rPr lang="en-US" altLang="ko-KR" sz="1400">
                    <a:solidFill>
                      <a:schemeClr val="accent2"/>
                    </a:solidFill>
                  </a:rPr>
                  <a:t>0.8</a:t>
                </a:r>
                <a:r>
                  <a:rPr lang="en-US" altLang="ko-KR" sz="1400"/>
                  <a:t> + </a:t>
                </a:r>
                <a:r>
                  <a:rPr lang="en-US" altLang="ko-KR" sz="1400">
                    <a:solidFill>
                      <a:schemeClr val="accent6"/>
                    </a:solidFill>
                  </a:rPr>
                  <a:t>0.4</a:t>
                </a:r>
                <a:r>
                  <a:rPr lang="en-US" altLang="ko-KR" sz="1400"/>
                  <a:t> = 1.2</a:t>
                </a:r>
              </a:p>
              <a:p>
                <a:r>
                  <a:rPr lang="ko-KR" altLang="en-US" sz="1400" b="1"/>
                  <a:t>수컷</a:t>
                </a:r>
                <a:r>
                  <a:rPr lang="ko-KR" altLang="en-US" sz="1400"/>
                  <a:t>이면 최소 </a:t>
                </a:r>
                <a:r>
                  <a:rPr lang="en-US" altLang="ko-KR" sz="1400">
                    <a:solidFill>
                      <a:schemeClr val="accent1"/>
                    </a:solidFill>
                  </a:rPr>
                  <a:t>0</a:t>
                </a:r>
                <a:r>
                  <a:rPr lang="en-US" altLang="ko-KR" sz="1400"/>
                  <a:t>x</a:t>
                </a:r>
                <a:r>
                  <a:rPr lang="en-US" altLang="ko-KR" sz="1400">
                    <a:solidFill>
                      <a:schemeClr val="accent2"/>
                    </a:solidFill>
                  </a:rPr>
                  <a:t>1.6</a:t>
                </a:r>
                <a:r>
                  <a:rPr lang="en-US" altLang="ko-KR" sz="1400"/>
                  <a:t> + </a:t>
                </a:r>
                <a:r>
                  <a:rPr lang="en-US" altLang="ko-KR" sz="1400">
                    <a:solidFill>
                      <a:schemeClr val="accent6"/>
                    </a:solidFill>
                  </a:rPr>
                  <a:t>0.8</a:t>
                </a:r>
                <a:r>
                  <a:rPr lang="en-US" altLang="ko-KR" sz="1400"/>
                  <a:t> = 0.8</a:t>
                </a:r>
              </a:p>
              <a:p>
                <a:r>
                  <a:rPr lang="ko-KR" altLang="en-US" sz="1400" b="1"/>
                  <a:t>수컷</a:t>
                </a:r>
                <a:r>
                  <a:rPr lang="ko-KR" altLang="en-US" sz="1400"/>
                  <a:t>이면 최대 </a:t>
                </a:r>
                <a:r>
                  <a:rPr lang="en-US" altLang="ko-KR" sz="1400">
                    <a:solidFill>
                      <a:schemeClr val="accent1"/>
                    </a:solidFill>
                  </a:rPr>
                  <a:t>1</a:t>
                </a:r>
                <a:r>
                  <a:rPr lang="en-US" altLang="ko-KR" sz="1400"/>
                  <a:t>x</a:t>
                </a:r>
                <a:r>
                  <a:rPr lang="en-US" altLang="ko-KR" sz="1400">
                    <a:solidFill>
                      <a:schemeClr val="accent2"/>
                    </a:solidFill>
                  </a:rPr>
                  <a:t>1.6</a:t>
                </a:r>
                <a:r>
                  <a:rPr lang="en-US" altLang="ko-KR" sz="1400"/>
                  <a:t> + </a:t>
                </a:r>
                <a:r>
                  <a:rPr lang="en-US" altLang="ko-KR" sz="1400">
                    <a:solidFill>
                      <a:schemeClr val="accent6"/>
                    </a:solidFill>
                  </a:rPr>
                  <a:t>0.8</a:t>
                </a:r>
                <a:r>
                  <a:rPr lang="en-US" altLang="ko-KR" sz="1400"/>
                  <a:t> = 2.4</a:t>
                </a:r>
              </a:p>
              <a:p>
                <a:endParaRPr lang="en-US" altLang="ko-KR" sz="14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DF1D62-D685-49EC-BFD8-245C08CD8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639" y="1518085"/>
                <a:ext cx="4913194" cy="3970318"/>
              </a:xfrm>
              <a:prstGeom prst="rect">
                <a:avLst/>
              </a:prstGeom>
              <a:blipFill>
                <a:blip r:embed="rId3"/>
                <a:stretch>
                  <a:fillRect l="-372" t="-614" r="-6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6A44C9C-A9E9-4FF4-8737-156FACB5FB5F}"/>
              </a:ext>
            </a:extLst>
          </p:cNvPr>
          <p:cNvSpPr txBox="1"/>
          <p:nvPr/>
        </p:nvSpPr>
        <p:spPr>
          <a:xfrm>
            <a:off x="8943569" y="4470680"/>
            <a:ext cx="3248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 </a:t>
            </a:r>
            <a:r>
              <a:rPr lang="ko-KR" altLang="en-US" sz="1600" b="1"/>
              <a:t>암컷의 경우 </a:t>
            </a:r>
            <a:r>
              <a:rPr lang="en-US" altLang="ko-KR" sz="1600" b="1"/>
              <a:t>0.4~1.2</a:t>
            </a:r>
            <a:r>
              <a:rPr lang="ko-KR" altLang="en-US" sz="1600" b="1"/>
              <a:t>까지의 분포</a:t>
            </a:r>
            <a:endParaRPr lang="en-US" altLang="ko-KR" sz="1600" b="1"/>
          </a:p>
          <a:p>
            <a:r>
              <a:rPr lang="en-US" altLang="ko-KR" sz="1600" b="1"/>
              <a:t> </a:t>
            </a:r>
            <a:r>
              <a:rPr lang="ko-KR" altLang="en-US" sz="1600" b="1"/>
              <a:t>수컷의 경우 </a:t>
            </a:r>
            <a:r>
              <a:rPr lang="en-US" altLang="ko-KR" sz="1600" b="1"/>
              <a:t>0.8~2.4</a:t>
            </a:r>
            <a:r>
              <a:rPr lang="ko-KR" altLang="en-US" sz="1600" b="1"/>
              <a:t>까지의 분포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E724D56-4671-408F-BAD3-C81514BF2E4A}"/>
              </a:ext>
            </a:extLst>
          </p:cNvPr>
          <p:cNvSpPr/>
          <p:nvPr/>
        </p:nvSpPr>
        <p:spPr>
          <a:xfrm>
            <a:off x="8793443" y="4652655"/>
            <a:ext cx="245660" cy="224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6214B6-A98A-4100-BCF3-7E48E9E0E374}"/>
              </a:ext>
            </a:extLst>
          </p:cNvPr>
          <p:cNvSpPr txBox="1"/>
          <p:nvPr/>
        </p:nvSpPr>
        <p:spPr>
          <a:xfrm>
            <a:off x="327546" y="859809"/>
            <a:ext cx="6414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파이썬으로 인공데이터 만들기</a:t>
            </a:r>
          </a:p>
        </p:txBody>
      </p:sp>
    </p:spTree>
    <p:extLst>
      <p:ext uri="{BB962C8B-B14F-4D97-AF65-F5344CB8AC3E}">
        <p14:creationId xmlns:p14="http://schemas.microsoft.com/office/powerpoint/2010/main" val="41047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623DF-548E-4F56-8BAD-230F6DC81654}"/>
              </a:ext>
            </a:extLst>
          </p:cNvPr>
          <p:cNvSpPr txBox="1"/>
          <p:nvPr/>
        </p:nvSpPr>
        <p:spPr>
          <a:xfrm>
            <a:off x="156748" y="439331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6.1.1 </a:t>
            </a:r>
            <a:r>
              <a:rPr lang="ko-KR" alt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문제설정 </a:t>
            </a:r>
            <a:r>
              <a:rPr lang="en-US" altLang="ko-KR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가장 간단한 입력이 </a:t>
            </a:r>
            <a:r>
              <a:rPr lang="en-US" altLang="ko-KR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차원이고</a:t>
            </a:r>
            <a:r>
              <a:rPr lang="en-US" altLang="ko-KR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분류할 클래스가 두 가지인 경우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6214B6-A98A-4100-BCF3-7E48E9E0E374}"/>
              </a:ext>
            </a:extLst>
          </p:cNvPr>
          <p:cNvSpPr txBox="1"/>
          <p:nvPr/>
        </p:nvSpPr>
        <p:spPr>
          <a:xfrm>
            <a:off x="327546" y="859809"/>
            <a:ext cx="6414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어떤 곤충의 질량과 성별의 인공 데이터</a:t>
            </a:r>
            <a:r>
              <a:rPr lang="en-US" altLang="ko-KR" sz="1600"/>
              <a:t>(30</a:t>
            </a:r>
            <a:r>
              <a:rPr lang="ko-KR" altLang="en-US" sz="1600"/>
              <a:t>마리 분</a:t>
            </a:r>
            <a:r>
              <a:rPr lang="en-US" altLang="ko-KR" sz="1600"/>
              <a:t>)</a:t>
            </a:r>
            <a:endParaRPr lang="ko-KR" altLang="en-US" sz="1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8F63A2-C037-437D-AAE7-51BDEBD60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9" y="1257300"/>
            <a:ext cx="10792785" cy="4971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EB0E7-C379-43BA-AF49-EF22EC93EB16}"/>
              </a:ext>
            </a:extLst>
          </p:cNvPr>
          <p:cNvSpPr txBox="1"/>
          <p:nvPr/>
        </p:nvSpPr>
        <p:spPr>
          <a:xfrm>
            <a:off x="846766" y="4582905"/>
            <a:ext cx="1325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   수컷 </a:t>
            </a:r>
            <a:r>
              <a:rPr lang="en-US" altLang="ko-KR" sz="1400"/>
              <a:t>1</a:t>
            </a:r>
          </a:p>
          <a:p>
            <a:endParaRPr lang="en-US" altLang="ko-KR" sz="1400"/>
          </a:p>
          <a:p>
            <a:r>
              <a:rPr lang="ko-KR" altLang="en-US" sz="1400"/>
              <a:t>라벨</a:t>
            </a:r>
            <a:r>
              <a:rPr lang="en-US" altLang="ko-KR" sz="1400"/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974849-3F73-4C63-A0F2-6E8E13095959}"/>
              </a:ext>
            </a:extLst>
          </p:cNvPr>
          <p:cNvSpPr txBox="1"/>
          <p:nvPr/>
        </p:nvSpPr>
        <p:spPr>
          <a:xfrm>
            <a:off x="1046921" y="5380385"/>
            <a:ext cx="1164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암컷 </a:t>
            </a:r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4EFA2F-A133-4D42-BCEC-9DAA7ADFA165}"/>
              </a:ext>
            </a:extLst>
          </p:cNvPr>
          <p:cNvSpPr txBox="1"/>
          <p:nvPr/>
        </p:nvSpPr>
        <p:spPr>
          <a:xfrm>
            <a:off x="2405269" y="6142384"/>
            <a:ext cx="1164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질량 </a:t>
            </a:r>
            <a:r>
              <a:rPr lang="en-US" altLang="ko-KR" sz="1400"/>
              <a:t>xg</a:t>
            </a:r>
            <a:endParaRPr lang="ko-KR" altLang="en-US" sz="14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555BC80-8EC5-47AD-A212-EEE84E894AD7}"/>
              </a:ext>
            </a:extLst>
          </p:cNvPr>
          <p:cNvCxnSpPr>
            <a:cxnSpLocks/>
          </p:cNvCxnSpPr>
          <p:nvPr/>
        </p:nvCxnSpPr>
        <p:spPr>
          <a:xfrm flipV="1">
            <a:off x="2729948" y="4068417"/>
            <a:ext cx="0" cy="186855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EE3A09-0197-43F7-852B-D686616BCC14}"/>
              </a:ext>
            </a:extLst>
          </p:cNvPr>
          <p:cNvSpPr txBox="1"/>
          <p:nvPr/>
        </p:nvSpPr>
        <p:spPr>
          <a:xfrm>
            <a:off x="2160103" y="4041910"/>
            <a:ext cx="1709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암컷    수컷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642790-EDC9-4F18-8744-2B7A91F5BB89}"/>
                  </a:ext>
                </a:extLst>
              </p:cNvPr>
              <p:cNvSpPr txBox="1"/>
              <p:nvPr/>
            </p:nvSpPr>
            <p:spPr>
              <a:xfrm>
                <a:off x="4055165" y="4518990"/>
                <a:ext cx="7584386" cy="1393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/>
                  <a:t>문제를 푸는 방침은 수컷과 암컷을 분리하는 경계선을 결정하는 것이다</a:t>
                </a:r>
                <a:r>
                  <a:rPr lang="en-US" altLang="ko-KR" sz="1400"/>
                  <a:t>. </a:t>
                </a:r>
              </a:p>
              <a:p>
                <a:r>
                  <a:rPr lang="ko-KR" altLang="en-US" sz="1400"/>
                  <a:t>이것을</a:t>
                </a:r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400" b="1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결</m:t>
                        </m:r>
                        <m:r>
                          <a:rPr lang="ko-KR" altLang="en-US" sz="14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정</m:t>
                        </m:r>
                        <m:r>
                          <a:rPr lang="ko-KR" altLang="en-US" sz="1400" b="1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경</m:t>
                        </m:r>
                        <m:r>
                          <a:rPr lang="ko-KR" altLang="en-US" sz="14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계</m:t>
                        </m:r>
                      </m:e>
                      <m:sup>
                        <m:r>
                          <a:rPr lang="en-US" altLang="ko-KR" sz="14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𝒅𝒆𝒄𝒊𝒔𝒊𝒐𝒏</m:t>
                        </m:r>
                        <m:r>
                          <a:rPr lang="en-US" altLang="ko-KR" sz="14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𝒃𝒐𝒖𝒏𝒅𝒂𝒓𝒚</m:t>
                        </m:r>
                      </m:sup>
                    </m:sSup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sz="1400"/>
                  <a:t>고 한다</a:t>
                </a:r>
                <a:r>
                  <a:rPr lang="en-US" altLang="ko-KR" sz="1400"/>
                  <a:t>. </a:t>
                </a:r>
                <a:r>
                  <a:rPr lang="ko-KR" altLang="en-US" sz="1400"/>
                  <a:t>이제 새로운 질량 데이터가 들어왔을 때</a:t>
                </a:r>
                <a:r>
                  <a:rPr lang="en-US" altLang="ko-KR" sz="1400"/>
                  <a:t>, </a:t>
                </a:r>
              </a:p>
              <a:p>
                <a:r>
                  <a:rPr lang="ko-KR" altLang="en-US" sz="1400"/>
                  <a:t>결정경계보다</a:t>
                </a:r>
                <a:r>
                  <a:rPr lang="en-US" altLang="ko-KR" sz="1400"/>
                  <a:t> </a:t>
                </a:r>
                <a:r>
                  <a:rPr lang="ko-KR" altLang="en-US" sz="1400"/>
                  <a:t>크면 </a:t>
                </a:r>
                <a:r>
                  <a:rPr lang="en-US" altLang="ko-KR" sz="1400"/>
                  <a:t>‘</a:t>
                </a:r>
                <a:r>
                  <a:rPr lang="ko-KR" altLang="en-US" sz="1400"/>
                  <a:t>수컷</a:t>
                </a:r>
                <a:r>
                  <a:rPr lang="en-US" altLang="ko-KR" sz="1400"/>
                  <a:t>’</a:t>
                </a:r>
                <a:r>
                  <a:rPr lang="ko-KR" altLang="en-US" sz="1400"/>
                  <a:t> 작으면 </a:t>
                </a:r>
                <a:r>
                  <a:rPr lang="en-US" altLang="ko-KR" sz="1400"/>
                  <a:t>‘</a:t>
                </a:r>
                <a:r>
                  <a:rPr lang="ko-KR" altLang="en-US" sz="1400"/>
                  <a:t>암컷</a:t>
                </a:r>
                <a:r>
                  <a:rPr lang="en-US" altLang="ko-KR" sz="1400"/>
                  <a:t>’</a:t>
                </a:r>
                <a:r>
                  <a:rPr lang="ko-KR" altLang="en-US" sz="1400"/>
                  <a:t>으로 예측할 수 있다</a:t>
                </a:r>
                <a:r>
                  <a:rPr lang="en-US" altLang="ko-KR" sz="1400"/>
                  <a:t>.</a:t>
                </a:r>
              </a:p>
              <a:p>
                <a:endParaRPr lang="en-US" altLang="ko-KR" sz="1400"/>
              </a:p>
              <a:p>
                <a:r>
                  <a:rPr lang="ko-KR" altLang="en-US" sz="1400"/>
                  <a:t>즉</a:t>
                </a:r>
                <a:r>
                  <a:rPr lang="en-US" altLang="ko-KR" sz="1400"/>
                  <a:t>, </a:t>
                </a:r>
                <a:r>
                  <a:rPr lang="ko-KR" altLang="en-US" sz="1400"/>
                  <a:t>클래스를 </a:t>
                </a:r>
                <a:r>
                  <a:rPr lang="en-US" altLang="ko-KR" sz="1400"/>
                  <a:t>‘</a:t>
                </a:r>
                <a:r>
                  <a:rPr lang="ko-KR" altLang="en-US" sz="1400"/>
                  <a:t>분류</a:t>
                </a:r>
                <a:r>
                  <a:rPr lang="en-US" altLang="ko-KR" sz="1400"/>
                  <a:t>’</a:t>
                </a:r>
                <a:r>
                  <a:rPr lang="ko-KR" altLang="en-US" sz="1400"/>
                  <a:t>하는 기준선</a:t>
                </a:r>
                <a:endParaRPr lang="en-US" altLang="ko-KR" sz="1400"/>
              </a:p>
              <a:p>
                <a:endParaRPr lang="en-US" altLang="ko-KR" sz="14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642790-EDC9-4F18-8744-2B7A91F5B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65" y="4518990"/>
                <a:ext cx="7584386" cy="1393074"/>
              </a:xfrm>
              <a:prstGeom prst="rect">
                <a:avLst/>
              </a:prstGeom>
              <a:blipFill>
                <a:blip r:embed="rId3"/>
                <a:stretch>
                  <a:fillRect l="-241" t="-4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3970D2A-6862-497A-9D0D-0B6E23B0D66A}"/>
              </a:ext>
            </a:extLst>
          </p:cNvPr>
          <p:cNvSpPr txBox="1"/>
          <p:nvPr/>
        </p:nvSpPr>
        <p:spPr>
          <a:xfrm>
            <a:off x="2741828" y="5000083"/>
            <a:ext cx="1325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결정 경계</a:t>
            </a:r>
          </a:p>
        </p:txBody>
      </p:sp>
    </p:spTree>
    <p:extLst>
      <p:ext uri="{BB962C8B-B14F-4D97-AF65-F5344CB8AC3E}">
        <p14:creationId xmlns:p14="http://schemas.microsoft.com/office/powerpoint/2010/main" val="64985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624D72-C791-4BD7-AF32-8F26184DE64A}"/>
              </a:ext>
            </a:extLst>
          </p:cNvPr>
          <p:cNvSpPr/>
          <p:nvPr/>
        </p:nvSpPr>
        <p:spPr>
          <a:xfrm>
            <a:off x="1616743" y="1874353"/>
            <a:ext cx="8719931" cy="3911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623DF-548E-4F56-8BAD-230F6DC81654}"/>
              </a:ext>
            </a:extLst>
          </p:cNvPr>
          <p:cNvSpPr txBox="1"/>
          <p:nvPr/>
        </p:nvSpPr>
        <p:spPr>
          <a:xfrm>
            <a:off x="156748" y="439331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6.1.1 </a:t>
            </a:r>
            <a:r>
              <a:rPr lang="ko-KR" alt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문제설정 </a:t>
            </a:r>
            <a:r>
              <a:rPr lang="en-US" altLang="ko-KR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가장 간단한 입력이 </a:t>
            </a:r>
            <a:r>
              <a:rPr lang="en-US" altLang="ko-KR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차원이고</a:t>
            </a:r>
            <a:r>
              <a:rPr lang="en-US" altLang="ko-KR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분류할 클래스가 두 가지인 경우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6214B6-A98A-4100-BCF3-7E48E9E0E374}"/>
              </a:ext>
            </a:extLst>
          </p:cNvPr>
          <p:cNvSpPr txBox="1"/>
          <p:nvPr/>
        </p:nvSpPr>
        <p:spPr>
          <a:xfrm>
            <a:off x="327546" y="859809"/>
            <a:ext cx="6414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그렇다면 결정경계는 어떻게 정하는가</a:t>
            </a:r>
            <a:r>
              <a:rPr lang="en-US" altLang="ko-KR" sz="1600"/>
              <a:t>??</a:t>
            </a:r>
            <a:endParaRPr lang="ko-KR" altLang="en-US" sz="16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93FF7C-FB02-4E81-88C5-835A5E9F1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810" y="2499220"/>
            <a:ext cx="2733675" cy="21050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7BEC2F-170F-4E64-AD6A-DAD825C9D185}"/>
              </a:ext>
            </a:extLst>
          </p:cNvPr>
          <p:cNvSpPr txBox="1"/>
          <p:nvPr/>
        </p:nvSpPr>
        <p:spPr>
          <a:xfrm>
            <a:off x="2145456" y="2939639"/>
            <a:ext cx="1325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     수컷 </a:t>
            </a:r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라벨</a:t>
            </a:r>
            <a:r>
              <a:rPr lang="en-US" altLang="ko-KR" sz="1400"/>
              <a:t>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9C178F-1034-4CB8-9D58-A4B530976F25}"/>
              </a:ext>
            </a:extLst>
          </p:cNvPr>
          <p:cNvSpPr txBox="1"/>
          <p:nvPr/>
        </p:nvSpPr>
        <p:spPr>
          <a:xfrm>
            <a:off x="2345611" y="3737119"/>
            <a:ext cx="1164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  암컷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CA295-9316-4D07-AF2C-493945C43A59}"/>
              </a:ext>
            </a:extLst>
          </p:cNvPr>
          <p:cNvSpPr txBox="1"/>
          <p:nvPr/>
        </p:nvSpPr>
        <p:spPr>
          <a:xfrm>
            <a:off x="3703959" y="4485866"/>
            <a:ext cx="1164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질량 </a:t>
            </a:r>
            <a:r>
              <a:rPr lang="en-US" altLang="ko-KR" sz="1400"/>
              <a:t>xg</a:t>
            </a:r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8984E0-97AE-4172-A844-4C4A8BF6F8E8}"/>
                  </a:ext>
                </a:extLst>
              </p:cNvPr>
              <p:cNvSpPr txBox="1"/>
              <p:nvPr/>
            </p:nvSpPr>
            <p:spPr>
              <a:xfrm>
                <a:off x="636104" y="1232455"/>
                <a:ext cx="11131826" cy="531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/>
                  <a:t>5</a:t>
                </a:r>
                <a:r>
                  <a:rPr lang="ko-KR" altLang="en-US" sz="1400"/>
                  <a:t>장에서 배운</a:t>
                </a:r>
                <a:r>
                  <a:rPr lang="en-US" altLang="ko-KR" sz="1400"/>
                  <a:t>, ‘</a:t>
                </a:r>
                <a:r>
                  <a:rPr lang="ko-KR" altLang="en-US" sz="1400"/>
                  <a:t>선형회귀모델</a:t>
                </a:r>
                <a:r>
                  <a:rPr lang="en-US" altLang="ko-KR" sz="1400"/>
                  <a:t>’</a:t>
                </a:r>
                <a:r>
                  <a:rPr lang="ko-KR" altLang="en-US" sz="1400"/>
                  <a:t>을 사용하여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400" b="1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결정경계</m:t>
                        </m:r>
                      </m:e>
                      <m:sup>
                        <m:r>
                          <a:rPr lang="en-US" altLang="ko-KR" sz="1400" b="1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𝒅𝒆𝒄𝒊𝒔𝒊𝒐𝒏</m:t>
                        </m:r>
                        <m:r>
                          <a:rPr lang="en-US" altLang="ko-KR" sz="1400" b="1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1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𝒃𝒐𝒖𝒏𝒅𝒂𝒓𝒚</m:t>
                        </m:r>
                      </m:sup>
                    </m:sSup>
                    <m:r>
                      <a:rPr lang="en-US" altLang="ko-KR" sz="1400" b="1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/>
                  <a:t>를 정해보자</a:t>
                </a:r>
                <a:r>
                  <a:rPr lang="en-US" altLang="ko-KR" sz="1400"/>
                  <a:t>. </a:t>
                </a:r>
                <a:r>
                  <a:rPr lang="ko-KR" altLang="en-US" sz="1400"/>
                  <a:t>클래스를 </a:t>
                </a:r>
                <a:r>
                  <a:rPr lang="en-US" altLang="ko-KR" sz="1400"/>
                  <a:t>‘0’</a:t>
                </a:r>
                <a:r>
                  <a:rPr lang="ko-KR" altLang="en-US" sz="1400"/>
                  <a:t>과 </a:t>
                </a:r>
                <a:r>
                  <a:rPr lang="en-US" altLang="ko-KR" sz="1400"/>
                  <a:t>‘1’</a:t>
                </a:r>
                <a:r>
                  <a:rPr lang="ko-KR" altLang="en-US" sz="1400"/>
                  <a:t>의 값으로 해석하여 데이터의 분포에</a:t>
                </a:r>
                <a:endParaRPr lang="en-US" altLang="ko-KR" sz="1400"/>
              </a:p>
              <a:p>
                <a:r>
                  <a:rPr lang="ko-KR" altLang="en-US" sz="1400"/>
                  <a:t>직선을 맞춰보자</a:t>
                </a:r>
                <a:r>
                  <a:rPr lang="en-US" altLang="ko-KR" sz="1400"/>
                  <a:t>. </a:t>
                </a:r>
                <a:r>
                  <a:rPr lang="ko-KR" altLang="en-US" sz="1400"/>
                  <a:t>그리고 그 직선이 </a:t>
                </a:r>
                <a:r>
                  <a:rPr lang="en-US" altLang="ko-KR" sz="1400"/>
                  <a:t>0.5</a:t>
                </a:r>
                <a:r>
                  <a:rPr lang="ko-KR" altLang="en-US" sz="1400"/>
                  <a:t>의 값을 갖는 곳을 결정 경계로 한다</a:t>
                </a:r>
                <a:r>
                  <a:rPr lang="en-US" altLang="ko-KR" sz="140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8984E0-97AE-4172-A844-4C4A8BF6F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04" y="1232455"/>
                <a:ext cx="11131826" cy="531299"/>
              </a:xfrm>
              <a:prstGeom prst="rect">
                <a:avLst/>
              </a:prstGeom>
              <a:blipFill>
                <a:blip r:embed="rId3"/>
                <a:stretch>
                  <a:fillRect l="-164" t="-1149" b="-114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72D3419-48DF-43F4-9262-152886F59817}"/>
              </a:ext>
            </a:extLst>
          </p:cNvPr>
          <p:cNvCxnSpPr>
            <a:cxnSpLocks/>
          </p:cNvCxnSpPr>
          <p:nvPr/>
        </p:nvCxnSpPr>
        <p:spPr>
          <a:xfrm>
            <a:off x="3233508" y="3485324"/>
            <a:ext cx="1635269" cy="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6851DE6-5F0D-4EA6-87B7-7AAA2AE27838}"/>
              </a:ext>
            </a:extLst>
          </p:cNvPr>
          <p:cNvCxnSpPr>
            <a:cxnSpLocks/>
          </p:cNvCxnSpPr>
          <p:nvPr/>
        </p:nvCxnSpPr>
        <p:spPr>
          <a:xfrm flipV="1">
            <a:off x="4002134" y="2716698"/>
            <a:ext cx="0" cy="156376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EA34F1-5EC7-4B30-A042-7B890582E250}"/>
              </a:ext>
            </a:extLst>
          </p:cNvPr>
          <p:cNvCxnSpPr/>
          <p:nvPr/>
        </p:nvCxnSpPr>
        <p:spPr>
          <a:xfrm flipV="1">
            <a:off x="3207004" y="2862471"/>
            <a:ext cx="1635269" cy="1208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F00D852-2BFC-470E-A7CB-BEF621C0B99F}"/>
              </a:ext>
            </a:extLst>
          </p:cNvPr>
          <p:cNvSpPr txBox="1"/>
          <p:nvPr/>
        </p:nvSpPr>
        <p:spPr>
          <a:xfrm>
            <a:off x="3180500" y="3485324"/>
            <a:ext cx="234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암컷         수컷</a:t>
            </a:r>
          </a:p>
        </p:txBody>
      </p:sp>
      <p:sp>
        <p:nvSpPr>
          <p:cNvPr id="36" name="오른쪽 중괄호 35">
            <a:extLst>
              <a:ext uri="{FF2B5EF4-FFF2-40B4-BE49-F238E27FC236}">
                <a16:creationId xmlns:a16="http://schemas.microsoft.com/office/drawing/2014/main" id="{90B65099-B89E-4B96-81EC-85B8DFB4F453}"/>
              </a:ext>
            </a:extLst>
          </p:cNvPr>
          <p:cNvSpPr/>
          <p:nvPr/>
        </p:nvSpPr>
        <p:spPr>
          <a:xfrm rot="5400000">
            <a:off x="4595958" y="3046717"/>
            <a:ext cx="30809" cy="25436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E83F8F-AAC3-413E-88A2-95750E46823A}"/>
              </a:ext>
            </a:extLst>
          </p:cNvPr>
          <p:cNvSpPr txBox="1"/>
          <p:nvPr/>
        </p:nvSpPr>
        <p:spPr>
          <a:xfrm>
            <a:off x="4579519" y="3176451"/>
            <a:ext cx="80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오차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0F9FEE-DD90-4BC2-A272-6F68D55BFB09}"/>
              </a:ext>
            </a:extLst>
          </p:cNvPr>
          <p:cNvSpPr txBox="1"/>
          <p:nvPr/>
        </p:nvSpPr>
        <p:spPr>
          <a:xfrm>
            <a:off x="4185937" y="1986483"/>
            <a:ext cx="328495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1500" b="1"/>
              <a:t>선형회귀모델을 </a:t>
            </a:r>
            <a:r>
              <a:rPr lang="en-US" altLang="ko-KR" sz="1500" b="1"/>
              <a:t>‘</a:t>
            </a:r>
            <a:r>
              <a:rPr lang="ko-KR" altLang="en-US" sz="1500" b="1"/>
              <a:t>분류＇문제에 피팅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819C70-D816-44D8-BBB3-636CFCA97727}"/>
              </a:ext>
            </a:extLst>
          </p:cNvPr>
          <p:cNvSpPr txBox="1"/>
          <p:nvPr/>
        </p:nvSpPr>
        <p:spPr>
          <a:xfrm>
            <a:off x="3432288" y="2366700"/>
            <a:ext cx="2491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실제 피팅 결과</a:t>
            </a:r>
          </a:p>
        </p:txBody>
      </p:sp>
      <p:sp>
        <p:nvSpPr>
          <p:cNvPr id="45" name="말풍선: 모서리가 둥근 사각형 44">
            <a:extLst>
              <a:ext uri="{FF2B5EF4-FFF2-40B4-BE49-F238E27FC236}">
                <a16:creationId xmlns:a16="http://schemas.microsoft.com/office/drawing/2014/main" id="{5ADBAE03-B6FB-4462-930A-3444282D73A7}"/>
              </a:ext>
            </a:extLst>
          </p:cNvPr>
          <p:cNvSpPr/>
          <p:nvPr/>
        </p:nvSpPr>
        <p:spPr>
          <a:xfrm rot="10800000">
            <a:off x="2345611" y="5034373"/>
            <a:ext cx="3578086" cy="599499"/>
          </a:xfrm>
          <a:prstGeom prst="wedgeRoundRectCallout">
            <a:avLst>
              <a:gd name="adj1" fmla="val 4964"/>
              <a:gd name="adj2" fmla="val 79138"/>
              <a:gd name="adj3" fmla="val 166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118543-624E-403B-912C-B840EF3A5F36}"/>
              </a:ext>
            </a:extLst>
          </p:cNvPr>
          <p:cNvSpPr txBox="1"/>
          <p:nvPr/>
        </p:nvSpPr>
        <p:spPr>
          <a:xfrm>
            <a:off x="2411871" y="5083670"/>
            <a:ext cx="357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① </a:t>
            </a:r>
            <a:r>
              <a:rPr lang="en-US" altLang="ko-KR" sz="1400"/>
              <a:t>t</a:t>
            </a:r>
            <a:r>
              <a:rPr lang="ko-KR" altLang="en-US" sz="1400"/>
              <a:t>가 </a:t>
            </a:r>
            <a:r>
              <a:rPr lang="en-US" altLang="ko-KR" sz="1400"/>
              <a:t>0.5</a:t>
            </a:r>
            <a:r>
              <a:rPr lang="ko-KR" altLang="en-US" sz="1400"/>
              <a:t>를 지나가는 </a:t>
            </a:r>
            <a:r>
              <a:rPr lang="en-US" altLang="ko-KR" sz="1400"/>
              <a:t>x</a:t>
            </a:r>
            <a:r>
              <a:rPr lang="ko-KR" altLang="en-US" sz="1400"/>
              <a:t>의 값을 결정경계로 하면 좋은 것일까</a:t>
            </a:r>
            <a:r>
              <a:rPr lang="en-US" altLang="ko-KR" sz="1400"/>
              <a:t>?</a:t>
            </a:r>
            <a:endParaRPr lang="ko-KR" altLang="en-US" sz="1400"/>
          </a:p>
        </p:txBody>
      </p:sp>
      <p:sp>
        <p:nvSpPr>
          <p:cNvPr id="47" name="말풍선: 모서리가 둥근 사각형 46">
            <a:extLst>
              <a:ext uri="{FF2B5EF4-FFF2-40B4-BE49-F238E27FC236}">
                <a16:creationId xmlns:a16="http://schemas.microsoft.com/office/drawing/2014/main" id="{AC91C572-338C-4907-88B6-0AAB3B6E784C}"/>
              </a:ext>
            </a:extLst>
          </p:cNvPr>
          <p:cNvSpPr/>
          <p:nvPr/>
        </p:nvSpPr>
        <p:spPr>
          <a:xfrm rot="10800000">
            <a:off x="5519512" y="3039918"/>
            <a:ext cx="3902761" cy="599499"/>
          </a:xfrm>
          <a:prstGeom prst="wedgeRoundRectCallout">
            <a:avLst>
              <a:gd name="adj1" fmla="val 60890"/>
              <a:gd name="adj2" fmla="val 6190"/>
              <a:gd name="adj3" fmla="val 166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FDDF6E-D77E-4415-AB1B-9DC080051692}"/>
              </a:ext>
            </a:extLst>
          </p:cNvPr>
          <p:cNvSpPr txBox="1"/>
          <p:nvPr/>
        </p:nvSpPr>
        <p:spPr>
          <a:xfrm>
            <a:off x="5585773" y="3089219"/>
            <a:ext cx="4005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② 문제점</a:t>
            </a:r>
            <a:r>
              <a:rPr lang="en-US" altLang="ko-KR" sz="1400"/>
              <a:t>: </a:t>
            </a:r>
            <a:r>
              <a:rPr lang="ko-KR" altLang="en-US" sz="1400"/>
              <a:t>확실하게 수컷이라고 말할 수 있는 질량이 큰 데이터 점에서 오차가 커지고 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9" name="말풍선: 모서리가 둥근 사각형 48">
            <a:extLst>
              <a:ext uri="{FF2B5EF4-FFF2-40B4-BE49-F238E27FC236}">
                <a16:creationId xmlns:a16="http://schemas.microsoft.com/office/drawing/2014/main" id="{02A0B025-4B96-43CD-80F9-545EB7C01F3D}"/>
              </a:ext>
            </a:extLst>
          </p:cNvPr>
          <p:cNvSpPr/>
          <p:nvPr/>
        </p:nvSpPr>
        <p:spPr>
          <a:xfrm rot="10800000">
            <a:off x="5579147" y="4000699"/>
            <a:ext cx="3657595" cy="599499"/>
          </a:xfrm>
          <a:prstGeom prst="wedgeRoundRectCallout">
            <a:avLst>
              <a:gd name="adj1" fmla="val 61569"/>
              <a:gd name="adj2" fmla="val 48190"/>
              <a:gd name="adj3" fmla="val 166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646777-F104-426B-9908-27187CA67FFD}"/>
              </a:ext>
            </a:extLst>
          </p:cNvPr>
          <p:cNvSpPr txBox="1"/>
          <p:nvPr/>
        </p:nvSpPr>
        <p:spPr>
          <a:xfrm>
            <a:off x="5645409" y="4050001"/>
            <a:ext cx="3591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③ 이 오차를 해소하려고 하므로</a:t>
            </a:r>
            <a:r>
              <a:rPr lang="en-US" altLang="ko-KR" sz="1400"/>
              <a:t>, </a:t>
            </a:r>
            <a:r>
              <a:rPr lang="ko-KR" altLang="en-US" sz="1400"/>
              <a:t>경계선이 수컷 측에 끌려간다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1CC501-9641-4E08-951A-B4735590BA8B}"/>
              </a:ext>
            </a:extLst>
          </p:cNvPr>
          <p:cNvSpPr txBox="1"/>
          <p:nvPr/>
        </p:nvSpPr>
        <p:spPr>
          <a:xfrm>
            <a:off x="636104" y="5963478"/>
            <a:ext cx="1137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이와 같은 문제들 때문에</a:t>
            </a:r>
            <a:r>
              <a:rPr lang="en-US" altLang="ko-KR" sz="1400"/>
              <a:t>, </a:t>
            </a:r>
            <a:r>
              <a:rPr lang="ko-KR" altLang="en-US" sz="1400"/>
              <a:t>이 방법은 잘 통하지 않는 방법이다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ED565F-D96B-4C70-943E-765576428D6D}"/>
              </a:ext>
            </a:extLst>
          </p:cNvPr>
          <p:cNvSpPr txBox="1"/>
          <p:nvPr/>
        </p:nvSpPr>
        <p:spPr>
          <a:xfrm>
            <a:off x="2875721" y="3349488"/>
            <a:ext cx="407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0.5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11862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D889E8-B449-4110-A373-F7005133236E}"/>
                  </a:ext>
                </a:extLst>
              </p:cNvPr>
              <p:cNvSpPr txBox="1"/>
              <p:nvPr/>
            </p:nvSpPr>
            <p:spPr>
              <a:xfrm>
                <a:off x="609601" y="1408475"/>
                <a:ext cx="11396869" cy="4627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/>
                  <a:t>앞에서 나눴던 암컷과 수컷의 분포는 다음과 같다</a:t>
                </a:r>
                <a:r>
                  <a:rPr lang="en-US" altLang="ko-KR" sz="1600"/>
                  <a:t>.</a:t>
                </a:r>
              </a:p>
              <a:p>
                <a:endParaRPr lang="en-US" altLang="ko-KR" sz="1600"/>
              </a:p>
              <a:p>
                <a:endParaRPr lang="en-US" altLang="ko-KR" sz="1600"/>
              </a:p>
              <a:p>
                <a:endParaRPr lang="en-US" altLang="ko-KR" sz="1600"/>
              </a:p>
              <a:p>
                <a:endParaRPr lang="en-US" altLang="ko-KR" sz="1600"/>
              </a:p>
              <a:p>
                <a:endParaRPr lang="en-US" altLang="ko-KR" sz="1600"/>
              </a:p>
              <a:p>
                <a:endParaRPr lang="en-US" altLang="ko-KR" sz="1600"/>
              </a:p>
              <a:p>
                <a:r>
                  <a:rPr lang="ko-KR" altLang="en-US" sz="1600"/>
                  <a:t>이러한 분포를 참고하면</a:t>
                </a:r>
                <a:r>
                  <a:rPr lang="en-US" altLang="ko-KR" sz="1600"/>
                  <a:t>, </a:t>
                </a:r>
                <a:r>
                  <a:rPr lang="ko-KR" altLang="en-US" sz="1600"/>
                  <a:t>질량</a:t>
                </a:r>
                <a:r>
                  <a:rPr lang="en-US" altLang="ko-KR" sz="16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/>
                  <a:t>&lt;0.8 </a:t>
                </a:r>
                <a:r>
                  <a:rPr lang="ko-KR" altLang="en-US" sz="1600"/>
                  <a:t>이면 </a:t>
                </a:r>
                <a:r>
                  <a:rPr lang="en-US" altLang="ko-KR" sz="1600"/>
                  <a:t> </a:t>
                </a:r>
                <a:r>
                  <a:rPr lang="ko-KR" altLang="en-US" sz="1600"/>
                  <a:t>그 곤충은 확실히 </a:t>
                </a:r>
                <a:r>
                  <a:rPr lang="en-US" altLang="ko-KR" sz="1600"/>
                  <a:t>‘</a:t>
                </a:r>
                <a:r>
                  <a:rPr lang="ko-KR" altLang="en-US" sz="1600"/>
                  <a:t>암컷</a:t>
                </a:r>
                <a:r>
                  <a:rPr lang="en-US" altLang="ko-KR" sz="1600"/>
                  <a:t>’</a:t>
                </a:r>
                <a:r>
                  <a:rPr lang="ko-KR" altLang="en-US" sz="1600"/>
                  <a:t>이고 질량</a:t>
                </a:r>
                <a:r>
                  <a:rPr lang="en-US" altLang="ko-KR" sz="16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&gt;1</a:t>
                </a:r>
                <a:r>
                  <a:rPr lang="en-US" altLang="ko-KR" sz="1600"/>
                  <a:t>.2</a:t>
                </a:r>
                <a:r>
                  <a:rPr lang="ko-KR" altLang="en-US" sz="1600"/>
                  <a:t>라면 확실히 </a:t>
                </a:r>
                <a:r>
                  <a:rPr lang="en-US" altLang="ko-KR" sz="1600"/>
                  <a:t>‘</a:t>
                </a:r>
                <a:r>
                  <a:rPr lang="ko-KR" altLang="en-US" sz="1600"/>
                  <a:t>수컷＇임을 알 수 있다</a:t>
                </a:r>
                <a:r>
                  <a:rPr lang="en-US" altLang="ko-KR" sz="1600"/>
                  <a:t>.</a:t>
                </a:r>
              </a:p>
              <a:p>
                <a:endParaRPr lang="en-US" altLang="ko-KR" sz="1600"/>
              </a:p>
              <a:p>
                <a:r>
                  <a:rPr lang="ko-KR" altLang="en-US" sz="1600"/>
                  <a:t>그렇다면</a:t>
                </a:r>
                <a:r>
                  <a:rPr lang="en-US" altLang="ko-KR" sz="1600"/>
                  <a:t>,  0.8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600"/>
                  <a:t> </a:t>
                </a:r>
                <a:r>
                  <a:rPr lang="en-US" altLang="ko-KR" sz="1600"/>
                  <a:t>&lt; 1.2 </a:t>
                </a:r>
                <a:r>
                  <a:rPr lang="ko-KR" altLang="en-US" sz="1600"/>
                  <a:t>인 경우에는 해당 곤충의 성별을 어떻게 예측해야 할까</a:t>
                </a:r>
                <a:r>
                  <a:rPr lang="en-US" altLang="ko-KR" sz="1600"/>
                  <a:t>??</a:t>
                </a:r>
              </a:p>
              <a:p>
                <a:endParaRPr lang="en-US" altLang="ko-KR" sz="1600"/>
              </a:p>
              <a:p>
                <a:r>
                  <a:rPr lang="ko-KR" altLang="en-US" sz="1600"/>
                  <a:t>이 경우</a:t>
                </a:r>
                <a:r>
                  <a:rPr lang="en-US" altLang="ko-KR" sz="1600"/>
                  <a:t>, </a:t>
                </a:r>
                <a:r>
                  <a:rPr lang="ko-KR" altLang="en-US" sz="1600"/>
                  <a:t>수컷일 경우와 암컷일 경우가 둘 다 가능하므로 </a:t>
                </a:r>
                <a:r>
                  <a:rPr lang="en-US" altLang="ko-KR" sz="1600">
                    <a:solidFill>
                      <a:schemeClr val="accent1"/>
                    </a:solidFill>
                  </a:rPr>
                  <a:t>100%</a:t>
                </a:r>
                <a:r>
                  <a:rPr lang="ko-KR" altLang="en-US" sz="1600">
                    <a:solidFill>
                      <a:schemeClr val="accent1"/>
                    </a:solidFill>
                  </a:rPr>
                  <a:t>예측하는 것은 불가능</a:t>
                </a:r>
                <a:r>
                  <a:rPr lang="ko-KR" altLang="en-US" sz="1600"/>
                  <a:t>하다</a:t>
                </a:r>
                <a:r>
                  <a:rPr lang="en-US" altLang="ko-KR" sz="1600"/>
                  <a:t>.</a:t>
                </a:r>
              </a:p>
              <a:p>
                <a:endParaRPr lang="en-US" altLang="ko-KR" sz="1600"/>
              </a:p>
              <a:p>
                <a:r>
                  <a:rPr lang="ko-KR" altLang="en-US" sz="1600"/>
                  <a:t>하지만</a:t>
                </a:r>
                <a:r>
                  <a:rPr lang="en-US" altLang="ko-KR" sz="1600"/>
                  <a:t>, “</a:t>
                </a:r>
                <a:r>
                  <a:rPr lang="ko-KR" altLang="en-US" sz="1600"/>
                  <a:t>수컷일 확률은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ko-KR" altLang="en-US" sz="1600"/>
                  <a:t> 이다</a:t>
                </a:r>
                <a:r>
                  <a:rPr lang="en-US" altLang="ko-KR" sz="1600"/>
                  <a:t>.”</a:t>
                </a:r>
                <a:r>
                  <a:rPr lang="ko-KR" altLang="en-US" sz="1600"/>
                  <a:t>처럼 </a:t>
                </a:r>
                <a:r>
                  <a:rPr lang="ko-KR" altLang="en-US" sz="1600" b="1">
                    <a:solidFill>
                      <a:schemeClr val="accent1"/>
                    </a:solidFill>
                  </a:rPr>
                  <a:t>확률을 포함한 예측은 가능</a:t>
                </a:r>
                <a:r>
                  <a:rPr lang="ko-KR" altLang="en-US" sz="1600"/>
                  <a:t>하다</a:t>
                </a:r>
                <a:r>
                  <a:rPr lang="en-US" altLang="ko-KR" sz="1600"/>
                  <a:t>.</a:t>
                </a:r>
              </a:p>
              <a:p>
                <a:endParaRPr lang="en-US" altLang="ko-KR" sz="1600"/>
              </a:p>
              <a:p>
                <a:r>
                  <a:rPr lang="ko-KR" altLang="en-US" sz="1600"/>
                  <a:t>이 같은 </a:t>
                </a:r>
                <a:r>
                  <a:rPr lang="en-US" altLang="ko-KR" sz="1600"/>
                  <a:t>x</a:t>
                </a:r>
                <a:r>
                  <a:rPr lang="ko-KR" altLang="en-US" sz="1600"/>
                  <a:t>에 대해 </a:t>
                </a:r>
                <a:r>
                  <a:rPr lang="en-US" altLang="ko-KR" sz="1600"/>
                  <a:t>t=1 (</a:t>
                </a:r>
                <a:r>
                  <a:rPr lang="ko-KR" altLang="en-US" sz="1600"/>
                  <a:t>수컷</a:t>
                </a:r>
                <a:r>
                  <a:rPr lang="en-US" altLang="ko-KR" sz="1600"/>
                  <a:t>)</a:t>
                </a:r>
                <a:r>
                  <a:rPr lang="ko-KR" altLang="en-US" sz="1600"/>
                  <a:t>일 확률은 조건부확률을 사용하여 다음 식처럼 나타낸다</a:t>
                </a:r>
                <a:r>
                  <a:rPr lang="en-US" altLang="ko-KR" sz="1600"/>
                  <a:t>.</a:t>
                </a:r>
              </a:p>
              <a:p>
                <a:pPr algn="ctr"/>
                <a:endParaRPr lang="en-US" altLang="ko-KR" sz="1600">
                  <a:latin typeface="Cambria Math" panose="02040503050406030204" pitchFamily="18" charset="0"/>
                  <a:ea typeface="Cambria Math" panose="02040503050406030204" pitchFamily="18" charset="0"/>
                  <a:cs typeface="Aharoni" panose="02010803020104030203" pitchFamily="2" charset="-79"/>
                </a:endParaRPr>
              </a:p>
              <a:p>
                <a:pPr algn="ctr"/>
                <a:r>
                  <a:rPr lang="en-US" altLang="ko-KR" sz="1600">
                    <a:latin typeface="Cambria Math" panose="02040503050406030204" pitchFamily="18" charset="0"/>
                    <a:ea typeface="Cambria Math" panose="02040503050406030204" pitchFamily="18" charset="0"/>
                    <a:cs typeface="Aharoni" panose="02010803020104030203" pitchFamily="2" charset="-79"/>
                  </a:rPr>
                  <a:t>P(t=1|x)</a:t>
                </a:r>
                <a:endParaRPr lang="ko-KR" altLang="en-US" sz="16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D889E8-B449-4110-A373-F70051332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1408475"/>
                <a:ext cx="11396869" cy="4627036"/>
              </a:xfrm>
              <a:prstGeom prst="rect">
                <a:avLst/>
              </a:prstGeom>
              <a:blipFill>
                <a:blip r:embed="rId2"/>
                <a:stretch>
                  <a:fillRect l="-267" t="-395" b="-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6E6C35-AFCB-405B-A539-349D1CAAFDF5}"/>
              </a:ext>
            </a:extLst>
          </p:cNvPr>
          <p:cNvSpPr txBox="1"/>
          <p:nvPr/>
        </p:nvSpPr>
        <p:spPr>
          <a:xfrm>
            <a:off x="159027" y="410816"/>
            <a:ext cx="1121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6.1 1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차원 입력 </a:t>
            </a:r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클래스 분류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623DF-548E-4F56-8BAD-230F6DC81654}"/>
              </a:ext>
            </a:extLst>
          </p:cNvPr>
          <p:cNvSpPr txBox="1"/>
          <p:nvPr/>
        </p:nvSpPr>
        <p:spPr>
          <a:xfrm>
            <a:off x="156748" y="835117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6.1.2 </a:t>
            </a:r>
            <a:r>
              <a:rPr lang="ko-KR" altLang="en-US" sz="1400"/>
              <a:t>확률로 나타내는 클래스 분류 </a:t>
            </a:r>
            <a:r>
              <a:rPr lang="en-US" altLang="ko-KR" sz="1400"/>
              <a:t>– </a:t>
            </a:r>
            <a:r>
              <a:rPr lang="ko-KR" altLang="en-US" sz="1400"/>
              <a:t>확률을 포함한 예측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FB4D9-F2D4-4097-B558-DB08E9313CE9}"/>
              </a:ext>
            </a:extLst>
          </p:cNvPr>
          <p:cNvSpPr txBox="1"/>
          <p:nvPr/>
        </p:nvSpPr>
        <p:spPr>
          <a:xfrm>
            <a:off x="4186040" y="2068744"/>
            <a:ext cx="32484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1600" b="1"/>
              <a:t> </a:t>
            </a:r>
            <a:r>
              <a:rPr lang="ko-KR" altLang="en-US" sz="1600" b="1"/>
              <a:t>암컷의 경우 </a:t>
            </a:r>
            <a:r>
              <a:rPr lang="en-US" altLang="ko-KR" sz="1600" b="1"/>
              <a:t>0.4~1.2</a:t>
            </a:r>
            <a:r>
              <a:rPr lang="ko-KR" altLang="en-US" sz="1600" b="1"/>
              <a:t>까지의 분포</a:t>
            </a:r>
            <a:endParaRPr lang="en-US" altLang="ko-KR" sz="1600" b="1"/>
          </a:p>
          <a:p>
            <a:pPr algn="dist"/>
            <a:r>
              <a:rPr lang="en-US" altLang="ko-KR" sz="1600" b="1"/>
              <a:t> </a:t>
            </a:r>
            <a:r>
              <a:rPr lang="ko-KR" altLang="en-US" sz="1600" b="1"/>
              <a:t>수컷의 경우 </a:t>
            </a:r>
            <a:r>
              <a:rPr lang="en-US" altLang="ko-KR" sz="1600" b="1"/>
              <a:t>0.8~2.4</a:t>
            </a:r>
            <a:r>
              <a:rPr lang="ko-KR" altLang="en-US" sz="1600" b="1"/>
              <a:t>까지의 분포</a:t>
            </a:r>
          </a:p>
        </p:txBody>
      </p:sp>
    </p:spTree>
    <p:extLst>
      <p:ext uri="{BB962C8B-B14F-4D97-AF65-F5344CB8AC3E}">
        <p14:creationId xmlns:p14="http://schemas.microsoft.com/office/powerpoint/2010/main" val="200464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F75F83EF-1B8B-4A99-9EE4-B5B0C143D45A}"/>
              </a:ext>
            </a:extLst>
          </p:cNvPr>
          <p:cNvSpPr/>
          <p:nvPr/>
        </p:nvSpPr>
        <p:spPr>
          <a:xfrm>
            <a:off x="3525077" y="2008112"/>
            <a:ext cx="1041419" cy="338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말풍선: 모서리가 둥근 사각형 71">
            <a:extLst>
              <a:ext uri="{FF2B5EF4-FFF2-40B4-BE49-F238E27FC236}">
                <a16:creationId xmlns:a16="http://schemas.microsoft.com/office/drawing/2014/main" id="{753AA058-58DD-451C-996B-954F6A501C7D}"/>
              </a:ext>
            </a:extLst>
          </p:cNvPr>
          <p:cNvSpPr/>
          <p:nvPr/>
        </p:nvSpPr>
        <p:spPr>
          <a:xfrm>
            <a:off x="4938808" y="4474994"/>
            <a:ext cx="4707137" cy="802741"/>
          </a:xfrm>
          <a:prstGeom prst="wedgeRoundRectCallout">
            <a:avLst>
              <a:gd name="adj1" fmla="val -61739"/>
              <a:gd name="adj2" fmla="val -5067"/>
              <a:gd name="adj3" fmla="val 166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A8EEC17-1252-4AC8-9FFC-8C24FF9BE4E6}"/>
              </a:ext>
            </a:extLst>
          </p:cNvPr>
          <p:cNvSpPr/>
          <p:nvPr/>
        </p:nvSpPr>
        <p:spPr>
          <a:xfrm>
            <a:off x="506346" y="771970"/>
            <a:ext cx="11197974" cy="5584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7EAAB8-5A11-48FE-B1BF-F1A415D46B70}"/>
              </a:ext>
            </a:extLst>
          </p:cNvPr>
          <p:cNvSpPr/>
          <p:nvPr/>
        </p:nvSpPr>
        <p:spPr>
          <a:xfrm>
            <a:off x="5658870" y="1424300"/>
            <a:ext cx="1073267" cy="3385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56CF0A-FCB4-4192-8B77-F6294BAB313D}"/>
              </a:ext>
            </a:extLst>
          </p:cNvPr>
          <p:cNvSpPr/>
          <p:nvPr/>
        </p:nvSpPr>
        <p:spPr>
          <a:xfrm>
            <a:off x="6725666" y="1421952"/>
            <a:ext cx="1052938" cy="3385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0A4675-895A-4319-8CFA-6B7ABD3D9466}"/>
              </a:ext>
            </a:extLst>
          </p:cNvPr>
          <p:cNvSpPr/>
          <p:nvPr/>
        </p:nvSpPr>
        <p:spPr>
          <a:xfrm>
            <a:off x="7792461" y="1419609"/>
            <a:ext cx="1052938" cy="3385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36F702-8946-4209-ADFB-8A96304EC0C5}"/>
              </a:ext>
            </a:extLst>
          </p:cNvPr>
          <p:cNvSpPr/>
          <p:nvPr/>
        </p:nvSpPr>
        <p:spPr>
          <a:xfrm>
            <a:off x="4566288" y="2019835"/>
            <a:ext cx="1052938" cy="338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572D47-D506-4B40-9B4C-3C3EB7F42DEA}"/>
              </a:ext>
            </a:extLst>
          </p:cNvPr>
          <p:cNvSpPr/>
          <p:nvPr/>
        </p:nvSpPr>
        <p:spPr>
          <a:xfrm>
            <a:off x="4568634" y="2359802"/>
            <a:ext cx="1052938" cy="338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797600-AFC0-444B-81C5-A2DC79AD04FA}"/>
              </a:ext>
            </a:extLst>
          </p:cNvPr>
          <p:cNvSpPr/>
          <p:nvPr/>
        </p:nvSpPr>
        <p:spPr>
          <a:xfrm>
            <a:off x="3515905" y="2348079"/>
            <a:ext cx="1052938" cy="338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CHAPTER6</a:t>
            </a:r>
            <a:r>
              <a:rPr lang="en-US" altLang="ko-KR" sz="1400"/>
              <a:t> </a:t>
            </a:r>
            <a:r>
              <a:rPr lang="ko-KR" altLang="en-US" sz="1400"/>
              <a:t>지도학습</a:t>
            </a:r>
            <a:r>
              <a:rPr lang="en-US" altLang="ko-KR" sz="1400"/>
              <a:t>: </a:t>
            </a:r>
            <a:r>
              <a:rPr lang="ko-KR" altLang="en-US" sz="1400"/>
              <a:t>분류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6AC9D8F-761D-491C-84D2-5900E7BCC099}"/>
              </a:ext>
            </a:extLst>
          </p:cNvPr>
          <p:cNvCxnSpPr>
            <a:cxnSpLocks/>
          </p:cNvCxnSpPr>
          <p:nvPr/>
        </p:nvCxnSpPr>
        <p:spPr>
          <a:xfrm>
            <a:off x="1910557" y="3128122"/>
            <a:ext cx="749772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F537F60-E186-4555-B112-2924AB0DD850}"/>
              </a:ext>
            </a:extLst>
          </p:cNvPr>
          <p:cNvCxnSpPr/>
          <p:nvPr/>
        </p:nvCxnSpPr>
        <p:spPr>
          <a:xfrm>
            <a:off x="3529973" y="1339079"/>
            <a:ext cx="0" cy="1789043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8C2088C-CD96-4453-9F3A-EDE3FADF1270}"/>
              </a:ext>
            </a:extLst>
          </p:cNvPr>
          <p:cNvCxnSpPr/>
          <p:nvPr/>
        </p:nvCxnSpPr>
        <p:spPr>
          <a:xfrm>
            <a:off x="4566089" y="1339079"/>
            <a:ext cx="0" cy="1789043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0DB02A3-A250-40DA-BB9D-8463D9A47F6B}"/>
              </a:ext>
            </a:extLst>
          </p:cNvPr>
          <p:cNvCxnSpPr/>
          <p:nvPr/>
        </p:nvCxnSpPr>
        <p:spPr>
          <a:xfrm>
            <a:off x="5648485" y="1339079"/>
            <a:ext cx="0" cy="1789043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222A4D-319E-4B8C-89F0-7302563D3A56}"/>
              </a:ext>
            </a:extLst>
          </p:cNvPr>
          <p:cNvCxnSpPr/>
          <p:nvPr/>
        </p:nvCxnSpPr>
        <p:spPr>
          <a:xfrm>
            <a:off x="6722726" y="1339079"/>
            <a:ext cx="0" cy="1789043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A7C803C-B412-471D-BE57-EB52769E14CB}"/>
              </a:ext>
            </a:extLst>
          </p:cNvPr>
          <p:cNvCxnSpPr/>
          <p:nvPr/>
        </p:nvCxnSpPr>
        <p:spPr>
          <a:xfrm>
            <a:off x="8843481" y="1339079"/>
            <a:ext cx="0" cy="1789043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61003C1-B23F-42B7-A733-C31F27AB736C}"/>
              </a:ext>
            </a:extLst>
          </p:cNvPr>
          <p:cNvCxnSpPr/>
          <p:nvPr/>
        </p:nvCxnSpPr>
        <p:spPr>
          <a:xfrm>
            <a:off x="7788015" y="1339079"/>
            <a:ext cx="0" cy="1789043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33E2097-481F-4254-B215-3963B138C75D}"/>
              </a:ext>
            </a:extLst>
          </p:cNvPr>
          <p:cNvCxnSpPr/>
          <p:nvPr/>
        </p:nvCxnSpPr>
        <p:spPr>
          <a:xfrm>
            <a:off x="4566089" y="1339079"/>
            <a:ext cx="0" cy="223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740C4C-A53C-40D0-BF3C-F3C64BB873F8}"/>
              </a:ext>
            </a:extLst>
          </p:cNvPr>
          <p:cNvCxnSpPr/>
          <p:nvPr/>
        </p:nvCxnSpPr>
        <p:spPr>
          <a:xfrm>
            <a:off x="5646958" y="1350799"/>
            <a:ext cx="0" cy="223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394ECB-F31A-446C-85B2-BC734B185014}"/>
              </a:ext>
            </a:extLst>
          </p:cNvPr>
          <p:cNvSpPr txBox="1"/>
          <p:nvPr/>
        </p:nvSpPr>
        <p:spPr>
          <a:xfrm>
            <a:off x="1772529" y="927247"/>
            <a:ext cx="9453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질량 </a:t>
            </a:r>
            <a:r>
              <a:rPr lang="en-US" altLang="ko-KR" sz="1500"/>
              <a:t>x</a:t>
            </a:r>
            <a:r>
              <a:rPr lang="ko-KR" altLang="en-US" sz="1500"/>
              <a:t>에 대한 </a:t>
            </a:r>
            <a:r>
              <a:rPr lang="en-US" altLang="ko-KR" sz="1500"/>
              <a:t>‘</a:t>
            </a:r>
            <a:r>
              <a:rPr lang="ko-KR" altLang="en-US" sz="1500"/>
              <a:t>수컷일 확률</a:t>
            </a:r>
            <a:r>
              <a:rPr lang="en-US" altLang="ko-KR" sz="1500"/>
              <a:t>’ </a:t>
            </a:r>
            <a:r>
              <a:rPr lang="en-US" altLang="ko-KR" sz="16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P(t=1|x)</a:t>
            </a:r>
            <a:r>
              <a:rPr lang="en-US" altLang="ko-KR" sz="1500"/>
              <a:t> </a:t>
            </a:r>
            <a:endParaRPr lang="ko-KR" altLang="en-US" sz="15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E14BE7-1151-4E61-A90B-AE930FBF030E}"/>
              </a:ext>
            </a:extLst>
          </p:cNvPr>
          <p:cNvSpPr txBox="1"/>
          <p:nvPr/>
        </p:nvSpPr>
        <p:spPr>
          <a:xfrm>
            <a:off x="1758461" y="1574357"/>
            <a:ext cx="1731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t=1: </a:t>
            </a:r>
            <a:r>
              <a:rPr lang="ko-KR" altLang="en-US" sz="1400"/>
              <a:t>수컷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CB0DE8-0FE8-4C5C-8AA6-D9D5F88D4AE8}"/>
              </a:ext>
            </a:extLst>
          </p:cNvPr>
          <p:cNvSpPr txBox="1"/>
          <p:nvPr/>
        </p:nvSpPr>
        <p:spPr>
          <a:xfrm>
            <a:off x="1770182" y="2233195"/>
            <a:ext cx="1731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t=0: </a:t>
            </a:r>
            <a:r>
              <a:rPr lang="ko-KR" altLang="en-US" sz="1400"/>
              <a:t>암컷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AF716D-63E2-4C5D-A396-FF3E14B59B37}"/>
              </a:ext>
            </a:extLst>
          </p:cNvPr>
          <p:cNvSpPr txBox="1"/>
          <p:nvPr/>
        </p:nvSpPr>
        <p:spPr>
          <a:xfrm>
            <a:off x="3476254" y="3178071"/>
            <a:ext cx="6371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0.4              0.8             1.2            1.6              2.0              2.4</a:t>
            </a:r>
            <a:endParaRPr lang="ko-KR" altLang="en-US" sz="14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0C91A92-169E-4E47-A88B-9A8F9B1B4A28}"/>
              </a:ext>
            </a:extLst>
          </p:cNvPr>
          <p:cNvSpPr/>
          <p:nvPr/>
        </p:nvSpPr>
        <p:spPr>
          <a:xfrm>
            <a:off x="4578008" y="1426644"/>
            <a:ext cx="1052938" cy="3385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E3BEF-FF45-495F-9D83-B959C218A502}"/>
              </a:ext>
            </a:extLst>
          </p:cNvPr>
          <p:cNvSpPr txBox="1"/>
          <p:nvPr/>
        </p:nvSpPr>
        <p:spPr>
          <a:xfrm>
            <a:off x="8961119" y="1419609"/>
            <a:ext cx="2588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수컷의 질량 분포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9DF325-2AF0-4CD8-B8D9-975696FAC14F}"/>
              </a:ext>
            </a:extLst>
          </p:cNvPr>
          <p:cNvSpPr txBox="1"/>
          <p:nvPr/>
        </p:nvSpPr>
        <p:spPr>
          <a:xfrm>
            <a:off x="8986909" y="2233196"/>
            <a:ext cx="2588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암컷의 질량 분포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7CBF83-1A6F-4C57-BBD5-7D64E4EA5FAF}"/>
              </a:ext>
            </a:extLst>
          </p:cNvPr>
          <p:cNvSpPr txBox="1"/>
          <p:nvPr/>
        </p:nvSpPr>
        <p:spPr>
          <a:xfrm>
            <a:off x="2447773" y="3417225"/>
            <a:ext cx="2096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circleNumDbPlain"/>
            </a:pPr>
            <a:r>
              <a:rPr lang="en-US" altLang="ko-KR" sz="1400"/>
              <a:t>x&lt;0.8 </a:t>
            </a:r>
            <a:r>
              <a:rPr lang="ko-KR" altLang="en-US" sz="1400"/>
              <a:t>이라면 </a:t>
            </a:r>
            <a:endParaRPr lang="en-US" altLang="ko-KR" sz="1400"/>
          </a:p>
          <a:p>
            <a:r>
              <a:rPr lang="en-US" altLang="ko-KR" sz="1400"/>
              <a:t>t=1 (</a:t>
            </a:r>
            <a:r>
              <a:rPr lang="ko-KR" altLang="en-US" sz="1400"/>
              <a:t>수컷</a:t>
            </a:r>
            <a:r>
              <a:rPr lang="en-US" altLang="ko-KR" sz="1400"/>
              <a:t>)</a:t>
            </a:r>
            <a:r>
              <a:rPr lang="ko-KR" altLang="en-US" sz="1400"/>
              <a:t>의 확률은 </a:t>
            </a:r>
            <a:r>
              <a:rPr lang="en-US" altLang="ko-KR" sz="1400"/>
              <a:t>0</a:t>
            </a:r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A0F7632-3F8C-4975-9DAE-5EF8CA66358D}"/>
                  </a:ext>
                </a:extLst>
              </p:cNvPr>
              <p:cNvSpPr txBox="1"/>
              <p:nvPr/>
            </p:nvSpPr>
            <p:spPr>
              <a:xfrm>
                <a:off x="5951161" y="3402134"/>
                <a:ext cx="20960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/>
                  <a:t>② </a:t>
                </a:r>
                <a:r>
                  <a:rPr lang="en-US" altLang="ko-KR" sz="1400"/>
                  <a:t>1.2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ko-KR" altLang="en-US" sz="1400"/>
                  <a:t> </a:t>
                </a:r>
                <a:r>
                  <a:rPr lang="en-US" altLang="ko-KR" sz="1400"/>
                  <a:t>x</a:t>
                </a:r>
                <a:r>
                  <a:rPr lang="ko-KR" altLang="en-US" sz="1400"/>
                  <a:t>라면</a:t>
                </a:r>
                <a:endParaRPr lang="en-US" altLang="ko-KR" sz="1400"/>
              </a:p>
              <a:p>
                <a:r>
                  <a:rPr lang="en-US" altLang="ko-KR" sz="1400"/>
                  <a:t>t=1 (</a:t>
                </a:r>
                <a:r>
                  <a:rPr lang="ko-KR" altLang="en-US" sz="1400"/>
                  <a:t>수컷</a:t>
                </a:r>
                <a:r>
                  <a:rPr lang="en-US" altLang="ko-KR" sz="1400"/>
                  <a:t>)</a:t>
                </a:r>
                <a:r>
                  <a:rPr lang="ko-KR" altLang="en-US" sz="1400"/>
                  <a:t>의 확률은 </a:t>
                </a:r>
                <a:r>
                  <a:rPr lang="en-US" altLang="ko-KR" sz="1400"/>
                  <a:t>1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A0F7632-3F8C-4975-9DAE-5EF8CA663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161" y="3402134"/>
                <a:ext cx="2096090" cy="523220"/>
              </a:xfrm>
              <a:prstGeom prst="rect">
                <a:avLst/>
              </a:prstGeom>
              <a:blipFill>
                <a:blip r:embed="rId2"/>
                <a:stretch>
                  <a:fillRect l="-872"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5727EA-C214-4570-BAE2-8EE2A1156227}"/>
                  </a:ext>
                </a:extLst>
              </p:cNvPr>
              <p:cNvSpPr txBox="1"/>
              <p:nvPr/>
            </p:nvSpPr>
            <p:spPr>
              <a:xfrm>
                <a:off x="4425456" y="3849005"/>
                <a:ext cx="2096090" cy="631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/>
                  <a:t>③ </a:t>
                </a:r>
                <a:r>
                  <a:rPr lang="en-US" altLang="ko-KR" sz="1400"/>
                  <a:t>0.8&lt;x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400"/>
                  <a:t>1.2</a:t>
                </a:r>
                <a:r>
                  <a:rPr lang="ko-KR" altLang="en-US" sz="1400"/>
                  <a:t>라면</a:t>
                </a:r>
                <a:endParaRPr lang="en-US" altLang="ko-KR" sz="1400"/>
              </a:p>
              <a:p>
                <a:r>
                  <a:rPr lang="en-US" altLang="ko-KR" sz="1400"/>
                  <a:t>t=1 (</a:t>
                </a:r>
                <a:r>
                  <a:rPr lang="ko-KR" altLang="en-US" sz="1400"/>
                  <a:t>수컷</a:t>
                </a:r>
                <a:r>
                  <a:rPr lang="en-US" altLang="ko-KR" sz="1400"/>
                  <a:t>)</a:t>
                </a:r>
                <a:r>
                  <a:rPr lang="ko-KR" altLang="en-US" sz="1400"/>
                  <a:t>일 확률은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5727EA-C214-4570-BAE2-8EE2A1156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456" y="3849005"/>
                <a:ext cx="2096090" cy="631520"/>
              </a:xfrm>
              <a:prstGeom prst="rect">
                <a:avLst/>
              </a:prstGeom>
              <a:blipFill>
                <a:blip r:embed="rId3"/>
                <a:stretch>
                  <a:fillRect l="-872" t="-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DE4767D-5FAE-49A6-99D1-396EFDA2ECF0}"/>
              </a:ext>
            </a:extLst>
          </p:cNvPr>
          <p:cNvCxnSpPr>
            <a:cxnSpLocks/>
          </p:cNvCxnSpPr>
          <p:nvPr/>
        </p:nvCxnSpPr>
        <p:spPr>
          <a:xfrm flipV="1">
            <a:off x="5118545" y="3272773"/>
            <a:ext cx="0" cy="492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9549D0CB-CCE2-4E44-B03D-CA4831BA7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442" y="4179599"/>
            <a:ext cx="2591014" cy="1995171"/>
          </a:xfrm>
          <a:prstGeom prst="rect">
            <a:avLst/>
          </a:prstGeom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0D5084C-3FC3-4BDE-9339-919891CEFA54}"/>
              </a:ext>
            </a:extLst>
          </p:cNvPr>
          <p:cNvCxnSpPr>
            <a:cxnSpLocks/>
          </p:cNvCxnSpPr>
          <p:nvPr/>
        </p:nvCxnSpPr>
        <p:spPr>
          <a:xfrm flipV="1">
            <a:off x="3045533" y="4291061"/>
            <a:ext cx="0" cy="156376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0E52AE3-7949-4A56-812B-D900C903CA85}"/>
              </a:ext>
            </a:extLst>
          </p:cNvPr>
          <p:cNvCxnSpPr/>
          <p:nvPr/>
        </p:nvCxnSpPr>
        <p:spPr>
          <a:xfrm>
            <a:off x="2321169" y="5105352"/>
            <a:ext cx="15193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9562DDE-3AF5-45C5-88F7-91C7EE4609E9}"/>
              </a:ext>
            </a:extLst>
          </p:cNvPr>
          <p:cNvSpPr txBox="1"/>
          <p:nvPr/>
        </p:nvSpPr>
        <p:spPr>
          <a:xfrm>
            <a:off x="1918850" y="4978743"/>
            <a:ext cx="613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0.5</a:t>
            </a:r>
            <a:endParaRPr lang="ko-KR" altLang="en-US" sz="12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882076-1696-476B-89DD-DFE06EB1BCD3}"/>
              </a:ext>
            </a:extLst>
          </p:cNvPr>
          <p:cNvSpPr txBox="1"/>
          <p:nvPr/>
        </p:nvSpPr>
        <p:spPr>
          <a:xfrm>
            <a:off x="844064" y="4908403"/>
            <a:ext cx="108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P(t=1|x)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47F6174-D037-4F21-A2B7-A288FBCA589E}"/>
              </a:ext>
            </a:extLst>
          </p:cNvPr>
          <p:cNvSpPr txBox="1"/>
          <p:nvPr/>
        </p:nvSpPr>
        <p:spPr>
          <a:xfrm>
            <a:off x="2573012" y="3985987"/>
            <a:ext cx="1325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결정 경계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A23DC66-AFB2-46A9-92D8-DEE157A7984F}"/>
              </a:ext>
            </a:extLst>
          </p:cNvPr>
          <p:cNvCxnSpPr/>
          <p:nvPr/>
        </p:nvCxnSpPr>
        <p:spPr>
          <a:xfrm flipH="1">
            <a:off x="2321169" y="5485179"/>
            <a:ext cx="4923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13D766B-FFF3-4F61-A69F-64BDC8544C9C}"/>
              </a:ext>
            </a:extLst>
          </p:cNvPr>
          <p:cNvCxnSpPr/>
          <p:nvPr/>
        </p:nvCxnSpPr>
        <p:spPr>
          <a:xfrm flipV="1">
            <a:off x="2813538" y="5230202"/>
            <a:ext cx="0" cy="252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8A4133C-1B84-4B93-A44B-A0340E29D9EC}"/>
              </a:ext>
            </a:extLst>
          </p:cNvPr>
          <p:cNvCxnSpPr/>
          <p:nvPr/>
        </p:nvCxnSpPr>
        <p:spPr>
          <a:xfrm>
            <a:off x="2813538" y="5241674"/>
            <a:ext cx="2319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3C57FB3-CAB4-408F-A0B9-09DFF6174DAC}"/>
              </a:ext>
            </a:extLst>
          </p:cNvPr>
          <p:cNvCxnSpPr/>
          <p:nvPr/>
        </p:nvCxnSpPr>
        <p:spPr>
          <a:xfrm flipV="1">
            <a:off x="3045533" y="4725524"/>
            <a:ext cx="0" cy="5302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AAABFCC-F56C-44FD-AE23-900A9B9E5879}"/>
              </a:ext>
            </a:extLst>
          </p:cNvPr>
          <p:cNvCxnSpPr/>
          <p:nvPr/>
        </p:nvCxnSpPr>
        <p:spPr>
          <a:xfrm>
            <a:off x="3045533" y="4739592"/>
            <a:ext cx="7949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F26736D-BABD-48EC-AF84-2FAB3FDEB1C6}"/>
              </a:ext>
            </a:extLst>
          </p:cNvPr>
          <p:cNvSpPr txBox="1"/>
          <p:nvPr/>
        </p:nvSpPr>
        <p:spPr>
          <a:xfrm>
            <a:off x="2813533" y="6019752"/>
            <a:ext cx="1294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질량 </a:t>
            </a:r>
            <a:r>
              <a:rPr lang="en-US" altLang="ko-KR" sz="1200"/>
              <a:t>xg</a:t>
            </a:r>
            <a:endParaRPr lang="ko-KR" altLang="en-US" sz="12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496143F-EDE9-4C1C-8752-F2B6928F01E9}"/>
              </a:ext>
            </a:extLst>
          </p:cNvPr>
          <p:cNvSpPr txBox="1"/>
          <p:nvPr/>
        </p:nvSpPr>
        <p:spPr>
          <a:xfrm>
            <a:off x="4952682" y="4490871"/>
            <a:ext cx="47071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데이터의 분포가 균일 분포임을 알고 있고</a:t>
            </a:r>
            <a:r>
              <a:rPr lang="en-US" altLang="ko-KR" sz="1400"/>
              <a:t>, </a:t>
            </a:r>
            <a:r>
              <a:rPr lang="ko-KR" altLang="en-US" sz="1400"/>
              <a:t>그 분포 범위도 완전히 알고 있으면</a:t>
            </a:r>
            <a:r>
              <a:rPr lang="en-US" altLang="ko-KR" sz="1400"/>
              <a:t>, </a:t>
            </a:r>
            <a:r>
              <a:rPr lang="ko-KR" altLang="en-US" sz="1400"/>
              <a:t>이 확률 함수는 모호함까지 포함하여 완벽히 수컷인지를 예측하고 있는 것이 된다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74" name="말풍선: 모서리가 둥근 사각형 73">
            <a:extLst>
              <a:ext uri="{FF2B5EF4-FFF2-40B4-BE49-F238E27FC236}">
                <a16:creationId xmlns:a16="http://schemas.microsoft.com/office/drawing/2014/main" id="{80E3FF38-4CCB-4989-BA3E-CF11622BB21A}"/>
              </a:ext>
            </a:extLst>
          </p:cNvPr>
          <p:cNvSpPr/>
          <p:nvPr/>
        </p:nvSpPr>
        <p:spPr>
          <a:xfrm>
            <a:off x="4978664" y="5527730"/>
            <a:ext cx="4707137" cy="567234"/>
          </a:xfrm>
          <a:prstGeom prst="wedgeRoundRectCallout">
            <a:avLst>
              <a:gd name="adj1" fmla="val -62636"/>
              <a:gd name="adj2" fmla="val -34859"/>
              <a:gd name="adj3" fmla="val 166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1061AC8-0271-4994-9A57-1EA09B4BA519}"/>
              </a:ext>
            </a:extLst>
          </p:cNvPr>
          <p:cNvSpPr txBox="1"/>
          <p:nvPr/>
        </p:nvSpPr>
        <p:spPr>
          <a:xfrm>
            <a:off x="5006608" y="5571743"/>
            <a:ext cx="470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덧붙여 </a:t>
            </a:r>
            <a:r>
              <a:rPr lang="en-US" altLang="ko-KR" sz="1400"/>
              <a:t>‘</a:t>
            </a:r>
            <a:r>
              <a:rPr lang="ko-KR" altLang="en-US" sz="1400"/>
              <a:t>암컷일 확률＇은</a:t>
            </a:r>
            <a:endParaRPr lang="en-US" altLang="ko-KR" sz="1400"/>
          </a:p>
          <a:p>
            <a:r>
              <a:rPr lang="en-US" altLang="ko-KR" sz="1400"/>
              <a:t>	</a:t>
            </a:r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P(t=0|x)</a:t>
            </a:r>
            <a:r>
              <a:rPr lang="ko-KR" altLang="en-US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 </a:t>
            </a:r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=</a:t>
            </a:r>
            <a:r>
              <a:rPr lang="ko-KR" altLang="en-US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 </a:t>
            </a:r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1</a:t>
            </a:r>
            <a:r>
              <a:rPr lang="ko-KR" altLang="en-US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 </a:t>
            </a:r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-</a:t>
            </a:r>
            <a:r>
              <a:rPr lang="ko-KR" altLang="en-US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 </a:t>
            </a:r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P(t=1|x)</a:t>
            </a:r>
            <a:endParaRPr lang="ko-KR" alt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7CE476-CC8B-4F91-9233-78F4DFC9CB4A}"/>
              </a:ext>
            </a:extLst>
          </p:cNvPr>
          <p:cNvSpPr txBox="1"/>
          <p:nvPr/>
        </p:nvSpPr>
        <p:spPr>
          <a:xfrm>
            <a:off x="156748" y="385209"/>
            <a:ext cx="1184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5">
                    <a:lumMod val="60000"/>
                    <a:lumOff val="40000"/>
                  </a:schemeClr>
                </a:solidFill>
              </a:rPr>
              <a:t>6.1.2 </a:t>
            </a:r>
            <a:r>
              <a:rPr lang="ko-KR" altLang="en-US" sz="1400">
                <a:solidFill>
                  <a:schemeClr val="accent5">
                    <a:lumMod val="60000"/>
                    <a:lumOff val="40000"/>
                  </a:schemeClr>
                </a:solidFill>
              </a:rPr>
              <a:t>확률로 나타내는 클래스 분류 </a:t>
            </a:r>
            <a:r>
              <a:rPr lang="en-US" altLang="ko-KR" sz="1400">
                <a:solidFill>
                  <a:schemeClr val="accent5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1400">
                <a:solidFill>
                  <a:schemeClr val="accent5">
                    <a:lumMod val="60000"/>
                    <a:lumOff val="40000"/>
                  </a:schemeClr>
                </a:solidFill>
              </a:rPr>
              <a:t>확률을 포함한 예측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048003-EBC7-47D0-A8D1-E09845D5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60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8021</Words>
  <Application>Microsoft Office PowerPoint</Application>
  <PresentationFormat>와이드스크린</PresentationFormat>
  <Paragraphs>1184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9" baseType="lpstr">
      <vt:lpstr>cambria M</vt:lpstr>
      <vt:lpstr>cambria ma</vt:lpstr>
      <vt:lpstr>경기천년바탕 Bold</vt:lpstr>
      <vt:lpstr>굴림체</vt:lpstr>
      <vt:lpstr>나눔스퀘어</vt:lpstr>
      <vt:lpstr>맑은 고딕</vt:lpstr>
      <vt:lpstr>Aharoni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KimSooHwan</dc:creator>
  <cp:lastModifiedBy>KimSooHwan</cp:lastModifiedBy>
  <cp:revision>204</cp:revision>
  <dcterms:created xsi:type="dcterms:W3CDTF">2018-11-20T06:44:26Z</dcterms:created>
  <dcterms:modified xsi:type="dcterms:W3CDTF">2019-01-08T08:18:04Z</dcterms:modified>
</cp:coreProperties>
</file>