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0" r:id="rId20"/>
    <p:sldId id="278" r:id="rId21"/>
    <p:sldId id="279" r:id="rId22"/>
    <p:sldId id="280" r:id="rId23"/>
    <p:sldId id="271" r:id="rId24"/>
    <p:sldId id="272" r:id="rId25"/>
    <p:sldId id="273" r:id="rId26"/>
    <p:sldId id="282" r:id="rId27"/>
    <p:sldId id="281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5pPr>
    <a:lvl6pPr marL="0" marR="0" indent="22860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6pPr>
    <a:lvl7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7pPr>
    <a:lvl8pPr marL="0" marR="0" indent="3200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8pPr>
    <a:lvl9pPr marL="0" marR="0" indent="3657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휴먼모음T"/>
        <a:ea typeface="휴먼모음T"/>
        <a:cs typeface="휴먼모음T"/>
        <a:sym typeface="휴먼모음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DDDFF"/>
          </a:solidFill>
        </a:fill>
      </a:tcStyle>
    </a:wholeTbl>
    <a:band2H>
      <a:tcTxStyle/>
      <a:tcStyle>
        <a:tcBdr/>
        <a:fill>
          <a:solidFill>
            <a:srgbClr val="EFEFFF"/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9D9E6"/>
          </a:solidFill>
        </a:fill>
      </a:tcStyle>
    </a:wholeTbl>
    <a:band2H>
      <a:tcTxStyle/>
      <a:tcStyle>
        <a:tcBdr/>
        <a:fill>
          <a:solidFill>
            <a:srgbClr val="EDEDF3"/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휴먼모음T"/>
          <a:ea typeface="휴먼모음T"/>
          <a:cs typeface="휴먼모음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00" autoAdjust="0"/>
    <p:restoredTop sz="86423" autoAdjust="0"/>
  </p:normalViewPr>
  <p:slideViewPr>
    <p:cSldViewPr snapToGrid="0">
      <p:cViewPr varScale="1">
        <p:scale>
          <a:sx n="99" d="100"/>
          <a:sy n="99" d="100"/>
        </p:scale>
        <p:origin x="606" y="84"/>
      </p:cViewPr>
      <p:guideLst/>
    </p:cSldViewPr>
  </p:slideViewPr>
  <p:outlineViewPr>
    <p:cViewPr>
      <p:scale>
        <a:sx n="33" d="100"/>
        <a:sy n="33" d="100"/>
      </p:scale>
      <p:origin x="0" y="-1651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42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굴림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굴림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35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48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3" name="Rectangle 3"/>
            <p:cNvSpPr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Off val="14999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4" name="Rectangle 4"/>
            <p:cNvSpPr/>
            <p:nvPr/>
          </p:nvSpPr>
          <p:spPr>
            <a:xfrm>
              <a:off x="0" y="417512"/>
              <a:ext cx="9144000" cy="3227388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</p:grpSp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179511" y="606153"/>
            <a:ext cx="8812089" cy="2822848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-21308" y="-42193"/>
            <a:ext cx="101061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Kwangwoon Univ.</a:t>
            </a:r>
          </a:p>
        </p:txBody>
      </p:sp>
      <p:sp>
        <p:nvSpPr>
          <p:cNvPr id="29" name="TextBox 11"/>
          <p:cNvSpPr txBox="1"/>
          <p:nvPr/>
        </p:nvSpPr>
        <p:spPr>
          <a:xfrm>
            <a:off x="7133554" y="-1"/>
            <a:ext cx="189588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School of Information Convergence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Text"/>
          <p:cNvSpPr txBox="1">
            <a:spLocks noGrp="1"/>
          </p:cNvSpPr>
          <p:nvPr>
            <p:ph type="title"/>
          </p:nvPr>
        </p:nvSpPr>
        <p:spPr>
          <a:xfrm>
            <a:off x="6629400" y="457200"/>
            <a:ext cx="2057400" cy="578008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6019800" cy="578008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484312"/>
            <a:ext cx="4038600" cy="47529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623887" y="1709738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3887" y="4589462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ClrTx/>
              <a:buSzTx/>
              <a:buNone/>
              <a:defRPr sz="2400"/>
            </a:lvl1pPr>
            <a:lvl2pPr marL="0" indent="457200">
              <a:spcBef>
                <a:spcPts val="500"/>
              </a:spcBef>
              <a:buClrTx/>
              <a:buSzTx/>
              <a:buNone/>
              <a:defRPr sz="2400"/>
            </a:lvl2pPr>
            <a:lvl3pPr marL="0" indent="914400">
              <a:spcBef>
                <a:spcPts val="500"/>
              </a:spcBef>
              <a:buClrTx/>
              <a:buSzTx/>
              <a:buNone/>
              <a:defRPr sz="2400"/>
            </a:lvl3pPr>
            <a:lvl4pPr marL="0" indent="1371600">
              <a:spcBef>
                <a:spcPts val="500"/>
              </a:spcBef>
              <a:buClrTx/>
              <a:buSzTx/>
              <a:buNone/>
              <a:defRPr sz="2400"/>
            </a:lvl4pPr>
            <a:lvl5pPr marL="0" indent="1828800">
              <a:spcBef>
                <a:spcPts val="500"/>
              </a:spcBef>
              <a:buClrTx/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630237" y="404664"/>
            <a:ext cx="7886701" cy="1286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0237" y="1681163"/>
            <a:ext cx="386873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None/>
              <a:defRPr sz="2400" b="1"/>
            </a:lvl1pPr>
            <a:lvl2pPr marL="0" indent="457200">
              <a:spcBef>
                <a:spcPts val="500"/>
              </a:spcBef>
              <a:buClrTx/>
              <a:buSzTx/>
              <a:buNone/>
              <a:defRPr sz="2400" b="1"/>
            </a:lvl2pPr>
            <a:lvl3pPr marL="0" indent="914400">
              <a:spcBef>
                <a:spcPts val="500"/>
              </a:spcBef>
              <a:buClrTx/>
              <a:buSzTx/>
              <a:buNone/>
              <a:defRPr sz="2400" b="1"/>
            </a:lvl3pPr>
            <a:lvl4pPr marL="0" indent="1371600">
              <a:spcBef>
                <a:spcPts val="500"/>
              </a:spcBef>
              <a:buClrTx/>
              <a:buSzTx/>
              <a:buNone/>
              <a:defRPr sz="2400" b="1"/>
            </a:lvl4pPr>
            <a:lvl5pPr marL="0" indent="1828800">
              <a:spcBef>
                <a:spcPts val="500"/>
              </a:spcBef>
              <a:buClrTx/>
              <a:buSz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29150" y="1681163"/>
            <a:ext cx="38877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None/>
              <a:defRPr sz="2400" b="1"/>
            </a:pPr>
            <a:endParaRPr/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ClrTx/>
              <a:buSzTx/>
              <a:buNone/>
              <a:defRPr sz="1600"/>
            </a:pPr>
            <a:endParaRPr/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630237" y="457200"/>
            <a:ext cx="2949576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0" name="그림 개체 틀 2"/>
          <p:cNvSpPr>
            <a:spLocks noGrp="1"/>
          </p:cNvSpPr>
          <p:nvPr>
            <p:ph type="pic" sz="half" idx="13"/>
          </p:nvPr>
        </p:nvSpPr>
        <p:spPr>
          <a:xfrm>
            <a:off x="3887787" y="987425"/>
            <a:ext cx="462915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0237" y="2057400"/>
            <a:ext cx="2949576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ClrTx/>
              <a:buSzTx/>
              <a:buNone/>
              <a:defRPr sz="1600"/>
            </a:lvl1pPr>
            <a:lvl2pPr marL="0" indent="457200">
              <a:spcBef>
                <a:spcPts val="300"/>
              </a:spcBef>
              <a:buClrTx/>
              <a:buSzTx/>
              <a:buNone/>
              <a:defRPr sz="1600"/>
            </a:lvl2pPr>
            <a:lvl3pPr marL="0" indent="914400">
              <a:spcBef>
                <a:spcPts val="300"/>
              </a:spcBef>
              <a:buClrTx/>
              <a:buSzTx/>
              <a:buNone/>
              <a:defRPr sz="1600"/>
            </a:lvl3pPr>
            <a:lvl4pPr marL="0" indent="1371600">
              <a:spcBef>
                <a:spcPts val="300"/>
              </a:spcBef>
              <a:buClrTx/>
              <a:buSzTx/>
              <a:buNone/>
              <a:defRPr sz="1600"/>
            </a:lvl4pPr>
            <a:lvl5pPr marL="0" indent="1828800">
              <a:spcBef>
                <a:spcPts val="300"/>
              </a:spcBef>
              <a:buClrTx/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/>
          <p:cNvGrpSpPr/>
          <p:nvPr/>
        </p:nvGrpSpPr>
        <p:grpSpPr>
          <a:xfrm>
            <a:off x="0" y="-1"/>
            <a:ext cx="9144000" cy="546101"/>
            <a:chOff x="0" y="0"/>
            <a:chExt cx="9144000" cy="546100"/>
          </a:xfrm>
        </p:grpSpPr>
        <p:sp>
          <p:nvSpPr>
            <p:cNvPr id="2" name="Rectangle 5"/>
            <p:cNvSpPr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Off val="14999"/>
                  </a:schemeClr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3" name="Rectangle 6"/>
            <p:cNvSpPr/>
            <p:nvPr/>
          </p:nvSpPr>
          <p:spPr>
            <a:xfrm>
              <a:off x="412750" y="134937"/>
              <a:ext cx="8731250" cy="274638"/>
            </a:xfrm>
            <a:prstGeom prst="rect">
              <a:avLst/>
            </a:prstGeom>
            <a:gradFill flip="none" rotWithShape="1">
              <a:gsLst>
                <a:gs pos="0">
                  <a:srgbClr val="00007D"/>
                </a:gs>
                <a:gs pos="100000">
                  <a:schemeClr val="accent3">
                    <a:lumOff val="44000"/>
                  </a:schemeClr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4" name="Rectangle 7"/>
            <p:cNvSpPr/>
            <p:nvPr/>
          </p:nvSpPr>
          <p:spPr>
            <a:xfrm>
              <a:off x="409575" y="134937"/>
              <a:ext cx="138113" cy="141288"/>
            </a:xfrm>
            <a:prstGeom prst="rect">
              <a:avLst/>
            </a:prstGeom>
            <a:solidFill>
              <a:schemeClr val="accent2">
                <a:lumOff val="1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5" name="Rectangle 8"/>
            <p:cNvSpPr/>
            <p:nvPr/>
          </p:nvSpPr>
          <p:spPr>
            <a:xfrm>
              <a:off x="547687" y="-1"/>
              <a:ext cx="139701" cy="138114"/>
            </a:xfrm>
            <a:prstGeom prst="rect">
              <a:avLst/>
            </a:prstGeom>
            <a:solidFill>
              <a:schemeClr val="accent2">
                <a:lumOff val="1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" name="Rectangle 9"/>
            <p:cNvSpPr/>
            <p:nvPr/>
          </p:nvSpPr>
          <p:spPr>
            <a:xfrm>
              <a:off x="547687" y="134937"/>
              <a:ext cx="139701" cy="141288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7" name="Rectangle 10"/>
            <p:cNvSpPr/>
            <p:nvPr/>
          </p:nvSpPr>
          <p:spPr>
            <a:xfrm>
              <a:off x="274637" y="274637"/>
              <a:ext cx="136526" cy="138113"/>
            </a:xfrm>
            <a:prstGeom prst="rect">
              <a:avLst/>
            </a:prstGeom>
            <a:solidFill>
              <a:schemeClr val="accent2">
                <a:lumOff val="1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rgbClr val="6666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8" name="Rectangle 11"/>
            <p:cNvSpPr/>
            <p:nvPr/>
          </p:nvSpPr>
          <p:spPr>
            <a:xfrm>
              <a:off x="131762" y="136525"/>
              <a:ext cx="141288" cy="138113"/>
            </a:xfrm>
            <a:prstGeom prst="rect">
              <a:avLst/>
            </a:prstGeom>
            <a:solidFill>
              <a:srgbClr val="00007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 sz="24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9" name="Rectangle 12"/>
            <p:cNvSpPr/>
            <p:nvPr/>
          </p:nvSpPr>
          <p:spPr>
            <a:xfrm>
              <a:off x="409575" y="271462"/>
              <a:ext cx="138113" cy="13811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" name="Rectangle 13"/>
            <p:cNvSpPr/>
            <p:nvPr/>
          </p:nvSpPr>
          <p:spPr>
            <a:xfrm>
              <a:off x="274637" y="409575"/>
              <a:ext cx="136526" cy="13652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defRPr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2" name="TextBox 16"/>
          <p:cNvSpPr txBox="1"/>
          <p:nvPr/>
        </p:nvSpPr>
        <p:spPr>
          <a:xfrm>
            <a:off x="-21308" y="-42193"/>
            <a:ext cx="1010616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Kwangwoon Univ.</a:t>
            </a:r>
          </a:p>
        </p:txBody>
      </p:sp>
      <p:sp>
        <p:nvSpPr>
          <p:cNvPr id="13" name="TextBox 17"/>
          <p:cNvSpPr txBox="1"/>
          <p:nvPr/>
        </p:nvSpPr>
        <p:spPr>
          <a:xfrm>
            <a:off x="7133554" y="-1"/>
            <a:ext cx="1895882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/>
            </a:lvl1pPr>
          </a:lstStyle>
          <a:p>
            <a:r>
              <a:t>School of Information Convergence</a:t>
            </a:r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884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484312"/>
            <a:ext cx="8229600" cy="4752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36360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b">
            <a:spAutoFit/>
          </a:bodyPr>
          <a:lstStyle>
            <a:lvl1pPr algn="r">
              <a:defRPr sz="1200">
                <a:solidFill>
                  <a:srgbClr val="00007D"/>
                </a:solidFill>
                <a:latin typeface="휴먼옛체"/>
                <a:ea typeface="휴먼옛체"/>
                <a:cs typeface="휴먼옛체"/>
                <a:sym typeface="휴먼옛체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8581988" y="6453138"/>
            <a:ext cx="31194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/27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7D"/>
          </a:solidFill>
          <a:uFillTx/>
          <a:latin typeface="휴먼모음T"/>
          <a:ea typeface="휴먼모음T"/>
          <a:cs typeface="휴먼모음T"/>
          <a:sym typeface="휴먼모음T"/>
        </a:defRPr>
      </a:lvl9pPr>
    </p:titleStyle>
    <p:bodyStyle>
      <a:lvl1pPr marL="342900" marR="0" indent="-3429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75000"/>
        <a:buFontTx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1pPr>
      <a:lvl2pPr marL="778668" marR="0" indent="-321468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80000"/>
        <a:buFontTx/>
        <a:buChar char="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2pPr>
      <a:lvl3pPr marL="1188719" marR="0" indent="-274319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65000"/>
        <a:buFontTx/>
        <a:buChar char="■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3pPr>
      <a:lvl4pPr marL="1688123" marR="0" indent="-316523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70000"/>
        <a:buFontTx/>
        <a:buChar char="◻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4pPr>
      <a:lvl5pPr marL="2202872" marR="0" indent="-374072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▪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5pPr>
      <a:lvl6pPr marL="2514600" marR="0" indent="-2286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6pPr>
      <a:lvl7pPr marL="2971800" marR="0" indent="-2286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7pPr>
      <a:lvl8pPr marL="3429000" marR="0" indent="-2286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8pPr>
      <a:lvl9pPr marL="3886200" marR="0" indent="-228600" algn="l" defTabSz="914400" rtl="0" latinLnBrk="0">
        <a:lnSpc>
          <a:spcPct val="110000"/>
        </a:lnSpc>
        <a:spcBef>
          <a:spcPts val="400"/>
        </a:spcBef>
        <a:spcAft>
          <a:spcPts val="0"/>
        </a:spcAft>
        <a:buClr>
          <a:srgbClr val="00007D"/>
        </a:buClr>
        <a:buSzPct val="100000"/>
        <a:buFontTx/>
        <a:buChar char="•"/>
        <a:tabLst/>
        <a:defRPr sz="1800" b="0" i="0" u="none" strike="noStrike" cap="none" spc="0" baseline="0">
          <a:ln>
            <a:noFill/>
          </a:ln>
          <a:solidFill>
            <a:srgbClr val="000000"/>
          </a:solidFill>
          <a:uFillTx/>
          <a:latin typeface="휴먼모음T"/>
          <a:ea typeface="휴먼모음T"/>
          <a:cs typeface="휴먼모음T"/>
          <a:sym typeface="휴먼모음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휴먼옛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yann.lecun.com/exdb/mni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1"/>
          <p:cNvSpPr txBox="1">
            <a:spLocks noGrp="1"/>
          </p:cNvSpPr>
          <p:nvPr>
            <p:ph type="title"/>
          </p:nvPr>
        </p:nvSpPr>
        <p:spPr>
          <a:xfrm>
            <a:off x="179511" y="1035892"/>
            <a:ext cx="8856986" cy="122413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4800"/>
            </a:pPr>
            <a:r>
              <a:rPr lang="ko-KR" altLang="en-US" dirty="0" err="1" smtClean="0"/>
              <a:t>파이썬으로</a:t>
            </a:r>
            <a:r>
              <a:rPr lang="ko-KR" altLang="en-US" dirty="0" smtClean="0"/>
              <a:t> 배우는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교과서</a:t>
            </a:r>
            <a:endParaRPr dirty="0"/>
          </a:p>
        </p:txBody>
      </p:sp>
      <p:sp>
        <p:nvSpPr>
          <p:cNvPr id="139" name="부제목 2"/>
          <p:cNvSpPr txBox="1">
            <a:spLocks noGrp="1"/>
          </p:cNvSpPr>
          <p:nvPr>
            <p:ph type="body" sz="quarter" idx="1"/>
          </p:nvPr>
        </p:nvSpPr>
        <p:spPr>
          <a:xfrm>
            <a:off x="1259632" y="4365104"/>
            <a:ext cx="6858001" cy="8636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spcBef>
                <a:spcPts val="600"/>
              </a:spcBef>
              <a:defRPr sz="2800"/>
            </a:lvl1pPr>
          </a:lstStyle>
          <a:p>
            <a:r>
              <a:rPr dirty="0"/>
              <a:t>한 진 </a:t>
            </a:r>
            <a:r>
              <a:rPr dirty="0" smtClean="0"/>
              <a:t>섭</a:t>
            </a:r>
            <a:endParaRPr lang="en-US" dirty="0" smtClean="0"/>
          </a:p>
        </p:txBody>
      </p:sp>
      <p:sp>
        <p:nvSpPr>
          <p:cNvPr id="140" name="TextBox 3"/>
          <p:cNvSpPr txBox="1"/>
          <p:nvPr/>
        </p:nvSpPr>
        <p:spPr>
          <a:xfrm>
            <a:off x="395535" y="2527736"/>
            <a:ext cx="842493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solidFill>
                  <a:schemeClr val="accent3">
                    <a:lumOff val="44000"/>
                  </a:schemeClr>
                </a:solidFill>
              </a:defRPr>
            </a:pPr>
            <a:r>
              <a:rPr lang="en-US" dirty="0" smtClean="0"/>
              <a:t>Ch8.  </a:t>
            </a:r>
            <a:r>
              <a:rPr lang="ko-KR" altLang="en-US" dirty="0" smtClean="0"/>
              <a:t>신경망 </a:t>
            </a:r>
            <a:r>
              <a:rPr lang="en-US" altLang="ko-KR" baseline="30000" dirty="0" smtClean="0"/>
              <a:t>.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딥러닝의</a:t>
            </a:r>
            <a:r>
              <a:rPr lang="ko-KR" altLang="en-US" dirty="0" smtClean="0"/>
              <a:t> 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필기체 숫자 인식</a:t>
            </a:r>
            <a:r>
              <a:rPr lang="en-US" altLang="ko-KR" dirty="0" smtClean="0"/>
              <a:t>)</a:t>
            </a:r>
            <a:endParaRPr dirty="0"/>
          </a:p>
        </p:txBody>
      </p:sp>
      <p:sp>
        <p:nvSpPr>
          <p:cNvPr id="141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7902" y="643636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8.3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/>
              <a:t>활성화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벤지오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힌튼이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네이처에</a:t>
            </a:r>
            <a:r>
              <a:rPr lang="ko-KR" altLang="en-US" dirty="0" smtClean="0"/>
              <a:t> 발표한 논문에서 이 함수가 최선이라고 주장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시그모이드</a:t>
            </a:r>
            <a:r>
              <a:rPr lang="ko-KR" altLang="en-US" dirty="0" smtClean="0"/>
              <a:t> 함수 단점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어느 정도 커지면 항상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수렴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입력의 변화가 출력 반영에 어려움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오차 함수의 가중치 매개 변수에 대한 </a:t>
            </a:r>
            <a:r>
              <a:rPr lang="ko-KR" altLang="en-US" dirty="0" err="1" smtClean="0"/>
              <a:t>편미분이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가까운 값이 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경사 하강법의 학습이 늦어짐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34" y="1986804"/>
            <a:ext cx="62198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85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84312"/>
            <a:ext cx="8229600" cy="523782"/>
          </a:xfrm>
        </p:spPr>
        <p:txBody>
          <a:bodyPr/>
          <a:lstStyle/>
          <a:p>
            <a:r>
              <a:rPr lang="en-US" altLang="ko-KR" dirty="0"/>
              <a:t>8-1-(6</a:t>
            </a:r>
            <a:r>
              <a:rPr lang="en-US" altLang="ko-KR" dirty="0" smtClean="0"/>
              <a:t>)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: </a:t>
            </a:r>
            <a:r>
              <a:rPr lang="en-US" altLang="ko-KR" dirty="0"/>
              <a:t>8-1-</a:t>
            </a:r>
            <a:r>
              <a:rPr lang="en-US" altLang="ko-KR" dirty="0" smtClean="0"/>
              <a:t>(4), (5)</a:t>
            </a:r>
            <a:r>
              <a:rPr lang="ko-KR" altLang="en-US" dirty="0" smtClean="0"/>
              <a:t>코드에서 중간층을 </a:t>
            </a:r>
            <a:r>
              <a:rPr lang="en-US" altLang="ko-KR" dirty="0" smtClean="0"/>
              <a:t>sigmoid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ReLu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변경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8893" y="1894928"/>
            <a:ext cx="6051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Test loss: 0.2525913995504379</a:t>
            </a:r>
          </a:p>
          <a:p>
            <a:pPr algn="l"/>
            <a:r>
              <a:rPr lang="ko-KR" altLang="en-US" dirty="0">
                <a:solidFill>
                  <a:srgbClr val="FF0000"/>
                </a:solidFill>
              </a:rPr>
              <a:t>Test accuracy: 0.9293</a:t>
            </a:r>
          </a:p>
          <a:p>
            <a:pPr algn="l"/>
            <a:r>
              <a:rPr lang="ko-KR" altLang="en-US" dirty="0"/>
              <a:t>Computation time:25.613 sec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55" y="2892817"/>
            <a:ext cx="4306876" cy="28560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3992" y="2892817"/>
            <a:ext cx="164884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오답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5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개로 감소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30311521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네트워크의 매개 변수 설명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중간층 가중치 매개 변수 </a:t>
            </a:r>
            <a:r>
              <a:rPr lang="en-US" altLang="ko-KR" dirty="0" smtClean="0"/>
              <a:t>: </a:t>
            </a:r>
            <a:r>
              <a:rPr lang="en-US" altLang="ko-KR" dirty="0" err="1"/>
              <a:t>model.layers</a:t>
            </a:r>
            <a:r>
              <a:rPr lang="en-US" altLang="ko-KR" dirty="0"/>
              <a:t>[0].</a:t>
            </a:r>
            <a:r>
              <a:rPr lang="en-US" altLang="ko-KR" dirty="0" err="1"/>
              <a:t>get_weight</a:t>
            </a:r>
            <a:r>
              <a:rPr lang="en-US" altLang="ko-KR" dirty="0"/>
              <a:t>()[0]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바이어스 매개 변수</a:t>
            </a:r>
            <a:r>
              <a:rPr lang="en-US" altLang="ko-KR" dirty="0" smtClean="0"/>
              <a:t>: </a:t>
            </a:r>
            <a:r>
              <a:rPr lang="en-US" altLang="ko-KR" dirty="0" err="1"/>
              <a:t>model.layers</a:t>
            </a:r>
            <a:r>
              <a:rPr lang="en-US" altLang="ko-KR" dirty="0"/>
              <a:t>[0].</a:t>
            </a:r>
            <a:r>
              <a:rPr lang="en-US" altLang="ko-KR" dirty="0" err="1"/>
              <a:t>get_weight</a:t>
            </a:r>
            <a:r>
              <a:rPr lang="en-US" altLang="ko-KR" dirty="0" smtClean="0"/>
              <a:t>()[1]</a:t>
            </a:r>
          </a:p>
          <a:p>
            <a:pPr lvl="1"/>
            <a:r>
              <a:rPr lang="ko-KR" altLang="en-US" dirty="0" smtClean="0"/>
              <a:t>출력의 매개 변수</a:t>
            </a:r>
            <a:r>
              <a:rPr lang="en-US" altLang="ko-KR" dirty="0" smtClean="0"/>
              <a:t>: layers[1]</a:t>
            </a:r>
          </a:p>
          <a:p>
            <a:r>
              <a:rPr lang="en-US" altLang="ko-KR" dirty="0"/>
              <a:t>8-1-</a:t>
            </a:r>
            <a:r>
              <a:rPr lang="en-US" altLang="ko-KR" dirty="0" smtClean="0"/>
              <a:t>(10)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:</a:t>
            </a:r>
            <a:r>
              <a:rPr lang="ko-KR" altLang="en-US" dirty="0" smtClean="0"/>
              <a:t> 중간층 가중치 매개 변수</a:t>
            </a:r>
            <a:r>
              <a:rPr lang="en-US" altLang="ko-KR" dirty="0" smtClean="0"/>
              <a:t>, 27x27</a:t>
            </a:r>
            <a:r>
              <a:rPr lang="ko-KR" altLang="en-US" dirty="0" smtClean="0"/>
              <a:t>의 입력으로부터 중간층의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 뉴런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17" y="3581119"/>
            <a:ext cx="6191152" cy="25686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817" y="6149788"/>
            <a:ext cx="762032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검은 부분에 문자 일부분이 있으면 그 뉴런은 활성화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,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흰 부분에 문자 일분이 있으면 억제됨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.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ko-KR" altLang="en-US" sz="1200" dirty="0" smtClean="0"/>
              <a:t>예를 들어 </a:t>
            </a:r>
            <a:r>
              <a:rPr lang="en-US" altLang="ko-KR" sz="1200" dirty="0" smtClean="0"/>
              <a:t>12</a:t>
            </a:r>
            <a:r>
              <a:rPr lang="ko-KR" altLang="en-US" sz="1200" dirty="0" smtClean="0"/>
              <a:t>번 뉴런의 가중치는 중심에 희미하게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의 형태가 검게 나타남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 뉴런은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의 이미지에서 활동이 증가하는 뉴런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아마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를 인식하는데 도움될 것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다른 뉴런도 특정 숫자의 특징에 반응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23239358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767814"/>
            <a:ext cx="8229600" cy="4752976"/>
          </a:xfrm>
        </p:spPr>
        <p:txBody>
          <a:bodyPr/>
          <a:lstStyle/>
          <a:p>
            <a:r>
              <a:rPr lang="ko-KR" altLang="en-US" dirty="0" smtClean="0"/>
              <a:t>정밀도를 더 높이려면 어떻게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/>
              <a:t>784 </a:t>
            </a:r>
            <a:r>
              <a:rPr lang="ko-KR" altLang="en-US" dirty="0"/>
              <a:t>벡터 </a:t>
            </a:r>
            <a:r>
              <a:rPr lang="ko-KR" altLang="en-US" dirty="0" smtClean="0"/>
              <a:t>사용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공간 정보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전혀 사용 안 함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이미지 위치 </a:t>
            </a:r>
            <a:r>
              <a:rPr lang="en-US" altLang="ko-KR" dirty="0" smtClean="0"/>
              <a:t>(1, 1)</a:t>
            </a:r>
            <a:r>
              <a:rPr lang="ko-KR" altLang="en-US" dirty="0" smtClean="0"/>
              <a:t>의 픽셀 값을 </a:t>
            </a:r>
            <a:r>
              <a:rPr lang="en-US" altLang="ko-KR" dirty="0" smtClean="0"/>
              <a:t>(3, 5)</a:t>
            </a:r>
            <a:r>
              <a:rPr lang="ko-KR" altLang="en-US" dirty="0" smtClean="0"/>
              <a:t>의 픽셀 값으로 교환해도 동일한 정밀도로 학습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변환을 계속해 각각의 이미지가 마구 섞여도 성능은 변하지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 정보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활용하자</a:t>
            </a:r>
            <a:r>
              <a:rPr lang="en-US" altLang="ko-KR" dirty="0" smtClean="0"/>
              <a:t>!!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01" y="2505456"/>
            <a:ext cx="6144239" cy="43098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78833" y="5668972"/>
            <a:ext cx="21949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이웃에 있는 입력 성분도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,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멀리 떨어진 입력 성분도 수식상 동일한 관계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8561" y="3841501"/>
            <a:ext cx="219491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모든 입력 성분이 대등한 관계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40472899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8.4 </a:t>
            </a:r>
            <a:r>
              <a:rPr lang="ko-KR" altLang="en-US" dirty="0" smtClean="0"/>
              <a:t>공간 필터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공간 정보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곡선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사각형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등의 모양을 나타내는 정보</a:t>
            </a:r>
            <a:endParaRPr lang="en-US" altLang="ko-KR" dirty="0" smtClean="0"/>
          </a:p>
          <a:p>
            <a:r>
              <a:rPr lang="ko-KR" altLang="en-US" dirty="0" smtClean="0"/>
              <a:t>공간 필터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이러한 형태를 골라 내는 이미지 처리</a:t>
            </a:r>
            <a:endParaRPr lang="en-US" altLang="ko-KR" dirty="0" smtClean="0"/>
          </a:p>
          <a:p>
            <a:r>
              <a:rPr lang="ko-KR" altLang="en-US" dirty="0" smtClean="0"/>
              <a:t>마스크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커널</a:t>
            </a:r>
            <a:r>
              <a:rPr lang="en-US" altLang="ko-KR" dirty="0" smtClean="0"/>
              <a:t>): </a:t>
            </a:r>
            <a:r>
              <a:rPr lang="ko-KR" altLang="en-US" dirty="0" smtClean="0"/>
              <a:t>아래는 세로 </a:t>
            </a:r>
            <a:r>
              <a:rPr lang="ko-KR" altLang="en-US" dirty="0" err="1" smtClean="0"/>
              <a:t>엣지를</a:t>
            </a:r>
            <a:r>
              <a:rPr lang="ko-KR" altLang="en-US" dirty="0" smtClean="0"/>
              <a:t> 강조하는 </a:t>
            </a:r>
            <a:r>
              <a:rPr lang="en-US" altLang="ko-KR" dirty="0" smtClean="0"/>
              <a:t>3x3 </a:t>
            </a:r>
            <a:r>
              <a:rPr lang="ko-KR" altLang="en-US" dirty="0" smtClean="0"/>
              <a:t>필터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홀수 너비 선호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" y="2549871"/>
            <a:ext cx="5622636" cy="43081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8851" y="2863272"/>
            <a:ext cx="301278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* 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합성곱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(</a:t>
            </a:r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컨볼루션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이미지의 일부분과 필터 요소를 곱한 합을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,</a:t>
            </a:r>
            <a:r>
              <a:rPr kumimoji="0" lang="en-US" altLang="ko-K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 </a:t>
            </a:r>
            <a:r>
              <a:rPr kumimoji="0" lang="ko-KR" altLang="en-US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이미지를 </a:t>
            </a:r>
            <a:r>
              <a:rPr lang="ko-KR" altLang="en-US" dirty="0" smtClean="0"/>
              <a:t>슬라이드 시키면서 이미지의 전 영역을 구함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7017" y="4184073"/>
            <a:ext cx="691854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smtClean="0"/>
              <a:t>가중치 설정</a:t>
            </a:r>
            <a:endParaRPr kumimoji="0" lang="ko-KR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sym typeface="휴먼모음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4441144"/>
            <a:ext cx="3429000" cy="6381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3380" y="5229695"/>
            <a:ext cx="270202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/>
            <a:r>
              <a:rPr lang="ko-KR" altLang="en-US" sz="1200" dirty="0" smtClean="0"/>
              <a:t>원본 이미지 위치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, j)</a:t>
            </a:r>
            <a:r>
              <a:rPr lang="ko-KR" altLang="en-US" sz="1200" dirty="0" smtClean="0"/>
              <a:t>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픽셀 값 </a:t>
            </a:r>
            <a:r>
              <a:rPr lang="en-US" altLang="ko-KR" sz="1200" dirty="0" smtClean="0"/>
              <a:t>x(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, j</a:t>
            </a:r>
            <a:r>
              <a:rPr lang="en-US" altLang="ko-KR" sz="1200" dirty="0" smtClean="0"/>
              <a:t>) </a:t>
            </a:r>
          </a:p>
          <a:p>
            <a:pPr algn="l"/>
            <a:r>
              <a:rPr lang="ko-KR" altLang="en-US" sz="1200" dirty="0" smtClean="0"/>
              <a:t>필터</a:t>
            </a:r>
            <a:r>
              <a:rPr lang="en-US" altLang="ko-KR" sz="1200" dirty="0" smtClean="0"/>
              <a:t>h(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, j</a:t>
            </a:r>
            <a:r>
              <a:rPr lang="en-US" altLang="ko-KR" sz="1200" dirty="0" smtClean="0"/>
              <a:t>)</a:t>
            </a:r>
          </a:p>
          <a:p>
            <a:pPr algn="l"/>
            <a:r>
              <a:rPr lang="ko-KR" altLang="en-US" sz="1200" dirty="0" smtClean="0"/>
              <a:t>연산 결과 </a:t>
            </a:r>
            <a:r>
              <a:rPr lang="en-US" altLang="ko-KR" sz="1200" dirty="0"/>
              <a:t>g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</a:t>
            </a:r>
            <a:r>
              <a:rPr lang="en-US" altLang="ko-KR" sz="1200" dirty="0"/>
              <a:t>, j)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14503519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1017" y="3196948"/>
            <a:ext cx="6680066" cy="36009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#-- </a:t>
            </a:r>
            <a:r>
              <a:rPr kumimoji="0" 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8-2-(2)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id_img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myfil1 = np.array([[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가로 강조 </a:t>
            </a:r>
            <a:r>
              <a:rPr kumimoji="0" lang="ko-KR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핕터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ko-KR" altLang="en-US" sz="12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모든 요소 합 </a:t>
            </a:r>
            <a:r>
              <a:rPr lang="en-US" altLang="ko-KR" sz="120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[-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]],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float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(A)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myfil2 = np.array([[-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lang="ko-KR" altLang="en-US" sz="1200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세로 </a:t>
            </a:r>
            <a:r>
              <a:rPr lang="ko-KR" altLang="en-US" sz="1200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강조 </a:t>
            </a:r>
            <a:r>
              <a:rPr lang="ko-KR" altLang="en-US" sz="1200" dirty="0" err="1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핕터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[-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[-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]],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dtype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float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(B)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필터 처리</a:t>
            </a:r>
            <a:br>
              <a:rPr kumimoji="0" 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ih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(img_h -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iw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(img_w -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img_part = x_img[ih:ih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iw:iw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out_img1[ih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iw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 np.dot(img_part.reshape(-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myfil1.reshape(-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out_img2[ih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iw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= </a:t>
            </a:r>
            <a:r>
              <a:rPr kumimoji="0" lang="en-US" altLang="ko-KR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np.dot(img_part.reshape(-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myfil2.reshape(-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en-US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pPr lvl="0" algn="l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#--</a:t>
            </a:r>
            <a:r>
              <a:rPr lang="ko-KR" altLang="en-US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표시</a:t>
            </a:r>
            <a:endParaRPr kumimoji="0" 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1016" y="450717"/>
            <a:ext cx="5297055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#-- 리스트 8-2-(1</a:t>
            </a:r>
            <a:r>
              <a:rPr lang="ko-KR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kumimoji="0" lang="en-US" altLang="ko-KR" sz="12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numpy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as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keras.datasets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mnist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keras.utils 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np_utils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(x_train, y_train), (x_test, y_test) = mnist.load_data()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x_train = x_train.reshape(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60000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######################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x_test = x_test.reshape(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####################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x_train = x_train.astype(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'float32'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x_test = x_test.astype(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'float32'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x_train /=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x_test /=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255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num_classes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y_train = np_utils.to_categorical(y_train, num_classes)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y_test = np_utils.to_categorical(y_test, num_classes)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237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416357"/>
            <a:ext cx="8229600" cy="2295728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필터 값 설정</a:t>
            </a:r>
            <a:endParaRPr lang="en-US" altLang="ko-KR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대각선</a:t>
            </a: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이미지 </a:t>
            </a:r>
            <a:r>
              <a:rPr lang="ko-KR" altLang="en-US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스무딩</a:t>
            </a: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노이즈</a:t>
            </a:r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제거</a:t>
            </a: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윤곽 정보 추출</a:t>
            </a: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세부 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부분 강조 등 </a:t>
            </a:r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다양한 처리 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가능</a:t>
            </a:r>
            <a:endParaRPr lang="en-US" altLang="ko-KR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모든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요소 합이 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</a:p>
          <a:p>
            <a:pPr lvl="2"/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공간 구조가 없는 균일한 부분은 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0, 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추출 구조가 존재하면 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이상의 값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즉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0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을 감지 레벨의 기준으로 세울 수 있어 편리</a:t>
            </a:r>
            <a:endParaRPr lang="en-US" altLang="ko-KR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9" y="630509"/>
            <a:ext cx="8825829" cy="25878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3987" y="3198002"/>
            <a:ext cx="212173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휴먼모음T"/>
              </a:rPr>
              <a:t>가로</a:t>
            </a:r>
            <a:r>
              <a:rPr kumimoji="0" lang="ko-KR" alt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휴먼모음T"/>
              </a:rPr>
              <a:t> </a:t>
            </a:r>
            <a:r>
              <a:rPr kumimoji="0" lang="ko-KR" altLang="en-US" sz="1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휴먼모음T"/>
              </a:rPr>
              <a:t>엣지</a:t>
            </a:r>
            <a:r>
              <a:rPr kumimoji="0" lang="ko-KR" alt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휴먼모음T"/>
              </a:rPr>
              <a:t> 강조 필터 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결가</a:t>
            </a:r>
            <a:r>
              <a:rPr lang="en-US" altLang="ko-KR" sz="1200" dirty="0" smtClean="0"/>
              <a:t> </a:t>
            </a: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/>
              <a:t>가로 라인의 아래쪽이 큰 값</a:t>
            </a:r>
            <a:endParaRPr lang="en-US" altLang="ko-KR" sz="1200" dirty="0" smtClean="0"/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dirty="0" smtClean="0"/>
              <a:t>(</a:t>
            </a:r>
            <a:r>
              <a:rPr lang="ko-KR" altLang="en-US" sz="1200" dirty="0" smtClean="0"/>
              <a:t>흰색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작은 값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검정색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큰 값</a:t>
            </a:r>
            <a:r>
              <a:rPr lang="en-US" altLang="ko-KR" sz="1200" dirty="0" smtClean="0"/>
              <a:t>)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휴먼모음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5716" y="3290336"/>
            <a:ext cx="212173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휴먼모음T"/>
              </a:rPr>
              <a:t>세로</a:t>
            </a:r>
            <a:r>
              <a:rPr kumimoji="0" lang="ko-KR" alt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휴먼모음T"/>
              </a:rPr>
              <a:t> </a:t>
            </a:r>
            <a:r>
              <a:rPr kumimoji="0" lang="ko-KR" altLang="en-US" sz="12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휴먼모음T"/>
              </a:rPr>
              <a:t>엣지</a:t>
            </a:r>
            <a:r>
              <a:rPr kumimoji="0" lang="ko-KR" altLang="en-US" sz="12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휴먼모음T"/>
              </a:rPr>
              <a:t> 강조 필터 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결과</a:t>
            </a:r>
            <a:r>
              <a:rPr lang="en-US" altLang="ko-KR" sz="1200" dirty="0" smtClean="0"/>
              <a:t> </a:t>
            </a:r>
          </a:p>
          <a:p>
            <a:pPr marL="0" marR="0" indent="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200" dirty="0" smtClean="0"/>
              <a:t>세로 라인의 왼쪽이 큰 값</a:t>
            </a:r>
            <a:endParaRPr lang="en-US" altLang="ko-KR" sz="1200" dirty="0" smtClean="0"/>
          </a:p>
          <a:p>
            <a:pPr algn="just"/>
            <a:r>
              <a:rPr lang="en-US" altLang="ko-KR" sz="1200" dirty="0"/>
              <a:t>(</a:t>
            </a:r>
            <a:r>
              <a:rPr lang="ko-KR" altLang="en-US" sz="1200" dirty="0"/>
              <a:t>흰색</a:t>
            </a:r>
            <a:r>
              <a:rPr lang="en-US" altLang="ko-KR" sz="1200" dirty="0"/>
              <a:t>: </a:t>
            </a:r>
            <a:r>
              <a:rPr lang="ko-KR" altLang="en-US" sz="1200" dirty="0"/>
              <a:t>작은 값</a:t>
            </a:r>
            <a:r>
              <a:rPr lang="en-US" altLang="ko-KR" sz="1200" dirty="0"/>
              <a:t>, </a:t>
            </a:r>
            <a:r>
              <a:rPr lang="ko-KR" altLang="en-US" sz="1200" dirty="0"/>
              <a:t>검정색</a:t>
            </a:r>
            <a:r>
              <a:rPr lang="en-US" altLang="ko-KR" sz="1200" dirty="0"/>
              <a:t>: </a:t>
            </a:r>
            <a:r>
              <a:rPr lang="ko-KR" altLang="en-US" sz="1200" dirty="0"/>
              <a:t>큰 값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5438061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521274"/>
            <a:ext cx="8229600" cy="2037100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</a:t>
            </a: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(Padding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연속으로 </a:t>
            </a:r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다양한 필터를 적용하면 이미지가 점점 작아지기 때문에</a:t>
            </a:r>
            <a:r>
              <a:rPr lang="en-US" altLang="ko-KR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이에 대한 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대응책</a:t>
            </a:r>
            <a:endParaRPr lang="en-US" altLang="ko-KR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필터를 하기 전에 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등의 고정된 값으로 주위 부풀려두는 방법</a:t>
            </a:r>
            <a:endParaRPr lang="en-US" altLang="ko-KR" dirty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2"/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예를 들면 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3x3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은 폭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5x5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는 폭 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의 </a:t>
            </a:r>
            <a:r>
              <a:rPr lang="ko-KR" altLang="en-US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</a:t>
            </a:r>
            <a:endParaRPr lang="en-US" altLang="ko-KR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67" y="2468690"/>
            <a:ext cx="5462486" cy="40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3518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07" y="1877435"/>
            <a:ext cx="7185813" cy="2762047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658067"/>
            <a:ext cx="8229600" cy="1306917"/>
          </a:xfrm>
        </p:spPr>
        <p:txBody>
          <a:bodyPr>
            <a:normAutofit/>
          </a:bodyPr>
          <a:lstStyle/>
          <a:p>
            <a:r>
              <a:rPr lang="ko-KR" altLang="en-US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스트라이드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(Stride)</a:t>
            </a: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이전 예제에서는 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칸씩 이동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2, 3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칸씩도 이동 가능</a:t>
            </a:r>
            <a:endParaRPr lang="en-US" altLang="ko-KR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이 값을 크게 하면 출력 이미지 작아짐</a:t>
            </a:r>
            <a:endParaRPr lang="en-US" altLang="ko-KR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57201" y="5684026"/>
            <a:ext cx="8229600" cy="833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75000"/>
              <a:buFontTx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1pPr>
            <a:lvl2pPr marL="778668" marR="0" indent="-321468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80000"/>
              <a:buFontTx/>
              <a:buChar char="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2pPr>
            <a:lvl3pPr marL="1188719" marR="0" indent="-274319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65000"/>
              <a:buFontTx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3pPr>
            <a:lvl4pPr marL="1688123" marR="0" indent="-316523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70000"/>
              <a:buFontTx/>
              <a:buChar char="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4pPr>
            <a:lvl5pPr marL="2202872" marR="0" indent="-374072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5pPr>
            <a:lvl6pPr marL="25146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6pPr>
            <a:lvl7pPr marL="29718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7pPr>
            <a:lvl8pPr marL="34290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8pPr>
            <a:lvl9pPr marL="38862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9pPr>
          </a:lstStyle>
          <a:p>
            <a:pPr hangingPunct="1"/>
            <a:r>
              <a:rPr lang="ko-KR" altLang="en-US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패딩</a:t>
            </a:r>
            <a:r>
              <a:rPr lang="en-US" altLang="ko-KR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스트라이드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등의 값은 라이브러리로 </a:t>
            </a:r>
            <a:r>
              <a:rPr lang="ko-KR" altLang="en-US" dirty="0" err="1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합성곱</a:t>
            </a:r>
            <a:r>
              <a:rPr lang="ko-KR" altLang="en-US" dirty="0" smtClean="0">
                <a:solidFill>
                  <a:schemeClr val="tx1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네트워크를 사용할 때 인수로 전달 가능</a:t>
            </a:r>
            <a:endParaRPr lang="en-US" altLang="ko-KR" dirty="0" smtClean="0">
              <a:solidFill>
                <a:schemeClr val="tx1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4880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8.5 </a:t>
            </a:r>
            <a:r>
              <a:rPr lang="ko-KR" altLang="en-US" dirty="0" err="1" smtClean="0"/>
              <a:t>합성곱</a:t>
            </a:r>
            <a:r>
              <a:rPr lang="ko-KR" altLang="en-US" dirty="0" smtClean="0"/>
              <a:t> 신경망</a:t>
            </a:r>
            <a:r>
              <a:rPr lang="en-US" altLang="ko-KR" dirty="0" smtClean="0"/>
              <a:t>(CNN)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CNN</a:t>
            </a:r>
            <a:r>
              <a:rPr lang="ko-KR" altLang="en-US" dirty="0" smtClean="0"/>
              <a:t>은 필터를 학습</a:t>
            </a:r>
            <a:endParaRPr lang="en-US" altLang="ko-KR" dirty="0" smtClean="0"/>
          </a:p>
          <a:p>
            <a:r>
              <a:rPr lang="ko-KR" altLang="en-US" dirty="0" smtClean="0"/>
              <a:t>먼저 필터 </a:t>
            </a:r>
            <a:r>
              <a:rPr lang="en-US" altLang="ko-KR" dirty="0" smtClean="0"/>
              <a:t>8</a:t>
            </a:r>
            <a:r>
              <a:rPr lang="ko-KR" altLang="en-US" dirty="0" smtClean="0"/>
              <a:t>개를 사용한 간단한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을 만들어 보자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5" y="2342057"/>
            <a:ext cx="6258939" cy="451594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84494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바닥글 개체 틀 4"/>
          <p:cNvSpPr txBox="1"/>
          <p:nvPr/>
        </p:nvSpPr>
        <p:spPr>
          <a:xfrm>
            <a:off x="3124200" y="6436360"/>
            <a:ext cx="2895600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spAutoFit/>
          </a:bodyPr>
          <a:lstStyle>
            <a:lvl1pPr>
              <a:defRPr sz="1200">
                <a:solidFill>
                  <a:srgbClr val="00007D"/>
                </a:solidFill>
                <a:latin typeface="휴먼옛체"/>
                <a:ea typeface="휴먼옛체"/>
                <a:cs typeface="휴먼옛체"/>
                <a:sym typeface="휴먼옛체"/>
              </a:defRPr>
            </a:lvl1pPr>
          </a:lstStyle>
          <a:p>
            <a:r>
              <a:t>KW-MOOC</a:t>
            </a:r>
          </a:p>
        </p:txBody>
      </p:sp>
      <p:sp>
        <p:nvSpPr>
          <p:cNvPr id="144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목차</a:t>
            </a:r>
          </a:p>
        </p:txBody>
      </p:sp>
      <p:sp>
        <p:nvSpPr>
          <p:cNvPr id="145" name="내용 개체 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MNIST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en-US" dirty="0" smtClean="0"/>
              <a:t>2</a:t>
            </a:r>
            <a:r>
              <a:rPr lang="ko-KR" altLang="en-US" dirty="0" smtClean="0"/>
              <a:t>층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포워드 네트워크 모델</a:t>
            </a:r>
            <a:endParaRPr lang="en-US" altLang="ko-KR" dirty="0" smtClean="0"/>
          </a:p>
          <a:p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ko-KR" altLang="en-US" dirty="0" smtClean="0"/>
              <a:t>활성화 함수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chemeClr val="tx1"/>
                </a:solidFill>
              </a:rPr>
              <a:t>공간 필터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합성곱</a:t>
            </a:r>
            <a:r>
              <a:rPr lang="ko-KR" altLang="en-US" dirty="0" smtClean="0">
                <a:solidFill>
                  <a:schemeClr val="tx1"/>
                </a:solidFill>
              </a:rPr>
              <a:t> 신경망 </a:t>
            </a:r>
            <a:r>
              <a:rPr lang="en-US" altLang="ko-KR" dirty="0" smtClean="0">
                <a:solidFill>
                  <a:schemeClr val="tx1"/>
                </a:solidFill>
              </a:rPr>
              <a:t>(Convolutional Neural Network)</a:t>
            </a: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풀링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err="1" smtClean="0">
                <a:solidFill>
                  <a:schemeClr val="tx1"/>
                </a:solidFill>
              </a:rPr>
              <a:t>드롭아웃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MNIST </a:t>
            </a:r>
            <a:r>
              <a:rPr lang="ko-KR" altLang="en-US" dirty="0" smtClean="0">
                <a:solidFill>
                  <a:schemeClr val="tx1"/>
                </a:solidFill>
              </a:rPr>
              <a:t>인식 네트워크 모델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8497902" y="6436360"/>
            <a:ext cx="188898" cy="2692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strips dir="rd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4369477"/>
            <a:ext cx="8229600" cy="1634247"/>
          </a:xfrm>
        </p:spPr>
        <p:txBody>
          <a:bodyPr/>
          <a:lstStyle/>
          <a:p>
            <a:r>
              <a:rPr lang="ko-KR" altLang="ko-KR" dirty="0">
                <a:latin typeface="굴림체" panose="020B0609000101010101" pitchFamily="49" charset="-127"/>
                <a:ea typeface="굴림체" panose="020B0609000101010101" pitchFamily="49" charset="-127"/>
              </a:rPr>
              <a:t>model.add(Flatten()) </a:t>
            </a:r>
            <a:r>
              <a:rPr lang="ko-KR" altLang="ko-KR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 (B</a:t>
            </a:r>
            <a:r>
              <a:rPr lang="ko-KR" altLang="ko-KR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합성곱</a:t>
            </a:r>
            <a:r>
              <a:rPr lang="ko-KR" altLang="en-US" dirty="0" smtClean="0"/>
              <a:t> 층의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차원</a:t>
            </a:r>
            <a:r>
              <a:rPr lang="en-US" altLang="ko-KR" dirty="0"/>
              <a:t> (</a:t>
            </a:r>
            <a:r>
              <a:rPr lang="ko-KR" altLang="en-US" dirty="0"/>
              <a:t>배치</a:t>
            </a:r>
            <a:r>
              <a:rPr lang="en-US" altLang="ko-KR" baseline="30000" dirty="0"/>
              <a:t>Batch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필터 수</a:t>
            </a:r>
            <a:r>
              <a:rPr lang="en-US" altLang="ko-KR" dirty="0"/>
              <a:t>, </a:t>
            </a:r>
            <a:r>
              <a:rPr lang="ko-KR" altLang="en-US" dirty="0"/>
              <a:t>출력 이미지의 세로 폭</a:t>
            </a:r>
            <a:r>
              <a:rPr lang="en-US" altLang="ko-KR" dirty="0"/>
              <a:t>, </a:t>
            </a:r>
            <a:r>
              <a:rPr lang="ko-KR" altLang="en-US" dirty="0"/>
              <a:t>가로 폭</a:t>
            </a:r>
            <a:r>
              <a:rPr lang="en-US" altLang="ko-KR" dirty="0"/>
              <a:t>)</a:t>
            </a:r>
            <a:r>
              <a:rPr lang="ko-KR" altLang="en-US" dirty="0" smtClean="0"/>
              <a:t> 출력을 다음 층</a:t>
            </a:r>
            <a:r>
              <a:rPr lang="en-US" altLang="ko-KR" dirty="0" smtClean="0"/>
              <a:t>(Dens)</a:t>
            </a:r>
            <a:r>
              <a:rPr lang="ko-KR" altLang="en-US" dirty="0" smtClean="0"/>
              <a:t>에 전달하기 위해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</a:t>
            </a:r>
            <a:r>
              <a:rPr lang="en-US" altLang="ko-KR" dirty="0"/>
              <a:t> (</a:t>
            </a:r>
            <a:r>
              <a:rPr lang="ko-KR" altLang="en-US" dirty="0"/>
              <a:t>배치</a:t>
            </a:r>
            <a:r>
              <a:rPr lang="en-US" altLang="ko-KR" baseline="30000" dirty="0"/>
              <a:t>Batch</a:t>
            </a:r>
            <a:r>
              <a:rPr lang="ko-KR" altLang="en-US" dirty="0"/>
              <a:t> 수</a:t>
            </a:r>
            <a:r>
              <a:rPr lang="en-US" altLang="ko-KR" dirty="0"/>
              <a:t>, </a:t>
            </a:r>
            <a:r>
              <a:rPr lang="ko-KR" altLang="en-US" dirty="0"/>
              <a:t>필터 </a:t>
            </a:r>
            <a:r>
              <a:rPr lang="ko-KR" altLang="en-US" dirty="0" smtClean="0"/>
              <a:t>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출력 </a:t>
            </a:r>
            <a:r>
              <a:rPr lang="ko-KR" altLang="en-US" dirty="0"/>
              <a:t>이미지의 세로 </a:t>
            </a:r>
            <a:r>
              <a:rPr lang="ko-KR" altLang="en-US" dirty="0" smtClean="0"/>
              <a:t>폭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가로 </a:t>
            </a:r>
            <a:r>
              <a:rPr lang="ko-KR" altLang="en-US" dirty="0"/>
              <a:t>폭</a:t>
            </a:r>
            <a:r>
              <a:rPr lang="en-US" altLang="ko-KR" dirty="0"/>
              <a:t>) </a:t>
            </a:r>
            <a:r>
              <a:rPr lang="ko-KR" altLang="en-US" dirty="0" smtClean="0"/>
              <a:t>으로 변환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004" y="643632"/>
            <a:ext cx="9036995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#-- </a:t>
            </a:r>
            <a:r>
              <a:rPr lang="ko-KR" altLang="en-US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8-2-(3</a:t>
            </a:r>
            <a:r>
              <a:rPr lang="en-US" altLang="ko-KR" sz="1400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pPr lvl="0" algn="l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 = Sequential()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Conv2D(8, (3, 3),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padding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'same'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출력 크기가 변하지 않게 </a:t>
            </a:r>
            <a:r>
              <a:rPr kumimoji="0" lang="ko-KR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패딩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하라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nput_shape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＇relu＇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흑백이미지이기 때문에 </a:t>
            </a:r>
            <a:r>
              <a:rPr kumimoji="0" lang="en-US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1.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(A)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model.add(Flatten())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(B)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model.add(Dense(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'softmax'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model.compile(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'categorical_crossentropy'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=Adam(),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'accuracy'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endParaRPr kumimoji="0" lang="en-US" altLang="ko-K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l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startTime = time.time()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history = model.fit(x_train, y_train,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epochs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verbose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validation_data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=(x_test, y_test))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score = model.evaluate(x_test, y_test,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verbose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'Test loss:'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score[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# </a:t>
            </a:r>
            <a:r>
              <a:rPr lang="ko-KR" altLang="en-US" sz="1400" dirty="0"/>
              <a:t>Test loss: </a:t>
            </a:r>
            <a:r>
              <a:rPr lang="ko-KR" altLang="en-US" sz="1400" dirty="0" smtClean="0"/>
              <a:t>0.09567780792787671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'Test accuracy:'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score[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# </a:t>
            </a:r>
            <a:r>
              <a:rPr lang="ko-KR" altLang="en-US" sz="1400" dirty="0"/>
              <a:t>Test accuracy: </a:t>
            </a:r>
            <a:r>
              <a:rPr lang="ko-KR" altLang="en-US" sz="1400" dirty="0" smtClean="0"/>
              <a:t>0.9708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"Computation time:{0:.3f} sec"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.format(time.time() - startTime))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en-US" sz="1400" dirty="0"/>
              <a:t>Computation time:103.844 sec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5559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21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424627"/>
            <a:ext cx="372569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#-- 리스트 8-1-(7</a:t>
            </a:r>
            <a:r>
              <a:rPr lang="ko-KR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앞의</a:t>
            </a:r>
            <a:r>
              <a:rPr lang="en-US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코드 재호출</a:t>
            </a:r>
            <a:endParaRPr lang="ko-KR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200" i="1" dirty="0">
              <a:solidFill>
                <a:srgbClr val="80808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8-2-(4)</a:t>
            </a:r>
            <a:endParaRPr kumimoji="0" lang="en-US" altLang="ko-KR" sz="1200" b="0" i="1" u="none" strike="noStrike" cap="none" normalizeH="0" baseline="0" dirty="0" smtClean="0">
              <a:ln>
                <a:noFill/>
              </a:ln>
              <a:solidFill>
                <a:srgbClr val="808080"/>
              </a:solidFill>
              <a:effectLst/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0" algn="l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show_prediction()</a:t>
            </a:r>
            <a:br>
              <a:rPr lang="ko-KR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lang="ko-KR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plt.show()</a:t>
            </a:r>
            <a:endParaRPr lang="ko-KR" altLang="ko-KR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6699"/>
            <a:ext cx="5862638" cy="39042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53423" y="2666699"/>
            <a:ext cx="91306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오답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2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146666411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1" y="1135971"/>
            <a:ext cx="8953500" cy="210502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2951" y="858972"/>
            <a:ext cx="85838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>
              <a:spcBef>
                <a:spcPct val="0"/>
              </a:spcBef>
              <a:spcAft>
                <a:spcPct val="0"/>
              </a:spcAft>
            </a:pPr>
            <a:r>
              <a:rPr lang="ko-KR" altLang="ko-KR" sz="1200" i="1" dirty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#-- 리스트 </a:t>
            </a:r>
            <a:r>
              <a:rPr lang="ko-KR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8-</a:t>
            </a:r>
            <a:r>
              <a:rPr lang="en-US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-(</a:t>
            </a:r>
            <a:r>
              <a:rPr lang="en-US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lang="ko-KR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r>
              <a:rPr lang="en-US" altLang="ko-KR" sz="12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: </a:t>
            </a:r>
            <a:r>
              <a:rPr lang="ko-KR" altLang="en-US" sz="1200" b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학습에서 얻은 필터와 그 적용 이미지</a:t>
            </a:r>
            <a:endParaRPr lang="ko-KR" altLang="ko-KR" sz="32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464901" y="3844184"/>
            <a:ext cx="8229600" cy="1389297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테스트 데이터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9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의 이미지를 각각의 필터 적용 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작은 값 흰색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큰 값은 검은색으로 표시</a:t>
            </a:r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번은 가로줄의 아래쪽 </a:t>
            </a:r>
            <a:r>
              <a:rPr lang="ko-KR" altLang="en-US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엣지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강조 필터</a:t>
            </a:r>
            <a:endParaRPr lang="en-US" altLang="ko-KR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en-US" altLang="ko-KR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7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번은 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가로줄의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위쪽 </a:t>
            </a:r>
            <a:r>
              <a:rPr lang="ko-KR" altLang="en-US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엣지</a:t>
            </a:r>
            <a:r>
              <a:rPr lang="ko-KR" altLang="en-US" dirty="0">
                <a:latin typeface="굴림체" panose="020B0609000101010101" pitchFamily="49" charset="-127"/>
                <a:ea typeface="굴림체" panose="020B0609000101010101" pitchFamily="49" charset="-127"/>
              </a:rPr>
              <a:t> 강조 </a:t>
            </a:r>
            <a:r>
              <a:rPr lang="ko-KR" altLang="en-US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필터</a:t>
            </a:r>
            <a:endParaRPr lang="en-US" altLang="ko-KR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908828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8.6 </a:t>
            </a:r>
            <a:r>
              <a:rPr lang="ko-KR" altLang="en-US" dirty="0" err="1" smtClean="0"/>
              <a:t>풀링</a:t>
            </a:r>
            <a:r>
              <a:rPr lang="en-US" altLang="ko-KR" baseline="30000" dirty="0" smtClean="0"/>
              <a:t>Pooling</a:t>
            </a:r>
            <a:endParaRPr lang="ko-KR" altLang="en-US" baseline="30000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64857"/>
            <a:ext cx="8229600" cy="248457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예를 들어 필기체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한 픽셀만 어긋난 이미지를 입력해도 각 배열의 요소가 완전히 달라짐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인간의 눈으로는 거의 동일한 입력인데 네트워크에서는 완전이 다른 패턴으로 인식</a:t>
            </a:r>
            <a:endParaRPr lang="en-US" altLang="ko-KR" dirty="0" smtClean="0"/>
          </a:p>
          <a:p>
            <a:r>
              <a:rPr lang="ko-KR" altLang="en-US" dirty="0" smtClean="0"/>
              <a:t>이를 해결하기 위해서 제안된 방법이 </a:t>
            </a:r>
            <a:r>
              <a:rPr lang="ko-KR" altLang="en-US" dirty="0" err="1" smtClean="0"/>
              <a:t>풀링</a:t>
            </a:r>
            <a:r>
              <a:rPr lang="en-US" altLang="ko-KR" dirty="0" smtClean="0"/>
              <a:t>(</a:t>
            </a:r>
            <a:r>
              <a:rPr lang="ko-KR" altLang="en-US" dirty="0" smtClean="0"/>
              <a:t>층</a:t>
            </a:r>
            <a:r>
              <a:rPr lang="en-US" altLang="ko-KR" dirty="0" smtClean="0"/>
              <a:t>). </a:t>
            </a:r>
            <a:r>
              <a:rPr lang="ko-KR" altLang="en-US" dirty="0" err="1" smtClean="0"/>
              <a:t>합성곱층</a:t>
            </a:r>
            <a:r>
              <a:rPr lang="ko-KR" altLang="en-US" dirty="0" smtClean="0"/>
              <a:t> 데이터의 공간적 크기를 축소하는데 사용</a:t>
            </a:r>
            <a:endParaRPr lang="en-US" altLang="ko-KR" dirty="0" smtClean="0"/>
          </a:p>
          <a:p>
            <a:r>
              <a:rPr lang="en-US" altLang="ko-KR" dirty="0" smtClean="0"/>
              <a:t>2x2 </a:t>
            </a:r>
            <a:r>
              <a:rPr lang="ko-KR" altLang="en-US" dirty="0" smtClean="0"/>
              <a:t>최대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스트라이드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31" y="3766012"/>
            <a:ext cx="5239054" cy="29395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797685" y="3767420"/>
            <a:ext cx="32448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/>
              <a:t>입력 </a:t>
            </a:r>
            <a:r>
              <a:rPr lang="ko-KR" altLang="en-US" dirty="0"/>
              <a:t>이미지 내의 2x2의 안에서 가장 큰 값을 출력 값으로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ko-KR" altLang="en-US" dirty="0" smtClean="0"/>
              <a:t>평균 </a:t>
            </a:r>
            <a:r>
              <a:rPr lang="ko-KR" altLang="en-US" dirty="0" err="1" smtClean="0"/>
              <a:t>풀링</a:t>
            </a:r>
            <a:r>
              <a:rPr lang="ko-KR" altLang="en-US" dirty="0" smtClean="0"/>
              <a:t> 등도 사용</a:t>
            </a:r>
            <a:endParaRPr lang="en-US" altLang="ko-KR" dirty="0" smtClean="0"/>
          </a:p>
          <a:p>
            <a:pPr marL="285750" indent="-285750" algn="l">
              <a:buFontTx/>
              <a:buChar char="-"/>
            </a:pPr>
            <a:endParaRPr lang="en-US" altLang="ko-KR" dirty="0" smtClean="0"/>
          </a:p>
          <a:p>
            <a:pPr marL="285750" indent="-285750" algn="l">
              <a:buFontTx/>
              <a:buChar char="-"/>
            </a:pPr>
            <a:r>
              <a:rPr lang="en-US" altLang="ko-KR" dirty="0" smtClean="0"/>
              <a:t>3x3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스트라이드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3, 4x4</a:t>
            </a:r>
            <a:r>
              <a:rPr lang="ko-KR" altLang="en-US" dirty="0" smtClean="0"/>
              <a:t>는 </a:t>
            </a:r>
            <a:r>
              <a:rPr lang="ko-KR" altLang="en-US" dirty="0" err="1"/>
              <a:t>스트라이드</a:t>
            </a:r>
            <a:r>
              <a:rPr lang="ko-KR" altLang="en-US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816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8.7 </a:t>
            </a:r>
            <a:r>
              <a:rPr lang="ko-KR" altLang="en-US" dirty="0" err="1" smtClean="0"/>
              <a:t>드랍</a:t>
            </a:r>
            <a:r>
              <a:rPr lang="ko-KR" altLang="en-US" dirty="0" smtClean="0"/>
              <a:t> 아웃</a:t>
            </a:r>
            <a:r>
              <a:rPr lang="en-US" altLang="ko-KR" baseline="30000" dirty="0" smtClean="0"/>
              <a:t>Dropout</a:t>
            </a:r>
            <a:endParaRPr lang="ko-KR" altLang="en-US" baseline="30000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84312"/>
            <a:ext cx="8229600" cy="439738"/>
          </a:xfrm>
        </p:spPr>
        <p:txBody>
          <a:bodyPr/>
          <a:lstStyle/>
          <a:p>
            <a:r>
              <a:rPr lang="ko-KR" altLang="en-US" dirty="0" err="1" smtClean="0"/>
              <a:t>입력층과</a:t>
            </a:r>
            <a:r>
              <a:rPr lang="ko-KR" altLang="en-US" dirty="0" smtClean="0"/>
              <a:t> 중간층 뉴런에</a:t>
            </a:r>
            <a:r>
              <a:rPr lang="ko-KR" altLang="en-US" dirty="0"/>
              <a:t>서</a:t>
            </a:r>
            <a:r>
              <a:rPr lang="ko-KR" altLang="en-US" dirty="0" smtClean="0"/>
              <a:t> 확률 </a:t>
            </a:r>
            <a:r>
              <a:rPr lang="en-US" altLang="ko-KR" dirty="0" smtClean="0"/>
              <a:t>p(p&lt;1)</a:t>
            </a:r>
            <a:r>
              <a:rPr lang="ko-KR" altLang="en-US" dirty="0" smtClean="0"/>
              <a:t>로 임의 선택 학습 </a:t>
            </a:r>
            <a:r>
              <a:rPr lang="en-US" altLang="ko-KR" dirty="0" smtClean="0"/>
              <a:t>(2014</a:t>
            </a:r>
            <a:r>
              <a:rPr lang="ko-KR" altLang="en-US" dirty="0" smtClean="0"/>
              <a:t>년 제안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1847"/>
            <a:ext cx="6057900" cy="4048125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457200" y="6216491"/>
            <a:ext cx="7955944" cy="439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75000"/>
              <a:buFontTx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1pPr>
            <a:lvl2pPr marL="778668" marR="0" indent="-321468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80000"/>
              <a:buFontTx/>
              <a:buChar char="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2pPr>
            <a:lvl3pPr marL="1188719" marR="0" indent="-274319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65000"/>
              <a:buFontTx/>
              <a:buChar char="■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3pPr>
            <a:lvl4pPr marL="1688123" marR="0" indent="-316523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70000"/>
              <a:buFontTx/>
              <a:buChar char="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4pPr>
            <a:lvl5pPr marL="2202872" marR="0" indent="-374072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5pPr>
            <a:lvl6pPr marL="25146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6pPr>
            <a:lvl7pPr marL="29718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7pPr>
            <a:lvl8pPr marL="34290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8pPr>
            <a:lvl9pPr marL="3886200" marR="0" indent="-228600" algn="l" defTabSz="914400" rtl="0" latinLnBrk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7D"/>
              </a:buClr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휴먼모음T"/>
                <a:ea typeface="휴먼모음T"/>
                <a:cs typeface="휴먼모음T"/>
                <a:sym typeface="휴먼모음T"/>
              </a:defRPr>
            </a:lvl9pPr>
          </a:lstStyle>
          <a:p>
            <a:pPr hangingPunct="1"/>
            <a:r>
              <a:rPr lang="ko-KR" altLang="en-US" dirty="0" smtClean="0"/>
              <a:t>여러 네트워크를 각각 학습시켜서 예측 시에 네트워크를 평균화해 합치는 효과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75892" y="3931772"/>
            <a:ext cx="208807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출력이 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1/p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배로 늘어남</a:t>
            </a:r>
            <a:r>
              <a:rPr kumimoji="0" lang="en-US" altLang="ko-KR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. </a:t>
            </a:r>
            <a:r>
              <a:rPr kumimoji="0" lang="ko-KR" altLang="en-US" sz="12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따라서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423429174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8.8 MNIST </a:t>
            </a:r>
            <a:r>
              <a:rPr lang="ko-KR" altLang="en-US" dirty="0" smtClean="0"/>
              <a:t>인식 네트워크 모델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0768"/>
            <a:ext cx="6334125" cy="466725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90525" y="1341438"/>
            <a:ext cx="22371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집대성한 네트워크 모델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87326624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26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2900" y="608037"/>
            <a:ext cx="7572375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en-US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8-2-(6)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 = Sequential()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model.add(Conv2D(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</a:t>
            </a:r>
            <a:r>
              <a:rPr kumimoji="0" lang="en-US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input_shape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model.add(Conv2D(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model.add(MaxPooling2D(pool_size=(2, 2))) </a:t>
            </a:r>
            <a:r>
              <a:rPr kumimoji="0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(A)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model.add(Conv2D(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64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model.add(MaxPooling2D(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pool_size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)))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(B)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model.add(Dropout(0.25)) </a:t>
            </a:r>
            <a:r>
              <a:rPr kumimoji="0" lang="ko-KR" altLang="ko-KR" sz="1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(C)</a:t>
            </a:r>
            <a:r>
              <a:rPr kumimoji="0" lang="en-US" altLang="ko-KR" sz="1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25% </a:t>
            </a:r>
            <a:r>
              <a:rPr kumimoji="0" lang="ko-KR" altLang="en-US" sz="12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뉴런 끄기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model.add(Flatten())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model.add(Dense(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128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'relu'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model.add(Dropout(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0.25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 </a:t>
            </a:r>
            <a: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(D)</a:t>
            </a:r>
            <a:br>
              <a:rPr kumimoji="0" lang="ko-KR" altLang="ko-KR" sz="12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model.add(Dense(num_classes,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'softmax'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model.compile(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'categorical_crossentropy'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=Adam(),</a:t>
            </a:r>
            <a:r>
              <a:rPr lang="en-US" altLang="ko-KR" sz="12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'accuracy'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startTime = time.time()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history = model.fit(x_train, y_train,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epochs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verbose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validation_data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=(x_test, y_test))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score = model.evaluate(x_test, y_test,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verbose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'Test loss:'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score[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'Test accuracy:'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score[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2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"Computation time:{0:.3f} sec"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.format(time.time() - startTime))</a:t>
            </a:r>
            <a:endParaRPr kumimoji="0" lang="ko-KR" altLang="ko-K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" y="48151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ko-KR" altLang="en-US" dirty="0"/>
              <a:t>Test loss: 0.020662929710932077</a:t>
            </a:r>
          </a:p>
          <a:p>
            <a:pPr algn="l"/>
            <a:r>
              <a:rPr lang="ko-KR" altLang="en-US" dirty="0"/>
              <a:t>Test accuracy: 0.9931</a:t>
            </a:r>
          </a:p>
          <a:p>
            <a:pPr algn="l"/>
            <a:r>
              <a:rPr lang="ko-KR" altLang="en-US" dirty="0"/>
              <a:t>Computation time:942.001 sec</a:t>
            </a:r>
          </a:p>
        </p:txBody>
      </p:sp>
    </p:spTree>
    <p:extLst>
      <p:ext uri="{BB962C8B-B14F-4D97-AF65-F5344CB8AC3E}">
        <p14:creationId xmlns:p14="http://schemas.microsoft.com/office/powerpoint/2010/main" val="368467689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27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9" y="445915"/>
            <a:ext cx="5711960" cy="3947715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idx="1"/>
          </p:nvPr>
        </p:nvSpPr>
        <p:spPr>
          <a:xfrm>
            <a:off x="484559" y="4908447"/>
            <a:ext cx="8229600" cy="1797153"/>
          </a:xfrm>
        </p:spPr>
        <p:txBody>
          <a:bodyPr/>
          <a:lstStyle/>
          <a:p>
            <a:r>
              <a:rPr lang="ko-KR" altLang="en-US" dirty="0" smtClean="0"/>
              <a:t>일반적인 </a:t>
            </a:r>
            <a:r>
              <a:rPr lang="ko-KR" altLang="en-US" dirty="0" err="1" smtClean="0"/>
              <a:t>드랍</a:t>
            </a:r>
            <a:r>
              <a:rPr lang="ko-KR" altLang="en-US" dirty="0" smtClean="0"/>
              <a:t> 아웃을 사용한 매우 단순한 모델에서 </a:t>
            </a:r>
            <a:r>
              <a:rPr lang="en-US" altLang="ko-KR" dirty="0" smtClean="0"/>
              <a:t>99.70% </a:t>
            </a:r>
            <a:r>
              <a:rPr lang="ko-KR" altLang="en-US" dirty="0" smtClean="0"/>
              <a:t>정확도까지 달성 </a:t>
            </a:r>
            <a:r>
              <a:rPr lang="en-US" altLang="ko-KR" dirty="0" smtClean="0"/>
              <a:t>(Wan, et al., 2013, ICML)</a:t>
            </a:r>
          </a:p>
          <a:p>
            <a:r>
              <a:rPr lang="en-US" altLang="ko-KR" dirty="0" smtClean="0"/>
              <a:t>MNIST</a:t>
            </a:r>
            <a:r>
              <a:rPr lang="ko-KR" altLang="en-US" dirty="0" smtClean="0"/>
              <a:t>보다 더 큰 크기의 이미지를 처리하거나 많은 </a:t>
            </a:r>
            <a:r>
              <a:rPr lang="ko-KR" altLang="en-US" dirty="0" err="1" smtClean="0"/>
              <a:t>카테코리를</a:t>
            </a:r>
            <a:r>
              <a:rPr lang="ko-KR" altLang="en-US" dirty="0" smtClean="0"/>
              <a:t> 다루는 경우에 심층화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합성곱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풀링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드롭아웃의</a:t>
            </a:r>
            <a:r>
              <a:rPr lang="ko-KR" altLang="en-US" dirty="0" smtClean="0"/>
              <a:t> 효과가 더욱 강력히 발휘 될 것임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84068" y="582101"/>
            <a:ext cx="2554543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l"/>
            <a:r>
              <a:rPr lang="ko-KR" altLang="en-US" dirty="0"/>
              <a:t>테스트 </a:t>
            </a:r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처음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96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개 </a:t>
            </a:r>
            <a:endParaRPr kumimoji="0" lang="en-US" altLang="ko-KR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  <a:p>
            <a:pPr algn="l"/>
            <a:r>
              <a:rPr kumimoji="0" lang="ko-KR" alt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오답률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0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16098994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8.1 MNIST </a:t>
            </a:r>
            <a:r>
              <a:rPr lang="ko-KR" altLang="en-US" dirty="0"/>
              <a:t>데이터베이스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필기체 숫자</a:t>
            </a:r>
            <a:r>
              <a:rPr lang="en-US" altLang="ko-KR" dirty="0" smtClean="0"/>
              <a:t>(28 X 28 </a:t>
            </a:r>
            <a:r>
              <a:rPr lang="ko-KR" altLang="en-US" dirty="0" smtClean="0"/>
              <a:t>픽셀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그레이스케일</a:t>
            </a:r>
            <a:r>
              <a:rPr lang="ko-KR" altLang="en-US" dirty="0" smtClean="0"/>
              <a:t> 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FNN</a:t>
            </a:r>
            <a:r>
              <a:rPr lang="ko-KR" altLang="en-US" dirty="0" smtClean="0"/>
              <a:t>에 인식시켜 보자</a:t>
            </a:r>
          </a:p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r>
              <a:rPr lang="en-US" altLang="ko-KR" dirty="0" smtClean="0">
                <a:hlinkClick r:id="rId2"/>
              </a:rPr>
              <a:t>http://yann.lecun.com/exdb/mnist</a:t>
            </a:r>
            <a:r>
              <a:rPr lang="en-US" altLang="ko-KR" dirty="0"/>
              <a:t> </a:t>
            </a:r>
            <a:r>
              <a:rPr lang="ko-KR" altLang="en-US" dirty="0" smtClean="0"/>
              <a:t>다운로드 가능</a:t>
            </a:r>
            <a:endParaRPr lang="en-US" altLang="ko-KR" dirty="0" smtClean="0"/>
          </a:p>
          <a:p>
            <a:r>
              <a:rPr lang="ko-KR" altLang="en-US" dirty="0" err="1" smtClean="0"/>
              <a:t>케라스</a:t>
            </a:r>
            <a:r>
              <a:rPr lang="ko-KR" altLang="en-US" dirty="0" smtClean="0"/>
              <a:t> 코드를 사용하여 다운로드 하자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 smtClean="0"/>
              <a:t>x_train</a:t>
            </a:r>
            <a:r>
              <a:rPr lang="en-US" altLang="ko-KR" dirty="0" smtClean="0"/>
              <a:t>: 60000 x 28 x 28, 0~255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테스트 데이터는 </a:t>
            </a:r>
            <a:r>
              <a:rPr lang="en-US" altLang="ko-KR" dirty="0" smtClean="0"/>
              <a:t>10000)</a:t>
            </a:r>
          </a:p>
          <a:p>
            <a:pPr lvl="1"/>
            <a:r>
              <a:rPr lang="en-US" altLang="ko-KR" dirty="0" err="1" smtClean="0"/>
              <a:t>y_train</a:t>
            </a:r>
            <a:r>
              <a:rPr lang="en-US" altLang="ko-KR" dirty="0" smtClean="0"/>
              <a:t>: 60000 x 1, 0~9</a:t>
            </a:r>
            <a:r>
              <a:rPr lang="ko-KR" altLang="en-US" dirty="0" smtClean="0"/>
              <a:t>값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역시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</a:t>
            </a:r>
            <a:r>
              <a:rPr lang="ko-KR" altLang="en-US" dirty="0"/>
              <a:t>데이터는 </a:t>
            </a:r>
            <a:r>
              <a:rPr lang="en-US" altLang="ko-KR" dirty="0"/>
              <a:t>10000)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0964" y="2963306"/>
            <a:ext cx="6051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ko-KR" altLang="en-US" dirty="0"/>
              <a:t>#-- 리스트 8-1-(1</a:t>
            </a:r>
            <a:r>
              <a:rPr lang="ko-KR" altLang="en-US" dirty="0" smtClean="0"/>
              <a:t>)</a:t>
            </a:r>
            <a:endParaRPr lang="en-US" altLang="ko-KR" dirty="0" smtClean="0"/>
          </a:p>
          <a:p>
            <a:pPr algn="l"/>
            <a:r>
              <a:rPr lang="ko-KR" altLang="en-US" dirty="0">
                <a:solidFill>
                  <a:srgbClr val="FF0000"/>
                </a:solidFill>
              </a:rPr>
              <a:t>import </a:t>
            </a:r>
            <a:r>
              <a:rPr lang="en-US" altLang="ko-KR" dirty="0" err="1" smtClean="0">
                <a:solidFill>
                  <a:srgbClr val="FF0000"/>
                </a:solidFill>
              </a:rPr>
              <a:t>tensorflow</a:t>
            </a:r>
            <a:r>
              <a:rPr lang="en-US" altLang="ko-KR" dirty="0" smtClean="0">
                <a:solidFill>
                  <a:srgbClr val="FF0000"/>
                </a:solidFill>
              </a:rPr>
              <a:t> as </a:t>
            </a:r>
            <a:r>
              <a:rPr lang="en-US" altLang="ko-KR" dirty="0" err="1" smtClean="0">
                <a:solidFill>
                  <a:srgbClr val="FF0000"/>
                </a:solidFill>
              </a:rPr>
              <a:t>tf</a:t>
            </a:r>
            <a:r>
              <a:rPr lang="en-US" altLang="ko-KR" dirty="0" smtClean="0">
                <a:solidFill>
                  <a:srgbClr val="FF0000"/>
                </a:solidFill>
              </a:rPr>
              <a:t> #</a:t>
            </a:r>
            <a:r>
              <a:rPr lang="en-US" altLang="ko-KR" dirty="0" err="1" smtClean="0">
                <a:solidFill>
                  <a:srgbClr val="FF0000"/>
                </a:solidFill>
              </a:rPr>
              <a:t>jshan</a:t>
            </a:r>
            <a:endParaRPr lang="ko-KR" altLang="en-US" dirty="0">
              <a:solidFill>
                <a:srgbClr val="FF0000"/>
              </a:solidFill>
            </a:endParaRPr>
          </a:p>
          <a:p>
            <a:pPr algn="l"/>
            <a:r>
              <a:rPr lang="ko-KR" altLang="en-US" dirty="0"/>
              <a:t>from keras.datasets import mnist</a:t>
            </a:r>
          </a:p>
          <a:p>
            <a:pPr algn="l"/>
            <a:r>
              <a:rPr lang="ko-KR" altLang="en-US" dirty="0"/>
              <a:t>(x_train, y_train), (x_test, y_test) = mnist.load_data()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02" y="5082988"/>
            <a:ext cx="4543156" cy="14589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71587" y="6541939"/>
            <a:ext cx="20832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X_train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의 처음 </a:t>
            </a:r>
            <a:r>
              <a:rPr kumimoji="0" lang="en-US" altLang="ko-K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3</a:t>
            </a:r>
            <a:r>
              <a:rPr kumimoji="0" lang="ko-KR" alt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개 이미지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16487748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8.2 2</a:t>
            </a:r>
            <a:r>
              <a:rPr lang="ko-KR" altLang="en-US" dirty="0"/>
              <a:t>층 </a:t>
            </a:r>
            <a:r>
              <a:rPr lang="ko-KR" altLang="en-US" dirty="0" err="1"/>
              <a:t>피드</a:t>
            </a:r>
            <a:r>
              <a:rPr lang="ko-KR" altLang="en-US" dirty="0"/>
              <a:t> 포워드 네트워크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먼저 데이터를 사용하기 쉬운 형태로 변경</a:t>
            </a:r>
            <a:endParaRPr lang="en-US" altLang="ko-KR" dirty="0" smtClean="0"/>
          </a:p>
          <a:p>
            <a:pPr lvl="1"/>
            <a:r>
              <a:rPr lang="en-US" altLang="ko-KR" dirty="0" err="1"/>
              <a:t>x_train</a:t>
            </a:r>
            <a:r>
              <a:rPr lang="en-US" altLang="ko-KR" dirty="0"/>
              <a:t>: </a:t>
            </a:r>
            <a:r>
              <a:rPr lang="en-US" altLang="ko-KR" dirty="0" smtClean="0"/>
              <a:t>28x28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784 </a:t>
            </a:r>
            <a:r>
              <a:rPr lang="ko-KR" altLang="en-US" dirty="0" smtClean="0"/>
              <a:t>벡터</a:t>
            </a:r>
            <a:r>
              <a:rPr lang="ko-KR" altLang="en-US" dirty="0"/>
              <a:t>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float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255</a:t>
            </a:r>
            <a:r>
              <a:rPr lang="ko-KR" altLang="en-US" dirty="0" smtClean="0"/>
              <a:t>로 나누어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의 실수로 변환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y_train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케라스</a:t>
            </a:r>
            <a:r>
              <a:rPr lang="ko-KR" altLang="en-US" dirty="0" smtClean="0"/>
              <a:t> 함수를 사용하여 </a:t>
            </a:r>
            <a:r>
              <a:rPr lang="en-US" altLang="ko-KR" dirty="0" smtClean="0"/>
              <a:t>1-of-K</a:t>
            </a:r>
            <a:r>
              <a:rPr lang="ko-KR" altLang="en-US" dirty="0"/>
              <a:t> </a:t>
            </a:r>
            <a:r>
              <a:rPr lang="ko-KR" altLang="en-US" dirty="0" smtClean="0"/>
              <a:t>부호화법으로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25" y="3060886"/>
            <a:ext cx="5665038" cy="33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97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179"/>
            <a:ext cx="5657850" cy="318135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3170863"/>
            <a:ext cx="808616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#-- </a:t>
            </a:r>
            <a:r>
              <a:rPr kumimoji="0" 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8-1-(4)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np.random.seed(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keras.models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Sequential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keras.layers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Dense, Activation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from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keras.optimizers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Adam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 = Sequential()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(A)</a:t>
            </a:r>
            <a:r>
              <a:rPr kumimoji="0" lang="en-US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모델 정의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model.add(Dense(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16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input_dim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784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＇sigmoid＇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(B)</a:t>
            </a:r>
            <a:r>
              <a:rPr kumimoji="0" lang="en-US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16</a:t>
            </a:r>
            <a:r>
              <a:rPr kumimoji="0" lang="ko-KR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 중간층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model.add(Dense(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activation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＇softmax＇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en-US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© 10</a:t>
            </a:r>
            <a:r>
              <a:rPr kumimoji="0" lang="ko-KR" altLang="en-US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개 </a:t>
            </a:r>
            <a:r>
              <a:rPr kumimoji="0" lang="ko-KR" altLang="en-US" sz="1400" b="0" i="1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출력층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model.compile(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loss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＇categorical_crossentropy＇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r>
              <a:rPr lang="en-US" altLang="ko-KR" sz="14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optimizer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=Adam(),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metrics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=[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'accuracy'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(D)</a:t>
            </a:r>
            <a:r>
              <a:rPr lang="ko-KR" altLang="en-US" sz="1400" i="1" dirty="0" err="1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경사하강법</a:t>
            </a:r>
            <a:r>
              <a:rPr lang="ko-KR" altLang="en-US" sz="1400" i="1" dirty="0" smtClean="0">
                <a:solidFill>
                  <a:srgbClr val="80808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함수 설정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585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8612" y="1192213"/>
            <a:ext cx="8901953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#-- </a:t>
            </a:r>
            <a:r>
              <a:rPr kumimoji="0" 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리스트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8-1-(5)</a:t>
            </a:r>
            <a:b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import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startTime = time.time()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history = model.fit(x_train, y_train,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epochs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batch_size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1000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       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verbose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validation_data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=(x_test, y_test)) </a:t>
            </a:r>
            <a:r>
              <a:rPr kumimoji="0" lang="ko-KR" altLang="ko-KR" sz="1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(A)</a:t>
            </a:r>
            <a:r>
              <a:rPr lang="ko-KR" altLang="ko-KR" sz="1400" dirty="0">
                <a:solidFill>
                  <a:srgbClr val="660099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verbose=1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매 시기의 학습 평가치 표시</a:t>
            </a:r>
            <a:r>
              <a:rPr kumimoji="0" lang="ko-KR" altLang="ko-KR" sz="1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14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score = model.evaluate(x_test, y_test,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verbose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'Test loss:'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score[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'Test accuracy:'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score[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"Computation time:{0:.3f} sec"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.format(time.time() - startTime))</a:t>
            </a:r>
            <a:endParaRPr kumimoji="0" lang="ko-KR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613" y="3654426"/>
            <a:ext cx="8901952" cy="22929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 smtClean="0"/>
              <a:t>…</a:t>
            </a:r>
          </a:p>
          <a:p>
            <a:pPr algn="l"/>
            <a:r>
              <a:rPr lang="ko-KR" altLang="en-US" sz="1100" dirty="0" smtClean="0"/>
              <a:t>Epoch </a:t>
            </a:r>
            <a:r>
              <a:rPr lang="ko-KR" altLang="en-US" sz="1100" dirty="0"/>
              <a:t>10/10</a:t>
            </a:r>
          </a:p>
          <a:p>
            <a:pPr algn="l"/>
            <a:endParaRPr lang="ko-KR" altLang="en-US" sz="1100" dirty="0"/>
          </a:p>
          <a:p>
            <a:pPr algn="l"/>
            <a:r>
              <a:rPr lang="ko-KR" altLang="en-US" sz="1100" dirty="0"/>
              <a:t> 1000/60000 [..............................] - ETA: 0s - loss: 0.5814 - acc: 0.8840</a:t>
            </a:r>
          </a:p>
          <a:p>
            <a:pPr algn="l"/>
            <a:r>
              <a:rPr lang="ko-KR" altLang="en-US" sz="1100" dirty="0"/>
              <a:t>14000/60000 [======&gt;.......................] - ETA: 0s - loss: 0.5731 - acc: 0.8892</a:t>
            </a:r>
          </a:p>
          <a:p>
            <a:pPr algn="l"/>
            <a:r>
              <a:rPr lang="ko-KR" altLang="en-US" sz="1100" dirty="0"/>
              <a:t>27000/60000 [============&gt;.................] - ETA: 0s - loss: 0.5643 - acc: 0.8893</a:t>
            </a:r>
          </a:p>
          <a:p>
            <a:pPr algn="l"/>
            <a:r>
              <a:rPr lang="ko-KR" altLang="en-US" sz="1100" dirty="0"/>
              <a:t>39000/60000 [==================&gt;...........] - ETA: 0s - loss: 0.5614 - acc: 0.8890</a:t>
            </a:r>
          </a:p>
          <a:p>
            <a:pPr algn="l"/>
            <a:r>
              <a:rPr lang="ko-KR" altLang="en-US" sz="1100" dirty="0"/>
              <a:t>52000/60000 [=========================&gt;....] - ETA: 0s - loss: 0.5569 - acc: 0.8890</a:t>
            </a:r>
          </a:p>
          <a:p>
            <a:pPr algn="l"/>
            <a:r>
              <a:rPr lang="ko-KR" altLang="en-US" sz="1100" dirty="0"/>
              <a:t>60000/60000 [==============================] - 0s 5us/step - loss: 0.5544 - acc: 0.8892 - val_loss: 0.5286 - val_acc: 0.8952</a:t>
            </a:r>
          </a:p>
          <a:p>
            <a:pPr algn="l"/>
            <a:r>
              <a:rPr lang="ko-KR" altLang="en-US" sz="1100" dirty="0"/>
              <a:t>Test loss: </a:t>
            </a:r>
            <a:r>
              <a:rPr lang="ko-KR" altLang="en-US" sz="1100" dirty="0" smtClean="0"/>
              <a:t>0.528596098947525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상호 엔트로피 오차</a:t>
            </a:r>
            <a:endParaRPr lang="ko-KR" altLang="en-US" sz="1100" b="1" dirty="0">
              <a:solidFill>
                <a:srgbClr val="FF0000"/>
              </a:solidFill>
            </a:endParaRPr>
          </a:p>
          <a:p>
            <a:pPr algn="l"/>
            <a:r>
              <a:rPr lang="ko-KR" altLang="en-US" sz="1100" dirty="0"/>
              <a:t>Test accuracy: </a:t>
            </a:r>
            <a:r>
              <a:rPr lang="ko-KR" altLang="en-US" sz="1100" dirty="0" smtClean="0"/>
              <a:t>0.8952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-&gt;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정답률</a:t>
            </a:r>
            <a:endParaRPr lang="ko-KR" altLang="en-US" sz="1100" dirty="0"/>
          </a:p>
          <a:p>
            <a:pPr algn="l"/>
            <a:r>
              <a:rPr lang="ko-KR" altLang="en-US" sz="1100" dirty="0"/>
              <a:t>Backend TkAgg is interactive backend. Turning interactive mode on.</a:t>
            </a:r>
          </a:p>
          <a:p>
            <a:pPr algn="l"/>
            <a:r>
              <a:rPr lang="ko-KR" altLang="en-US" sz="1100" dirty="0"/>
              <a:t>Computation time:23.715 </a:t>
            </a:r>
            <a:r>
              <a:rPr lang="ko-KR" altLang="en-US" sz="1100" dirty="0" smtClean="0"/>
              <a:t>sec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-&gt;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계산 시간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9006481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84312"/>
            <a:ext cx="8229600" cy="2442229"/>
          </a:xfrm>
        </p:spPr>
        <p:txBody>
          <a:bodyPr/>
          <a:lstStyle/>
          <a:p>
            <a:r>
              <a:rPr lang="ko-KR" altLang="en-US" dirty="0" smtClean="0"/>
              <a:t>확률적 경사 </a:t>
            </a:r>
            <a:r>
              <a:rPr lang="ko-KR" altLang="en-US" dirty="0" err="1" smtClean="0"/>
              <a:t>하강법</a:t>
            </a:r>
            <a:endParaRPr lang="en-US" altLang="ko-KR" dirty="0"/>
          </a:p>
          <a:p>
            <a:pPr lvl="1"/>
            <a:r>
              <a:rPr lang="ko-KR" altLang="en-US" dirty="0" smtClean="0"/>
              <a:t>데이터가 큰 경우에 데이터의 일부를 가지고 오차 함수의 기울기 계산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batch_size</a:t>
            </a:r>
            <a:r>
              <a:rPr lang="en-US" altLang="ko-KR" dirty="0" smtClean="0"/>
              <a:t>: 1</a:t>
            </a:r>
            <a:r>
              <a:rPr lang="ko-KR" altLang="en-US" dirty="0" smtClean="0"/>
              <a:t>회 기울기 갱신에 사용하는 데이터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갱신할 때마다 다른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데이터셋엣</a:t>
            </a:r>
            <a:r>
              <a:rPr lang="ko-KR" altLang="en-US" dirty="0" smtClean="0"/>
              <a:t> 기울기가 계산된 매개 변수가 갱신되어 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 오차를 최소화한 방향으로 곧장 나아가는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서서히</a:t>
            </a:r>
            <a:r>
              <a:rPr lang="en-US" altLang="ko-KR" dirty="0" smtClean="0"/>
              <a:t>(</a:t>
            </a:r>
            <a:r>
              <a:rPr lang="ko-KR" altLang="en-US" dirty="0" smtClean="0"/>
              <a:t>마치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노이즈의</a:t>
            </a:r>
            <a:r>
              <a:rPr lang="ko-KR" altLang="en-US" dirty="0" smtClean="0"/>
              <a:t> 영향을 받는 것처럼 휘청거리면서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오차가 낮은 방향으로 나아감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국소해</a:t>
            </a:r>
            <a:r>
              <a:rPr lang="en-US" altLang="ko-KR" dirty="0" smtClean="0"/>
              <a:t>(Local minimum problem)</a:t>
            </a:r>
            <a:r>
              <a:rPr lang="ko-KR" altLang="en-US" dirty="0" smtClean="0"/>
              <a:t>를 벗어날 수 있는 성질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812" y="3981935"/>
            <a:ext cx="3558988" cy="21923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56" y="4069415"/>
            <a:ext cx="4784854" cy="194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262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84311"/>
            <a:ext cx="8229600" cy="246912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Epochs: </a:t>
            </a:r>
            <a:r>
              <a:rPr lang="ko-KR" altLang="en-US" dirty="0" smtClean="0"/>
              <a:t>학습</a:t>
            </a:r>
            <a:r>
              <a:rPr lang="en-US" altLang="ko-KR" dirty="0" smtClean="0"/>
              <a:t> </a:t>
            </a:r>
            <a:r>
              <a:rPr lang="ko-KR" altLang="en-US" dirty="0" smtClean="0"/>
              <a:t>갱신 횟수를 정하는 매개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훈련 데이터 </a:t>
            </a:r>
            <a:r>
              <a:rPr lang="en-US" altLang="ko-KR" dirty="0" smtClean="0"/>
              <a:t>60,000</a:t>
            </a:r>
            <a:r>
              <a:rPr lang="ko-KR" altLang="en-US" dirty="0" smtClean="0"/>
              <a:t>개에 </a:t>
            </a:r>
            <a:r>
              <a:rPr lang="en-US" altLang="ko-KR" dirty="0" err="1" smtClean="0"/>
              <a:t>batch_size</a:t>
            </a:r>
            <a:r>
              <a:rPr lang="en-US" altLang="ko-KR" dirty="0" smtClean="0"/>
              <a:t> 1000</a:t>
            </a:r>
            <a:r>
              <a:rPr lang="ko-KR" altLang="en-US" dirty="0" smtClean="0"/>
              <a:t>으로 할 경우에 학습 데이터를 모두 사용하는데 </a:t>
            </a:r>
            <a:r>
              <a:rPr lang="en-US" altLang="ko-KR" dirty="0" smtClean="0"/>
              <a:t>60</a:t>
            </a:r>
            <a:r>
              <a:rPr lang="ko-KR" altLang="en-US" dirty="0" smtClean="0"/>
              <a:t>회의 매개 변수 갱신이 진행됨 </a:t>
            </a:r>
            <a:r>
              <a:rPr lang="en-US" altLang="ko-KR" dirty="0" smtClean="0"/>
              <a:t>-&gt; 1 epochs</a:t>
            </a:r>
          </a:p>
          <a:p>
            <a:pPr lvl="2"/>
            <a:r>
              <a:rPr lang="en-US" altLang="ko-KR" dirty="0" smtClean="0"/>
              <a:t>Epochs 10</a:t>
            </a:r>
            <a:r>
              <a:rPr lang="ko-KR" altLang="en-US" dirty="0" smtClean="0"/>
              <a:t>으로 지정하면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회 매개 변수 갱신</a:t>
            </a:r>
            <a:endParaRPr lang="en-US" altLang="ko-KR" dirty="0" smtClean="0"/>
          </a:p>
          <a:p>
            <a:r>
              <a:rPr lang="ko-KR" altLang="en-US" dirty="0" smtClean="0"/>
              <a:t>소스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8-1-(6), P330,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오버피팅</a:t>
            </a:r>
            <a:r>
              <a:rPr lang="ko-KR" altLang="en-US" dirty="0" smtClean="0"/>
              <a:t> </a:t>
            </a:r>
            <a:r>
              <a:rPr lang="en-US" altLang="ko-KR" dirty="0" smtClean="0"/>
              <a:t>X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47" y="3632903"/>
            <a:ext cx="5515535" cy="30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640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84312"/>
            <a:ext cx="8229600" cy="586535"/>
          </a:xfrm>
        </p:spPr>
        <p:txBody>
          <a:bodyPr/>
          <a:lstStyle/>
          <a:p>
            <a:r>
              <a:rPr lang="en-US" altLang="ko-KR" dirty="0"/>
              <a:t>8-1-(6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입력 했을 때의 모델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4952" y="1954533"/>
            <a:ext cx="4450836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show_prediction():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n_show =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96</a:t>
            </a:r>
            <a:r>
              <a:rPr kumimoji="0" lang="en-US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lang="ko-KR" altLang="en-US" sz="9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처음 </a:t>
            </a:r>
            <a:r>
              <a:rPr lang="en-US" altLang="ko-KR" sz="9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96</a:t>
            </a:r>
            <a:r>
              <a:rPr lang="ko-KR" altLang="en-US" sz="900" b="1" dirty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개만 표시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y = model.predict(x_test) </a:t>
            </a: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(A)</a:t>
            </a:r>
            <a:r>
              <a:rPr kumimoji="0" lang="en-US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900" b="1" i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모델의 출력 </a:t>
            </a:r>
            <a:r>
              <a:rPr lang="en-US" altLang="ko-KR" sz="900" b="1" i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y</a:t>
            </a:r>
            <a:r>
              <a:rPr lang="ko-KR" altLang="en-US" sz="900" b="1" i="1" dirty="0" smtClean="0">
                <a:solidFill>
                  <a:srgbClr val="FF000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를 얻음</a:t>
            </a:r>
            <a:r>
              <a:rPr kumimoji="0" lang="ko-KR" altLang="ko-KR" sz="9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/>
            </a:r>
            <a:br>
              <a:rPr kumimoji="0" lang="ko-KR" altLang="ko-KR" sz="900" b="1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plt.figure(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figsize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plt.gray()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(n_show):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plt.subplot(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i +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x = x_test[i, :]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x = x.reshape(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28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plt.pcolor(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- x)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wk = y[i, :]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prediction = np.argmax(wk)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plt.text(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25.5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"%d"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prediction,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fontsize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12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prediction != np.argmax(y_test[i, :]):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plt.plot([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[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color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'cornflowerblue'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linewidth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5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plt.xlim(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plt.ylim(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27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plt.xticks([],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plt.yticks([], </a:t>
            </a:r>
            <a:r>
              <a:rPr kumimoji="0" lang="ko-KR" altLang="ko-KR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""</a:t>
            </a: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#-- </a:t>
            </a:r>
            <a: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메인</a:t>
            </a:r>
            <a:br>
              <a:rPr kumimoji="0" lang="ko-KR" sz="9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show_prediction()</a:t>
            </a:r>
            <a:b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plt.show()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091" y="1884591"/>
            <a:ext cx="4569604" cy="32792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06901" y="5163798"/>
            <a:ext cx="91306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오답 </a:t>
            </a: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9</a:t>
            </a:r>
            <a:r>
              <a:rPr kumimoji="0" lang="ko-KR" alt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휴먼모음T"/>
                <a:ea typeface="휴먼모음T"/>
                <a:cs typeface="휴먼모음T"/>
                <a:sym typeface="휴먼모음T"/>
              </a:rPr>
              <a:t>개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휴먼모음T"/>
              <a:ea typeface="휴먼모음T"/>
              <a:cs typeface="휴먼모음T"/>
              <a:sym typeface="휴먼모음T"/>
            </a:endParaRPr>
          </a:p>
        </p:txBody>
      </p:sp>
    </p:spTree>
    <p:extLst>
      <p:ext uri="{BB962C8B-B14F-4D97-AF65-F5344CB8AC3E}">
        <p14:creationId xmlns:p14="http://schemas.microsoft.com/office/powerpoint/2010/main" val="41492892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모자이크">
  <a:themeElements>
    <a:clrScheme name="모자이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99FF"/>
      </a:accent1>
      <a:accent2>
        <a:srgbClr val="9999CC"/>
      </a:accent2>
      <a:accent3>
        <a:srgbClr val="8F8F8F"/>
      </a:accent3>
      <a:accent4>
        <a:srgbClr val="707070"/>
      </a:accent4>
      <a:accent5>
        <a:srgbClr val="CACAFF"/>
      </a:accent5>
      <a:accent6>
        <a:srgbClr val="8A8AB9"/>
      </a:accent6>
      <a:hlink>
        <a:srgbClr val="0000FF"/>
      </a:hlink>
      <a:folHlink>
        <a:srgbClr val="FF00FF"/>
      </a:folHlink>
    </a:clrScheme>
    <a:fontScheme name="모자이크">
      <a:majorFont>
        <a:latin typeface="굴림"/>
        <a:ea typeface="굴림"/>
        <a:cs typeface="굴림"/>
      </a:majorFont>
      <a:minorFont>
        <a:latin typeface="Helvetica"/>
        <a:ea typeface="Helvetica"/>
        <a:cs typeface="Helvetica"/>
      </a:minorFont>
    </a:fontScheme>
    <a:fmtScheme name="모자이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휴먼모음T"/>
            <a:ea typeface="휴먼모음T"/>
            <a:cs typeface="휴먼모음T"/>
            <a:sym typeface="휴먼모음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휴먼모음T"/>
            <a:ea typeface="휴먼모음T"/>
            <a:cs typeface="휴먼모음T"/>
            <a:sym typeface="휴먼모음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모자이크">
  <a:themeElements>
    <a:clrScheme name="모자이크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99FF"/>
      </a:accent1>
      <a:accent2>
        <a:srgbClr val="9999CC"/>
      </a:accent2>
      <a:accent3>
        <a:srgbClr val="8F8F8F"/>
      </a:accent3>
      <a:accent4>
        <a:srgbClr val="707070"/>
      </a:accent4>
      <a:accent5>
        <a:srgbClr val="CACAFF"/>
      </a:accent5>
      <a:accent6>
        <a:srgbClr val="8A8AB9"/>
      </a:accent6>
      <a:hlink>
        <a:srgbClr val="0000FF"/>
      </a:hlink>
      <a:folHlink>
        <a:srgbClr val="FF00FF"/>
      </a:folHlink>
    </a:clrScheme>
    <a:fontScheme name="모자이크">
      <a:majorFont>
        <a:latin typeface="굴림"/>
        <a:ea typeface="굴림"/>
        <a:cs typeface="굴림"/>
      </a:majorFont>
      <a:minorFont>
        <a:latin typeface="Helvetica"/>
        <a:ea typeface="Helvetica"/>
        <a:cs typeface="Helvetica"/>
      </a:minorFont>
    </a:fontScheme>
    <a:fmtScheme name="모자이크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휴먼모음T"/>
            <a:ea typeface="휴먼모음T"/>
            <a:cs typeface="휴먼모음T"/>
            <a:sym typeface="휴먼모음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휴먼모음T"/>
            <a:ea typeface="휴먼모음T"/>
            <a:cs typeface="휴먼모음T"/>
            <a:sym typeface="휴먼모음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1381</Words>
  <Application>Microsoft Office PowerPoint</Application>
  <PresentationFormat>화면 슬라이드 쇼(4:3)</PresentationFormat>
  <Paragraphs>194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굴림체</vt:lpstr>
      <vt:lpstr>휴먼모음T</vt:lpstr>
      <vt:lpstr>휴먼옛체</vt:lpstr>
      <vt:lpstr>Arial</vt:lpstr>
      <vt:lpstr>Times New Roman</vt:lpstr>
      <vt:lpstr>모자이크</vt:lpstr>
      <vt:lpstr>파이썬으로 배우는 머신러닝의 교과서</vt:lpstr>
      <vt:lpstr>목차</vt:lpstr>
      <vt:lpstr>8.1 MNIST 데이터베이스</vt:lpstr>
      <vt:lpstr>8.2 2층 피드 포워드 네트워크 모델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8.3 ReLU 활성화 함수</vt:lpstr>
      <vt:lpstr>PowerPoint 프레젠테이션</vt:lpstr>
      <vt:lpstr>PowerPoint 프레젠테이션</vt:lpstr>
      <vt:lpstr>PowerPoint 프레젠테이션</vt:lpstr>
      <vt:lpstr>8.4 공간 필터</vt:lpstr>
      <vt:lpstr>PowerPoint 프레젠테이션</vt:lpstr>
      <vt:lpstr>PowerPoint 프레젠테이션</vt:lpstr>
      <vt:lpstr>PowerPoint 프레젠테이션</vt:lpstr>
      <vt:lpstr>PowerPoint 프레젠테이션</vt:lpstr>
      <vt:lpstr>8.5 합성곱 신경망(CNN)</vt:lpstr>
      <vt:lpstr>PowerPoint 프레젠테이션</vt:lpstr>
      <vt:lpstr>PowerPoint 프레젠테이션</vt:lpstr>
      <vt:lpstr>PowerPoint 프레젠테이션</vt:lpstr>
      <vt:lpstr>8.6 풀링Pooling</vt:lpstr>
      <vt:lpstr>8.7 드랍 아웃Dropout</vt:lpstr>
      <vt:lpstr>8.8 MNIST 인식 네트워크 모델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C언어1</dc:title>
  <cp:lastModifiedBy>Jin SeopHan</cp:lastModifiedBy>
  <cp:revision>411</cp:revision>
  <dcterms:modified xsi:type="dcterms:W3CDTF">2019-01-30T02:35:09Z</dcterms:modified>
</cp:coreProperties>
</file>