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30" r:id="rId2"/>
    <p:sldId id="574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7B3"/>
    <a:srgbClr val="F79433"/>
    <a:srgbClr val="F3F8E6"/>
    <a:srgbClr val="DA6EAB"/>
    <a:srgbClr val="EE7D6A"/>
    <a:srgbClr val="43AC81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213" autoAdjust="0"/>
  </p:normalViewPr>
  <p:slideViewPr>
    <p:cSldViewPr>
      <p:cViewPr varScale="1">
        <p:scale>
          <a:sx n="133" d="100"/>
          <a:sy n="133" d="100"/>
        </p:scale>
        <p:origin x="-1254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[</a:t>
            </a:r>
            <a:r>
              <a:rPr lang="ko-KR" altLang="en-US" dirty="0" smtClean="0">
                <a:solidFill>
                  <a:srgbClr val="F79433"/>
                </a:solidFill>
              </a:rPr>
              <a:t>실습과제</a:t>
            </a:r>
            <a:r>
              <a:rPr lang="en-US" altLang="ko-KR" dirty="0" smtClean="0">
                <a:solidFill>
                  <a:srgbClr val="F79433"/>
                </a:solidFill>
              </a:rPr>
              <a:t>1.03</a:t>
            </a:r>
            <a:r>
              <a:rPr lang="en-US" altLang="ko-KR" dirty="0">
                <a:solidFill>
                  <a:srgbClr val="F79433"/>
                </a:solidFill>
              </a:rPr>
              <a:t>]</a:t>
            </a:r>
            <a:r>
              <a:rPr lang="en-US" altLang="ko-KR" dirty="0" smtClean="0">
                <a:solidFill>
                  <a:srgbClr val="F79433"/>
                </a:solidFill>
              </a:rPr>
              <a:t> </a:t>
            </a:r>
            <a:r>
              <a:rPr lang="ko-KR" altLang="en-US" dirty="0" smtClean="0">
                <a:solidFill>
                  <a:srgbClr val="F79433"/>
                </a:solidFill>
              </a:rPr>
              <a:t>윈도우</a:t>
            </a:r>
            <a:r>
              <a:rPr lang="en-US" altLang="ko-KR" dirty="0" smtClean="0">
                <a:solidFill>
                  <a:srgbClr val="F79433"/>
                </a:solidFill>
              </a:rPr>
              <a:t>(window)</a:t>
            </a:r>
            <a:r>
              <a:rPr lang="ko-KR" altLang="en-US" dirty="0" smtClean="0">
                <a:solidFill>
                  <a:srgbClr val="F79433"/>
                </a:solidFill>
              </a:rPr>
              <a:t> 기반 검</a:t>
            </a:r>
            <a:r>
              <a:rPr lang="ko-KR" altLang="en-US" dirty="0">
                <a:solidFill>
                  <a:srgbClr val="F79433"/>
                </a:solidFill>
              </a:rPr>
              <a:t>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408" y="1955457"/>
            <a:ext cx="7560840" cy="7920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r>
              <a:rPr lang="en-US" altLang="ko-KR" sz="2400" b="1" dirty="0"/>
              <a:t>s</a:t>
            </a:r>
            <a:r>
              <a:rPr lang="en-US" altLang="ko-KR" sz="2400" b="1" dirty="0" smtClean="0"/>
              <a:t>1: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Jupyter Notebook is an open source web application </a:t>
            </a:r>
            <a:r>
              <a:rPr lang="en-US" altLang="ko-KR" sz="2400" dirty="0">
                <a:solidFill>
                  <a:srgbClr val="0000FF"/>
                </a:solidFill>
              </a:rPr>
              <a:t>that</a:t>
            </a:r>
            <a:r>
              <a:rPr lang="en-US" altLang="ko-KR" sz="2400" dirty="0"/>
              <a:t> allows you to create and share documents</a:t>
            </a:r>
            <a:endParaRPr lang="ko-KR" alt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18264" y="1484784"/>
            <a:ext cx="79016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begin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14" idx="2"/>
          </p:cNvCxnSpPr>
          <p:nvPr/>
        </p:nvCxnSpPr>
        <p:spPr>
          <a:xfrm>
            <a:off x="1113347" y="1844824"/>
            <a:ext cx="0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7708" y="1520788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end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>
          <a:xfrm>
            <a:off x="3991744" y="1880828"/>
            <a:ext cx="0" cy="2520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4" idx="0"/>
            <a:endCxn id="20" idx="0"/>
          </p:cNvCxnSpPr>
          <p:nvPr/>
        </p:nvCxnSpPr>
        <p:spPr>
          <a:xfrm rot="16200000" flipH="1">
            <a:off x="2534543" y="63588"/>
            <a:ext cx="36004" cy="2878397"/>
          </a:xfrm>
          <a:prstGeom prst="bentConnector3">
            <a:avLst>
              <a:gd name="adj1" fmla="val -51587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3728" y="980728"/>
            <a:ext cx="114374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window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211960" y="1715691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508429" y="1676116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100" y="3645022"/>
            <a:ext cx="8346356" cy="2952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0000FF"/>
                </a:solidFill>
              </a:rPr>
              <a:t>s1</a:t>
            </a:r>
            <a:r>
              <a:rPr lang="ko-KR" altLang="en-US" sz="1600" b="1" dirty="0">
                <a:solidFill>
                  <a:srgbClr val="0000FF"/>
                </a:solidFill>
              </a:rPr>
              <a:t>이 표절 검사할 대상 문장이고</a:t>
            </a:r>
            <a:r>
              <a:rPr lang="en-US" altLang="ko-KR" sz="1600" b="1" dirty="0">
                <a:solidFill>
                  <a:srgbClr val="0000FF"/>
                </a:solidFill>
              </a:rPr>
              <a:t>, s2</a:t>
            </a:r>
            <a:r>
              <a:rPr lang="ko-KR" altLang="en-US" sz="1600" b="1" dirty="0">
                <a:solidFill>
                  <a:srgbClr val="0000FF"/>
                </a:solidFill>
              </a:rPr>
              <a:t>가 표절 검사할 비교 문장인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경우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모든 구문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연속된 단어 조합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을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윈도윙하면서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검사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FF"/>
                </a:solidFill>
              </a:rPr>
              <a:t>표절 검사는 </a:t>
            </a:r>
            <a:r>
              <a:rPr lang="en-US" altLang="ko-KR" sz="1600" b="1" dirty="0">
                <a:solidFill>
                  <a:srgbClr val="0000FF"/>
                </a:solidFill>
              </a:rPr>
              <a:t>“s2.find(s1_window_str)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&gt; -1” </a:t>
            </a:r>
            <a:r>
              <a:rPr lang="ko-KR" altLang="en-US" sz="1600" b="1" dirty="0">
                <a:solidFill>
                  <a:srgbClr val="0000FF"/>
                </a:solidFill>
              </a:rPr>
              <a:t>구문을 이용하여 </a:t>
            </a:r>
            <a:r>
              <a:rPr lang="ko-KR" altLang="en-US" sz="1600" b="1" dirty="0">
                <a:solidFill>
                  <a:srgbClr val="FF0000"/>
                </a:solidFill>
              </a:rPr>
              <a:t>부분 문장</a:t>
            </a:r>
            <a:r>
              <a:rPr lang="ko-KR" altLang="en-US" sz="1600" b="1" dirty="0">
                <a:solidFill>
                  <a:srgbClr val="0000FF"/>
                </a:solidFill>
              </a:rPr>
              <a:t>인지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검사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0000FF"/>
                </a:solidFill>
              </a:rPr>
              <a:t>begin: 0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부터 시작해서 </a:t>
            </a:r>
            <a:r>
              <a:rPr lang="en-US" altLang="ko-KR" sz="1600" b="1" dirty="0">
                <a:solidFill>
                  <a:srgbClr val="0000FF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문장의 끝 </a:t>
            </a:r>
            <a:r>
              <a:rPr lang="en-US" altLang="ko-KR" sz="1600" b="1" dirty="0">
                <a:solidFill>
                  <a:srgbClr val="FF0000"/>
                </a:solidFill>
              </a:rPr>
              <a:t>– </a:t>
            </a:r>
            <a:r>
              <a:rPr lang="ko-KR" altLang="en-US" sz="1600" b="1" dirty="0" err="1">
                <a:solidFill>
                  <a:srgbClr val="FF0000"/>
                </a:solidFill>
              </a:rPr>
              <a:t>최소표절단어수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까지만 이동하면서 표절 검사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0000FF"/>
                </a:solidFill>
              </a:rPr>
              <a:t>end: begin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로부터 시작하여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end(exclusive)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까지의 구문이 표절 구문일 경우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현재 시작점을 기준으로 최대 표절 구문을 찾기 위해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문장 끝까지 이동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하면서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계속 검사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</a:rPr>
              <a:t>추가로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표절 구문을 하나 이상 찾은 경우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시작점을 찾은 표절 구문의 끝점으로 바로 이동해서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Overlap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되지 않는 다른 표절 구문을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추가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검사 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408" y="2785842"/>
            <a:ext cx="7560840" cy="7920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r>
              <a:rPr lang="en-US" altLang="ko-KR" sz="2400" b="1" dirty="0"/>
              <a:t>s</a:t>
            </a:r>
            <a:r>
              <a:rPr lang="en-US" altLang="ko-KR" sz="2400" b="1" dirty="0" smtClean="0"/>
              <a:t>2: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Jupyter Notebook is an open source web application </a:t>
            </a:r>
            <a:r>
              <a:rPr lang="en-US" altLang="ko-KR" sz="2400" dirty="0">
                <a:solidFill>
                  <a:srgbClr val="0000FF"/>
                </a:solidFill>
              </a:rPr>
              <a:t>which</a:t>
            </a:r>
            <a:r>
              <a:rPr lang="en-US" altLang="ko-KR" sz="2400" dirty="0"/>
              <a:t> allows you to create and share documents</a:t>
            </a:r>
            <a:endParaRPr lang="ko-KR" altLang="en-US" sz="2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611982" y="1412776"/>
            <a:ext cx="1375842" cy="252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smtClean="0"/>
              <a:t>Outer Loop</a:t>
            </a:r>
            <a:endParaRPr lang="ko-KR" altLang="en-US" sz="14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348286" y="1412776"/>
            <a:ext cx="1375842" cy="252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smtClean="0"/>
              <a:t>Inner Loop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58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256" y="188640"/>
            <a:ext cx="8496944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[</a:t>
            </a:r>
            <a:r>
              <a:rPr lang="ko-KR" altLang="en-US" dirty="0">
                <a:solidFill>
                  <a:srgbClr val="F79433"/>
                </a:solidFill>
              </a:rPr>
              <a:t>실습과제</a:t>
            </a:r>
            <a:r>
              <a:rPr lang="en-US" altLang="ko-KR" dirty="0">
                <a:solidFill>
                  <a:srgbClr val="F79433"/>
                </a:solidFill>
              </a:rPr>
              <a:t>1.03] </a:t>
            </a:r>
            <a:r>
              <a:rPr lang="ko-KR" altLang="en-US" dirty="0" smtClean="0">
                <a:solidFill>
                  <a:srgbClr val="F79433"/>
                </a:solidFill>
              </a:rPr>
              <a:t>윈도우</a:t>
            </a:r>
            <a:r>
              <a:rPr lang="en-US" altLang="ko-KR" dirty="0" smtClean="0">
                <a:solidFill>
                  <a:srgbClr val="F79433"/>
                </a:solidFill>
              </a:rPr>
              <a:t>(window)</a:t>
            </a:r>
            <a:r>
              <a:rPr lang="ko-KR" altLang="en-US" dirty="0" smtClean="0">
                <a:solidFill>
                  <a:srgbClr val="F79433"/>
                </a:solidFill>
              </a:rPr>
              <a:t> 기반 검사 </a:t>
            </a:r>
            <a:r>
              <a:rPr lang="en-US" altLang="ko-KR" dirty="0" smtClean="0">
                <a:solidFill>
                  <a:srgbClr val="F79433"/>
                </a:solidFill>
              </a:rPr>
              <a:t>(Pseudo Code)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936104"/>
            <a:ext cx="8712968" cy="58052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1600" b="1" dirty="0" smtClean="0"/>
              <a:t>s1 = s1.lower()</a:t>
            </a:r>
          </a:p>
          <a:p>
            <a:pPr>
              <a:spcBef>
                <a:spcPts val="0"/>
              </a:spcBef>
            </a:pPr>
            <a:r>
              <a:rPr lang="en-US" altLang="ko-KR" sz="1600" b="1" dirty="0"/>
              <a:t>s</a:t>
            </a:r>
            <a:r>
              <a:rPr lang="en-US" altLang="ko-KR" sz="1600" b="1" dirty="0" smtClean="0"/>
              <a:t>2 = s2.lower()</a:t>
            </a:r>
            <a:endParaRPr lang="en-US" altLang="ko-KR" sz="1600" b="1" dirty="0" smtClean="0"/>
          </a:p>
          <a:p>
            <a:pPr>
              <a:spcBef>
                <a:spcPts val="0"/>
              </a:spcBef>
            </a:pPr>
            <a:r>
              <a:rPr lang="en-US" altLang="ko-KR" sz="1600" b="1" dirty="0" smtClean="0"/>
              <a:t>s1_word_list = s1.split(‘ ‘)</a:t>
            </a:r>
          </a:p>
          <a:p>
            <a:pPr>
              <a:spcBef>
                <a:spcPts val="1200"/>
              </a:spcBef>
            </a:pPr>
            <a:r>
              <a:rPr lang="en-US" altLang="ko-KR" sz="1600" b="1" dirty="0" smtClean="0"/>
              <a:t>begin </a:t>
            </a:r>
            <a:r>
              <a:rPr lang="en-US" altLang="ko-KR" sz="1600" b="1" dirty="0" smtClean="0"/>
              <a:t>= 0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600" b="1" dirty="0" smtClean="0">
                <a:solidFill>
                  <a:srgbClr val="00B050"/>
                </a:solidFill>
              </a:rPr>
              <a:t># Outer Loop: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시작점을 </a:t>
            </a:r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문장의 끝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 err="1">
                <a:solidFill>
                  <a:srgbClr val="00B050"/>
                </a:solidFill>
              </a:rPr>
              <a:t>최소표절단어수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r>
              <a:rPr lang="ko-KR" altLang="en-US" sz="1600" b="1" dirty="0">
                <a:solidFill>
                  <a:srgbClr val="00B050"/>
                </a:solidFill>
              </a:rPr>
              <a:t>까지 이동하면서 표절 검사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 smtClean="0">
                <a:solidFill>
                  <a:srgbClr val="0000FF"/>
                </a:solidFill>
              </a:rPr>
              <a:t>while </a:t>
            </a:r>
            <a:r>
              <a:rPr lang="en-US" altLang="ko-KR" sz="1600" b="1" dirty="0"/>
              <a:t>begin </a:t>
            </a:r>
            <a:r>
              <a:rPr lang="en-US" altLang="ko-KR" sz="1600" b="1" dirty="0" smtClean="0"/>
              <a:t>&lt;= </a:t>
            </a:r>
            <a:r>
              <a:rPr lang="en-US" altLang="ko-KR" sz="1600" b="1" dirty="0" err="1" smtClean="0"/>
              <a:t>len</a:t>
            </a:r>
            <a:r>
              <a:rPr lang="en-US" altLang="ko-KR" sz="1600" b="1" dirty="0" smtClean="0"/>
              <a:t>(s1_word_list) </a:t>
            </a:r>
            <a:r>
              <a:rPr lang="en-US" altLang="ko-KR" sz="1600" b="1" dirty="0"/>
              <a:t>- </a:t>
            </a:r>
            <a:r>
              <a:rPr lang="en-US" altLang="ko-KR" sz="1600" b="1" dirty="0" err="1" smtClean="0"/>
              <a:t>min_window_size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 smtClean="0"/>
              <a:t>    end = begin + </a:t>
            </a:r>
            <a:r>
              <a:rPr lang="en-US" altLang="ko-KR" sz="1600" b="1" dirty="0" err="1" smtClean="0"/>
              <a:t>min_window_size</a:t>
            </a:r>
            <a:r>
              <a:rPr lang="en-US" altLang="ko-KR" sz="1600" b="1" dirty="0" smtClean="0"/>
              <a:t> </a:t>
            </a:r>
            <a:r>
              <a:rPr lang="en-US" altLang="ko-KR" sz="1600" b="1" dirty="0">
                <a:solidFill>
                  <a:srgbClr val="00B050"/>
                </a:solidFill>
              </a:rPr>
              <a:t>#</a:t>
            </a:r>
            <a:r>
              <a:rPr lang="ko-KR" altLang="en-US" sz="1600" b="1" dirty="0">
                <a:solidFill>
                  <a:srgbClr val="00B050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시작점과 윈도우 사이즈를 기반으로 끝점 설정</a:t>
            </a:r>
            <a:endParaRPr lang="en-US" altLang="ko-KR" sz="1600" b="1" dirty="0" smtClean="0"/>
          </a:p>
          <a:p>
            <a:pPr>
              <a:spcBef>
                <a:spcPts val="0"/>
              </a:spcBef>
            </a:pPr>
            <a:r>
              <a:rPr lang="en-US" altLang="ko-KR" sz="1600" b="1" dirty="0" smtClean="0">
                <a:solidFill>
                  <a:srgbClr val="00B05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if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현재 윈도우가 표절 구문인 경우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dirty="0" smtClean="0">
                <a:solidFill>
                  <a:srgbClr val="00B050"/>
                </a:solidFill>
              </a:rPr>
              <a:t>   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#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Inner Loop: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윈도우의 </a:t>
            </a:r>
            <a:r>
              <a:rPr lang="ko-KR" altLang="en-US" sz="1600" b="1" dirty="0">
                <a:solidFill>
                  <a:srgbClr val="00B050"/>
                </a:solidFill>
              </a:rPr>
              <a:t>끝점을 문장의 끝까지 이동하면서 최대 표절 구문을 검사 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while </a:t>
            </a:r>
            <a:r>
              <a:rPr lang="en-US" altLang="ko-KR" sz="1600" b="1" dirty="0"/>
              <a:t>end &lt;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(s1_word_list)</a:t>
            </a:r>
            <a:endParaRPr lang="en-US" altLang="ko-KR" dirty="0" smtClean="0"/>
          </a:p>
          <a:p>
            <a:pPr>
              <a:spcBef>
                <a:spcPts val="0"/>
              </a:spcBef>
            </a:pPr>
            <a:r>
              <a:rPr lang="en-US" altLang="ko-KR" sz="1600" b="1" dirty="0" smtClean="0"/>
              <a:t>    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if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현재 </a:t>
            </a:r>
            <a:r>
              <a:rPr lang="ko-KR" altLang="en-US" sz="1600" b="1" dirty="0">
                <a:solidFill>
                  <a:srgbClr val="C00000"/>
                </a:solidFill>
              </a:rPr>
              <a:t>윈도우가 표절 구문인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경우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 smtClean="0"/>
              <a:t>	   </a:t>
            </a:r>
            <a:r>
              <a:rPr lang="en-US" altLang="ko-KR" sz="1600" b="1" dirty="0" smtClean="0"/>
              <a:t>end </a:t>
            </a:r>
            <a:r>
              <a:rPr lang="en-US" altLang="ko-KR" sz="1600" b="1" dirty="0" smtClean="0"/>
              <a:t>+= 1</a:t>
            </a:r>
          </a:p>
          <a:p>
            <a:pPr>
              <a:spcBef>
                <a:spcPts val="0"/>
              </a:spcBef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else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현재 윈도우가 더 이상 표절 구문이 아닌 경우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 smtClean="0"/>
              <a:t>          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break</a:t>
            </a:r>
          </a:p>
          <a:p>
            <a:pPr>
              <a:spcBef>
                <a:spcPts val="600"/>
              </a:spcBef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</a:t>
            </a:r>
            <a:r>
              <a:rPr lang="en-US" altLang="ko-KR" sz="1600" b="1" dirty="0"/>
              <a:t>end -= 1 </a:t>
            </a:r>
            <a:r>
              <a:rPr lang="en-US" altLang="ko-KR" sz="1600" b="1" dirty="0">
                <a:solidFill>
                  <a:srgbClr val="00B050"/>
                </a:solidFill>
              </a:rPr>
              <a:t># </a:t>
            </a:r>
            <a:r>
              <a:rPr lang="ko-KR" altLang="en-US" sz="1600" b="1" dirty="0">
                <a:solidFill>
                  <a:srgbClr val="00B050"/>
                </a:solidFill>
              </a:rPr>
              <a:t>표절 구문보다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한 칸 </a:t>
            </a:r>
            <a:r>
              <a:rPr lang="ko-KR" altLang="en-US" sz="1600" b="1" dirty="0">
                <a:solidFill>
                  <a:srgbClr val="00B050"/>
                </a:solidFill>
              </a:rPr>
              <a:t>더 이동했으므로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한 칸 </a:t>
            </a:r>
            <a:r>
              <a:rPr lang="ko-KR" altLang="en-US" sz="1600" b="1" dirty="0">
                <a:solidFill>
                  <a:srgbClr val="00B050"/>
                </a:solidFill>
              </a:rPr>
              <a:t>뒤로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Back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     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현재 </a:t>
            </a:r>
            <a:r>
              <a:rPr lang="ko-KR" altLang="en-US" sz="1600" b="1" dirty="0">
                <a:solidFill>
                  <a:srgbClr val="0000FF"/>
                </a:solidFill>
              </a:rPr>
              <a:t>윈도우를 표절 구문 리스트에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추가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(begin,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end)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sz="1400" b="1" dirty="0">
                <a:solidFill>
                  <a:srgbClr val="00B05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#</a:t>
            </a:r>
            <a:r>
              <a:rPr lang="ko-KR" altLang="en-US" sz="1600" b="1" dirty="0">
                <a:solidFill>
                  <a:srgbClr val="00B050"/>
                </a:solidFill>
              </a:rPr>
              <a:t>표절구문을 찾은 경우</a:t>
            </a:r>
            <a:r>
              <a:rPr lang="en-US" altLang="ko-KR" sz="1600" b="1" dirty="0">
                <a:solidFill>
                  <a:srgbClr val="00B050"/>
                </a:solidFill>
              </a:rPr>
              <a:t>, </a:t>
            </a:r>
            <a:r>
              <a:rPr lang="ko-KR" altLang="en-US" sz="1600" b="1" dirty="0">
                <a:solidFill>
                  <a:srgbClr val="00B050"/>
                </a:solidFill>
              </a:rPr>
              <a:t>표절구문의 끝점에서 다시 검사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시작 </a:t>
            </a:r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시작점을 단순히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sz="1600" b="1" dirty="0">
                <a:solidFill>
                  <a:srgbClr val="00B05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   #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</a:rPr>
              <a:t>1 </a:t>
            </a:r>
            <a:r>
              <a:rPr lang="ko-KR" altLang="en-US" sz="1600" b="1" dirty="0">
                <a:solidFill>
                  <a:srgbClr val="00B050"/>
                </a:solidFill>
              </a:rPr>
              <a:t>증가시켜도</a:t>
            </a:r>
            <a:r>
              <a:rPr lang="en-US" altLang="ko-KR" sz="1600" b="1" dirty="0">
                <a:solidFill>
                  <a:srgbClr val="00B050"/>
                </a:solidFill>
              </a:rPr>
              <a:t>, </a:t>
            </a:r>
            <a:r>
              <a:rPr lang="ko-KR" altLang="en-US" sz="1600" b="1" dirty="0">
                <a:solidFill>
                  <a:srgbClr val="00B050"/>
                </a:solidFill>
              </a:rPr>
              <a:t>해당 구문은 결국 현재 표절 구문의 부분 구문이기 때문</a:t>
            </a:r>
            <a:r>
              <a:rPr lang="en-US" altLang="ko-KR" sz="1600" b="1" dirty="0">
                <a:solidFill>
                  <a:srgbClr val="00B050"/>
                </a:solidFill>
              </a:rPr>
              <a:t>) </a:t>
            </a:r>
            <a:endParaRPr lang="en-US" altLang="ko-KR" sz="1600" b="1" dirty="0" smtClean="0"/>
          </a:p>
          <a:p>
            <a:pPr>
              <a:spcBef>
                <a:spcPts val="0"/>
              </a:spcBef>
            </a:pPr>
            <a:r>
              <a:rPr lang="en-US" altLang="ko-KR" sz="1600" b="1" dirty="0" smtClean="0"/>
              <a:t>        begin </a:t>
            </a:r>
            <a:r>
              <a:rPr lang="en-US" altLang="ko-KR" sz="1600" b="1" dirty="0" smtClean="0"/>
              <a:t>= </a:t>
            </a:r>
            <a:r>
              <a:rPr lang="en-US" altLang="ko-KR" sz="1600" b="1" dirty="0" smtClean="0"/>
              <a:t>end</a:t>
            </a:r>
            <a:endParaRPr lang="en-US" altLang="ko-KR" sz="1600" b="1" dirty="0" smtClean="0"/>
          </a:p>
          <a:p>
            <a:pPr>
              <a:spcBef>
                <a:spcPts val="600"/>
              </a:spcBef>
            </a:pP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else </a:t>
            </a:r>
            <a:r>
              <a:rPr lang="en-US" altLang="ko-KR" sz="1600" b="1" dirty="0">
                <a:solidFill>
                  <a:srgbClr val="00B050"/>
                </a:solidFill>
              </a:rPr>
              <a:t>#</a:t>
            </a:r>
            <a:r>
              <a:rPr lang="ko-KR" altLang="en-US" sz="1600" b="1" dirty="0">
                <a:solidFill>
                  <a:srgbClr val="00B050"/>
                </a:solidFill>
              </a:rPr>
              <a:t>현재 시작점으로부터 표절구문을 못 찾은 경우</a:t>
            </a:r>
            <a:r>
              <a:rPr lang="en-US" altLang="ko-KR" sz="1600" b="1" dirty="0">
                <a:solidFill>
                  <a:srgbClr val="00B05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한 칸만 </a:t>
            </a:r>
            <a:r>
              <a:rPr lang="ko-KR" altLang="en-US" sz="1600" b="1" dirty="0">
                <a:solidFill>
                  <a:srgbClr val="00B050"/>
                </a:solidFill>
              </a:rPr>
              <a:t>이동해서 다시 검사 시작</a:t>
            </a:r>
            <a:endParaRPr lang="en-US" altLang="ko-KR" sz="1600" b="1" dirty="0" smtClean="0"/>
          </a:p>
          <a:p>
            <a:pPr>
              <a:spcBef>
                <a:spcPts val="0"/>
              </a:spcBef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begin += 1</a:t>
            </a:r>
          </a:p>
        </p:txBody>
      </p:sp>
    </p:spTree>
    <p:extLst>
      <p:ext uri="{BB962C8B-B14F-4D97-AF65-F5344CB8AC3E}">
        <p14:creationId xmlns:p14="http://schemas.microsoft.com/office/powerpoint/2010/main" val="23810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11015</TotalTime>
  <Words>261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[실습과제1.03] 윈도우(window) 기반 검사</vt:lpstr>
      <vt:lpstr>[실습과제1.03] 윈도우(window) 기반 검사 (Pseudo Code)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Hanjo Jeong</cp:lastModifiedBy>
  <cp:revision>815</cp:revision>
  <dcterms:created xsi:type="dcterms:W3CDTF">2012-07-11T10:23:22Z</dcterms:created>
  <dcterms:modified xsi:type="dcterms:W3CDTF">2019-04-03T01:50:42Z</dcterms:modified>
</cp:coreProperties>
</file>