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4"/>
  </p:notesMasterIdLst>
  <p:sldIdLst>
    <p:sldId id="261" r:id="rId2"/>
    <p:sldId id="444" r:id="rId3"/>
    <p:sldId id="445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E8A"/>
    <a:srgbClr val="CC00FF"/>
    <a:srgbClr val="008080"/>
    <a:srgbClr val="2B74A5"/>
    <a:srgbClr val="CF1FB6"/>
    <a:srgbClr val="DA46C8"/>
    <a:srgbClr val="FF9933"/>
    <a:srgbClr val="0000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015" autoAdjust="0"/>
  </p:normalViewPr>
  <p:slideViewPr>
    <p:cSldViewPr>
      <p:cViewPr>
        <p:scale>
          <a:sx n="140" d="100"/>
          <a:sy n="140" d="100"/>
        </p:scale>
        <p:origin x="-80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85B74-946A-4DB2-AFDF-482F7722292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B118B-219F-441B-952D-8A722587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795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B118B-219F-441B-952D-8A7225877C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68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Fasoo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보안프로그램을 개인적으로는 </a:t>
            </a:r>
            <a:r>
              <a:rPr lang="en-US" altLang="ko-KR" dirty="0" err="1" smtClean="0"/>
              <a:t>mdis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국가기관에서 필요로 하는 경우 설치하고 사용하고 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삭제하는 편입니다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B118B-219F-441B-952D-8A7225877C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59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CAA3-0D3E-4675-8E97-8EBA069CB05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A4-A75C-48C9-B8E1-DB414A1EB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8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CAA3-0D3E-4675-8E97-8EBA069CB05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A4-A75C-48C9-B8E1-DB414A1EB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5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CAA3-0D3E-4675-8E97-8EBA069CB05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A4-A75C-48C9-B8E1-DB414A1EB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918733" y="0"/>
            <a:ext cx="124875" cy="6853973"/>
          </a:xfrm>
          <a:prstGeom prst="rect">
            <a:avLst/>
          </a:prstGeom>
          <a:solidFill>
            <a:srgbClr val="0099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76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>
              <a:lnSpc>
                <a:spcPct val="150000"/>
              </a:lnSpc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653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CAA3-0D3E-4675-8E97-8EBA069CB05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A4-A75C-48C9-B8E1-DB414A1EB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3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CAA3-0D3E-4675-8E97-8EBA069CB05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A4-A75C-48C9-B8E1-DB414A1EB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8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CAA3-0D3E-4675-8E97-8EBA069CB05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A4-A75C-48C9-B8E1-DB414A1EB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0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CAA3-0D3E-4675-8E97-8EBA069CB05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A4-A75C-48C9-B8E1-DB414A1EB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7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CAA3-0D3E-4675-8E97-8EBA069CB05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A4-A75C-48C9-B8E1-DB414A1EB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5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CAA3-0D3E-4675-8E97-8EBA069CB05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A4-A75C-48C9-B8E1-DB414A1EB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15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CAA3-0D3E-4675-8E97-8EBA069CB05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A4-A75C-48C9-B8E1-DB414A1EB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7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CAA3-0D3E-4675-8E97-8EBA069CB05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A4-A75C-48C9-B8E1-DB414A1EB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62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4CAA3-0D3E-4675-8E97-8EBA069CB05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3C6A4-A75C-48C9-B8E1-DB414A1EB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3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sis.kr/oneid/cmmn/login/LoginView.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dis.kostat.go.kr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19672" y="1700498"/>
            <a:ext cx="70984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j-ea"/>
                <a:ea typeface="+mj-ea"/>
                <a:cs typeface="+mj-cs"/>
              </a:rPr>
              <a:t>00. </a:t>
            </a:r>
            <a:r>
              <a:rPr lang="ko-KR" altLang="en-US" sz="4000" b="1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j-ea"/>
                <a:ea typeface="+mj-ea"/>
                <a:cs typeface="+mj-cs"/>
              </a:rPr>
              <a:t>외부로부터 자료 가져오기</a:t>
            </a:r>
            <a:endParaRPr lang="en-US" altLang="ko-KR" sz="4000" b="1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j-ea"/>
              <a:ea typeface="+mj-ea"/>
              <a:cs typeface="+mj-cs"/>
            </a:endParaRPr>
          </a:p>
          <a:p>
            <a:r>
              <a:rPr lang="en-US" altLang="ko-KR" sz="3200" b="1" dirty="0">
                <a:solidFill>
                  <a:srgbClr val="0070C0"/>
                </a:solidFill>
                <a:latin typeface="+mj-ea"/>
              </a:rPr>
              <a:t>: 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통계청 자료 가져오기</a:t>
            </a:r>
            <a:endParaRPr lang="en-US" altLang="ko-KR" sz="3200" b="1" dirty="0">
              <a:solidFill>
                <a:srgbClr val="0070C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02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b="1" dirty="0"/>
              <a:t>파일 추출 신청하기</a:t>
            </a:r>
          </a:p>
          <a:p>
            <a:pPr marL="1046988" lvl="2" indent="-342900">
              <a:buFont typeface="+mj-ea"/>
              <a:buAutoNum type="circleNumDbPlain"/>
            </a:pPr>
            <a:r>
              <a:rPr lang="ko-KR" altLang="en-US" b="1" dirty="0" smtClean="0"/>
              <a:t>자료의 </a:t>
            </a:r>
            <a:r>
              <a:rPr lang="ko-KR" altLang="en-US" b="1" dirty="0"/>
              <a:t>이용 용도를 입력하는 창이 나오면</a:t>
            </a:r>
            <a:r>
              <a:rPr lang="en-US" altLang="ko-KR" b="1" dirty="0"/>
              <a:t>, </a:t>
            </a:r>
            <a:endParaRPr lang="en-US" altLang="ko-KR" b="1" dirty="0" smtClean="0"/>
          </a:p>
          <a:p>
            <a:pPr lvl="3"/>
            <a:r>
              <a:rPr lang="ko-KR" altLang="en-US" b="1" dirty="0" smtClean="0"/>
              <a:t>‘</a:t>
            </a:r>
            <a:r>
              <a:rPr lang="ko-KR" altLang="en-US" b="1" dirty="0"/>
              <a:t>제목’은 </a:t>
            </a:r>
            <a:r>
              <a:rPr lang="ko-KR" altLang="en-US" b="1" dirty="0" smtClean="0"/>
              <a:t>나타내기 쉬운 것으로 정하고</a:t>
            </a:r>
            <a:r>
              <a:rPr lang="en-US" altLang="ko-KR" b="1" dirty="0"/>
              <a:t>, </a:t>
            </a:r>
            <a:endParaRPr lang="en-US" altLang="ko-KR" b="1" dirty="0" smtClean="0"/>
          </a:p>
          <a:p>
            <a:pPr lvl="3"/>
            <a:r>
              <a:rPr lang="ko-KR" altLang="en-US" b="1" dirty="0" smtClean="0"/>
              <a:t>‘</a:t>
            </a:r>
            <a:r>
              <a:rPr lang="ko-KR" altLang="en-US" b="1" dirty="0"/>
              <a:t>이용목적’은 ‘</a:t>
            </a:r>
            <a:r>
              <a:rPr lang="ko-KR" altLang="en-US" b="1" dirty="0" smtClean="0">
                <a:solidFill>
                  <a:srgbClr val="FF0000"/>
                </a:solidFill>
              </a:rPr>
              <a:t>교육 및 학습용</a:t>
            </a:r>
            <a:r>
              <a:rPr lang="ko-KR" altLang="en-US" b="1" dirty="0" smtClean="0"/>
              <a:t>’</a:t>
            </a:r>
            <a:r>
              <a:rPr lang="ko-KR" altLang="en-US" b="1" dirty="0"/>
              <a:t>를 선택합니다</a:t>
            </a:r>
            <a:r>
              <a:rPr lang="en-US" altLang="ko-KR" b="1" dirty="0"/>
              <a:t>. </a:t>
            </a:r>
            <a:endParaRPr lang="en-US" altLang="ko-KR" b="1" dirty="0" smtClean="0"/>
          </a:p>
          <a:p>
            <a:pPr lvl="3"/>
            <a:r>
              <a:rPr lang="ko-KR" altLang="en-US" b="1" dirty="0" smtClean="0"/>
              <a:t>‘</a:t>
            </a:r>
            <a:r>
              <a:rPr lang="ko-KR" altLang="en-US" b="1" dirty="0"/>
              <a:t>이용목적 내용’은 학습과 </a:t>
            </a:r>
            <a:r>
              <a:rPr lang="ko-KR" altLang="en-US" b="1" dirty="0" smtClean="0"/>
              <a:t>관련된 내용으로 입력하고 </a:t>
            </a:r>
            <a:r>
              <a:rPr lang="en-US" altLang="ko-KR" b="1" dirty="0" smtClean="0"/>
              <a:t>(e.g., </a:t>
            </a:r>
            <a:r>
              <a:rPr lang="ko-KR" altLang="en-US" b="1" dirty="0" smtClean="0"/>
              <a:t>수업 과제</a:t>
            </a:r>
            <a:r>
              <a:rPr lang="en-US" altLang="ko-KR" b="1" dirty="0" smtClean="0"/>
              <a:t>), </a:t>
            </a:r>
          </a:p>
          <a:p>
            <a:pPr lvl="3"/>
            <a:r>
              <a:rPr lang="ko-KR" altLang="en-US" b="1" dirty="0" smtClean="0"/>
              <a:t>‘</a:t>
            </a:r>
            <a:r>
              <a:rPr lang="ko-KR" altLang="en-US" b="1" dirty="0" err="1"/>
              <a:t>구분자</a:t>
            </a:r>
            <a:r>
              <a:rPr lang="ko-KR" altLang="en-US" b="1" dirty="0"/>
              <a:t>’는 ‘</a:t>
            </a:r>
            <a:r>
              <a:rPr lang="ko-KR" altLang="en-US" b="1" dirty="0" err="1">
                <a:solidFill>
                  <a:srgbClr val="FF0000"/>
                </a:solidFill>
              </a:rPr>
              <a:t>구분자</a:t>
            </a:r>
            <a:r>
              <a:rPr lang="en-US" altLang="ko-KR" b="1" dirty="0">
                <a:solidFill>
                  <a:srgbClr val="FF0000"/>
                </a:solidFill>
              </a:rPr>
              <a:t>_</a:t>
            </a:r>
            <a:r>
              <a:rPr lang="ko-KR" altLang="en-US" b="1" dirty="0">
                <a:solidFill>
                  <a:srgbClr val="FF0000"/>
                </a:solidFill>
              </a:rPr>
              <a:t>콤마</a:t>
            </a:r>
            <a:r>
              <a:rPr lang="ko-KR" altLang="en-US" b="1" dirty="0"/>
              <a:t>’를 선택한 후 </a:t>
            </a:r>
            <a:r>
              <a:rPr lang="ko-KR" altLang="en-US" b="1" dirty="0" smtClean="0"/>
              <a:t>‘</a:t>
            </a:r>
            <a:r>
              <a:rPr lang="ko-KR" altLang="en-US" b="1" dirty="0"/>
              <a:t>확인’을 클릭합니다</a:t>
            </a:r>
            <a:r>
              <a:rPr lang="en-US" altLang="ko-KR" b="1" dirty="0" smtClean="0"/>
              <a:t>. </a:t>
            </a:r>
            <a:endParaRPr lang="en-US" altLang="ko-KR" b="1" dirty="0" smtClean="0"/>
          </a:p>
          <a:p>
            <a:pPr lvl="3"/>
            <a:r>
              <a:rPr lang="ko-KR" altLang="en-US" b="1" dirty="0" smtClean="0"/>
              <a:t>그러면 </a:t>
            </a:r>
            <a:r>
              <a:rPr lang="ko-KR" altLang="en-US" b="1" dirty="0"/>
              <a:t>몇 개의 </a:t>
            </a:r>
            <a:r>
              <a:rPr lang="ko-KR" altLang="en-US" b="1" dirty="0" err="1"/>
              <a:t>확인창이</a:t>
            </a:r>
            <a:r>
              <a:rPr lang="ko-KR" altLang="en-US" b="1" dirty="0"/>
              <a:t> 나오는데 모두 ‘확인’을 클릭합니다</a:t>
            </a:r>
            <a:r>
              <a:rPr lang="en-US" altLang="ko-KR" b="1" dirty="0"/>
              <a:t>.</a:t>
            </a:r>
          </a:p>
          <a:p>
            <a:pPr marL="1046988" lvl="2" indent="-342900">
              <a:spcBef>
                <a:spcPts val="2400"/>
              </a:spcBef>
              <a:buFont typeface="+mj-ea"/>
              <a:buAutoNum type="circleNumDbPlain"/>
            </a:pPr>
            <a:r>
              <a:rPr lang="ko-KR" altLang="en-US" b="1" dirty="0" smtClean="0"/>
              <a:t>파일은 </a:t>
            </a:r>
            <a:r>
              <a:rPr lang="ko-KR" altLang="en-US" b="1" dirty="0"/>
              <a:t>바로 다운로드가 되지 않고 요청한 자료들을 처리한 후에 </a:t>
            </a:r>
            <a:r>
              <a:rPr lang="ko-KR" altLang="en-US" b="1" dirty="0" smtClean="0"/>
              <a:t>다운로드가 가능해집니다</a:t>
            </a:r>
            <a:r>
              <a:rPr lang="en-US" altLang="ko-KR" b="1" dirty="0"/>
              <a:t>. </a:t>
            </a:r>
            <a:r>
              <a:rPr lang="ko-KR" altLang="en-US" b="1" dirty="0"/>
              <a:t>소요되는 시간은 상황에 따라 다르지만 그리 오래 걸리지 않습니다</a:t>
            </a:r>
            <a:r>
              <a:rPr lang="en-US" altLang="ko-KR" b="1" dirty="0"/>
              <a:t>(</a:t>
            </a:r>
            <a:r>
              <a:rPr lang="ko-KR" altLang="en-US" b="1" dirty="0" smtClean="0"/>
              <a:t>추출 상태 </a:t>
            </a:r>
            <a:r>
              <a:rPr lang="ko-KR" altLang="en-US" b="1" dirty="0"/>
              <a:t>‘</a:t>
            </a:r>
            <a:r>
              <a:rPr lang="ko-KR" altLang="en-US" b="1" dirty="0" err="1"/>
              <a:t>실행중</a:t>
            </a:r>
            <a:r>
              <a:rPr lang="ko-KR" altLang="en-US" b="1" dirty="0" smtClean="0"/>
              <a:t>’</a:t>
            </a:r>
            <a:r>
              <a:rPr lang="en-US" altLang="ko-KR" b="1" dirty="0" smtClean="0"/>
              <a:t>, </a:t>
            </a:r>
            <a:endParaRPr lang="en-US" altLang="ko-KR" b="1" dirty="0" smtClean="0"/>
          </a:p>
          <a:p>
            <a:pPr marL="1046988" lvl="2" indent="-342900">
              <a:spcBef>
                <a:spcPts val="2400"/>
              </a:spcBef>
              <a:buFont typeface="+mj-ea"/>
              <a:buAutoNum type="circleNumDbPlain"/>
            </a:pPr>
            <a:r>
              <a:rPr lang="ko-KR" altLang="en-US" b="1" dirty="0" smtClean="0"/>
              <a:t>잠시 </a:t>
            </a:r>
            <a:r>
              <a:rPr lang="ko-KR" altLang="en-US" b="1" dirty="0" smtClean="0"/>
              <a:t>후 파일을 </a:t>
            </a:r>
            <a:r>
              <a:rPr lang="ko-KR" altLang="en-US" b="1" dirty="0" err="1" smtClean="0"/>
              <a:t>받을수</a:t>
            </a:r>
            <a:r>
              <a:rPr lang="ko-KR" altLang="en-US" b="1" dirty="0" smtClean="0"/>
              <a:t> 있게 되면</a:t>
            </a:r>
            <a:r>
              <a:rPr lang="en-US" altLang="ko-KR" b="1" dirty="0"/>
              <a:t>(</a:t>
            </a:r>
            <a:r>
              <a:rPr lang="ko-KR" altLang="en-US" b="1" dirty="0"/>
              <a:t>추출상태 ‘완료’</a:t>
            </a:r>
            <a:r>
              <a:rPr lang="en-US" altLang="ko-KR" b="1" dirty="0"/>
              <a:t>)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데이터파일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텍스트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en-US" altLang="ko-KR" b="1" dirty="0" smtClean="0"/>
              <a:t>, </a:t>
            </a:r>
            <a:r>
              <a:rPr lang="en-US" altLang="ko-KR" b="1" dirty="0"/>
              <a:t>SAS</a:t>
            </a:r>
            <a:r>
              <a:rPr lang="ko-KR" altLang="en-US" b="1" dirty="0"/>
              <a:t>와 </a:t>
            </a:r>
            <a:r>
              <a:rPr lang="en-US" altLang="ko-KR" b="1" dirty="0"/>
              <a:t>SPSS</a:t>
            </a:r>
            <a:r>
              <a:rPr lang="ko-KR" altLang="en-US" b="1" dirty="0"/>
              <a:t>의 파일 추출 구문을 받을 수 있는 상태가 됩니다</a:t>
            </a:r>
            <a:r>
              <a:rPr lang="en-US" altLang="ko-KR" b="1" dirty="0"/>
              <a:t>. </a:t>
            </a:r>
            <a:r>
              <a:rPr lang="ko-KR" altLang="en-US" b="1" dirty="0"/>
              <a:t>여기서 </a:t>
            </a:r>
            <a:r>
              <a:rPr lang="ko-KR" altLang="en-US" b="1" dirty="0" smtClean="0"/>
              <a:t>데이</a:t>
            </a:r>
            <a:r>
              <a:rPr lang="ko-KR" altLang="en-US" b="1" dirty="0"/>
              <a:t>터</a:t>
            </a:r>
            <a:r>
              <a:rPr lang="ko-KR" altLang="en-US" b="1" dirty="0" smtClean="0"/>
              <a:t>파일 아이콘을</a:t>
            </a:r>
            <a:r>
              <a:rPr lang="en-US" altLang="ko-KR" b="1" dirty="0" smtClean="0"/>
              <a:t>(      ) </a:t>
            </a:r>
            <a:r>
              <a:rPr lang="ko-KR" altLang="en-US" b="1" dirty="0" smtClean="0"/>
              <a:t> </a:t>
            </a:r>
            <a:r>
              <a:rPr lang="ko-KR" altLang="en-US" b="1" dirty="0"/>
              <a:t>눌러 다운로드 받습니다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외부로부터 </a:t>
            </a:r>
            <a:r>
              <a:rPr lang="ko-KR" altLang="en-US" dirty="0" smtClean="0"/>
              <a:t>자료 가져오기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2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장을 위한 준비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F:\Dropbox\StatwithR\icons\fil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8671"/>
            <a:ext cx="320609" cy="32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2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592953"/>
            <a:ext cx="8352928" cy="486038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실습내용 </a:t>
            </a:r>
            <a:endParaRPr lang="en-US" altLang="ko-KR" dirty="0" smtClean="0"/>
          </a:p>
          <a:p>
            <a:pPr lvl="1"/>
            <a:r>
              <a:rPr lang="ko-KR" altLang="en-US" sz="1700" b="1" dirty="0" smtClean="0"/>
              <a:t>다운로드 </a:t>
            </a:r>
            <a:r>
              <a:rPr lang="ko-KR" altLang="en-US" sz="1700" b="1" dirty="0"/>
              <a:t>받은 파일의 압축을 해제하고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그 내용을 확인합니다</a:t>
            </a:r>
            <a:r>
              <a:rPr lang="en-US" altLang="ko-KR" sz="1700" b="1" dirty="0"/>
              <a:t>. </a:t>
            </a:r>
            <a:r>
              <a:rPr lang="ko-KR" altLang="en-US" sz="1700" b="1" dirty="0"/>
              <a:t>그리고 원하는 </a:t>
            </a:r>
            <a:r>
              <a:rPr lang="ko-KR" altLang="en-US" sz="1700" b="1" dirty="0" smtClean="0"/>
              <a:t>이름으로 </a:t>
            </a:r>
            <a:r>
              <a:rPr lang="ko-KR" altLang="en-US" sz="1700" b="1" dirty="0"/>
              <a:t>지정한 후 원하는 위치로 </a:t>
            </a:r>
            <a:r>
              <a:rPr lang="ko-KR" altLang="en-US" sz="1700" b="1" dirty="0" smtClean="0"/>
              <a:t>옮깁니다</a:t>
            </a:r>
            <a:r>
              <a:rPr lang="en-US" altLang="ko-KR" sz="1700" b="1" dirty="0" smtClean="0"/>
              <a:t>.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파일명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: population.csv)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ko-KR" altLang="en-US" dirty="0"/>
              <a:t>파일 확인</a:t>
            </a:r>
            <a:endParaRPr lang="en-US" altLang="ko-KR" dirty="0"/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ko-KR" altLang="en-US" sz="1700" b="1" dirty="0" smtClean="0"/>
              <a:t>다운로드 받은 파일은 압축파일입니다</a:t>
            </a:r>
            <a:r>
              <a:rPr lang="en-US" altLang="ko-KR" sz="1700" b="1" dirty="0" smtClean="0"/>
              <a:t>. </a:t>
            </a:r>
            <a:endParaRPr lang="en-US" altLang="ko-KR" sz="1700" b="1" dirty="0" smtClean="0"/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ko-KR" altLang="en-US" sz="1700" b="1" dirty="0" smtClean="0"/>
              <a:t>압축을 </a:t>
            </a:r>
            <a:r>
              <a:rPr lang="ko-KR" altLang="en-US" sz="1700" b="1" dirty="0"/>
              <a:t>풀었을 때 나타나는 파일은 일반 텍스트 파일로 ‘메모장’ 같은 프로그램을 </a:t>
            </a:r>
            <a:r>
              <a:rPr lang="ko-KR" altLang="en-US" sz="1700" b="1" dirty="0" smtClean="0"/>
              <a:t>열어볼 수 있습니다</a:t>
            </a:r>
            <a:r>
              <a:rPr lang="en-US" altLang="ko-KR" sz="1700" b="1" dirty="0" smtClean="0"/>
              <a:t>.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csv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로 확장자명을 바꾸면 엑셀이나</a:t>
            </a:r>
            <a:r>
              <a:rPr lang="en-US" altLang="ko-KR" sz="1700" b="1" dirty="0">
                <a:solidFill>
                  <a:srgbClr val="FF0000"/>
                </a:solidFill>
              </a:rPr>
              <a:t> </a:t>
            </a:r>
            <a:r>
              <a:rPr lang="en-US" altLang="ko-KR" sz="1700" b="1" dirty="0" err="1" smtClean="0">
                <a:solidFill>
                  <a:srgbClr val="FF0000"/>
                </a:solidFill>
              </a:rPr>
              <a:t>ipython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에서 자동으로 테이블 형태로 읽어 열람할 수 있습니다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.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 </a:t>
            </a:r>
            <a:endParaRPr lang="en-US" altLang="ko-KR" sz="1700" b="1" dirty="0" smtClean="0">
              <a:solidFill>
                <a:srgbClr val="FF0000"/>
              </a:solidFill>
            </a:endParaRP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ko-KR" altLang="en-US" sz="1700" b="1" dirty="0" smtClean="0"/>
              <a:t>화면에 </a:t>
            </a:r>
            <a:r>
              <a:rPr lang="ko-KR" altLang="en-US" sz="1700" b="1" dirty="0" smtClean="0"/>
              <a:t>보이는 각 줄의 마지막을 보면 점</a:t>
            </a:r>
            <a:r>
              <a:rPr lang="en-US" altLang="ko-KR" sz="1700" b="1" dirty="0"/>
              <a:t>(.)</a:t>
            </a:r>
            <a:r>
              <a:rPr lang="ko-KR" altLang="en-US" sz="1700" b="1" dirty="0"/>
              <a:t>으로 끝나는데</a:t>
            </a:r>
            <a:r>
              <a:rPr lang="en-US" altLang="ko-KR" sz="1700" b="1" dirty="0"/>
              <a:t>, </a:t>
            </a:r>
            <a:r>
              <a:rPr lang="ko-KR" altLang="en-US" sz="1700" b="1" dirty="0" smtClean="0"/>
              <a:t>이 파일에서의 점</a:t>
            </a:r>
            <a:r>
              <a:rPr lang="en-US" altLang="ko-KR" sz="1700" b="1" dirty="0"/>
              <a:t>(.)</a:t>
            </a:r>
            <a:r>
              <a:rPr lang="ko-KR" altLang="en-US" sz="1700" b="1" dirty="0" smtClean="0"/>
              <a:t>은 관측되지 </a:t>
            </a:r>
            <a:r>
              <a:rPr lang="ko-KR" altLang="en-US" sz="1700" b="1" dirty="0"/>
              <a:t>않은 </a:t>
            </a:r>
            <a:r>
              <a:rPr lang="ko-KR" altLang="en-US" sz="1700" b="1" dirty="0" err="1" smtClean="0"/>
              <a:t>결측값을</a:t>
            </a:r>
            <a:r>
              <a:rPr lang="ko-KR" altLang="en-US" sz="1700" b="1" dirty="0" smtClean="0"/>
              <a:t> 나타냅니다</a:t>
            </a:r>
            <a:r>
              <a:rPr lang="en-US" altLang="ko-KR" sz="1700" b="1" dirty="0" smtClean="0"/>
              <a:t>.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700" b="1" dirty="0" err="1" smtClean="0">
                <a:solidFill>
                  <a:srgbClr val="FF0000"/>
                </a:solidFill>
              </a:rPr>
              <a:t>결측치는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700" b="1" dirty="0" err="1" smtClean="0">
                <a:solidFill>
                  <a:srgbClr val="FF0000"/>
                </a:solidFill>
              </a:rPr>
              <a:t>고려안해도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 됨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: 2015 </a:t>
            </a:r>
            <a:r>
              <a:rPr lang="ko-KR" altLang="en-US" sz="1700" b="1" dirty="0" err="1" smtClean="0">
                <a:solidFill>
                  <a:srgbClr val="FF0000"/>
                </a:solidFill>
              </a:rPr>
              <a:t>인구주택총조사의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 성별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나이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700" b="1" dirty="0" err="1" smtClean="0">
                <a:solidFill>
                  <a:srgbClr val="FF0000"/>
                </a:solidFill>
              </a:rPr>
              <a:t>교육정도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 데이터에는 </a:t>
            </a:r>
            <a:r>
              <a:rPr lang="ko-KR" altLang="en-US" sz="1700" b="1" dirty="0" err="1" smtClean="0">
                <a:solidFill>
                  <a:srgbClr val="FF0000"/>
                </a:solidFill>
              </a:rPr>
              <a:t>결측치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 없음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</a:t>
            </a:r>
            <a:endParaRPr lang="ko-KR" altLang="en-US" sz="1700" b="1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외부로부터 </a:t>
            </a:r>
            <a:r>
              <a:rPr lang="ko-KR" altLang="en-US" dirty="0" smtClean="0"/>
              <a:t>자료 가져오기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2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장을 위한 준비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980728"/>
            <a:ext cx="83629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1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2015 </a:t>
            </a:r>
            <a:r>
              <a:rPr lang="ko-KR" altLang="en-US" dirty="0" err="1"/>
              <a:t>인구주택총조사</a:t>
            </a:r>
            <a:r>
              <a:rPr lang="ko-KR" altLang="en-US" dirty="0"/>
              <a:t> 인구</a:t>
            </a:r>
            <a:r>
              <a:rPr lang="en-US" altLang="ko-KR" dirty="0"/>
              <a:t>(1%) </a:t>
            </a:r>
            <a:r>
              <a:rPr lang="ko-KR" altLang="en-US" dirty="0"/>
              <a:t>파일설계서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521523"/>
              </p:ext>
            </p:extLst>
          </p:nvPr>
        </p:nvGraphicFramePr>
        <p:xfrm>
          <a:off x="971600" y="1340768"/>
          <a:ext cx="6912768" cy="482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4226"/>
                <a:gridCol w="1062118"/>
                <a:gridCol w="2592288"/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항목명</a:t>
                      </a:r>
                      <a:endParaRPr lang="ko-KR" altLang="en-US" sz="1600" b="1" i="0" u="none" strike="noStrike" dirty="0"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코드</a:t>
                      </a:r>
                      <a:endParaRPr lang="ko-KR" altLang="en-US" sz="1600" b="1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코드명</a:t>
                      </a:r>
                      <a:endParaRPr lang="ko-KR" altLang="en-US" sz="1600" b="1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길이</a:t>
                      </a:r>
                      <a:endParaRPr lang="ko-KR" altLang="en-US" sz="1600" b="1" i="0" u="none" strike="noStrike" dirty="0"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성별</a:t>
                      </a:r>
                      <a:endParaRPr lang="ko-KR" altLang="en-US" sz="1600" b="1" i="0" u="none" strike="noStrike" dirty="0"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1</a:t>
                      </a:r>
                      <a:endParaRPr lang="en-US" altLang="ko-KR" sz="1600" b="1" i="0" u="none" strike="noStrike" dirty="0"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남자</a:t>
                      </a:r>
                      <a:endParaRPr lang="ko-KR" altLang="en-US" sz="1600" b="1" i="0" u="none" strike="noStrike" dirty="0">
                        <a:effectLst/>
                        <a:latin typeface="돋움"/>
                      </a:endParaRPr>
                    </a:p>
                  </a:txBody>
                  <a:tcPr marL="17145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</a:rPr>
                        <a:t>1</a:t>
                      </a:r>
                      <a:endParaRPr lang="en-US" altLang="ko-KR" sz="1600" b="1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2</a:t>
                      </a:r>
                      <a:endParaRPr lang="en-US" altLang="ko-KR" sz="1600" b="1" i="0" u="none" strike="noStrike" dirty="0"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여자</a:t>
                      </a:r>
                      <a:endParaRPr lang="ko-KR" altLang="en-US" sz="1600" b="1" i="0" u="none" strike="noStrike" dirty="0">
                        <a:effectLst/>
                        <a:latin typeface="돋움"/>
                      </a:endParaRPr>
                    </a:p>
                  </a:txBody>
                  <a:tcPr marL="17145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나이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 err="1">
                          <a:effectLst/>
                        </a:rPr>
                        <a:t>만나이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0~84</a:t>
                      </a:r>
                      <a:endParaRPr lang="en-US" altLang="ko-KR" sz="1600" b="1" i="0" u="none" strike="noStrike" dirty="0"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0~84(</a:t>
                      </a:r>
                      <a:r>
                        <a:rPr lang="ko-KR" altLang="en-US" sz="1600" b="1" u="none" strike="noStrike" dirty="0" err="1">
                          <a:effectLst/>
                        </a:rPr>
                        <a:t>각세로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 제공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effectLst/>
                        <a:latin typeface="돋움"/>
                      </a:endParaRPr>
                    </a:p>
                  </a:txBody>
                  <a:tcPr marL="17145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2</a:t>
                      </a:r>
                      <a:endParaRPr lang="en-US" altLang="ko-KR" sz="1600" b="1" i="0" u="none" strike="noStrike" dirty="0"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85+</a:t>
                      </a:r>
                      <a:endParaRPr lang="en-US" altLang="ko-KR" sz="1600" b="1" i="0" u="none" strike="noStrike" dirty="0"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85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세 이상</a:t>
                      </a:r>
                      <a:endParaRPr lang="ko-KR" altLang="en-US" sz="1600" b="1" i="0" u="none" strike="noStrike" dirty="0">
                        <a:effectLst/>
                        <a:latin typeface="돋움"/>
                      </a:endParaRPr>
                    </a:p>
                  </a:txBody>
                  <a:tcPr marL="17145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err="1">
                          <a:effectLst/>
                        </a:rPr>
                        <a:t>교육정도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학력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1</a:t>
                      </a:r>
                      <a:endParaRPr lang="en-US" altLang="ko-KR" sz="1600" b="1" i="0" u="none" strike="noStrike" dirty="0"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안 받았음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미취학 포함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effectLst/>
                        <a:latin typeface="돋움"/>
                      </a:endParaRPr>
                    </a:p>
                  </a:txBody>
                  <a:tcPr marL="171450" marR="0" marT="0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1</a:t>
                      </a:r>
                      <a:endParaRPr lang="en-US" altLang="ko-KR" sz="1600" b="1" i="0" u="none" strike="noStrike" dirty="0"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</a:rPr>
                        <a:t>2</a:t>
                      </a:r>
                      <a:endParaRPr lang="en-US" altLang="ko-KR" sz="1600" b="1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초등학교</a:t>
                      </a:r>
                      <a:endParaRPr lang="ko-KR" altLang="en-US" sz="1600" b="1" i="0" u="none" strike="noStrike" dirty="0">
                        <a:effectLst/>
                        <a:latin typeface="돋움"/>
                      </a:endParaRPr>
                    </a:p>
                  </a:txBody>
                  <a:tcPr marL="17145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</a:rPr>
                        <a:t>3</a:t>
                      </a:r>
                      <a:endParaRPr lang="en-US" altLang="ko-KR" sz="1600" b="1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중학교</a:t>
                      </a:r>
                      <a:endParaRPr lang="ko-KR" altLang="en-US" sz="1600" b="1" i="0" u="none" strike="noStrike" dirty="0">
                        <a:effectLst/>
                        <a:latin typeface="돋움"/>
                      </a:endParaRPr>
                    </a:p>
                  </a:txBody>
                  <a:tcPr marL="17145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</a:rPr>
                        <a:t>4</a:t>
                      </a:r>
                      <a:endParaRPr lang="en-US" altLang="ko-KR" sz="1600" b="1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고등학교</a:t>
                      </a:r>
                      <a:endParaRPr lang="ko-KR" altLang="en-US" sz="1600" b="1" i="0" u="none" strike="noStrike" dirty="0">
                        <a:effectLst/>
                        <a:latin typeface="돋움"/>
                      </a:endParaRPr>
                    </a:p>
                  </a:txBody>
                  <a:tcPr marL="17145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</a:rPr>
                        <a:t>5</a:t>
                      </a:r>
                      <a:endParaRPr lang="en-US" altLang="ko-KR" sz="1600" b="1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대학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(4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년제 미만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effectLst/>
                        <a:latin typeface="돋움"/>
                      </a:endParaRPr>
                    </a:p>
                  </a:txBody>
                  <a:tcPr marL="17145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</a:rPr>
                        <a:t>6</a:t>
                      </a:r>
                      <a:endParaRPr lang="en-US" altLang="ko-KR" sz="1600" b="1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대학교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(4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년제 이상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effectLst/>
                        <a:latin typeface="돋움"/>
                      </a:endParaRPr>
                    </a:p>
                  </a:txBody>
                  <a:tcPr marL="17145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</a:rPr>
                        <a:t>7</a:t>
                      </a:r>
                      <a:endParaRPr lang="en-US" altLang="ko-KR" sz="1600" b="1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대학원 석사 과정</a:t>
                      </a:r>
                      <a:endParaRPr lang="ko-KR" altLang="en-US" sz="1600" b="1" i="0" u="none" strike="noStrike" dirty="0">
                        <a:effectLst/>
                        <a:latin typeface="돋움"/>
                      </a:endParaRPr>
                    </a:p>
                  </a:txBody>
                  <a:tcPr marL="17145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</a:rPr>
                        <a:t>8</a:t>
                      </a:r>
                      <a:endParaRPr lang="en-US" altLang="ko-KR" sz="1600" b="1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대학원 박사 과정</a:t>
                      </a:r>
                      <a:endParaRPr lang="ko-KR" altLang="en-US" sz="1600" b="1" i="0" u="none" strike="noStrike" dirty="0">
                        <a:effectLst/>
                        <a:latin typeface="돋움"/>
                      </a:endParaRPr>
                    </a:p>
                  </a:txBody>
                  <a:tcPr marL="17145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00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통계청에서 제공하는 자료 활용하기</a:t>
            </a:r>
            <a:endParaRPr lang="en-US" altLang="ko-KR" dirty="0" smtClean="0"/>
          </a:p>
          <a:p>
            <a:pPr lvl="1">
              <a:spcBef>
                <a:spcPts val="1200"/>
              </a:spcBef>
            </a:pPr>
            <a:r>
              <a:rPr lang="ko-KR" altLang="en-US" sz="1600" b="1" dirty="0" smtClean="0"/>
              <a:t>자료 수집의 시작은 통계청입니다</a:t>
            </a:r>
            <a:r>
              <a:rPr lang="en-US" altLang="ko-KR" sz="1600" b="1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ko-KR" altLang="en-US" sz="1600" b="1" dirty="0" smtClean="0"/>
              <a:t>통계청은 </a:t>
            </a:r>
            <a:r>
              <a:rPr lang="ko-KR" altLang="en-US" sz="1600" b="1" dirty="0" err="1"/>
              <a:t>기획재정부</a:t>
            </a:r>
            <a:r>
              <a:rPr lang="ko-KR" altLang="en-US" sz="1600" b="1" dirty="0"/>
              <a:t> 산하의 </a:t>
            </a:r>
            <a:r>
              <a:rPr lang="ko-KR" altLang="en-US" sz="1600" b="1" dirty="0" err="1"/>
              <a:t>외청으로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1948</a:t>
            </a:r>
            <a:r>
              <a:rPr lang="ko-KR" altLang="en-US" sz="1600" b="1" dirty="0"/>
              <a:t>년 공보처의 통계국으로부터 시작되어 “</a:t>
            </a:r>
            <a:r>
              <a:rPr lang="ko-KR" altLang="en-US" sz="1600" b="1" dirty="0" smtClean="0"/>
              <a:t>국가통계발전을 </a:t>
            </a:r>
            <a:r>
              <a:rPr lang="ko-KR" altLang="en-US" sz="1600" b="1" dirty="0"/>
              <a:t>선도하고 신뢰받는 통계를 생산한다”는 </a:t>
            </a:r>
            <a:r>
              <a:rPr lang="ko-KR" altLang="en-US" sz="1600" b="1" dirty="0" smtClean="0"/>
              <a:t>미션을 </a:t>
            </a:r>
            <a:r>
              <a:rPr lang="ko-KR" altLang="en-US" sz="1600" b="1" dirty="0"/>
              <a:t>두고 국가 </a:t>
            </a:r>
            <a:r>
              <a:rPr lang="ko-KR" altLang="en-US" sz="1600" b="1" dirty="0" smtClean="0"/>
              <a:t>수준의 </a:t>
            </a:r>
            <a:r>
              <a:rPr lang="ko-KR" altLang="en-US" sz="1600" b="1" dirty="0"/>
              <a:t>각종 통계자료들을 생산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관리 및 인증하고 있으며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다양한 서비스를 통해 각종 </a:t>
            </a:r>
            <a:r>
              <a:rPr lang="ko-KR" altLang="en-US" sz="1600" b="1" dirty="0" smtClean="0"/>
              <a:t>통계자료들을 </a:t>
            </a:r>
            <a:r>
              <a:rPr lang="ko-KR" altLang="en-US" sz="1600" b="1" dirty="0"/>
              <a:t>배포하고 있습니다</a:t>
            </a:r>
            <a:r>
              <a:rPr lang="en-US" altLang="ko-KR" sz="1600" b="1" dirty="0"/>
              <a:t>. [</a:t>
            </a:r>
            <a:r>
              <a:rPr lang="ko-KR" altLang="en-US" sz="1600" b="1" dirty="0"/>
              <a:t>표 </a:t>
            </a:r>
            <a:r>
              <a:rPr lang="en-US" altLang="ko-KR" sz="1600" b="1" dirty="0"/>
              <a:t>1-6]</a:t>
            </a:r>
            <a:r>
              <a:rPr lang="ko-KR" altLang="en-US" sz="1600" b="1" dirty="0"/>
              <a:t>은 통계청이 제공하는 서비스 중 </a:t>
            </a:r>
            <a:r>
              <a:rPr lang="ko-KR" altLang="en-US" sz="1600" b="1" dirty="0" smtClean="0"/>
              <a:t>대표적인 서비스들을 </a:t>
            </a:r>
            <a:r>
              <a:rPr lang="ko-KR" altLang="en-US" sz="1600" b="1" dirty="0"/>
              <a:t>정리한 것입니다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외부로부터 자료 가져오기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2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장을 위한 준비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43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291576"/>
            <a:ext cx="8496944" cy="5449792"/>
          </a:xfrm>
        </p:spPr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ko-KR" altLang="en-US" sz="1600" b="1" dirty="0" smtClean="0"/>
              <a:t>통계자료가 아닌 수집된 자료 자체에 대한 요구가 점점 발생하는 요즘 통계청의 </a:t>
            </a:r>
            <a:r>
              <a:rPr lang="en-US" altLang="ko-KR" sz="1600" b="1" dirty="0" smtClean="0"/>
              <a:t>“</a:t>
            </a:r>
            <a:r>
              <a:rPr lang="ko-KR" altLang="en-US" sz="1600" b="1" dirty="0" err="1" smtClean="0"/>
              <a:t>마이크로데이터</a:t>
            </a:r>
            <a:r>
              <a:rPr lang="ko-KR" altLang="en-US" sz="1600" b="1" dirty="0" smtClean="0"/>
              <a:t> 통합서비스</a:t>
            </a:r>
            <a:r>
              <a:rPr lang="en-US" altLang="ko-KR" sz="1600" b="1" dirty="0" smtClean="0"/>
              <a:t>”</a:t>
            </a:r>
            <a:r>
              <a:rPr lang="ko-KR" altLang="en-US" sz="1600" b="1" dirty="0" smtClean="0"/>
              <a:t>는 이런 요구를 일부 해소해 주는 서비스로 </a:t>
            </a:r>
            <a:r>
              <a:rPr lang="ko-KR" altLang="en-US" sz="1600" b="1" dirty="0"/>
              <a:t>‘</a:t>
            </a:r>
            <a:r>
              <a:rPr lang="en-US" altLang="ko-KR" sz="1600" b="1" dirty="0"/>
              <a:t>2010</a:t>
            </a:r>
            <a:r>
              <a:rPr lang="ko-KR" altLang="en-US" sz="1600" b="1" dirty="0"/>
              <a:t>년 인구주택 </a:t>
            </a:r>
            <a:r>
              <a:rPr lang="ko-KR" altLang="en-US" sz="1600" b="1" dirty="0" err="1"/>
              <a:t>총조사</a:t>
            </a:r>
            <a:r>
              <a:rPr lang="ko-KR" altLang="en-US" sz="1600" b="1" dirty="0"/>
              <a:t>’의 </a:t>
            </a:r>
            <a:r>
              <a:rPr lang="ko-KR" altLang="en-US" sz="1600" b="1" dirty="0" smtClean="0"/>
              <a:t>일부 자료를 받아오고 </a:t>
            </a:r>
            <a:r>
              <a:rPr lang="en-US" altLang="ko-KR" sz="1600" b="1" dirty="0" smtClean="0"/>
              <a:t>R</a:t>
            </a:r>
            <a:r>
              <a:rPr lang="ko-KR" altLang="en-US" sz="1600" b="1" dirty="0" smtClean="0"/>
              <a:t>에서 읽는 과정을 함께 해 봅시다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외부로부터 </a:t>
            </a:r>
            <a:r>
              <a:rPr lang="ko-KR" altLang="en-US" dirty="0" smtClean="0"/>
              <a:t>자료 가져오기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2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장을 위한 준비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14" y="1098774"/>
            <a:ext cx="6675372" cy="4274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8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45736"/>
          </a:xfrm>
        </p:spPr>
        <p:txBody>
          <a:bodyPr>
            <a:normAutofit lnSpcReduction="10000"/>
          </a:bodyPr>
          <a:lstStyle/>
          <a:p>
            <a:r>
              <a:rPr lang="ko-KR" altLang="en-US" sz="1800" dirty="0" smtClean="0"/>
              <a:t>실습내용</a:t>
            </a:r>
            <a:endParaRPr lang="en-US" altLang="ko-KR" sz="1800" dirty="0" smtClean="0"/>
          </a:p>
          <a:p>
            <a:pPr lvl="1">
              <a:spcBef>
                <a:spcPts val="1200"/>
              </a:spcBef>
            </a:pPr>
            <a:r>
              <a:rPr lang="ko-KR" altLang="en-US" sz="1600" b="1" dirty="0"/>
              <a:t>통계청의 통계기초자료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마이크로데이터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제공 서비스인 ‘</a:t>
            </a:r>
            <a:r>
              <a:rPr lang="ko-KR" altLang="en-US" sz="1600" b="1" dirty="0" err="1"/>
              <a:t>마이크로데이터</a:t>
            </a:r>
            <a:r>
              <a:rPr lang="ko-KR" altLang="en-US" sz="1600" b="1" dirty="0"/>
              <a:t> 통합서비스’</a:t>
            </a:r>
            <a:r>
              <a:rPr lang="ko-KR" altLang="en-US" sz="1600" b="1" dirty="0" smtClean="0"/>
              <a:t>로부터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2015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년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인구주택총조사</a:t>
            </a:r>
            <a:r>
              <a:rPr lang="ko-KR" altLang="en-US" sz="1600" b="1" dirty="0"/>
              <a:t> 데이터에서 </a:t>
            </a:r>
            <a:r>
              <a:rPr lang="ko-KR" altLang="en-US" sz="1600" b="1" dirty="0">
                <a:solidFill>
                  <a:srgbClr val="FF0000"/>
                </a:solidFill>
              </a:rPr>
              <a:t>‘성별’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‘나이’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‘</a:t>
            </a:r>
            <a:r>
              <a:rPr lang="ko-KR" altLang="en-US" sz="1600" b="1" dirty="0" err="1">
                <a:solidFill>
                  <a:srgbClr val="FF0000"/>
                </a:solidFill>
              </a:rPr>
              <a:t>교육정도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’</a:t>
            </a:r>
            <a:r>
              <a:rPr lang="ko-KR" altLang="en-US" sz="1600" b="1" dirty="0" smtClean="0"/>
              <a:t>를 </a:t>
            </a:r>
            <a:r>
              <a:rPr lang="ko-KR" altLang="en-US" sz="1600" b="1" dirty="0"/>
              <a:t>받아옵니다</a:t>
            </a:r>
            <a:r>
              <a:rPr lang="en-US" altLang="ko-KR" sz="1600" b="1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ko-KR" altLang="en-US" sz="1600" b="1" dirty="0" smtClean="0"/>
              <a:t>먼저 </a:t>
            </a:r>
            <a:r>
              <a:rPr lang="ko-KR" altLang="en-US" sz="1600" b="1" dirty="0" err="1" smtClean="0"/>
              <a:t>마이크로데이터</a:t>
            </a:r>
            <a:r>
              <a:rPr lang="ko-KR" altLang="en-US" sz="1600" b="1" dirty="0" smtClean="0"/>
              <a:t> 통합서비스를 원활히 이용하기 위해서는 통계청의 통합 아이디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통합</a:t>
            </a:r>
            <a:r>
              <a:rPr lang="en-US" altLang="ko-KR" sz="1600" b="1" dirty="0" smtClean="0"/>
              <a:t> One ID)</a:t>
            </a:r>
            <a:r>
              <a:rPr lang="ko-KR" altLang="en-US" sz="1600" b="1" dirty="0" smtClean="0"/>
              <a:t>를 생성합니다</a:t>
            </a:r>
            <a:r>
              <a:rPr lang="en-US" altLang="ko-KR" sz="1600" b="1" dirty="0" smtClean="0"/>
              <a:t>.</a:t>
            </a:r>
          </a:p>
          <a:p>
            <a:pPr lvl="2">
              <a:lnSpc>
                <a:spcPct val="160000"/>
              </a:lnSpc>
              <a:spcBef>
                <a:spcPts val="600"/>
              </a:spcBef>
            </a:pPr>
            <a:r>
              <a:rPr lang="en-US" altLang="ko-KR" sz="1400" b="1" dirty="0">
                <a:hlinkClick r:id="rId3"/>
              </a:rPr>
              <a:t>https://</a:t>
            </a:r>
            <a:r>
              <a:rPr lang="en-US" altLang="ko-KR" sz="1400" b="1" dirty="0" smtClean="0">
                <a:hlinkClick r:id="rId3"/>
              </a:rPr>
              <a:t>kosis.kr/oneid/cmmn/login/LoginView.do</a:t>
            </a:r>
            <a:endParaRPr lang="en-US" altLang="ko-KR" sz="1400" b="1" dirty="0" smtClean="0"/>
          </a:p>
          <a:p>
            <a:pPr lvl="2">
              <a:lnSpc>
                <a:spcPct val="160000"/>
              </a:lnSpc>
              <a:spcBef>
                <a:spcPts val="600"/>
              </a:spcBef>
            </a:pPr>
            <a:r>
              <a:rPr lang="en-US" altLang="ko-KR" sz="1400" b="1" dirty="0" smtClean="0"/>
              <a:t>“14</a:t>
            </a:r>
            <a:r>
              <a:rPr lang="ko-KR" altLang="en-US" sz="1400" b="1" dirty="0" smtClean="0"/>
              <a:t>세 이상 통합회원 가입하기</a:t>
            </a:r>
            <a:r>
              <a:rPr lang="en-US" altLang="ko-KR" sz="1400" b="1" dirty="0" smtClean="0"/>
              <a:t>”</a:t>
            </a:r>
            <a:r>
              <a:rPr lang="ko-KR" altLang="en-US" sz="1400" b="1" dirty="0" smtClean="0"/>
              <a:t>를 통해 통합아이디를 생성합니다</a:t>
            </a:r>
            <a:r>
              <a:rPr lang="en-US" altLang="ko-KR" sz="1400" b="1" dirty="0" smtClean="0"/>
              <a:t>.</a:t>
            </a:r>
          </a:p>
          <a:p>
            <a:pPr lvl="2">
              <a:lnSpc>
                <a:spcPct val="160000"/>
              </a:lnSpc>
              <a:spcBef>
                <a:spcPts val="600"/>
              </a:spcBef>
            </a:pPr>
            <a:r>
              <a:rPr lang="ko-KR" altLang="en-US" sz="1400" b="1" dirty="0" smtClean="0"/>
              <a:t>휴대폰 및 </a:t>
            </a:r>
            <a:r>
              <a:rPr lang="ko-KR" altLang="en-US" sz="1400" b="1" dirty="0" err="1" smtClean="0"/>
              <a:t>아이핀</a:t>
            </a:r>
            <a:r>
              <a:rPr lang="ko-KR" altLang="en-US" sz="1400" b="1" dirty="0" smtClean="0"/>
              <a:t> 인증이 필요합니다</a:t>
            </a:r>
            <a:r>
              <a:rPr lang="en-US" altLang="ko-KR" sz="1400" b="1" dirty="0" smtClean="0"/>
              <a:t>.</a:t>
            </a:r>
          </a:p>
          <a:p>
            <a:pPr lvl="2">
              <a:lnSpc>
                <a:spcPct val="160000"/>
              </a:lnSpc>
              <a:spcBef>
                <a:spcPts val="600"/>
              </a:spcBef>
            </a:pPr>
            <a:r>
              <a:rPr lang="ko-KR" altLang="en-US" sz="1400" b="1" dirty="0" smtClean="0"/>
              <a:t>통합아이디를 생성하면 통계청에서 제공하는 각종 서비스에 별도의 회원가입 없이 이용할 수 있습니다</a:t>
            </a:r>
            <a:r>
              <a:rPr lang="en-US" altLang="ko-KR" sz="1400" b="1" dirty="0" smtClean="0"/>
              <a:t>.</a:t>
            </a:r>
          </a:p>
          <a:p>
            <a:pPr lvl="2">
              <a:lnSpc>
                <a:spcPct val="160000"/>
              </a:lnSpc>
              <a:spcBef>
                <a:spcPts val="600"/>
              </a:spcBef>
            </a:pPr>
            <a:r>
              <a:rPr lang="ko-KR" altLang="en-US" sz="1400" b="1" dirty="0" smtClean="0"/>
              <a:t>통합아이디를 갖고 있는 경우로 가정하고 실습을 진행합니다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외부로부터 </a:t>
            </a:r>
            <a:r>
              <a:rPr lang="ko-KR" altLang="en-US" dirty="0" smtClean="0"/>
              <a:t>자료 가져오기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2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장을 위한 준비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976908"/>
            <a:ext cx="84867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6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593808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b="1" dirty="0"/>
              <a:t>웹 브라우저를 열고 </a:t>
            </a:r>
            <a:r>
              <a:rPr lang="ko-KR" altLang="en-US" sz="1600" b="1" dirty="0" err="1"/>
              <a:t>주소창에</a:t>
            </a:r>
            <a:r>
              <a:rPr lang="ko-KR" altLang="en-US" sz="1600" b="1" dirty="0"/>
              <a:t> 통계청의 ‘</a:t>
            </a:r>
            <a:r>
              <a:rPr lang="ko-KR" altLang="en-US" sz="1600" b="1" dirty="0" err="1"/>
              <a:t>마이크로데이터</a:t>
            </a:r>
            <a:r>
              <a:rPr lang="ko-KR" altLang="en-US" sz="1600" b="1" dirty="0"/>
              <a:t> 통합서비스’의 </a:t>
            </a:r>
            <a:r>
              <a:rPr lang="ko-KR" altLang="en-US" sz="1600" b="1" dirty="0" smtClean="0"/>
              <a:t>주소</a:t>
            </a:r>
            <a:r>
              <a:rPr lang="en-US" altLang="ko-KR" sz="1600" b="1" dirty="0" smtClean="0"/>
              <a:t>(</a:t>
            </a:r>
            <a:r>
              <a:rPr lang="en-US" altLang="ko-KR" sz="1600" b="1" dirty="0">
                <a:hlinkClick r:id="rId2"/>
              </a:rPr>
              <a:t>https://mdis.kostat.go.kr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를 입력합니다</a:t>
            </a:r>
            <a:r>
              <a:rPr lang="en-US" altLang="ko-KR" sz="1600" b="1" dirty="0"/>
              <a:t>. </a:t>
            </a:r>
            <a:endParaRPr lang="en-US" altLang="ko-KR" sz="1600" b="1" dirty="0" smtClean="0"/>
          </a:p>
          <a:p>
            <a:pPr lvl="2"/>
            <a:r>
              <a:rPr lang="ko-KR" altLang="en-US" sz="1400" b="1" dirty="0" smtClean="0"/>
              <a:t>첫 화면에서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좌측의 </a:t>
            </a:r>
            <a:r>
              <a:rPr lang="ko-KR" altLang="en-US" sz="1400" b="1" dirty="0" err="1"/>
              <a:t>로그인을</a:t>
            </a:r>
            <a:r>
              <a:rPr lang="ko-KR" altLang="en-US" sz="1400" b="1" dirty="0"/>
              <a:t> 클릭하고 통계청 </a:t>
            </a:r>
            <a:r>
              <a:rPr lang="ko-KR" altLang="en-US" sz="1400" b="1" dirty="0" smtClean="0"/>
              <a:t>통합 아이디</a:t>
            </a:r>
            <a:r>
              <a:rPr lang="ko-KR" altLang="en-US" sz="1400" b="1" dirty="0"/>
              <a:t>로</a:t>
            </a:r>
            <a:r>
              <a:rPr lang="en-US" altLang="ko-KR" sz="1400" b="1" dirty="0" smtClean="0"/>
              <a:t> </a:t>
            </a:r>
            <a:r>
              <a:rPr lang="ko-KR" altLang="en-US" sz="1400" b="1" dirty="0"/>
              <a:t>로그인합니다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외부로부터 </a:t>
            </a:r>
            <a:r>
              <a:rPr lang="ko-KR" altLang="en-US" dirty="0" smtClean="0"/>
              <a:t>자료 가져오기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2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장을 위한 준비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14" y="2204864"/>
            <a:ext cx="5752190" cy="435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9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b="1" dirty="0"/>
              <a:t>처음 접속 시 </a:t>
            </a:r>
            <a:r>
              <a:rPr lang="en-US" altLang="ko-KR" sz="1600" b="1" dirty="0" err="1" smtClean="0"/>
              <a:t>Fasoo</a:t>
            </a:r>
            <a:r>
              <a:rPr lang="en-US" altLang="ko-KR" sz="1600" b="1" dirty="0" smtClean="0"/>
              <a:t> </a:t>
            </a:r>
            <a:r>
              <a:rPr lang="ko-KR" altLang="en-US" sz="1600" b="1" dirty="0"/>
              <a:t>웹 보안프로그램 설치를 필요로 할 수 </a:t>
            </a:r>
            <a:r>
              <a:rPr lang="ko-KR" altLang="en-US" sz="1600" b="1" dirty="0" smtClean="0"/>
              <a:t>있습니다</a:t>
            </a:r>
            <a:r>
              <a:rPr lang="en-US" altLang="ko-KR" sz="1600" b="1" dirty="0" smtClean="0"/>
              <a:t>.</a:t>
            </a:r>
          </a:p>
          <a:p>
            <a:pPr lvl="2"/>
            <a:r>
              <a:rPr lang="en-US" altLang="ko-KR" sz="1400" b="1" dirty="0" err="1" smtClean="0"/>
              <a:t>Fasoo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웹 보안프로그램은 기업용 문서보안 솔루션으로 기업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관공서 사용합니다</a:t>
            </a:r>
            <a:r>
              <a:rPr lang="en-US" altLang="ko-KR" sz="1400" b="1" dirty="0" smtClean="0"/>
              <a:t>.</a:t>
            </a:r>
          </a:p>
          <a:p>
            <a:pPr lvl="2"/>
            <a:r>
              <a:rPr lang="ko-KR" altLang="en-US" sz="1400" b="1" dirty="0" smtClean="0"/>
              <a:t>본 서비스는 </a:t>
            </a:r>
            <a:r>
              <a:rPr lang="en-US" altLang="ko-KR" sz="1400" b="1" dirty="0" err="1" smtClean="0"/>
              <a:t>Fasoo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웹 보안프로그램 설치가 되어야 로그인 할 수 있습니다</a:t>
            </a:r>
            <a:r>
              <a:rPr lang="en-US" altLang="ko-KR" sz="1400" b="1" dirty="0" smtClean="0"/>
              <a:t>.</a:t>
            </a:r>
          </a:p>
          <a:p>
            <a:pPr lvl="2"/>
            <a:r>
              <a:rPr lang="ko-KR" altLang="en-US" sz="1400" b="1" dirty="0" smtClean="0"/>
              <a:t>문제점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사용시 컴퓨터의 점유율이 높아지고 설치된 엑셀</a:t>
            </a:r>
            <a:r>
              <a:rPr lang="en-US" altLang="ko-KR" sz="1400" b="1" dirty="0" smtClean="0"/>
              <a:t>(2013</a:t>
            </a:r>
            <a:r>
              <a:rPr lang="ko-KR" altLang="en-US" sz="1400" b="1" dirty="0" smtClean="0"/>
              <a:t>버전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등과 충돌이 보고 되기도 합니다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외부로부터 </a:t>
            </a:r>
            <a:r>
              <a:rPr lang="ko-KR" altLang="en-US" dirty="0" smtClean="0"/>
              <a:t>자료 가져오기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2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장을 위한 준비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28245"/>
            <a:ext cx="4797136" cy="332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580112" y="5622339"/>
            <a:ext cx="3168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마이크로소프트의 문제 해결</a:t>
            </a:r>
            <a:r>
              <a:rPr lang="en-US" altLang="ko-KR" sz="1600" b="1" dirty="0" smtClean="0"/>
              <a:t>https</a:t>
            </a:r>
            <a:r>
              <a:rPr lang="en-US" altLang="ko-KR" sz="1600" b="1" dirty="0"/>
              <a:t>://support.microsoft.com/ko-kr/kb/2529286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724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040060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b="0" dirty="0" smtClean="0"/>
              <a:t>➊ </a:t>
            </a:r>
            <a:r>
              <a:rPr lang="ko-KR" altLang="en-US" sz="1600" b="1" dirty="0"/>
              <a:t>‘서비스선택’에서 ‘</a:t>
            </a:r>
            <a:r>
              <a:rPr lang="ko-KR" altLang="en-US" sz="1600" b="1" dirty="0" err="1"/>
              <a:t>추출ㆍ다운로드</a:t>
            </a:r>
            <a:r>
              <a:rPr lang="ko-KR" altLang="en-US" sz="1600" b="1" dirty="0"/>
              <a:t>’</a:t>
            </a:r>
            <a:r>
              <a:rPr lang="ko-KR" altLang="en-US" sz="1600" b="1" dirty="0" err="1"/>
              <a:t>를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클릭합니다</a:t>
            </a:r>
            <a:r>
              <a:rPr lang="en-US" altLang="ko-KR" sz="1600" b="1" dirty="0"/>
              <a:t>. </a:t>
            </a:r>
            <a:endParaRPr lang="en-US" altLang="ko-KR" sz="1600" b="1" dirty="0" smtClean="0"/>
          </a:p>
          <a:p>
            <a:pPr lvl="1"/>
            <a:r>
              <a:rPr lang="ko-KR" altLang="en-US" sz="1600" b="1" dirty="0" smtClean="0"/>
              <a:t>‘</a:t>
            </a:r>
            <a:r>
              <a:rPr lang="ko-KR" altLang="en-US" sz="1600" b="1" dirty="0" err="1"/>
              <a:t>추출ㆍ다운로드</a:t>
            </a:r>
            <a:r>
              <a:rPr lang="ko-KR" altLang="en-US" sz="1600" b="1" dirty="0"/>
              <a:t>’ 프로세스가 나오면 </a:t>
            </a:r>
            <a:r>
              <a:rPr lang="ko-KR" altLang="en-US" sz="1600" b="1" dirty="0" smtClean="0"/>
              <a:t>하단의 ➋ </a:t>
            </a:r>
            <a:r>
              <a:rPr lang="ko-KR" altLang="en-US" sz="1600" b="1" dirty="0"/>
              <a:t>‘서비스 이용’을 클릭합니다</a:t>
            </a:r>
            <a:r>
              <a:rPr lang="en-US" altLang="ko-KR" sz="1600" b="1" dirty="0"/>
              <a:t>. </a:t>
            </a:r>
            <a:endParaRPr lang="en-US" altLang="ko-KR" sz="1600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외부로부터 </a:t>
            </a:r>
            <a:r>
              <a:rPr lang="ko-KR" altLang="en-US" dirty="0" smtClean="0"/>
              <a:t>자료 가져오기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2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장을 위한 준비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03" y="2020788"/>
            <a:ext cx="52673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564904"/>
            <a:ext cx="52387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7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196752"/>
            <a:ext cx="5283765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7259" y="1124744"/>
            <a:ext cx="3080606" cy="5449792"/>
          </a:xfrm>
        </p:spPr>
        <p:txBody>
          <a:bodyPr>
            <a:normAutofit/>
          </a:bodyPr>
          <a:lstStyle/>
          <a:p>
            <a:pPr marL="288000" lvl="1">
              <a:spcBef>
                <a:spcPts val="600"/>
              </a:spcBef>
            </a:pPr>
            <a:r>
              <a:rPr lang="ko-KR" altLang="en-US" sz="1600" b="1" dirty="0" smtClean="0"/>
              <a:t>데이터 이용화면의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1600" b="1" dirty="0">
                <a:solidFill>
                  <a:srgbClr val="FF0000"/>
                </a:solidFill>
              </a:rPr>
              <a:t>분야별’ </a:t>
            </a:r>
            <a:r>
              <a:rPr lang="ko-KR" altLang="en-US" sz="1600" b="1" dirty="0"/>
              <a:t>메뉴에서 원하는 정보 </a:t>
            </a:r>
            <a:r>
              <a:rPr lang="ko-KR" altLang="en-US" sz="1600" b="1" dirty="0" smtClean="0"/>
              <a:t>추출하기</a:t>
            </a:r>
            <a:endParaRPr lang="en-US" altLang="ko-KR" sz="1600" b="1" dirty="0" smtClean="0"/>
          </a:p>
          <a:p>
            <a:pPr marL="360000" lvl="2" indent="-342900">
              <a:spcBef>
                <a:spcPts val="600"/>
              </a:spcBef>
              <a:buFont typeface="+mj-ea"/>
              <a:buAutoNum type="circleNumDbPlain"/>
            </a:pPr>
            <a:r>
              <a:rPr lang="ko-KR" altLang="en-US" b="1" dirty="0" err="1"/>
              <a:t>대분류</a:t>
            </a:r>
            <a:r>
              <a:rPr lang="ko-KR" altLang="en-US" b="1" dirty="0"/>
              <a:t> 중 </a:t>
            </a:r>
            <a:r>
              <a:rPr lang="ko-KR" altLang="en-US" b="1" dirty="0">
                <a:solidFill>
                  <a:srgbClr val="FF0000"/>
                </a:solidFill>
              </a:rPr>
              <a:t>‘</a:t>
            </a:r>
            <a:r>
              <a:rPr lang="ko-KR" altLang="en-US" b="1" dirty="0" err="1">
                <a:solidFill>
                  <a:srgbClr val="FF0000"/>
                </a:solidFill>
              </a:rPr>
              <a:t>인구ㆍ가구</a:t>
            </a:r>
            <a:r>
              <a:rPr lang="ko-KR" altLang="en-US" b="1" dirty="0">
                <a:solidFill>
                  <a:srgbClr val="FF0000"/>
                </a:solidFill>
              </a:rPr>
              <a:t>’</a:t>
            </a:r>
            <a:r>
              <a:rPr lang="ko-KR" altLang="en-US" b="1" dirty="0" err="1"/>
              <a:t>를</a:t>
            </a:r>
            <a:r>
              <a:rPr lang="ko-KR" altLang="en-US" b="1" dirty="0"/>
              <a:t> 클릭합니다</a:t>
            </a:r>
            <a:r>
              <a:rPr lang="en-US" altLang="ko-KR" b="1" dirty="0"/>
              <a:t>.</a:t>
            </a:r>
          </a:p>
          <a:p>
            <a:pPr marL="360000" lvl="2" indent="-342900">
              <a:spcBef>
                <a:spcPts val="600"/>
              </a:spcBef>
              <a:buFont typeface="+mj-ea"/>
              <a:buAutoNum type="circleNumDbPlain"/>
            </a:pPr>
            <a:r>
              <a:rPr lang="ko-KR" altLang="en-US" b="1" dirty="0"/>
              <a:t>하위분류 중 </a:t>
            </a:r>
            <a:r>
              <a:rPr lang="ko-KR" altLang="en-US" b="1" dirty="0">
                <a:solidFill>
                  <a:srgbClr val="FF0000"/>
                </a:solidFill>
              </a:rPr>
              <a:t>‘</a:t>
            </a:r>
            <a:r>
              <a:rPr lang="ko-KR" altLang="en-US" b="1" dirty="0" err="1">
                <a:solidFill>
                  <a:srgbClr val="FF0000"/>
                </a:solidFill>
              </a:rPr>
              <a:t>인구주택총조사</a:t>
            </a:r>
            <a:r>
              <a:rPr lang="ko-KR" altLang="en-US" b="1" dirty="0">
                <a:solidFill>
                  <a:srgbClr val="FF0000"/>
                </a:solidFill>
              </a:rPr>
              <a:t>’</a:t>
            </a:r>
            <a:r>
              <a:rPr lang="ko-KR" altLang="en-US" b="1" dirty="0"/>
              <a:t>를 클릭합니다</a:t>
            </a:r>
            <a:r>
              <a:rPr lang="en-US" altLang="ko-KR" b="1" dirty="0"/>
              <a:t>.</a:t>
            </a:r>
          </a:p>
          <a:p>
            <a:pPr marL="360000" lvl="2" indent="-342900">
              <a:spcBef>
                <a:spcPts val="600"/>
              </a:spcBef>
              <a:buFont typeface="+mj-ea"/>
              <a:buAutoNum type="circleNumDbPlain"/>
            </a:pPr>
            <a:r>
              <a:rPr lang="ko-KR" altLang="en-US" b="1" dirty="0" err="1"/>
              <a:t>조사년도에서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‘</a:t>
            </a:r>
            <a:r>
              <a:rPr lang="en-US" altLang="ko-KR" b="1" dirty="0" smtClean="0">
                <a:solidFill>
                  <a:srgbClr val="FF0000"/>
                </a:solidFill>
              </a:rPr>
              <a:t>2015</a:t>
            </a:r>
            <a:r>
              <a:rPr lang="ko-KR" altLang="en-US" b="1" dirty="0" smtClean="0">
                <a:solidFill>
                  <a:srgbClr val="FF0000"/>
                </a:solidFill>
              </a:rPr>
              <a:t>’</a:t>
            </a:r>
            <a:r>
              <a:rPr lang="ko-KR" altLang="en-US" b="1" dirty="0"/>
              <a:t>을 선택합니다</a:t>
            </a:r>
            <a:r>
              <a:rPr lang="en-US" altLang="ko-KR" b="1" dirty="0"/>
              <a:t>.</a:t>
            </a:r>
          </a:p>
          <a:p>
            <a:pPr marL="360000" lvl="2" indent="-342900">
              <a:spcBef>
                <a:spcPts val="600"/>
              </a:spcBef>
              <a:buFont typeface="+mj-ea"/>
              <a:buAutoNum type="circleNumDbPlain"/>
            </a:pPr>
            <a:r>
              <a:rPr lang="ko-KR" altLang="en-US" b="1" dirty="0"/>
              <a:t>하위분류에서 </a:t>
            </a:r>
            <a:r>
              <a:rPr lang="ko-KR" altLang="en-US" b="1" dirty="0">
                <a:solidFill>
                  <a:srgbClr val="FF0000"/>
                </a:solidFill>
              </a:rPr>
              <a:t>‘</a:t>
            </a:r>
            <a:r>
              <a:rPr lang="en-US" altLang="ko-KR" b="1" dirty="0">
                <a:solidFill>
                  <a:srgbClr val="FF0000"/>
                </a:solidFill>
              </a:rPr>
              <a:t>1%_</a:t>
            </a:r>
            <a:r>
              <a:rPr lang="ko-KR" altLang="en-US" b="1" dirty="0">
                <a:solidFill>
                  <a:srgbClr val="FF0000"/>
                </a:solidFill>
              </a:rPr>
              <a:t>인구사항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제공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’</a:t>
            </a:r>
            <a:r>
              <a:rPr lang="ko-KR" altLang="en-US" b="1" dirty="0"/>
              <a:t>을 클릭합니다</a:t>
            </a:r>
            <a:r>
              <a:rPr lang="en-US" altLang="ko-KR" b="1" dirty="0" smtClean="0"/>
              <a:t>.</a:t>
            </a:r>
          </a:p>
          <a:p>
            <a:pPr marL="360000" lvl="2" indent="-342900">
              <a:spcBef>
                <a:spcPts val="600"/>
              </a:spcBef>
              <a:buFont typeface="+mj-ea"/>
              <a:buAutoNum type="circleNumDbPlain"/>
            </a:pPr>
            <a:r>
              <a:rPr lang="ko-KR" altLang="en-US" b="1" dirty="0" smtClean="0"/>
              <a:t>마지막으로 </a:t>
            </a:r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항목조회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/>
              <a:t>버튼을 클릭합니다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외부로부터 </a:t>
            </a:r>
            <a:r>
              <a:rPr lang="ko-KR" altLang="en-US" dirty="0" smtClean="0"/>
              <a:t>자료 가져오기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2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장을 위한 준비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84168" y="2492896"/>
            <a:ext cx="93610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84168" y="2996952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00192" y="4077072"/>
            <a:ext cx="16561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52592" y="4373488"/>
            <a:ext cx="9997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80448" y="4941168"/>
            <a:ext cx="17960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096472" y="5229200"/>
            <a:ext cx="9319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32140" y="2996952"/>
            <a:ext cx="2160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①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70841" y="4097977"/>
            <a:ext cx="2160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②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3241" y="4394393"/>
            <a:ext cx="2160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③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64424" y="4962073"/>
            <a:ext cx="2160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④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2546" y="5219500"/>
            <a:ext cx="2160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⑤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7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783" y="1441668"/>
            <a:ext cx="4890933" cy="473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268760"/>
            <a:ext cx="3600400" cy="4927156"/>
          </a:xfrm>
        </p:spPr>
        <p:txBody>
          <a:bodyPr>
            <a:noAutofit/>
          </a:bodyPr>
          <a:lstStyle/>
          <a:p>
            <a:pPr marL="288000" lvl="1">
              <a:lnSpc>
                <a:spcPct val="160000"/>
              </a:lnSpc>
              <a:spcBef>
                <a:spcPts val="600"/>
              </a:spcBef>
            </a:pPr>
            <a:r>
              <a:rPr lang="ko-KR" altLang="en-US" sz="1600" b="1" dirty="0"/>
              <a:t>‘항목조회’에서 원하는 측정 대상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변수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선택하기</a:t>
            </a:r>
            <a:endParaRPr lang="en-US" altLang="ko-KR" sz="1600" b="1" dirty="0"/>
          </a:p>
          <a:p>
            <a:pPr marL="360000" lvl="2" indent="-342900">
              <a:lnSpc>
                <a:spcPct val="16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ko-KR" altLang="en-US" sz="1400" b="1" dirty="0"/>
              <a:t>화면 하단의 ‘항목조회’</a:t>
            </a:r>
            <a:r>
              <a:rPr lang="ko-KR" altLang="en-US" sz="1400" b="1" dirty="0" err="1"/>
              <a:t>를</a:t>
            </a:r>
            <a:r>
              <a:rPr lang="ko-KR" altLang="en-US" sz="1400" b="1" dirty="0"/>
              <a:t> 클릭합니다</a:t>
            </a:r>
            <a:r>
              <a:rPr lang="en-US" altLang="ko-KR" sz="1400" b="1" dirty="0"/>
              <a:t>.</a:t>
            </a:r>
          </a:p>
          <a:p>
            <a:pPr marL="360000" lvl="2" indent="-342900">
              <a:lnSpc>
                <a:spcPct val="16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ko-KR" altLang="en-US" sz="1400" b="1" dirty="0"/>
              <a:t>화면 오른쪽에 나타나는 ‘설명자료’ 창의 ‘전체항목’에서 ‘</a:t>
            </a:r>
            <a:r>
              <a:rPr lang="ko-KR" altLang="en-US" sz="1400" b="1" dirty="0">
                <a:solidFill>
                  <a:srgbClr val="FF0000"/>
                </a:solidFill>
              </a:rPr>
              <a:t>성별</a:t>
            </a:r>
            <a:r>
              <a:rPr lang="ko-KR" altLang="en-US" sz="1400" b="1" dirty="0"/>
              <a:t>’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‘</a:t>
            </a:r>
            <a:r>
              <a:rPr lang="ko-KR" altLang="en-US" sz="1400" b="1" dirty="0">
                <a:solidFill>
                  <a:srgbClr val="FF0000"/>
                </a:solidFill>
              </a:rPr>
              <a:t>나이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 err="1">
                <a:solidFill>
                  <a:srgbClr val="FF0000"/>
                </a:solidFill>
              </a:rPr>
              <a:t>만나이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ko-KR" altLang="en-US" sz="1400" b="1" dirty="0"/>
              <a:t>’</a:t>
            </a:r>
            <a:r>
              <a:rPr lang="en-US" altLang="ko-KR" sz="1400" b="1" dirty="0"/>
              <a:t>, </a:t>
            </a:r>
            <a:r>
              <a:rPr lang="ko-KR" altLang="en-US" sz="1400" b="1" dirty="0" smtClean="0"/>
              <a:t>‘</a:t>
            </a:r>
            <a:r>
              <a:rPr lang="ko-KR" altLang="en-US" sz="1400" b="1" dirty="0" err="1">
                <a:solidFill>
                  <a:srgbClr val="FF0000"/>
                </a:solidFill>
              </a:rPr>
              <a:t>교육정도</a:t>
            </a:r>
            <a:r>
              <a:rPr lang="ko-KR" altLang="en-US" sz="1400" b="1" dirty="0"/>
              <a:t>’를 선택합니다</a:t>
            </a:r>
            <a:r>
              <a:rPr lang="en-US" altLang="ko-KR" sz="1400" b="1" dirty="0"/>
              <a:t>.</a:t>
            </a:r>
          </a:p>
          <a:p>
            <a:pPr marL="360000" lvl="2" indent="-342900">
              <a:lnSpc>
                <a:spcPct val="16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ko-KR" altLang="en-US" sz="1400" b="1" dirty="0"/>
              <a:t>화면 중간의        아이콘을 클릭하여 ‘선택항목’으로 옮깁니다</a:t>
            </a:r>
            <a:r>
              <a:rPr lang="en-US" altLang="ko-KR" sz="1400" b="1" dirty="0"/>
              <a:t>.</a:t>
            </a:r>
          </a:p>
          <a:p>
            <a:pPr marL="360000" lvl="2" indent="-342900">
              <a:lnSpc>
                <a:spcPct val="16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400" b="1" dirty="0"/>
              <a:t>‘</a:t>
            </a:r>
            <a:r>
              <a:rPr lang="ko-KR" altLang="en-US" sz="1400" b="1" dirty="0"/>
              <a:t>선택항목</a:t>
            </a:r>
            <a:r>
              <a:rPr lang="en-US" altLang="ko-KR" sz="1400" b="1" dirty="0"/>
              <a:t>’</a:t>
            </a:r>
            <a:r>
              <a:rPr lang="ko-KR" altLang="en-US" sz="1400" b="1" dirty="0"/>
              <a:t>에 있는 모든 변수들을 선택한 후 ‘데이터 추출’을 클릭하여 다음 단계인 다운로드 실행으로 진행합니다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외부로부터 </a:t>
            </a:r>
            <a:r>
              <a:rPr lang="ko-KR" altLang="en-US" dirty="0" smtClean="0"/>
              <a:t>자료 가져오기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2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장을 위한 준비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07583"/>
            <a:ext cx="219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099095" y="3449817"/>
            <a:ext cx="30015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68343" y="5835876"/>
            <a:ext cx="117637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3485730" y="4617134"/>
            <a:ext cx="1296145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4704</TotalTime>
  <Words>852</Words>
  <Application>Microsoft Office PowerPoint</Application>
  <PresentationFormat>화면 슬라이드 쇼(4:3)</PresentationFormat>
  <Paragraphs>122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외부로부터 자료 가져오기</vt:lpstr>
      <vt:lpstr>외부로부터 자료 가져오기</vt:lpstr>
      <vt:lpstr>외부로부터 자료 가져오기</vt:lpstr>
      <vt:lpstr>외부로부터 자료 가져오기</vt:lpstr>
      <vt:lpstr>외부로부터 자료 가져오기</vt:lpstr>
      <vt:lpstr>외부로부터 자료 가져오기</vt:lpstr>
      <vt:lpstr>외부로부터 자료 가져오기</vt:lpstr>
      <vt:lpstr>외부로부터 자료 가져오기</vt:lpstr>
      <vt:lpstr>외부로부터 자료 가져오기</vt:lpstr>
      <vt:lpstr>외부로부터 자료 가져오기</vt:lpstr>
      <vt:lpstr>2015 인구주택총조사 인구(1%) 파일설계서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김은정</dc:creator>
  <cp:lastModifiedBy>Hanjo Jeong</cp:lastModifiedBy>
  <cp:revision>259</cp:revision>
  <dcterms:created xsi:type="dcterms:W3CDTF">2015-01-06T02:52:03Z</dcterms:created>
  <dcterms:modified xsi:type="dcterms:W3CDTF">2019-05-07T06:40:15Z</dcterms:modified>
</cp:coreProperties>
</file>