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87" r:id="rId31"/>
    <p:sldId id="291" r:id="rId32"/>
    <p:sldId id="290" r:id="rId33"/>
    <p:sldId id="292" r:id="rId34"/>
    <p:sldId id="296" r:id="rId35"/>
    <p:sldId id="297" r:id="rId36"/>
    <p:sldId id="293" r:id="rId37"/>
    <p:sldId id="29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F3"/>
    <a:srgbClr val="6689FF"/>
    <a:srgbClr val="44546A"/>
    <a:srgbClr val="F1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8" autoAdjust="0"/>
    <p:restoredTop sz="91933" autoAdjust="0"/>
  </p:normalViewPr>
  <p:slideViewPr>
    <p:cSldViewPr snapToGrid="0">
      <p:cViewPr varScale="1">
        <p:scale>
          <a:sx n="100" d="100"/>
          <a:sy n="100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69E4F-26D4-495B-8CFC-FF3980C67A3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E6A4B-E98B-4746-A1FA-0BAA16C1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E6A4B-E98B-4746-A1FA-0BAA16C154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9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E6A4B-E98B-4746-A1FA-0BAA16C154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6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E6A4B-E98B-4746-A1FA-0BAA16C1548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4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E6A4B-E98B-4746-A1FA-0BAA16C154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E6A4B-E98B-4746-A1FA-0BAA16C1548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E6A4B-E98B-4746-A1FA-0BAA16C1548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E6A4B-E98B-4746-A1FA-0BAA16C1548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7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dd.co.kr/exhi/news/view.php?news_idx=218609" TargetMode="External"/><Relationship Id="rId2" Type="http://schemas.openxmlformats.org/officeDocument/2006/relationships/hyperlink" Target="https://www.motie.go.kr/motie/ne/presse/press2/bbs/bbsView.do?bbs_seq_n=163324&amp;bbs_cd_n=8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975360" y="2455984"/>
            <a:ext cx="10078720" cy="1232096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sz="3500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태양광 발전</a:t>
            </a:r>
            <a:r>
              <a:rPr lang="en-US" altLang="ko-KR" sz="3500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-</a:t>
            </a:r>
            <a:r>
              <a:rPr lang="ko-KR" altLang="en-US" sz="3500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기상 데이터 간의 상관 관계 분석</a:t>
            </a:r>
            <a:endParaRPr lang="en-US" altLang="ko-KR" sz="3500" i="1" kern="0" dirty="0">
              <a:ln w="9525">
                <a:noFill/>
              </a:ln>
              <a:solidFill>
                <a:srgbClr val="44546A"/>
              </a:solidFill>
              <a:ea typeface="Tmon몬소리 Black" panose="02000A03000000000000" pitchFamily="2" charset="-127"/>
            </a:endParaRPr>
          </a:p>
        </p:txBody>
      </p:sp>
      <p:sp>
        <p:nvSpPr>
          <p:cNvPr id="8" name="사각형: 둥근 모서리 15">
            <a:extLst>
              <a:ext uri="{FF2B5EF4-FFF2-40B4-BE49-F238E27FC236}">
                <a16:creationId xmlns:a16="http://schemas.microsoft.com/office/drawing/2014/main" id="{2E3327D9-B9CF-7F7A-57D1-FF72B952913C}"/>
              </a:ext>
            </a:extLst>
          </p:cNvPr>
          <p:cNvSpPr/>
          <p:nvPr/>
        </p:nvSpPr>
        <p:spPr>
          <a:xfrm>
            <a:off x="8692812" y="4121038"/>
            <a:ext cx="23612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작성자 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김세훈</a:t>
            </a:r>
            <a:endParaRPr lang="ko-KR" alt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8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8472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수집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369824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수집 및 목표 데이터프레임 설정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912820"/>
            <a:ext cx="11419840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데이터 수집 방법 및 선정 사유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/>
                </a:solidFill>
              </a:rPr>
              <a:t>필수항목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시간대별 태양광 발전량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부가항목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기온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습도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강수량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풍향</a:t>
            </a:r>
            <a:r>
              <a:rPr lang="en-US" altLang="ko-KR" b="1" dirty="0">
                <a:solidFill>
                  <a:srgbClr val="44546A"/>
                </a:solidFill>
              </a:rPr>
              <a:t>/</a:t>
            </a:r>
            <a:r>
              <a:rPr lang="ko-KR" altLang="en-US" b="1" dirty="0">
                <a:solidFill>
                  <a:srgbClr val="44546A"/>
                </a:solidFill>
              </a:rPr>
              <a:t>속 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간접적으로 영향을 미치는 요인으로 상관도 분석 시 활용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7A28B8-A77F-D597-744E-36D7CB4EE8B2}"/>
              </a:ext>
            </a:extLst>
          </p:cNvPr>
          <p:cNvSpPr/>
          <p:nvPr/>
        </p:nvSpPr>
        <p:spPr>
          <a:xfrm>
            <a:off x="447040" y="2288234"/>
            <a:ext cx="11549888" cy="21698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발전량 데이터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수집 방법 </a:t>
            </a:r>
            <a:r>
              <a:rPr lang="en-US" altLang="ko-KR" b="1" dirty="0">
                <a:solidFill>
                  <a:srgbClr val="44546A"/>
                </a:solidFill>
              </a:rPr>
              <a:t>: CSV </a:t>
            </a:r>
            <a:r>
              <a:rPr lang="ko-KR" altLang="en-US" b="1" dirty="0">
                <a:solidFill>
                  <a:srgbClr val="44546A"/>
                </a:solidFill>
              </a:rPr>
              <a:t>파일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발전량 데이터의 경우 발전소를 시공하는 시공사 혹은 모니터링 서비스 제공 업체 사유 데이터 외 신뢰도가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높은 데이터 수집이 어려워 공공 데이터 포털에 제공되고 있는 한국전력거래소의 시간대별 전력거래량으로 대체하여 수집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7A28B8-A77F-D597-744E-36D7CB4EE8B2}"/>
              </a:ext>
            </a:extLst>
          </p:cNvPr>
          <p:cNvSpPr/>
          <p:nvPr/>
        </p:nvSpPr>
        <p:spPr>
          <a:xfrm>
            <a:off x="447040" y="4494645"/>
            <a:ext cx="11247412" cy="21698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기상 데이터</a:t>
            </a:r>
            <a:r>
              <a:rPr lang="en-US" altLang="ko-KR" b="1" dirty="0">
                <a:solidFill>
                  <a:srgbClr val="44546A"/>
                </a:solidFill>
              </a:rPr>
              <a:t> (</a:t>
            </a:r>
            <a:r>
              <a:rPr lang="ko-KR" altLang="en-US" b="1" dirty="0">
                <a:solidFill>
                  <a:srgbClr val="44546A"/>
                </a:solidFill>
              </a:rPr>
              <a:t>필수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+ </a:t>
            </a:r>
            <a:r>
              <a:rPr lang="ko-KR" altLang="en-US" b="1" dirty="0">
                <a:solidFill>
                  <a:srgbClr val="44546A"/>
                </a:solidFill>
              </a:rPr>
              <a:t>부가 항목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수집 방법 </a:t>
            </a:r>
            <a:r>
              <a:rPr lang="en-US" altLang="ko-KR" b="1" dirty="0">
                <a:solidFill>
                  <a:srgbClr val="44546A"/>
                </a:solidFill>
              </a:rPr>
              <a:t>: CSV </a:t>
            </a:r>
            <a:r>
              <a:rPr lang="ko-KR" altLang="en-US" b="1" dirty="0">
                <a:solidFill>
                  <a:srgbClr val="44546A"/>
                </a:solidFill>
              </a:rPr>
              <a:t>파일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기상 데이터의 경우 </a:t>
            </a:r>
            <a:r>
              <a:rPr lang="ko-KR" altLang="en-US" b="1" dirty="0" err="1">
                <a:solidFill>
                  <a:srgbClr val="44546A"/>
                </a:solidFill>
              </a:rPr>
              <a:t>케이웨더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웨더아이</a:t>
            </a:r>
            <a:r>
              <a:rPr lang="ko-KR" altLang="en-US" b="1" dirty="0">
                <a:solidFill>
                  <a:srgbClr val="44546A"/>
                </a:solidFill>
              </a:rPr>
              <a:t> 등 대기업에서 활용하는 기상 정보 </a:t>
            </a:r>
            <a:r>
              <a:rPr lang="en-US" altLang="ko-KR" b="1" dirty="0">
                <a:solidFill>
                  <a:srgbClr val="44546A"/>
                </a:solidFill>
              </a:rPr>
              <a:t>API</a:t>
            </a:r>
            <a:r>
              <a:rPr lang="ko-KR" altLang="en-US" b="1" dirty="0">
                <a:solidFill>
                  <a:srgbClr val="44546A"/>
                </a:solidFill>
              </a:rPr>
              <a:t>를 제공하지만 유료이고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일사량이 제공되지 않아 활용 가치가 없어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필수 기상 데이터와 부가 항목을 모두 반영할 수 있는 데이터를 제공하는 기상자료개방포털의 종관기상관측</a:t>
            </a:r>
            <a:r>
              <a:rPr lang="en-US" altLang="ko-KR" b="1" dirty="0">
                <a:solidFill>
                  <a:srgbClr val="44546A"/>
                </a:solidFill>
              </a:rPr>
              <a:t>(ASOS)</a:t>
            </a:r>
            <a:r>
              <a:rPr lang="ko-KR" altLang="en-US" b="1" dirty="0">
                <a:solidFill>
                  <a:srgbClr val="44546A"/>
                </a:solidFill>
              </a:rPr>
              <a:t>의 </a:t>
            </a: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CSV </a:t>
            </a:r>
            <a:r>
              <a:rPr lang="ko-KR" altLang="en-US" b="1" dirty="0">
                <a:solidFill>
                  <a:srgbClr val="44546A"/>
                </a:solidFill>
              </a:rPr>
              <a:t>데이터 수집 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6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80" y="2026492"/>
            <a:ext cx="6167438" cy="4364783"/>
          </a:xfrm>
          <a:prstGeom prst="rect">
            <a:avLst/>
          </a:prstGeom>
        </p:spPr>
      </p:pic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수집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369824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수집 및 목표 데이터프레임 설정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986863"/>
            <a:ext cx="11419840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발전량 데이터 수집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573304"/>
            <a:ext cx="1141984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기상자료개방포털 </a:t>
            </a:r>
            <a:r>
              <a:rPr lang="en-US" altLang="ko-KR" b="1" dirty="0">
                <a:solidFill>
                  <a:srgbClr val="44546A"/>
                </a:solidFill>
              </a:rPr>
              <a:t>– </a:t>
            </a:r>
            <a:r>
              <a:rPr lang="ko-KR" altLang="en-US" b="1" dirty="0">
                <a:solidFill>
                  <a:srgbClr val="44546A"/>
                </a:solidFill>
              </a:rPr>
              <a:t>종관기상관측</a:t>
            </a:r>
            <a:r>
              <a:rPr lang="en-US" altLang="ko-KR" b="1" dirty="0">
                <a:solidFill>
                  <a:srgbClr val="44546A"/>
                </a:solidFill>
              </a:rPr>
              <a:t>(ASOS) </a:t>
            </a:r>
            <a:r>
              <a:rPr lang="ko-KR" altLang="en-US" b="1" dirty="0">
                <a:solidFill>
                  <a:srgbClr val="44546A"/>
                </a:solidFill>
              </a:rPr>
              <a:t>자료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75018" y="2084469"/>
            <a:ext cx="2034832" cy="273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1573384" y="5626311"/>
            <a:ext cx="2503316" cy="161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6">
            <a:extLst>
              <a:ext uri="{FF2B5EF4-FFF2-40B4-BE49-F238E27FC236}">
                <a16:creationId xmlns:a16="http://schemas.microsoft.com/office/drawing/2014/main" id="{5F0B9A6E-C5E1-112B-8019-9CE2A1789D59}"/>
              </a:ext>
            </a:extLst>
          </p:cNvPr>
          <p:cNvSpPr/>
          <p:nvPr/>
        </p:nvSpPr>
        <p:spPr>
          <a:xfrm>
            <a:off x="7019926" y="3164884"/>
            <a:ext cx="4638674" cy="1035641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6933902" y="2685405"/>
            <a:ext cx="1448634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수집 데이터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4076700" y="3810000"/>
            <a:ext cx="2943225" cy="18859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7124999" y="3249045"/>
            <a:ext cx="4619625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2017</a:t>
            </a:r>
            <a:r>
              <a:rPr lang="ko-KR" altLang="en-US" b="1" dirty="0">
                <a:solidFill>
                  <a:srgbClr val="44546A"/>
                </a:solidFill>
              </a:rPr>
              <a:t>년 </a:t>
            </a:r>
            <a:r>
              <a:rPr lang="en-US" altLang="ko-KR" b="1" dirty="0">
                <a:solidFill>
                  <a:srgbClr val="44546A"/>
                </a:solidFill>
              </a:rPr>
              <a:t>~ 2023</a:t>
            </a:r>
            <a:r>
              <a:rPr lang="ko-KR" altLang="en-US" b="1" dirty="0">
                <a:solidFill>
                  <a:srgbClr val="44546A"/>
                </a:solidFill>
              </a:rPr>
              <a:t>년 </a:t>
            </a:r>
            <a:r>
              <a:rPr lang="en-US" altLang="ko-KR" b="1" dirty="0">
                <a:solidFill>
                  <a:srgbClr val="44546A"/>
                </a:solidFill>
              </a:rPr>
              <a:t>2</a:t>
            </a:r>
            <a:r>
              <a:rPr lang="ko-KR" altLang="en-US" b="1" dirty="0">
                <a:solidFill>
                  <a:srgbClr val="44546A"/>
                </a:solidFill>
              </a:rPr>
              <a:t>월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지역별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 err="1">
                <a:solidFill>
                  <a:srgbClr val="44546A"/>
                </a:solidFill>
              </a:rPr>
              <a:t>광역시별</a:t>
            </a:r>
            <a:r>
              <a:rPr lang="en-US" altLang="ko-KR" b="1" dirty="0">
                <a:solidFill>
                  <a:srgbClr val="44546A"/>
                </a:solidFill>
              </a:rPr>
              <a:t>) </a:t>
            </a:r>
            <a:r>
              <a:rPr lang="ko-KR" altLang="en-US" b="1" dirty="0">
                <a:solidFill>
                  <a:srgbClr val="44546A"/>
                </a:solidFill>
              </a:rPr>
              <a:t>시간대별 태양광 발전량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E0ED68-613D-37C1-3C5E-C6CAF7B154D0}"/>
              </a:ext>
            </a:extLst>
          </p:cNvPr>
          <p:cNvSpPr/>
          <p:nvPr/>
        </p:nvSpPr>
        <p:spPr>
          <a:xfrm>
            <a:off x="1046026" y="6320386"/>
            <a:ext cx="579404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https://data.kma.go.kr/data/grnd/selectAsosRltmList.do?pgmNo=36</a:t>
            </a:r>
          </a:p>
        </p:txBody>
      </p:sp>
    </p:spTree>
    <p:extLst>
      <p:ext uri="{BB962C8B-B14F-4D97-AF65-F5344CB8AC3E}">
        <p14:creationId xmlns:p14="http://schemas.microsoft.com/office/powerpoint/2010/main" val="61237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수집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369824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수집 및 목표 데이터프레임 설정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13632"/>
            <a:ext cx="1141984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기상 데이터 수집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8" y="2061074"/>
            <a:ext cx="7058689" cy="42080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573304"/>
            <a:ext cx="1141984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기상자료개방포털 </a:t>
            </a:r>
            <a:r>
              <a:rPr lang="en-US" altLang="ko-KR" b="1" dirty="0">
                <a:solidFill>
                  <a:srgbClr val="44546A"/>
                </a:solidFill>
              </a:rPr>
              <a:t>– </a:t>
            </a:r>
            <a:r>
              <a:rPr lang="ko-KR" altLang="en-US" b="1" dirty="0">
                <a:solidFill>
                  <a:srgbClr val="44546A"/>
                </a:solidFill>
              </a:rPr>
              <a:t>종관기상관측</a:t>
            </a:r>
            <a:r>
              <a:rPr lang="en-US" altLang="ko-KR" b="1" dirty="0">
                <a:solidFill>
                  <a:srgbClr val="44546A"/>
                </a:solidFill>
              </a:rPr>
              <a:t>(ASOS) </a:t>
            </a:r>
            <a:r>
              <a:rPr lang="ko-KR" altLang="en-US" b="1" dirty="0">
                <a:solidFill>
                  <a:srgbClr val="44546A"/>
                </a:solidFill>
              </a:rPr>
              <a:t>자료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17868" y="4115586"/>
            <a:ext cx="1280452" cy="273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4998428" y="4389120"/>
            <a:ext cx="2423452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6">
            <a:extLst>
              <a:ext uri="{FF2B5EF4-FFF2-40B4-BE49-F238E27FC236}">
                <a16:creationId xmlns:a16="http://schemas.microsoft.com/office/drawing/2014/main" id="{5F0B9A6E-C5E1-112B-8019-9CE2A1789D59}"/>
              </a:ext>
            </a:extLst>
          </p:cNvPr>
          <p:cNvSpPr/>
          <p:nvPr/>
        </p:nvSpPr>
        <p:spPr>
          <a:xfrm>
            <a:off x="8019654" y="3108960"/>
            <a:ext cx="3638945" cy="1432560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7900453" y="2590097"/>
            <a:ext cx="1448634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수집 데이터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4" name="꺾인 연결선 3"/>
          <p:cNvCxnSpPr>
            <a:stCxn id="12" idx="3"/>
            <a:endCxn id="16" idx="1"/>
          </p:cNvCxnSpPr>
          <p:nvPr/>
        </p:nvCxnSpPr>
        <p:spPr>
          <a:xfrm flipV="1">
            <a:off x="7421880" y="3825240"/>
            <a:ext cx="597774" cy="83058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8082970" y="3398286"/>
            <a:ext cx="3512312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기온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강수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풍향</a:t>
            </a:r>
            <a:r>
              <a:rPr lang="en-US" altLang="ko-KR" b="1" dirty="0">
                <a:solidFill>
                  <a:srgbClr val="44546A"/>
                </a:solidFill>
              </a:rPr>
              <a:t>/</a:t>
            </a:r>
            <a:r>
              <a:rPr lang="ko-KR" altLang="en-US" b="1" dirty="0">
                <a:solidFill>
                  <a:srgbClr val="44546A"/>
                </a:solidFill>
              </a:rPr>
              <a:t>속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습도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시정 등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E0ED68-613D-37C1-3C5E-C6CAF7B154D0}"/>
              </a:ext>
            </a:extLst>
          </p:cNvPr>
          <p:cNvSpPr/>
          <p:nvPr/>
        </p:nvSpPr>
        <p:spPr>
          <a:xfrm>
            <a:off x="1935480" y="6216954"/>
            <a:ext cx="579404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https://data.kma.go.kr/data/grnd/selectAsosRltmList.do?pgmNo=36</a:t>
            </a:r>
          </a:p>
        </p:txBody>
      </p:sp>
    </p:spTree>
    <p:extLst>
      <p:ext uri="{BB962C8B-B14F-4D97-AF65-F5344CB8AC3E}">
        <p14:creationId xmlns:p14="http://schemas.microsoft.com/office/powerpoint/2010/main" val="206678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확인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369824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수집 및 목표 데이터프레임 설정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986863"/>
            <a:ext cx="4691017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초기 태양광 발전량 데이터 형태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8" y="1508450"/>
            <a:ext cx="4762500" cy="14763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02628" y="1514356"/>
            <a:ext cx="4762500" cy="273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02627" y="3129256"/>
            <a:ext cx="4691017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초기 데이터 전처리 계획 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02627" y="3627172"/>
            <a:ext cx="11239430" cy="30008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44546A"/>
                </a:solidFill>
              </a:rPr>
              <a:t>지역 컬럼을 필터 처리하여 부산시 데이터만 추출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44546A"/>
                </a:solidFill>
              </a:rPr>
              <a:t>풍력 발전량을 불필요하므로 인덱싱을 통해 마지막 열 제외 처리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rgbClr val="44546A"/>
                </a:solidFill>
              </a:rPr>
              <a:t>2017~2023</a:t>
            </a:r>
            <a:r>
              <a:rPr lang="ko-KR" altLang="en-US" b="1" dirty="0">
                <a:solidFill>
                  <a:srgbClr val="44546A"/>
                </a:solidFill>
              </a:rPr>
              <a:t>년 </a:t>
            </a:r>
            <a:r>
              <a:rPr lang="en-US" altLang="ko-KR" b="1" dirty="0">
                <a:solidFill>
                  <a:srgbClr val="44546A"/>
                </a:solidFill>
              </a:rPr>
              <a:t>2</a:t>
            </a:r>
            <a:r>
              <a:rPr lang="ko-KR" altLang="en-US" b="1" dirty="0">
                <a:solidFill>
                  <a:srgbClr val="44546A"/>
                </a:solidFill>
              </a:rPr>
              <a:t>월 데이터로 </a:t>
            </a:r>
            <a:r>
              <a:rPr lang="en-US" altLang="ko-KR" b="1" dirty="0">
                <a:solidFill>
                  <a:srgbClr val="44546A"/>
                </a:solidFill>
              </a:rPr>
              <a:t>2023</a:t>
            </a:r>
            <a:r>
              <a:rPr lang="ko-KR" altLang="en-US" b="1" dirty="0">
                <a:solidFill>
                  <a:srgbClr val="44546A"/>
                </a:solidFill>
              </a:rPr>
              <a:t>년 데이터 제외 처리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>
                <a:solidFill>
                  <a:srgbClr val="44546A"/>
                </a:solidFill>
              </a:rPr>
              <a:t>거래일자를</a:t>
            </a:r>
            <a:r>
              <a:rPr lang="ko-KR" altLang="en-US" b="1" dirty="0">
                <a:solidFill>
                  <a:srgbClr val="44546A"/>
                </a:solidFill>
              </a:rPr>
              <a:t> 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월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일로 분리 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확인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369824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수집 및 목표 데이터프레임 설정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02627" y="3211144"/>
            <a:ext cx="4691017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초기 데이터 전처리 계획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8" y="1538281"/>
            <a:ext cx="11239429" cy="14668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04126"/>
            <a:ext cx="4989584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초기 기상 데이터 형태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개별 </a:t>
            </a:r>
            <a:r>
              <a:rPr lang="en-US" altLang="ko-KR" b="1" dirty="0">
                <a:solidFill>
                  <a:srgbClr val="44546A"/>
                </a:solidFill>
              </a:rPr>
              <a:t>csv </a:t>
            </a:r>
            <a:r>
              <a:rPr lang="ko-KR" altLang="en-US" b="1" dirty="0">
                <a:solidFill>
                  <a:srgbClr val="44546A"/>
                </a:solidFill>
              </a:rPr>
              <a:t>파일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02627" y="1538281"/>
            <a:ext cx="11239430" cy="273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02627" y="3952284"/>
            <a:ext cx="11239430" cy="21698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rgbClr val="44546A"/>
                </a:solidFill>
              </a:rPr>
              <a:t>2017~2022</a:t>
            </a: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데이터프레임 병합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44546A"/>
                </a:solidFill>
              </a:rPr>
              <a:t>지역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날짜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발전량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강수량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습도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시정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풍속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풍향 컬럼만 인덱싱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44546A"/>
                </a:solidFill>
              </a:rPr>
              <a:t>날짜 데이터를 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월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일로 분리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8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목표 데이터프레임 설정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369824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수집 및 목표 데이터프레임 설정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02627" y="3237913"/>
            <a:ext cx="4691017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데이터프레임 컬럼 리스트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5"/>
            <a:ext cx="4989584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목표 데이터프레임 설정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4" y="1538281"/>
            <a:ext cx="6572250" cy="14763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02627" y="1538281"/>
            <a:ext cx="6566097" cy="273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" y="3790910"/>
            <a:ext cx="1563688" cy="282472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612375" y="4711699"/>
            <a:ext cx="1572025" cy="1903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907032" y="4054182"/>
            <a:ext cx="6517640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주요 데이터 단위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발전량 </a:t>
            </a:r>
            <a:r>
              <a:rPr lang="en-US" altLang="ko-KR" b="1" dirty="0">
                <a:solidFill>
                  <a:srgbClr val="44546A"/>
                </a:solidFill>
              </a:rPr>
              <a:t>: MWh  |   </a:t>
            </a:r>
            <a:r>
              <a:rPr lang="ko-KR" altLang="en-US" b="1" dirty="0">
                <a:solidFill>
                  <a:srgbClr val="44546A"/>
                </a:solidFill>
              </a:rPr>
              <a:t>강수량 </a:t>
            </a:r>
            <a:r>
              <a:rPr lang="en-US" altLang="ko-KR" b="1" dirty="0">
                <a:solidFill>
                  <a:srgbClr val="44546A"/>
                </a:solidFill>
              </a:rPr>
              <a:t>: mm   |   </a:t>
            </a:r>
            <a:r>
              <a:rPr lang="ko-KR" altLang="en-US" b="1" dirty="0">
                <a:solidFill>
                  <a:srgbClr val="44546A"/>
                </a:solidFill>
              </a:rPr>
              <a:t>풍속 </a:t>
            </a:r>
            <a:r>
              <a:rPr lang="en-US" altLang="ko-KR" b="1" dirty="0">
                <a:solidFill>
                  <a:srgbClr val="44546A"/>
                </a:solidFill>
              </a:rPr>
              <a:t>: m/s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풍향 </a:t>
            </a:r>
            <a:r>
              <a:rPr lang="en-US" altLang="ko-KR" b="1" dirty="0">
                <a:solidFill>
                  <a:srgbClr val="44546A"/>
                </a:solidFill>
              </a:rPr>
              <a:t>: 16</a:t>
            </a:r>
            <a:r>
              <a:rPr lang="ko-KR" altLang="en-US" b="1" dirty="0">
                <a:solidFill>
                  <a:srgbClr val="44546A"/>
                </a:solidFill>
              </a:rPr>
              <a:t>방위   </a:t>
            </a:r>
            <a:r>
              <a:rPr lang="en-US" altLang="ko-KR" b="1" dirty="0">
                <a:solidFill>
                  <a:srgbClr val="44546A"/>
                </a:solidFill>
              </a:rPr>
              <a:t>|   </a:t>
            </a:r>
            <a:r>
              <a:rPr lang="ko-KR" altLang="en-US" b="1" dirty="0">
                <a:solidFill>
                  <a:srgbClr val="44546A"/>
                </a:solidFill>
              </a:rPr>
              <a:t>습도 </a:t>
            </a:r>
            <a:r>
              <a:rPr lang="en-US" altLang="ko-KR" b="1" dirty="0">
                <a:solidFill>
                  <a:srgbClr val="44546A"/>
                </a:solidFill>
              </a:rPr>
              <a:t>: %   </a:t>
            </a:r>
            <a:r>
              <a:rPr lang="ko-KR" altLang="en-US" b="1" dirty="0">
                <a:solidFill>
                  <a:srgbClr val="44546A"/>
                </a:solidFill>
              </a:rPr>
              <a:t>일조시간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en-US" altLang="ko-KR" b="1" dirty="0" err="1">
                <a:solidFill>
                  <a:srgbClr val="44546A"/>
                </a:solidFill>
              </a:rPr>
              <a:t>hr</a:t>
            </a:r>
            <a:r>
              <a:rPr lang="en-US" altLang="ko-KR" b="1" dirty="0">
                <a:solidFill>
                  <a:srgbClr val="44546A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일사량 </a:t>
            </a:r>
            <a:r>
              <a:rPr lang="en-US" altLang="ko-KR" b="1" dirty="0">
                <a:solidFill>
                  <a:srgbClr val="44546A"/>
                </a:solidFill>
              </a:rPr>
              <a:t>: MJ/m2   |  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r>
              <a:rPr lang="en-US" altLang="ko-KR" b="1" dirty="0">
                <a:solidFill>
                  <a:srgbClr val="44546A"/>
                </a:solidFill>
              </a:rPr>
              <a:t>: 10</a:t>
            </a:r>
            <a:r>
              <a:rPr lang="ko-KR" altLang="en-US" b="1" dirty="0">
                <a:solidFill>
                  <a:srgbClr val="44546A"/>
                </a:solidFill>
              </a:rPr>
              <a:t>분위   </a:t>
            </a:r>
            <a:r>
              <a:rPr lang="en-US" altLang="ko-KR" b="1" dirty="0">
                <a:solidFill>
                  <a:srgbClr val="44546A"/>
                </a:solidFill>
              </a:rPr>
              <a:t>|   </a:t>
            </a:r>
            <a:r>
              <a:rPr lang="ko-KR" altLang="en-US" b="1" dirty="0">
                <a:solidFill>
                  <a:srgbClr val="44546A"/>
                </a:solidFill>
              </a:rPr>
              <a:t>시정 </a:t>
            </a:r>
            <a:r>
              <a:rPr lang="en-US" altLang="ko-KR" b="1" dirty="0">
                <a:solidFill>
                  <a:srgbClr val="44546A"/>
                </a:solidFill>
              </a:rPr>
              <a:t>: 10m</a:t>
            </a:r>
          </a:p>
        </p:txBody>
      </p:sp>
      <p:sp>
        <p:nvSpPr>
          <p:cNvPr id="22" name="사각형: 둥근 모서리 16">
            <a:extLst>
              <a:ext uri="{FF2B5EF4-FFF2-40B4-BE49-F238E27FC236}">
                <a16:creationId xmlns:a16="http://schemas.microsoft.com/office/drawing/2014/main" id="{5F0B9A6E-C5E1-112B-8019-9CE2A1789D59}"/>
              </a:ext>
            </a:extLst>
          </p:cNvPr>
          <p:cNvSpPr/>
          <p:nvPr/>
        </p:nvSpPr>
        <p:spPr>
          <a:xfrm>
            <a:off x="3887842" y="4054182"/>
            <a:ext cx="5802258" cy="1754326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꺾인 연결선 23"/>
          <p:cNvCxnSpPr>
            <a:stCxn id="18" idx="3"/>
            <a:endCxn id="22" idx="1"/>
          </p:cNvCxnSpPr>
          <p:nvPr/>
        </p:nvCxnSpPr>
        <p:spPr>
          <a:xfrm flipV="1">
            <a:off x="2184400" y="4931345"/>
            <a:ext cx="1703442" cy="73232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2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발전량 데이터 전처리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95326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데이터 전처리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부산 지역 데이터만 추출 </a:t>
            </a:r>
            <a:r>
              <a:rPr lang="en-US" altLang="ko-KR" b="1" dirty="0">
                <a:solidFill>
                  <a:srgbClr val="44546A"/>
                </a:solidFill>
              </a:rPr>
              <a:t>&amp; </a:t>
            </a:r>
            <a:r>
              <a:rPr lang="ko-KR" altLang="en-US" b="1" dirty="0">
                <a:solidFill>
                  <a:srgbClr val="44546A"/>
                </a:solidFill>
              </a:rPr>
              <a:t>풍력 발전량 제외 </a:t>
            </a:r>
            <a:r>
              <a:rPr lang="en-US" altLang="ko-KR" b="1" dirty="0">
                <a:solidFill>
                  <a:srgbClr val="44546A"/>
                </a:solidFill>
              </a:rPr>
              <a:t>&amp; 2023</a:t>
            </a:r>
            <a:r>
              <a:rPr lang="ko-KR" altLang="en-US" b="1" dirty="0">
                <a:solidFill>
                  <a:srgbClr val="44546A"/>
                </a:solidFill>
              </a:rPr>
              <a:t>년 데이터 제외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966653" y="4932987"/>
            <a:ext cx="4762500" cy="1476375"/>
            <a:chOff x="502628" y="5026350"/>
            <a:chExt cx="4762500" cy="14763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628" y="5026350"/>
              <a:ext cx="4762500" cy="147637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212D5A-F406-3541-259A-5EFCB6346C4F}"/>
                </a:ext>
              </a:extLst>
            </p:cNvPr>
            <p:cNvSpPr/>
            <p:nvPr/>
          </p:nvSpPr>
          <p:spPr>
            <a:xfrm>
              <a:off x="502628" y="5032256"/>
              <a:ext cx="4762500" cy="273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7" y="1552142"/>
            <a:ext cx="3781425" cy="3019425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7340082" y="4932987"/>
            <a:ext cx="3390901" cy="1476375"/>
            <a:chOff x="7346949" y="4994965"/>
            <a:chExt cx="3390901" cy="14763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6950" y="4994965"/>
              <a:ext cx="3390900" cy="1476375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212D5A-F406-3541-259A-5EFCB6346C4F}"/>
                </a:ext>
              </a:extLst>
            </p:cNvPr>
            <p:cNvSpPr/>
            <p:nvPr/>
          </p:nvSpPr>
          <p:spPr>
            <a:xfrm>
              <a:off x="7346949" y="4994965"/>
              <a:ext cx="3390901" cy="273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212D5A-F406-3541-259A-5EFCB6346C4F}"/>
                </a:ext>
              </a:extLst>
            </p:cNvPr>
            <p:cNvSpPr/>
            <p:nvPr/>
          </p:nvSpPr>
          <p:spPr>
            <a:xfrm>
              <a:off x="8970332" y="4998044"/>
              <a:ext cx="381000" cy="145043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60387" y="2197290"/>
            <a:ext cx="2906144" cy="450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60386" y="2714622"/>
            <a:ext cx="3781425" cy="945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786171" y="1491952"/>
            <a:ext cx="6921451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Filter</a:t>
            </a:r>
            <a:r>
              <a:rPr lang="ko-KR" altLang="en-US" b="1" dirty="0">
                <a:solidFill>
                  <a:srgbClr val="44546A"/>
                </a:solidFill>
              </a:rPr>
              <a:t>를 적용해 지역 컬럼의 </a:t>
            </a:r>
            <a:r>
              <a:rPr lang="en-US" altLang="ko-KR" b="1" dirty="0">
                <a:solidFill>
                  <a:srgbClr val="44546A"/>
                </a:solidFill>
              </a:rPr>
              <a:t>‘</a:t>
            </a:r>
            <a:r>
              <a:rPr lang="ko-KR" altLang="en-US" b="1" dirty="0">
                <a:solidFill>
                  <a:srgbClr val="44546A"/>
                </a:solidFill>
              </a:rPr>
              <a:t>부산시</a:t>
            </a:r>
            <a:r>
              <a:rPr lang="en-US" altLang="ko-KR" b="1" dirty="0">
                <a:solidFill>
                  <a:srgbClr val="44546A"/>
                </a:solidFill>
              </a:rPr>
              <a:t>’</a:t>
            </a:r>
            <a:r>
              <a:rPr lang="ko-KR" altLang="en-US" b="1" dirty="0">
                <a:solidFill>
                  <a:srgbClr val="44546A"/>
                </a:solidFill>
              </a:rPr>
              <a:t>를 포함한 로우 데이터 추출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.</a:t>
            </a:r>
            <a:r>
              <a:rPr lang="en-US" altLang="ko-KR" b="1" dirty="0" err="1">
                <a:solidFill>
                  <a:srgbClr val="44546A"/>
                </a:solidFill>
              </a:rPr>
              <a:t>iloc</a:t>
            </a:r>
            <a:r>
              <a:rPr lang="en-US" altLang="ko-KR" b="1" dirty="0">
                <a:solidFill>
                  <a:srgbClr val="44546A"/>
                </a:solidFill>
              </a:rPr>
              <a:t>[:, :-1]</a:t>
            </a:r>
            <a:r>
              <a:rPr lang="ko-KR" altLang="en-US" b="1" dirty="0">
                <a:solidFill>
                  <a:srgbClr val="44546A"/>
                </a:solidFill>
              </a:rPr>
              <a:t>을 적용해 마지막 데이터인 </a:t>
            </a:r>
            <a:r>
              <a:rPr lang="en-US" altLang="ko-KR" b="1" dirty="0">
                <a:solidFill>
                  <a:srgbClr val="44546A"/>
                </a:solidFill>
              </a:rPr>
              <a:t>‘</a:t>
            </a:r>
            <a:r>
              <a:rPr lang="ko-KR" altLang="en-US" b="1" dirty="0">
                <a:solidFill>
                  <a:srgbClr val="44546A"/>
                </a:solidFill>
              </a:rPr>
              <a:t>풍력 발전량</a:t>
            </a:r>
            <a:r>
              <a:rPr lang="en-US" altLang="ko-KR" b="1" dirty="0">
                <a:solidFill>
                  <a:srgbClr val="44546A"/>
                </a:solidFill>
              </a:rPr>
              <a:t>‘ </a:t>
            </a:r>
            <a:r>
              <a:rPr lang="ko-KR" altLang="en-US" b="1" dirty="0">
                <a:solidFill>
                  <a:srgbClr val="44546A"/>
                </a:solidFill>
              </a:rPr>
              <a:t>데이터 제외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 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786171" y="2714622"/>
            <a:ext cx="7032791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.</a:t>
            </a:r>
            <a:r>
              <a:rPr lang="en-US" altLang="ko-KR" b="1" dirty="0" err="1">
                <a:solidFill>
                  <a:srgbClr val="44546A"/>
                </a:solidFill>
              </a:rPr>
              <a:t>str.contains</a:t>
            </a:r>
            <a:r>
              <a:rPr lang="en-US" altLang="ko-KR" b="1" dirty="0">
                <a:solidFill>
                  <a:srgbClr val="44546A"/>
                </a:solidFill>
              </a:rPr>
              <a:t>(‘2023-’)</a:t>
            </a:r>
            <a:r>
              <a:rPr lang="ko-KR" altLang="en-US" b="1" dirty="0">
                <a:solidFill>
                  <a:srgbClr val="44546A"/>
                </a:solidFill>
              </a:rPr>
              <a:t>을 활용해 </a:t>
            </a:r>
            <a:r>
              <a:rPr lang="en-US" altLang="ko-KR" b="1" dirty="0">
                <a:solidFill>
                  <a:srgbClr val="44546A"/>
                </a:solidFill>
              </a:rPr>
              <a:t>2023</a:t>
            </a:r>
            <a:r>
              <a:rPr lang="ko-KR" altLang="en-US" b="1" dirty="0">
                <a:solidFill>
                  <a:srgbClr val="44546A"/>
                </a:solidFill>
              </a:rPr>
              <a:t>년 데이터 조건 적용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Filter </a:t>
            </a:r>
            <a:r>
              <a:rPr lang="ko-KR" altLang="en-US" b="1" dirty="0">
                <a:solidFill>
                  <a:srgbClr val="44546A"/>
                </a:solidFill>
              </a:rPr>
              <a:t>적용을 통해 해당하는 인덱스를 가져와 </a:t>
            </a:r>
            <a:r>
              <a:rPr lang="en-US" altLang="ko-KR" b="1" dirty="0">
                <a:solidFill>
                  <a:srgbClr val="44546A"/>
                </a:solidFill>
              </a:rPr>
              <a:t>drop </a:t>
            </a:r>
            <a:r>
              <a:rPr lang="ko-KR" altLang="en-US" b="1" dirty="0">
                <a:solidFill>
                  <a:srgbClr val="44546A"/>
                </a:solidFill>
              </a:rPr>
              <a:t>함수를 적용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9" name="직선 연결선 8"/>
          <p:cNvCxnSpPr>
            <a:stCxn id="27" idx="3"/>
          </p:cNvCxnSpPr>
          <p:nvPr/>
        </p:nvCxnSpPr>
        <p:spPr>
          <a:xfrm flipV="1">
            <a:off x="3466531" y="1797263"/>
            <a:ext cx="1319639" cy="6252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8" idx="3"/>
          </p:cNvCxnSpPr>
          <p:nvPr/>
        </p:nvCxnSpPr>
        <p:spPr>
          <a:xfrm flipV="1">
            <a:off x="4341811" y="3061854"/>
            <a:ext cx="444359" cy="125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6">
            <a:extLst>
              <a:ext uri="{FF2B5EF4-FFF2-40B4-BE49-F238E27FC236}">
                <a16:creationId xmlns:a16="http://schemas.microsoft.com/office/drawing/2014/main" id="{5F0B9A6E-C5E1-112B-8019-9CE2A1789D59}"/>
              </a:ext>
            </a:extLst>
          </p:cNvPr>
          <p:cNvSpPr/>
          <p:nvPr/>
        </p:nvSpPr>
        <p:spPr>
          <a:xfrm>
            <a:off x="842826" y="4739017"/>
            <a:ext cx="10198214" cy="1776636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6194022" y="5450749"/>
            <a:ext cx="668740" cy="436728"/>
          </a:xfrm>
          <a:prstGeom prst="rightArrow">
            <a:avLst/>
          </a:prstGeom>
          <a:solidFill>
            <a:srgbClr val="6689FF"/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1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발전량 데이터 전처리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95326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데이터 전처리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44546A"/>
                </a:solidFill>
              </a:rPr>
              <a:t>Groupby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함수 적용이 용이하도록 날짜 데이터 분리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786171" y="1699702"/>
            <a:ext cx="6921451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Pandas</a:t>
            </a:r>
            <a:r>
              <a:rPr lang="ko-KR" altLang="en-US" b="1" dirty="0">
                <a:solidFill>
                  <a:srgbClr val="44546A"/>
                </a:solidFill>
              </a:rPr>
              <a:t>에서 제공하는 </a:t>
            </a:r>
            <a:r>
              <a:rPr lang="en-US" altLang="ko-KR" b="1" dirty="0" err="1">
                <a:solidFill>
                  <a:srgbClr val="44546A"/>
                </a:solidFill>
              </a:rPr>
              <a:t>to_datetime</a:t>
            </a:r>
            <a:r>
              <a:rPr lang="ko-KR" altLang="en-US" b="1" dirty="0">
                <a:solidFill>
                  <a:srgbClr val="44546A"/>
                </a:solidFill>
              </a:rPr>
              <a:t> 함수 적용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en-US" altLang="ko-KR" b="1" dirty="0" err="1">
                <a:solidFill>
                  <a:srgbClr val="44546A"/>
                </a:solidFill>
              </a:rPr>
              <a:t>obj</a:t>
            </a:r>
            <a:r>
              <a:rPr lang="en-US" altLang="ko-KR" b="1" dirty="0">
                <a:solidFill>
                  <a:srgbClr val="44546A"/>
                </a:solidFill>
              </a:rPr>
              <a:t> -&gt; </a:t>
            </a:r>
            <a:r>
              <a:rPr lang="en-US" altLang="ko-KR" b="1" dirty="0" err="1">
                <a:solidFill>
                  <a:srgbClr val="44546A"/>
                </a:solidFill>
              </a:rPr>
              <a:t>datetme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913337" y="3683519"/>
            <a:ext cx="6127703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새로운 컬럼에 </a:t>
            </a:r>
            <a:r>
              <a:rPr lang="en-US" altLang="ko-KR" b="1" dirty="0" err="1">
                <a:solidFill>
                  <a:srgbClr val="44546A"/>
                </a:solidFill>
              </a:rPr>
              <a:t>dt.year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en-US" altLang="ko-KR" b="1" dirty="0" err="1">
                <a:solidFill>
                  <a:srgbClr val="44546A"/>
                </a:solidFill>
              </a:rPr>
              <a:t>dt.month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en-US" altLang="ko-KR" b="1" dirty="0" err="1">
                <a:solidFill>
                  <a:srgbClr val="44546A"/>
                </a:solidFill>
              </a:rPr>
              <a:t>dt.day</a:t>
            </a:r>
            <a:r>
              <a:rPr lang="ko-KR" altLang="en-US" b="1" dirty="0">
                <a:solidFill>
                  <a:srgbClr val="44546A"/>
                </a:solidFill>
              </a:rPr>
              <a:t>를 적용해 분리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4911898"/>
            <a:ext cx="3390900" cy="14763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1604900" y="4914977"/>
            <a:ext cx="1042766" cy="14504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3" y="1971213"/>
            <a:ext cx="4057650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28" y="3673755"/>
            <a:ext cx="3105150" cy="666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316" y="4913250"/>
            <a:ext cx="2409825" cy="147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0016" y="2238728"/>
            <a:ext cx="2762250" cy="9715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8590016" y="2252376"/>
            <a:ext cx="2762250" cy="183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742" y="2267303"/>
            <a:ext cx="2162175" cy="9144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137742" y="2267303"/>
            <a:ext cx="2162175" cy="183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435043" y="1948353"/>
            <a:ext cx="4057650" cy="441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02628" y="3663879"/>
            <a:ext cx="3105150" cy="67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8176605" y="4924867"/>
            <a:ext cx="912804" cy="14504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16">
            <a:extLst>
              <a:ext uri="{FF2B5EF4-FFF2-40B4-BE49-F238E27FC236}">
                <a16:creationId xmlns:a16="http://schemas.microsoft.com/office/drawing/2014/main" id="{5F0B9A6E-C5E1-112B-8019-9CE2A1789D59}"/>
              </a:ext>
            </a:extLst>
          </p:cNvPr>
          <p:cNvSpPr/>
          <p:nvPr/>
        </p:nvSpPr>
        <p:spPr>
          <a:xfrm>
            <a:off x="842826" y="4739017"/>
            <a:ext cx="10198214" cy="1776636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5951363" y="5408971"/>
            <a:ext cx="668740" cy="436728"/>
          </a:xfrm>
          <a:prstGeom prst="rightArrow">
            <a:avLst/>
          </a:prstGeom>
          <a:solidFill>
            <a:srgbClr val="6689FF"/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stCxn id="3" idx="3"/>
          </p:cNvCxnSpPr>
          <p:nvPr/>
        </p:nvCxnSpPr>
        <p:spPr>
          <a:xfrm flipV="1">
            <a:off x="3607778" y="3999624"/>
            <a:ext cx="1305559" cy="7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3"/>
          </p:cNvCxnSpPr>
          <p:nvPr/>
        </p:nvCxnSpPr>
        <p:spPr>
          <a:xfrm flipV="1">
            <a:off x="4492693" y="1971213"/>
            <a:ext cx="293478" cy="198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기상 데이터 전처리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95326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데이터 전처리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기상 데이터 가져오기 </a:t>
            </a:r>
            <a:r>
              <a:rPr lang="en-US" altLang="ko-KR" b="1" dirty="0">
                <a:solidFill>
                  <a:srgbClr val="44546A"/>
                </a:solidFill>
              </a:rPr>
              <a:t>&amp; </a:t>
            </a:r>
            <a:r>
              <a:rPr lang="ko-KR" altLang="en-US" b="1" dirty="0">
                <a:solidFill>
                  <a:srgbClr val="44546A"/>
                </a:solidFill>
              </a:rPr>
              <a:t>데이터 병합 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8" y="1593707"/>
            <a:ext cx="5638800" cy="1476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8" y="3307340"/>
            <a:ext cx="5105400" cy="1323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28" y="5018377"/>
            <a:ext cx="3505200" cy="257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8" y="5461241"/>
            <a:ext cx="5514975" cy="7810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03288" y="1567619"/>
            <a:ext cx="5638140" cy="1502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6507879" y="1427463"/>
            <a:ext cx="5127217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데이터 병합을 위해 </a:t>
            </a:r>
            <a:r>
              <a:rPr lang="en-US" altLang="ko-KR" b="1" dirty="0">
                <a:solidFill>
                  <a:srgbClr val="44546A"/>
                </a:solidFill>
              </a:rPr>
              <a:t>for</a:t>
            </a:r>
            <a:r>
              <a:rPr lang="ko-KR" altLang="en-US" b="1" dirty="0">
                <a:solidFill>
                  <a:srgbClr val="44546A"/>
                </a:solidFill>
              </a:rPr>
              <a:t>문 사용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/>
                </a:solidFill>
              </a:rPr>
              <a:t>변수명을</a:t>
            </a:r>
            <a:r>
              <a:rPr lang="ko-KR" altLang="en-US" b="1" dirty="0">
                <a:solidFill>
                  <a:srgbClr val="44546A"/>
                </a:solidFill>
              </a:rPr>
              <a:t> 순환되는 인덱스로 적용하기 위해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Global()[</a:t>
            </a:r>
            <a:r>
              <a:rPr lang="ko-KR" altLang="en-US" b="1" dirty="0" err="1">
                <a:solidFill>
                  <a:srgbClr val="44546A"/>
                </a:solidFill>
              </a:rPr>
              <a:t>변수명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en-US" altLang="ko-KR" b="1" dirty="0" err="1">
                <a:solidFill>
                  <a:srgbClr val="44546A"/>
                </a:solidFill>
              </a:rPr>
              <a:t>str</a:t>
            </a:r>
            <a:r>
              <a:rPr lang="en-US" altLang="ko-KR" b="1" dirty="0">
                <a:solidFill>
                  <a:srgbClr val="44546A"/>
                </a:solidFill>
              </a:rPr>
              <a:t>)]</a:t>
            </a:r>
            <a:r>
              <a:rPr lang="ko-KR" altLang="en-US" b="1" dirty="0">
                <a:solidFill>
                  <a:srgbClr val="44546A"/>
                </a:solidFill>
              </a:rPr>
              <a:t> 함수 활용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02628" y="3307341"/>
            <a:ext cx="5105400" cy="1296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02627" y="4946075"/>
            <a:ext cx="5514975" cy="1337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6507879" y="2909060"/>
            <a:ext cx="5351613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Pandas</a:t>
            </a:r>
            <a:r>
              <a:rPr lang="ko-KR" altLang="en-US" b="1" dirty="0">
                <a:solidFill>
                  <a:srgbClr val="44546A"/>
                </a:solidFill>
              </a:rPr>
              <a:t>에서 제공하는 </a:t>
            </a:r>
            <a:r>
              <a:rPr lang="en-US" altLang="ko-KR" b="1" dirty="0" err="1">
                <a:solidFill>
                  <a:srgbClr val="44546A"/>
                </a:solidFill>
              </a:rPr>
              <a:t>to_datetime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함수 활용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일시와 시간이 합쳐져 있어 </a:t>
            </a:r>
            <a:r>
              <a:rPr lang="en-US" altLang="ko-KR" b="1" dirty="0">
                <a:solidFill>
                  <a:srgbClr val="44546A"/>
                </a:solidFill>
              </a:rPr>
              <a:t>format </a:t>
            </a:r>
            <a:r>
              <a:rPr lang="ko-KR" altLang="en-US" b="1" dirty="0">
                <a:solidFill>
                  <a:srgbClr val="44546A"/>
                </a:solidFill>
              </a:rPr>
              <a:t>속성을 활용해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월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시간으로 분리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551" y="4220898"/>
            <a:ext cx="1491529" cy="5872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2206" y="4276381"/>
            <a:ext cx="1314450" cy="476250"/>
          </a:xfrm>
          <a:prstGeom prst="rect">
            <a:avLst/>
          </a:prstGeom>
        </p:spPr>
      </p:pic>
      <p:sp>
        <p:nvSpPr>
          <p:cNvPr id="46" name="오른쪽 화살표 45"/>
          <p:cNvSpPr/>
          <p:nvPr/>
        </p:nvSpPr>
        <p:spPr>
          <a:xfrm>
            <a:off x="8631563" y="4373852"/>
            <a:ext cx="456160" cy="229615"/>
          </a:xfrm>
          <a:prstGeom prst="rightArrow">
            <a:avLst/>
          </a:prstGeom>
          <a:solidFill>
            <a:srgbClr val="6689FF"/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6507879" y="5138734"/>
            <a:ext cx="5351613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.</a:t>
            </a:r>
            <a:r>
              <a:rPr lang="en-US" altLang="ko-KR" b="1" dirty="0" err="1">
                <a:solidFill>
                  <a:srgbClr val="44546A"/>
                </a:solidFill>
              </a:rPr>
              <a:t>iloc</a:t>
            </a:r>
            <a:r>
              <a:rPr lang="en-US" altLang="ko-KR" b="1" dirty="0">
                <a:solidFill>
                  <a:srgbClr val="44546A"/>
                </a:solidFill>
              </a:rPr>
              <a:t>[:,[</a:t>
            </a:r>
            <a:r>
              <a:rPr lang="ko-KR" altLang="en-US" b="1" dirty="0">
                <a:solidFill>
                  <a:srgbClr val="44546A"/>
                </a:solidFill>
              </a:rPr>
              <a:t>주요 </a:t>
            </a:r>
            <a:r>
              <a:rPr lang="ko-KR" altLang="en-US" b="1" dirty="0" err="1">
                <a:solidFill>
                  <a:srgbClr val="44546A"/>
                </a:solidFill>
              </a:rPr>
              <a:t>기상데이터</a:t>
            </a:r>
            <a:r>
              <a:rPr lang="ko-KR" altLang="en-US" b="1" dirty="0">
                <a:solidFill>
                  <a:srgbClr val="44546A"/>
                </a:solidFill>
              </a:rPr>
              <a:t> 인덱스 번호</a:t>
            </a:r>
            <a:r>
              <a:rPr lang="en-US" altLang="ko-KR" b="1" dirty="0">
                <a:solidFill>
                  <a:srgbClr val="44546A"/>
                </a:solidFill>
              </a:rPr>
              <a:t>]</a:t>
            </a:r>
            <a:r>
              <a:rPr lang="ko-KR" altLang="en-US" b="1" dirty="0">
                <a:solidFill>
                  <a:srgbClr val="44546A"/>
                </a:solidFill>
              </a:rPr>
              <a:t>로 필요한 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데이터만 추출</a:t>
            </a:r>
            <a:r>
              <a:rPr lang="en-US" altLang="ko-KR" b="1" dirty="0">
                <a:solidFill>
                  <a:srgbClr val="44546A"/>
                </a:solidFill>
              </a:rPr>
              <a:t> &amp; </a:t>
            </a:r>
            <a:r>
              <a:rPr lang="ko-KR" altLang="en-US" b="1" dirty="0">
                <a:solidFill>
                  <a:srgbClr val="44546A"/>
                </a:solidFill>
              </a:rPr>
              <a:t>데이터프레임 순서 정리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48" name="직선 연결선 47"/>
          <p:cNvCxnSpPr>
            <a:stCxn id="32" idx="3"/>
          </p:cNvCxnSpPr>
          <p:nvPr/>
        </p:nvCxnSpPr>
        <p:spPr>
          <a:xfrm flipV="1">
            <a:off x="6141428" y="1759529"/>
            <a:ext cx="366451" cy="559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3" idx="3"/>
          </p:cNvCxnSpPr>
          <p:nvPr/>
        </p:nvCxnSpPr>
        <p:spPr>
          <a:xfrm flipV="1">
            <a:off x="5608028" y="3307340"/>
            <a:ext cx="899851" cy="648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017602" y="5461241"/>
            <a:ext cx="490276" cy="139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2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추가 전처리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95326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데이터 전처리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04124"/>
            <a:ext cx="7553960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시간대 표기 형식 차이 조정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발전량 데이터 </a:t>
            </a:r>
            <a:r>
              <a:rPr lang="en-US" altLang="ko-KR" b="1" dirty="0">
                <a:solidFill>
                  <a:srgbClr val="44546A"/>
                </a:solidFill>
              </a:rPr>
              <a:t>: 24</a:t>
            </a:r>
            <a:r>
              <a:rPr lang="ko-KR" altLang="en-US" b="1" dirty="0">
                <a:solidFill>
                  <a:srgbClr val="44546A"/>
                </a:solidFill>
              </a:rPr>
              <a:t>시 </a:t>
            </a:r>
            <a:r>
              <a:rPr lang="en-US" altLang="ko-KR" b="1" dirty="0">
                <a:solidFill>
                  <a:srgbClr val="44546A"/>
                </a:solidFill>
              </a:rPr>
              <a:t>– </a:t>
            </a:r>
            <a:r>
              <a:rPr lang="ko-KR" altLang="en-US" b="1" dirty="0">
                <a:solidFill>
                  <a:srgbClr val="44546A"/>
                </a:solidFill>
              </a:rPr>
              <a:t>기상 데이터 </a:t>
            </a:r>
            <a:r>
              <a:rPr lang="en-US" altLang="ko-KR" b="1" dirty="0">
                <a:solidFill>
                  <a:srgbClr val="44546A"/>
                </a:solidFill>
              </a:rPr>
              <a:t>: 0</a:t>
            </a:r>
            <a:r>
              <a:rPr lang="ko-KR" altLang="en-US" b="1" dirty="0">
                <a:solidFill>
                  <a:srgbClr val="44546A"/>
                </a:solidFill>
              </a:rPr>
              <a:t>시</a:t>
            </a:r>
            <a:r>
              <a:rPr lang="en-US" altLang="ko-KR" b="1" dirty="0">
                <a:solidFill>
                  <a:srgbClr val="44546A"/>
                </a:solidFill>
              </a:rPr>
              <a:t>)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464497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발전량 데이터의 시간 표기를 </a:t>
            </a:r>
            <a:r>
              <a:rPr lang="en-US" altLang="ko-KR" b="1" dirty="0">
                <a:solidFill>
                  <a:srgbClr val="44546A"/>
                </a:solidFill>
              </a:rPr>
              <a:t>24</a:t>
            </a:r>
            <a:r>
              <a:rPr lang="ko-KR" altLang="en-US" b="1" dirty="0">
                <a:solidFill>
                  <a:srgbClr val="44546A"/>
                </a:solidFill>
              </a:rPr>
              <a:t>시 </a:t>
            </a:r>
            <a:r>
              <a:rPr lang="en-US" altLang="ko-KR" b="1" dirty="0">
                <a:solidFill>
                  <a:srgbClr val="44546A"/>
                </a:solidFill>
              </a:rPr>
              <a:t>-&gt; </a:t>
            </a:r>
            <a:r>
              <a:rPr lang="ko-KR" altLang="en-US" b="1" dirty="0">
                <a:solidFill>
                  <a:srgbClr val="44546A"/>
                </a:solidFill>
              </a:rPr>
              <a:t>익일 </a:t>
            </a:r>
            <a:r>
              <a:rPr lang="en-US" altLang="ko-KR" b="1" dirty="0">
                <a:solidFill>
                  <a:srgbClr val="44546A"/>
                </a:solidFill>
              </a:rPr>
              <a:t>00</a:t>
            </a:r>
            <a:r>
              <a:rPr lang="ko-KR" altLang="en-US" b="1" dirty="0">
                <a:solidFill>
                  <a:srgbClr val="44546A"/>
                </a:solidFill>
              </a:rPr>
              <a:t>시로 수정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0" y="2065319"/>
            <a:ext cx="5772150" cy="9334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6520881" y="1932571"/>
            <a:ext cx="5425247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익일로 일자 변경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44546A"/>
                </a:solidFill>
              </a:rPr>
              <a:t>Datetime.timedelta</a:t>
            </a:r>
            <a:r>
              <a:rPr lang="en-US" altLang="ko-KR" b="1" dirty="0">
                <a:solidFill>
                  <a:srgbClr val="44546A"/>
                </a:solidFill>
              </a:rPr>
              <a:t>(days=1)</a:t>
            </a:r>
            <a:r>
              <a:rPr lang="ko-KR" altLang="en-US" b="1" dirty="0">
                <a:solidFill>
                  <a:srgbClr val="44546A"/>
                </a:solidFill>
              </a:rPr>
              <a:t>으로 날짜 연산 처리 적용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월 마지막 날짜가 상이하여 숫자 연산 </a:t>
            </a:r>
            <a:r>
              <a:rPr lang="en-US" altLang="ko-KR" b="1" dirty="0">
                <a:solidFill>
                  <a:srgbClr val="44546A"/>
                </a:solidFill>
              </a:rPr>
              <a:t>x)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56430" y="2044569"/>
            <a:ext cx="5772150" cy="954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6" idx="3"/>
          </p:cNvCxnSpPr>
          <p:nvPr/>
        </p:nvCxnSpPr>
        <p:spPr>
          <a:xfrm flipV="1">
            <a:off x="6328580" y="2272145"/>
            <a:ext cx="192301" cy="249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02628" y="3426495"/>
            <a:ext cx="7553960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데이터 길이 차이 원인 파악 및 조정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         : </a:t>
            </a:r>
            <a:r>
              <a:rPr lang="ko-KR" altLang="en-US" b="1" dirty="0">
                <a:solidFill>
                  <a:srgbClr val="44546A"/>
                </a:solidFill>
              </a:rPr>
              <a:t>발전량 데이터 길이 </a:t>
            </a:r>
            <a:r>
              <a:rPr lang="en-US" altLang="ko-KR" b="1" dirty="0">
                <a:solidFill>
                  <a:srgbClr val="44546A"/>
                </a:solidFill>
              </a:rPr>
              <a:t>52583 / </a:t>
            </a:r>
            <a:r>
              <a:rPr lang="ko-KR" altLang="en-US" b="1" dirty="0">
                <a:solidFill>
                  <a:srgbClr val="44546A"/>
                </a:solidFill>
              </a:rPr>
              <a:t>기상 데이터 길이 </a:t>
            </a:r>
            <a:r>
              <a:rPr lang="en-US" altLang="ko-KR" b="1" dirty="0">
                <a:solidFill>
                  <a:srgbClr val="44546A"/>
                </a:solidFill>
              </a:rPr>
              <a:t>52578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원인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기상 데이터의 경우 매년 </a:t>
            </a:r>
            <a:r>
              <a:rPr lang="en-US" altLang="ko-KR" b="1" dirty="0">
                <a:solidFill>
                  <a:srgbClr val="44546A"/>
                </a:solidFill>
              </a:rPr>
              <a:t>1</a:t>
            </a:r>
            <a:r>
              <a:rPr lang="ko-KR" altLang="en-US" b="1" dirty="0">
                <a:solidFill>
                  <a:srgbClr val="44546A"/>
                </a:solidFill>
              </a:rPr>
              <a:t>월 </a:t>
            </a:r>
            <a:r>
              <a:rPr lang="en-US" altLang="ko-KR" b="1" dirty="0">
                <a:solidFill>
                  <a:srgbClr val="44546A"/>
                </a:solidFill>
              </a:rPr>
              <a:t>1</a:t>
            </a:r>
            <a:r>
              <a:rPr lang="ko-KR" altLang="en-US" b="1" dirty="0">
                <a:solidFill>
                  <a:srgbClr val="44546A"/>
                </a:solidFill>
              </a:rPr>
              <a:t>일 </a:t>
            </a:r>
            <a:r>
              <a:rPr lang="en-US" altLang="ko-KR" b="1" dirty="0">
                <a:solidFill>
                  <a:srgbClr val="44546A"/>
                </a:solidFill>
              </a:rPr>
              <a:t>00</a:t>
            </a:r>
            <a:r>
              <a:rPr lang="ko-KR" altLang="en-US" b="1" dirty="0">
                <a:solidFill>
                  <a:srgbClr val="44546A"/>
                </a:solidFill>
              </a:rPr>
              <a:t>시 데이터 미포함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30" y="3966047"/>
            <a:ext cx="933450" cy="2952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30" y="4799357"/>
            <a:ext cx="5476875" cy="9906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56430" y="4791727"/>
            <a:ext cx="5476875" cy="998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6520880" y="4808333"/>
            <a:ext cx="542524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멀티 필터 적용을 통해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발전량 데이터의 해당 일시 데이터 삭제 처리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cxnSp>
        <p:nvCxnSpPr>
          <p:cNvPr id="37" name="직선 연결선 36"/>
          <p:cNvCxnSpPr>
            <a:stCxn id="17" idx="3"/>
          </p:cNvCxnSpPr>
          <p:nvPr/>
        </p:nvCxnSpPr>
        <p:spPr>
          <a:xfrm flipV="1">
            <a:off x="6033305" y="5151486"/>
            <a:ext cx="487574" cy="143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56431" y="3960175"/>
            <a:ext cx="933450" cy="301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6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360240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sz="2200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2200" dirty="0">
              <a:solidFill>
                <a:srgbClr val="44546A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D2A6A7-FB54-A172-8DC4-65C880E12B8E}"/>
              </a:ext>
            </a:extLst>
          </p:cNvPr>
          <p:cNvGrpSpPr/>
          <p:nvPr/>
        </p:nvGrpSpPr>
        <p:grpSpPr>
          <a:xfrm>
            <a:off x="520287" y="1230647"/>
            <a:ext cx="6652672" cy="454292"/>
            <a:chOff x="520287" y="1388127"/>
            <a:chExt cx="6652672" cy="45429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447532" y="1388127"/>
              <a:ext cx="5725427" cy="4542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4546A"/>
                  </a:solidFill>
                </a:rPr>
                <a:t>개요</a:t>
              </a:r>
              <a:endParaRPr lang="en-US" altLang="ko-KR" b="1" dirty="0">
                <a:solidFill>
                  <a:srgbClr val="44546A"/>
                </a:solidFill>
              </a:endParaRPr>
            </a:p>
          </p:txBody>
        </p:sp>
        <p:sp>
          <p:nvSpPr>
            <p:cNvPr id="59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520287" y="1428331"/>
              <a:ext cx="790353" cy="373885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500" b="1" dirty="0">
                  <a:solidFill>
                    <a:prstClr val="white"/>
                  </a:solidFill>
                </a:rPr>
                <a:t>Case.1</a:t>
              </a:r>
              <a:endParaRPr lang="ko-KR" altLang="en-US" sz="15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365B53-53B2-85C5-D655-5569FF73051D}"/>
              </a:ext>
            </a:extLst>
          </p:cNvPr>
          <p:cNvGrpSpPr/>
          <p:nvPr/>
        </p:nvGrpSpPr>
        <p:grpSpPr>
          <a:xfrm>
            <a:off x="520287" y="2031017"/>
            <a:ext cx="6652672" cy="454292"/>
            <a:chOff x="520287" y="2108922"/>
            <a:chExt cx="6652672" cy="4542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06C4DB1-BAA3-F6DE-83F6-F35EE38D118D}"/>
                </a:ext>
              </a:extLst>
            </p:cNvPr>
            <p:cNvSpPr/>
            <p:nvPr/>
          </p:nvSpPr>
          <p:spPr>
            <a:xfrm>
              <a:off x="1447532" y="2108922"/>
              <a:ext cx="5725427" cy="4542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4546A"/>
                  </a:solidFill>
                </a:rPr>
                <a:t>분석 목표 설정</a:t>
              </a:r>
              <a:endParaRPr lang="en-US" altLang="ko-KR" b="1" dirty="0">
                <a:solidFill>
                  <a:srgbClr val="44546A"/>
                </a:solidFill>
              </a:endParaRPr>
            </a:p>
          </p:txBody>
        </p:sp>
        <p:sp>
          <p:nvSpPr>
            <p:cNvPr id="3" name="사각형: 둥근 모서리 17">
              <a:extLst>
                <a:ext uri="{FF2B5EF4-FFF2-40B4-BE49-F238E27FC236}">
                  <a16:creationId xmlns:a16="http://schemas.microsoft.com/office/drawing/2014/main" id="{F90355C9-C432-A5BB-5335-EBBAD5B1C723}"/>
                </a:ext>
              </a:extLst>
            </p:cNvPr>
            <p:cNvSpPr/>
            <p:nvPr/>
          </p:nvSpPr>
          <p:spPr>
            <a:xfrm>
              <a:off x="520287" y="2149126"/>
              <a:ext cx="790353" cy="373885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500" b="1" dirty="0">
                  <a:solidFill>
                    <a:prstClr val="white"/>
                  </a:solidFill>
                </a:rPr>
                <a:t>Case.2</a:t>
              </a:r>
              <a:endParaRPr lang="ko-KR" altLang="en-US" sz="15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B9FB31-3436-3CC0-4C8A-EB2DD01352FB}"/>
              </a:ext>
            </a:extLst>
          </p:cNvPr>
          <p:cNvGrpSpPr/>
          <p:nvPr/>
        </p:nvGrpSpPr>
        <p:grpSpPr>
          <a:xfrm>
            <a:off x="520287" y="2831387"/>
            <a:ext cx="6652672" cy="454292"/>
            <a:chOff x="520287" y="2872392"/>
            <a:chExt cx="6652672" cy="454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397381-099D-D8C3-E528-046152086812}"/>
                </a:ext>
              </a:extLst>
            </p:cNvPr>
            <p:cNvSpPr/>
            <p:nvPr/>
          </p:nvSpPr>
          <p:spPr>
            <a:xfrm>
              <a:off x="1447532" y="2872392"/>
              <a:ext cx="5725427" cy="4542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4546A"/>
                  </a:solidFill>
                </a:rPr>
                <a:t>데이터 수집 및 목표 데이터프레임 설정</a:t>
              </a:r>
              <a:endParaRPr lang="en-US" altLang="ko-KR" b="1" dirty="0">
                <a:solidFill>
                  <a:srgbClr val="44546A"/>
                </a:solidFill>
              </a:endParaRPr>
            </a:p>
          </p:txBody>
        </p:sp>
        <p:sp>
          <p:nvSpPr>
            <p:cNvPr id="5" name="사각형: 둥근 모서리 17">
              <a:extLst>
                <a:ext uri="{FF2B5EF4-FFF2-40B4-BE49-F238E27FC236}">
                  <a16:creationId xmlns:a16="http://schemas.microsoft.com/office/drawing/2014/main" id="{D495E266-A61C-4CF1-7881-C2CC65369C36}"/>
                </a:ext>
              </a:extLst>
            </p:cNvPr>
            <p:cNvSpPr/>
            <p:nvPr/>
          </p:nvSpPr>
          <p:spPr>
            <a:xfrm>
              <a:off x="520287" y="2912596"/>
              <a:ext cx="790353" cy="373885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500" b="1" dirty="0">
                  <a:solidFill>
                    <a:prstClr val="white"/>
                  </a:solidFill>
                </a:rPr>
                <a:t>Case.3</a:t>
              </a:r>
              <a:endParaRPr lang="ko-KR" altLang="en-US" sz="15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1E3533-7483-3AAC-FE18-B17018770EB6}"/>
              </a:ext>
            </a:extLst>
          </p:cNvPr>
          <p:cNvGrpSpPr/>
          <p:nvPr/>
        </p:nvGrpSpPr>
        <p:grpSpPr>
          <a:xfrm>
            <a:off x="520287" y="3631757"/>
            <a:ext cx="6652672" cy="454292"/>
            <a:chOff x="520287" y="3687593"/>
            <a:chExt cx="6652672" cy="45429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C4EC86-905C-BD38-95E3-B617C7B691AC}"/>
                </a:ext>
              </a:extLst>
            </p:cNvPr>
            <p:cNvSpPr/>
            <p:nvPr/>
          </p:nvSpPr>
          <p:spPr>
            <a:xfrm>
              <a:off x="1447532" y="3687593"/>
              <a:ext cx="5725427" cy="4542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4546A"/>
                  </a:solidFill>
                </a:rPr>
                <a:t>데이터 </a:t>
              </a:r>
              <a:r>
                <a:rPr lang="ko-KR" altLang="en-US" b="1" dirty="0" err="1">
                  <a:solidFill>
                    <a:srgbClr val="44546A"/>
                  </a:solidFill>
                </a:rPr>
                <a:t>전처리</a:t>
              </a:r>
              <a:endParaRPr lang="en-US" altLang="ko-KR" b="1" dirty="0">
                <a:solidFill>
                  <a:srgbClr val="44546A"/>
                </a:solidFill>
              </a:endParaRPr>
            </a:p>
          </p:txBody>
        </p:sp>
        <p:sp>
          <p:nvSpPr>
            <p:cNvPr id="7" name="사각형: 둥근 모서리 17">
              <a:extLst>
                <a:ext uri="{FF2B5EF4-FFF2-40B4-BE49-F238E27FC236}">
                  <a16:creationId xmlns:a16="http://schemas.microsoft.com/office/drawing/2014/main" id="{9E881FB6-4D5A-2055-3C0C-7863BED8BCE4}"/>
                </a:ext>
              </a:extLst>
            </p:cNvPr>
            <p:cNvSpPr/>
            <p:nvPr/>
          </p:nvSpPr>
          <p:spPr>
            <a:xfrm>
              <a:off x="520287" y="3727797"/>
              <a:ext cx="790353" cy="373885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500" b="1" dirty="0">
                  <a:solidFill>
                    <a:prstClr val="white"/>
                  </a:solidFill>
                </a:rPr>
                <a:t>Case.4</a:t>
              </a:r>
              <a:endParaRPr lang="ko-KR" altLang="en-US" sz="15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82EE14-B4BB-5342-2AC8-AFC9EDC880E4}"/>
              </a:ext>
            </a:extLst>
          </p:cNvPr>
          <p:cNvGrpSpPr/>
          <p:nvPr/>
        </p:nvGrpSpPr>
        <p:grpSpPr>
          <a:xfrm>
            <a:off x="520287" y="4432127"/>
            <a:ext cx="6652672" cy="454292"/>
            <a:chOff x="520287" y="4464905"/>
            <a:chExt cx="6652672" cy="45429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DECD2E-03C4-60B2-A821-E54EE2F9162F}"/>
                </a:ext>
              </a:extLst>
            </p:cNvPr>
            <p:cNvSpPr/>
            <p:nvPr/>
          </p:nvSpPr>
          <p:spPr>
            <a:xfrm>
              <a:off x="1447532" y="4464905"/>
              <a:ext cx="5725427" cy="4542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4546A"/>
                  </a:solidFill>
                </a:rPr>
                <a:t>데이터 탐색</a:t>
              </a:r>
              <a:endParaRPr lang="en-US" altLang="ko-KR" b="1" dirty="0">
                <a:solidFill>
                  <a:srgbClr val="44546A"/>
                </a:solidFill>
              </a:endParaRPr>
            </a:p>
          </p:txBody>
        </p:sp>
        <p:sp>
          <p:nvSpPr>
            <p:cNvPr id="9" name="사각형: 둥근 모서리 17">
              <a:extLst>
                <a:ext uri="{FF2B5EF4-FFF2-40B4-BE49-F238E27FC236}">
                  <a16:creationId xmlns:a16="http://schemas.microsoft.com/office/drawing/2014/main" id="{BDD21961-A723-2715-E5A0-2D2D4BDB2764}"/>
                </a:ext>
              </a:extLst>
            </p:cNvPr>
            <p:cNvSpPr/>
            <p:nvPr/>
          </p:nvSpPr>
          <p:spPr>
            <a:xfrm>
              <a:off x="520287" y="4505109"/>
              <a:ext cx="790353" cy="373885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500" b="1" dirty="0">
                  <a:solidFill>
                    <a:prstClr val="white"/>
                  </a:solidFill>
                </a:rPr>
                <a:t>Case.5</a:t>
              </a:r>
              <a:endParaRPr lang="ko-KR" altLang="en-US" sz="15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71EF7E-968E-EEFC-2D3D-79AADC378C84}"/>
              </a:ext>
            </a:extLst>
          </p:cNvPr>
          <p:cNvGrpSpPr/>
          <p:nvPr/>
        </p:nvGrpSpPr>
        <p:grpSpPr>
          <a:xfrm>
            <a:off x="520287" y="5232497"/>
            <a:ext cx="6652672" cy="454292"/>
            <a:chOff x="520287" y="5185169"/>
            <a:chExt cx="6652672" cy="454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2026CC-C972-31F3-4DCF-631A6C5D1AF8}"/>
                </a:ext>
              </a:extLst>
            </p:cNvPr>
            <p:cNvSpPr/>
            <p:nvPr/>
          </p:nvSpPr>
          <p:spPr>
            <a:xfrm>
              <a:off x="1447532" y="5185169"/>
              <a:ext cx="5725427" cy="4542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4546A"/>
                  </a:solidFill>
                </a:rPr>
                <a:t>데이터 분석 및 시각화</a:t>
              </a:r>
              <a:endParaRPr lang="en-US" altLang="ko-KR" b="1" dirty="0">
                <a:solidFill>
                  <a:srgbClr val="44546A"/>
                </a:solidFill>
              </a:endParaRPr>
            </a:p>
          </p:txBody>
        </p:sp>
        <p:sp>
          <p:nvSpPr>
            <p:cNvPr id="11" name="사각형: 둥근 모서리 17">
              <a:extLst>
                <a:ext uri="{FF2B5EF4-FFF2-40B4-BE49-F238E27FC236}">
                  <a16:creationId xmlns:a16="http://schemas.microsoft.com/office/drawing/2014/main" id="{81F1B2F2-8907-6C34-501C-D2BA7AF0DC83}"/>
                </a:ext>
              </a:extLst>
            </p:cNvPr>
            <p:cNvSpPr/>
            <p:nvPr/>
          </p:nvSpPr>
          <p:spPr>
            <a:xfrm>
              <a:off x="520287" y="5225373"/>
              <a:ext cx="790353" cy="373885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500" b="1" dirty="0">
                  <a:solidFill>
                    <a:prstClr val="white"/>
                  </a:solidFill>
                </a:rPr>
                <a:t>Case.6</a:t>
              </a:r>
              <a:endParaRPr lang="ko-KR" altLang="en-US" sz="15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3AE61C1-A112-FAAB-B45C-AB8F1805BA24}"/>
              </a:ext>
            </a:extLst>
          </p:cNvPr>
          <p:cNvGrpSpPr/>
          <p:nvPr/>
        </p:nvGrpSpPr>
        <p:grpSpPr>
          <a:xfrm>
            <a:off x="520287" y="6032869"/>
            <a:ext cx="6652672" cy="454292"/>
            <a:chOff x="520287" y="5865229"/>
            <a:chExt cx="6652672" cy="4542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8CF518-CFD5-280E-4BB9-347AC6150DB5}"/>
                </a:ext>
              </a:extLst>
            </p:cNvPr>
            <p:cNvSpPr/>
            <p:nvPr/>
          </p:nvSpPr>
          <p:spPr>
            <a:xfrm>
              <a:off x="1447532" y="5865229"/>
              <a:ext cx="5725427" cy="4542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4546A"/>
                  </a:solidFill>
                </a:rPr>
                <a:t>고찰</a:t>
              </a:r>
              <a:endParaRPr lang="en-US" altLang="ko-KR" b="1" dirty="0">
                <a:solidFill>
                  <a:srgbClr val="44546A"/>
                </a:solidFill>
              </a:endParaRPr>
            </a:p>
          </p:txBody>
        </p:sp>
        <p:sp>
          <p:nvSpPr>
            <p:cNvPr id="16" name="사각형: 둥근 모서리 17">
              <a:extLst>
                <a:ext uri="{FF2B5EF4-FFF2-40B4-BE49-F238E27FC236}">
                  <a16:creationId xmlns:a16="http://schemas.microsoft.com/office/drawing/2014/main" id="{1632C532-0B39-3347-913E-E55A69A84B6E}"/>
                </a:ext>
              </a:extLst>
            </p:cNvPr>
            <p:cNvSpPr/>
            <p:nvPr/>
          </p:nvSpPr>
          <p:spPr>
            <a:xfrm>
              <a:off x="520287" y="5905433"/>
              <a:ext cx="790353" cy="373885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500" b="1" dirty="0">
                  <a:solidFill>
                    <a:prstClr val="white"/>
                  </a:solidFill>
                </a:rPr>
                <a:t>Case.7</a:t>
              </a:r>
              <a:endParaRPr lang="ko-KR" altLang="en-US" sz="15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40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추가 전처리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95326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데이터 전처리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3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기타 공백 데이터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en-US" altLang="ko-KR" b="1" dirty="0" err="1">
                <a:solidFill>
                  <a:srgbClr val="44546A"/>
                </a:solidFill>
              </a:rPr>
              <a:t>NaN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데이터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전처리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8" y="5151724"/>
            <a:ext cx="2057400" cy="41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8" y="2366755"/>
            <a:ext cx="3324225" cy="8191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4667621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기상 데이터 중 일부 데이터 </a:t>
            </a:r>
            <a:r>
              <a:rPr lang="en-US" altLang="ko-KR" b="1" dirty="0" err="1">
                <a:solidFill>
                  <a:srgbClr val="44546A"/>
                </a:solidFill>
              </a:rPr>
              <a:t>NaN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존재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819663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발전량 데이터 중 일부 공백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en-US" altLang="ko-KR" b="1" dirty="0" err="1">
                <a:solidFill>
                  <a:srgbClr val="44546A"/>
                </a:solidFill>
              </a:rPr>
              <a:t>NaN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존재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652655" y="2137296"/>
            <a:ext cx="5898560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.</a:t>
            </a:r>
            <a:r>
              <a:rPr lang="en-US" altLang="ko-KR" b="1" dirty="0" err="1">
                <a:solidFill>
                  <a:srgbClr val="44546A"/>
                </a:solidFill>
              </a:rPr>
              <a:t>str.strip</a:t>
            </a:r>
            <a:r>
              <a:rPr lang="en-US" altLang="ko-KR" b="1" dirty="0">
                <a:solidFill>
                  <a:srgbClr val="44546A"/>
                </a:solidFill>
              </a:rPr>
              <a:t>()</a:t>
            </a:r>
            <a:r>
              <a:rPr lang="ko-KR" altLang="en-US" b="1" dirty="0">
                <a:solidFill>
                  <a:srgbClr val="44546A"/>
                </a:solidFill>
              </a:rPr>
              <a:t>를 통해 데이터프레임 내 문자열 공백 처리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.replace </a:t>
            </a:r>
            <a:r>
              <a:rPr lang="ko-KR" altLang="en-US" b="1" dirty="0">
                <a:solidFill>
                  <a:srgbClr val="44546A"/>
                </a:solidFill>
              </a:rPr>
              <a:t>함수를 통해 </a:t>
            </a:r>
            <a:r>
              <a:rPr lang="en-US" altLang="ko-KR" b="1" dirty="0">
                <a:solidFill>
                  <a:srgbClr val="44546A"/>
                </a:solidFill>
              </a:rPr>
              <a:t>‘0.0’ </a:t>
            </a:r>
            <a:r>
              <a:rPr lang="ko-KR" altLang="en-US" b="1" dirty="0">
                <a:solidFill>
                  <a:srgbClr val="44546A"/>
                </a:solidFill>
              </a:rPr>
              <a:t>데이터 전처리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.</a:t>
            </a:r>
            <a:r>
              <a:rPr lang="en-US" altLang="ko-KR" b="1" dirty="0" err="1">
                <a:solidFill>
                  <a:srgbClr val="44546A"/>
                </a:solidFill>
              </a:rPr>
              <a:t>astype</a:t>
            </a:r>
            <a:r>
              <a:rPr lang="en-US" altLang="ko-KR" b="1" dirty="0">
                <a:solidFill>
                  <a:srgbClr val="44546A"/>
                </a:solidFill>
              </a:rPr>
              <a:t>(np.float64)</a:t>
            </a:r>
            <a:r>
              <a:rPr lang="ko-KR" altLang="en-US" b="1" dirty="0">
                <a:solidFill>
                  <a:srgbClr val="44546A"/>
                </a:solidFill>
              </a:rPr>
              <a:t>를 통해 </a:t>
            </a:r>
            <a:r>
              <a:rPr lang="en-US" altLang="ko-KR" b="1" dirty="0" err="1">
                <a:solidFill>
                  <a:srgbClr val="44546A"/>
                </a:solidFill>
              </a:rPr>
              <a:t>obj</a:t>
            </a:r>
            <a:r>
              <a:rPr lang="en-US" altLang="ko-KR" b="1" dirty="0">
                <a:solidFill>
                  <a:srgbClr val="44546A"/>
                </a:solidFill>
              </a:rPr>
              <a:t> -&gt; float</a:t>
            </a:r>
            <a:r>
              <a:rPr lang="ko-KR" altLang="en-US" b="1" dirty="0">
                <a:solidFill>
                  <a:srgbClr val="44546A"/>
                </a:solidFill>
              </a:rPr>
              <a:t>로 타입 변경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01735" y="2340911"/>
            <a:ext cx="3325118" cy="844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9" idx="3"/>
          </p:cNvCxnSpPr>
          <p:nvPr/>
        </p:nvCxnSpPr>
        <p:spPr>
          <a:xfrm flipV="1">
            <a:off x="3826853" y="2488582"/>
            <a:ext cx="1825802" cy="2748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01735" y="5148327"/>
            <a:ext cx="2058293" cy="422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31" idx="3"/>
          </p:cNvCxnSpPr>
          <p:nvPr/>
        </p:nvCxnSpPr>
        <p:spPr>
          <a:xfrm flipV="1">
            <a:off x="2560028" y="5295998"/>
            <a:ext cx="3092627" cy="63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652655" y="4999577"/>
            <a:ext cx="58985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.</a:t>
            </a:r>
            <a:r>
              <a:rPr lang="en-US" altLang="ko-KR" b="1" dirty="0" err="1">
                <a:solidFill>
                  <a:srgbClr val="44546A"/>
                </a:solidFill>
              </a:rPr>
              <a:t>fillna</a:t>
            </a:r>
            <a:r>
              <a:rPr lang="en-US" altLang="ko-KR" b="1" dirty="0">
                <a:solidFill>
                  <a:srgbClr val="44546A"/>
                </a:solidFill>
              </a:rPr>
              <a:t>(0.0)</a:t>
            </a:r>
            <a:r>
              <a:rPr lang="ko-KR" altLang="en-US" b="1" dirty="0">
                <a:solidFill>
                  <a:srgbClr val="44546A"/>
                </a:solidFill>
              </a:rPr>
              <a:t>을 통해 </a:t>
            </a:r>
            <a:r>
              <a:rPr lang="en-US" altLang="ko-KR" b="1" dirty="0" err="1">
                <a:solidFill>
                  <a:srgbClr val="44546A"/>
                </a:solidFill>
              </a:rPr>
              <a:t>NaN</a:t>
            </a:r>
            <a:r>
              <a:rPr lang="en-US" altLang="ko-KR" b="1" dirty="0">
                <a:solidFill>
                  <a:srgbClr val="44546A"/>
                </a:solidFill>
              </a:rPr>
              <a:t> -&gt; 0.0 </a:t>
            </a:r>
            <a:r>
              <a:rPr lang="ko-KR" altLang="en-US" b="1" dirty="0">
                <a:solidFill>
                  <a:srgbClr val="44546A"/>
                </a:solidFill>
              </a:rPr>
              <a:t>데이터 전처리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8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추가 전처리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95326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데이터 전처리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3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데이터 분석 중 추가 전처리 요소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598062"/>
            <a:ext cx="7553960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2018</a:t>
            </a:r>
            <a:r>
              <a:rPr lang="ko-KR" altLang="en-US" b="1" dirty="0">
                <a:solidFill>
                  <a:srgbClr val="44546A"/>
                </a:solidFill>
              </a:rPr>
              <a:t>년 </a:t>
            </a:r>
            <a:r>
              <a:rPr lang="en-US" altLang="ko-KR" b="1" dirty="0">
                <a:solidFill>
                  <a:srgbClr val="44546A"/>
                </a:solidFill>
              </a:rPr>
              <a:t>7</a:t>
            </a:r>
            <a:r>
              <a:rPr lang="ko-KR" altLang="en-US" b="1" dirty="0">
                <a:solidFill>
                  <a:srgbClr val="44546A"/>
                </a:solidFill>
              </a:rPr>
              <a:t>월 </a:t>
            </a:r>
            <a:r>
              <a:rPr lang="en-US" altLang="ko-KR" b="1" dirty="0">
                <a:solidFill>
                  <a:srgbClr val="44546A"/>
                </a:solidFill>
              </a:rPr>
              <a:t>20</a:t>
            </a:r>
            <a:r>
              <a:rPr lang="ko-KR" altLang="en-US" b="1" dirty="0">
                <a:solidFill>
                  <a:srgbClr val="44546A"/>
                </a:solidFill>
              </a:rPr>
              <a:t>일 </a:t>
            </a:r>
            <a:r>
              <a:rPr lang="en-US" altLang="ko-KR" b="1" dirty="0">
                <a:solidFill>
                  <a:srgbClr val="44546A"/>
                </a:solidFill>
              </a:rPr>
              <a:t>~ 9</a:t>
            </a:r>
            <a:r>
              <a:rPr lang="ko-KR" altLang="en-US" b="1" dirty="0">
                <a:solidFill>
                  <a:srgbClr val="44546A"/>
                </a:solidFill>
              </a:rPr>
              <a:t>월 </a:t>
            </a:r>
            <a:r>
              <a:rPr lang="en-US" altLang="ko-KR" b="1" dirty="0">
                <a:solidFill>
                  <a:srgbClr val="44546A"/>
                </a:solidFill>
              </a:rPr>
              <a:t>15</a:t>
            </a:r>
            <a:r>
              <a:rPr lang="ko-KR" altLang="en-US" b="1" dirty="0">
                <a:solidFill>
                  <a:srgbClr val="44546A"/>
                </a:solidFill>
              </a:rPr>
              <a:t>일 일사량 데이터 누락 확인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누락된 일사량 데이터를 일 평균 일사량 데이터로 대체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7" y="2612870"/>
            <a:ext cx="3286543" cy="289381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C6D82735-9898-1798-5B81-F5A807F47DF5}"/>
              </a:ext>
            </a:extLst>
          </p:cNvPr>
          <p:cNvSpPr/>
          <p:nvPr/>
        </p:nvSpPr>
        <p:spPr>
          <a:xfrm>
            <a:off x="2174728" y="4967742"/>
            <a:ext cx="700524" cy="605895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02627" y="5668744"/>
            <a:ext cx="3833846" cy="7848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흐름상 값이 </a:t>
            </a:r>
            <a:r>
              <a:rPr lang="en-US" altLang="ko-KR" sz="1500" b="1" dirty="0">
                <a:solidFill>
                  <a:srgbClr val="44546A"/>
                </a:solidFill>
              </a:rPr>
              <a:t>0</a:t>
            </a:r>
            <a:r>
              <a:rPr lang="ko-KR" altLang="en-US" sz="1500" b="1" dirty="0">
                <a:solidFill>
                  <a:srgbClr val="44546A"/>
                </a:solidFill>
              </a:rPr>
              <a:t>이 되는 것은 어렵다고 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판단하여 데이터 </a:t>
            </a:r>
            <a:r>
              <a:rPr lang="ko-KR" altLang="en-US" sz="1500" b="1" dirty="0" err="1">
                <a:solidFill>
                  <a:srgbClr val="44546A"/>
                </a:solidFill>
              </a:rPr>
              <a:t>재검증</a:t>
            </a:r>
            <a:r>
              <a:rPr lang="ko-KR" altLang="en-US" sz="1500" b="1" dirty="0">
                <a:solidFill>
                  <a:srgbClr val="44546A"/>
                </a:solidFill>
              </a:rPr>
              <a:t> 실시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99" y="2523272"/>
            <a:ext cx="5875627" cy="1475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395" y="4574642"/>
            <a:ext cx="5750937" cy="138130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203582" y="4032808"/>
            <a:ext cx="7420381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Filter</a:t>
            </a:r>
            <a:r>
              <a:rPr lang="ko-KR" altLang="en-US" b="1" dirty="0">
                <a:solidFill>
                  <a:srgbClr val="44546A"/>
                </a:solidFill>
              </a:rPr>
              <a:t>와 </a:t>
            </a:r>
            <a:r>
              <a:rPr lang="en-US" altLang="ko-KR" b="1" dirty="0" err="1">
                <a:solidFill>
                  <a:srgbClr val="44546A"/>
                </a:solidFill>
              </a:rPr>
              <a:t>concat</a:t>
            </a:r>
            <a:r>
              <a:rPr lang="ko-KR" altLang="en-US" b="1" dirty="0">
                <a:solidFill>
                  <a:srgbClr val="44546A"/>
                </a:solidFill>
              </a:rPr>
              <a:t>을 활용해 해당 기간 데이터 영역의 데이터프레임 생성 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224020" y="5996457"/>
            <a:ext cx="7420381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생성한 프레임에 일 평균 데이터 적용 후 본 데이터프레임에 덮어쓰기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81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3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데이터 탐색</a:t>
            </a:r>
            <a:r>
              <a:rPr lang="en-US" altLang="ko-KR" b="1" dirty="0">
                <a:solidFill>
                  <a:srgbClr val="44546A"/>
                </a:solidFill>
              </a:rPr>
              <a:t>(EDA)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69" y="1591965"/>
            <a:ext cx="4928354" cy="49168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82091" y="1591965"/>
            <a:ext cx="1587500" cy="52893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6F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22711" y="4251345"/>
            <a:ext cx="529590" cy="162367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6F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1007471" y="644789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발전량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1537244" y="644789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강수량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067017" y="644789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풍속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596790" y="644789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풍향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126563" y="644789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습도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594461" y="6436003"/>
            <a:ext cx="70866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>
                <a:solidFill>
                  <a:srgbClr val="44546A"/>
                </a:solidFill>
              </a:rPr>
              <a:t>일조시간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186109" y="644789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일사량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715882" y="644789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전운량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245658" y="644789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시정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29715" y="1729826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발전량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29715" y="2266539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강수량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29715" y="2803252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풍속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29715" y="3339965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풍향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29715" y="3876678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습도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37152" y="4401497"/>
            <a:ext cx="69248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>
                <a:solidFill>
                  <a:srgbClr val="44546A"/>
                </a:solidFill>
              </a:rPr>
              <a:t>일조시간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29715" y="4950104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일사량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29715" y="548681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전운량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29715" y="6023530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시정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6300577" y="2561494"/>
            <a:ext cx="5378805" cy="21698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44546A"/>
                </a:solidFill>
              </a:rPr>
              <a:t>Pairplot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적용 결과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발전량과 강한 상관관계를 갖는 </a:t>
            </a:r>
            <a:r>
              <a:rPr lang="en-US" altLang="ko-KR" b="1" dirty="0">
                <a:solidFill>
                  <a:srgbClr val="44546A"/>
                </a:solidFill>
              </a:rPr>
              <a:t>3</a:t>
            </a:r>
            <a:r>
              <a:rPr lang="ko-KR" altLang="en-US" b="1" dirty="0">
                <a:solidFill>
                  <a:srgbClr val="44546A"/>
                </a:solidFill>
              </a:rPr>
              <a:t>가지 요소 확인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- </a:t>
            </a:r>
            <a:r>
              <a:rPr lang="ko-KR" altLang="en-US" b="1" dirty="0">
                <a:solidFill>
                  <a:srgbClr val="44546A"/>
                </a:solidFill>
              </a:rPr>
              <a:t>양의 상관관계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평균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- </a:t>
            </a:r>
            <a:r>
              <a:rPr lang="ko-KR" altLang="en-US" b="1" dirty="0">
                <a:solidFill>
                  <a:srgbClr val="44546A"/>
                </a:solidFill>
              </a:rPr>
              <a:t>음의 상관관계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 err="1">
                <a:solidFill>
                  <a:srgbClr val="44546A"/>
                </a:solidFill>
              </a:rPr>
              <a:t>전운량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평균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44" name="사각형: 둥근 모서리 16">
            <a:extLst>
              <a:ext uri="{FF2B5EF4-FFF2-40B4-BE49-F238E27FC236}">
                <a16:creationId xmlns:a16="http://schemas.microsoft.com/office/drawing/2014/main" id="{5F0B9A6E-C5E1-112B-8019-9CE2A1789D59}"/>
              </a:ext>
            </a:extLst>
          </p:cNvPr>
          <p:cNvSpPr/>
          <p:nvPr/>
        </p:nvSpPr>
        <p:spPr>
          <a:xfrm>
            <a:off x="6062430" y="2451646"/>
            <a:ext cx="5616952" cy="2498457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탐색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(EDA)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6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755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탐색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47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2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" name="사각형: 둥근 모서리 16">
            <a:extLst>
              <a:ext uri="{FF2B5EF4-FFF2-40B4-BE49-F238E27FC236}">
                <a16:creationId xmlns:a16="http://schemas.microsoft.com/office/drawing/2014/main" id="{5BE7313D-9DEA-21A0-0F73-91D6C96B851F}"/>
              </a:ext>
            </a:extLst>
          </p:cNvPr>
          <p:cNvSpPr/>
          <p:nvPr/>
        </p:nvSpPr>
        <p:spPr>
          <a:xfrm>
            <a:off x="6310489" y="1674710"/>
            <a:ext cx="5108222" cy="4341922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 에너지가 최대가 되는 시점은 언제인가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3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시간대별 발전량 추이</a:t>
            </a:r>
            <a:r>
              <a:rPr lang="en-US" altLang="ko-KR" b="1" dirty="0">
                <a:solidFill>
                  <a:srgbClr val="44546A"/>
                </a:solidFill>
              </a:rPr>
              <a:t>(bar plot)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2" y="1691641"/>
            <a:ext cx="5729891" cy="4341922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6608077" y="1691641"/>
            <a:ext cx="5250128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* </a:t>
            </a:r>
            <a:r>
              <a:rPr lang="ko-KR" altLang="en-US" sz="1500" b="1" dirty="0">
                <a:solidFill>
                  <a:srgbClr val="44546A"/>
                </a:solidFill>
              </a:rPr>
              <a:t>예상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r>
              <a:rPr lang="en-US" altLang="ko-KR" sz="1500" b="1" dirty="0">
                <a:solidFill>
                  <a:srgbClr val="44546A"/>
                </a:solidFill>
              </a:rPr>
              <a:t>- </a:t>
            </a:r>
            <a:r>
              <a:rPr lang="ko-KR" altLang="en-US" sz="1500" b="1" dirty="0">
                <a:solidFill>
                  <a:srgbClr val="44546A"/>
                </a:solidFill>
              </a:rPr>
              <a:t>통상 </a:t>
            </a:r>
            <a:r>
              <a:rPr lang="en-US" altLang="ko-KR" sz="1500" b="1" dirty="0">
                <a:solidFill>
                  <a:srgbClr val="44546A"/>
                </a:solidFill>
              </a:rPr>
              <a:t>12~14</a:t>
            </a:r>
            <a:r>
              <a:rPr lang="ko-KR" altLang="en-US" sz="1500" b="1" dirty="0">
                <a:solidFill>
                  <a:srgbClr val="44546A"/>
                </a:solidFill>
              </a:rPr>
              <a:t>시 태양이 최대 고도에 이른 시간대에 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ko-KR" altLang="en-US" sz="1500" b="1" dirty="0">
                <a:solidFill>
                  <a:srgbClr val="44546A"/>
                </a:solidFill>
              </a:rPr>
              <a:t>일사량이 높게 나타나며 이에 따라 발전량이 높을 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ko-KR" altLang="en-US" sz="1500" b="1" dirty="0">
                <a:solidFill>
                  <a:srgbClr val="44546A"/>
                </a:solidFill>
              </a:rPr>
              <a:t>것으로 예상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* </a:t>
            </a:r>
            <a:r>
              <a:rPr lang="ko-KR" altLang="en-US" sz="1500" b="1" dirty="0">
                <a:solidFill>
                  <a:srgbClr val="44546A"/>
                </a:solidFill>
              </a:rPr>
              <a:t>분석</a:t>
            </a:r>
            <a:r>
              <a:rPr lang="en-US" altLang="ko-KR" sz="1500" b="1" dirty="0">
                <a:solidFill>
                  <a:srgbClr val="44546A"/>
                </a:solidFill>
              </a:rPr>
              <a:t> </a:t>
            </a:r>
            <a:r>
              <a:rPr lang="ko-KR" altLang="en-US" sz="1500" b="1" dirty="0">
                <a:solidFill>
                  <a:srgbClr val="44546A"/>
                </a:solidFill>
              </a:rPr>
              <a:t>결과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r>
              <a:rPr lang="en-US" altLang="ko-KR" sz="1500" b="1" dirty="0">
                <a:solidFill>
                  <a:srgbClr val="44546A"/>
                </a:solidFill>
              </a:rPr>
              <a:t>- </a:t>
            </a:r>
            <a:r>
              <a:rPr lang="ko-KR" altLang="en-US" sz="1500" b="1" dirty="0">
                <a:solidFill>
                  <a:srgbClr val="44546A"/>
                </a:solidFill>
              </a:rPr>
              <a:t>발전량이 가장 높은 시간대 </a:t>
            </a:r>
            <a:r>
              <a:rPr lang="en-US" altLang="ko-KR" sz="1500" b="1" dirty="0">
                <a:solidFill>
                  <a:srgbClr val="44546A"/>
                </a:solidFill>
              </a:rPr>
              <a:t>: 13</a:t>
            </a:r>
            <a:r>
              <a:rPr lang="ko-KR" altLang="en-US" sz="1500" b="1" dirty="0">
                <a:solidFill>
                  <a:srgbClr val="44546A"/>
                </a:solidFill>
              </a:rPr>
              <a:t>시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* </a:t>
            </a:r>
            <a:r>
              <a:rPr lang="ko-KR" altLang="en-US" sz="1500" b="1" dirty="0">
                <a:solidFill>
                  <a:srgbClr val="44546A"/>
                </a:solidFill>
              </a:rPr>
              <a:t>결론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- </a:t>
            </a:r>
            <a:r>
              <a:rPr lang="ko-KR" altLang="en-US" sz="1500" b="1" dirty="0">
                <a:solidFill>
                  <a:srgbClr val="00B050"/>
                </a:solidFill>
              </a:rPr>
              <a:t>예상과 일치하는 결과를 확인</a:t>
            </a:r>
            <a:endParaRPr lang="en-US" altLang="ko-KR" sz="15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- </a:t>
            </a:r>
            <a:r>
              <a:rPr lang="ko-KR" altLang="en-US" sz="1500" b="1" dirty="0">
                <a:solidFill>
                  <a:srgbClr val="44546A"/>
                </a:solidFill>
              </a:rPr>
              <a:t>따라서 태양 복사 에너지 즉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일사량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 err="1">
                <a:solidFill>
                  <a:srgbClr val="44546A"/>
                </a:solidFill>
              </a:rPr>
              <a:t>일조시간과</a:t>
            </a: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ko-KR" altLang="en-US" sz="1500" b="1" dirty="0">
                <a:solidFill>
                  <a:srgbClr val="44546A"/>
                </a:solidFill>
              </a:rPr>
              <a:t>발전량이 상관관계가 있음을 확인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8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사각형: 둥근 모서리 16">
            <a:extLst>
              <a:ext uri="{FF2B5EF4-FFF2-40B4-BE49-F238E27FC236}">
                <a16:creationId xmlns:a16="http://schemas.microsoft.com/office/drawing/2014/main" id="{04C5E308-9CC3-7F2B-E363-1621FDC52125}"/>
              </a:ext>
            </a:extLst>
          </p:cNvPr>
          <p:cNvSpPr/>
          <p:nvPr/>
        </p:nvSpPr>
        <p:spPr>
          <a:xfrm>
            <a:off x="8156222" y="4826004"/>
            <a:ext cx="3680178" cy="1443778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 에너지가 최대가 되는 시점은 언제인가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04124"/>
            <a:ext cx="7553960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보완</a:t>
            </a:r>
            <a:r>
              <a:rPr lang="en-US" altLang="ko-KR" b="1" dirty="0">
                <a:solidFill>
                  <a:srgbClr val="44546A"/>
                </a:solidFill>
              </a:rPr>
              <a:t>) </a:t>
            </a: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시간대별 발전량 추이</a:t>
            </a:r>
            <a:r>
              <a:rPr lang="en-US" altLang="ko-KR" b="1" dirty="0">
                <a:solidFill>
                  <a:srgbClr val="44546A"/>
                </a:solidFill>
              </a:rPr>
              <a:t>(bar plot)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3" y="1691642"/>
            <a:ext cx="7771468" cy="45563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8224131" y="5008675"/>
            <a:ext cx="3540331" cy="10864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년도별로 시간대별 발전량 추이를 시각화한 결과 일관되게 </a:t>
            </a:r>
            <a:r>
              <a:rPr lang="en-US" altLang="ko-KR" sz="1500" b="1" dirty="0">
                <a:solidFill>
                  <a:srgbClr val="44546A"/>
                </a:solidFill>
              </a:rPr>
              <a:t>12~14</a:t>
            </a:r>
            <a:r>
              <a:rPr lang="ko-KR" altLang="en-US" sz="1500" b="1" dirty="0">
                <a:solidFill>
                  <a:srgbClr val="44546A"/>
                </a:solidFill>
              </a:rPr>
              <a:t>시 일사량이 많은 시간에 발전량이 많음을 확인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8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" name="사각형: 둥근 모서리 16">
            <a:extLst>
              <a:ext uri="{FF2B5EF4-FFF2-40B4-BE49-F238E27FC236}">
                <a16:creationId xmlns:a16="http://schemas.microsoft.com/office/drawing/2014/main" id="{3FBE2BAC-AA27-F909-209A-857F15D6FC64}"/>
              </a:ext>
            </a:extLst>
          </p:cNvPr>
          <p:cNvSpPr/>
          <p:nvPr/>
        </p:nvSpPr>
        <p:spPr>
          <a:xfrm>
            <a:off x="6553878" y="1479048"/>
            <a:ext cx="5300108" cy="4802726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발전에 영향을 미치는 기상 요인은 무엇인가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3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발전량과 기상 데이터 간 상관관계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65" y="1789984"/>
            <a:ext cx="5755427" cy="40150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874239" y="5796303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발전량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1391647" y="5796303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강수량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1909055" y="5796303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풍속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426463" y="5796303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풍향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943871" y="5796303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습도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461279" y="5784409"/>
            <a:ext cx="708660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>
                <a:solidFill>
                  <a:srgbClr val="44546A"/>
                </a:solidFill>
              </a:rPr>
              <a:t>일조시간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157757" y="5796303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일사량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675165" y="5796303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전운량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5192572" y="5796303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시정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62937" y="2027157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발전량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62937" y="2432528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강수량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62937" y="2837899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풍속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62937" y="3243270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풍향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62937" y="3648641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습도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170374" y="4054012"/>
            <a:ext cx="69248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>
                <a:solidFill>
                  <a:srgbClr val="44546A"/>
                </a:solidFill>
              </a:rPr>
              <a:t>일조시간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62937" y="4483171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일사량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62937" y="4888542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44546A"/>
                </a:solidFill>
              </a:rPr>
              <a:t>전운량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262937" y="5293913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시정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6698806" y="1574717"/>
            <a:ext cx="5172112" cy="45935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* </a:t>
            </a:r>
            <a:r>
              <a:rPr lang="ko-KR" altLang="en-US" sz="1500" b="1" dirty="0">
                <a:solidFill>
                  <a:srgbClr val="44546A"/>
                </a:solidFill>
              </a:rPr>
              <a:t>예상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r>
              <a:rPr lang="en-US" altLang="ko-KR" sz="1500" b="1" dirty="0">
                <a:solidFill>
                  <a:srgbClr val="44546A"/>
                </a:solidFill>
              </a:rPr>
              <a:t>- </a:t>
            </a:r>
            <a:r>
              <a:rPr lang="ko-KR" altLang="en-US" sz="1500" b="1" dirty="0">
                <a:solidFill>
                  <a:srgbClr val="44546A"/>
                </a:solidFill>
              </a:rPr>
              <a:t>태양광에 직접적인 영향을 주는 태양 복사 에너지와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</a:t>
            </a:r>
            <a:r>
              <a:rPr lang="ko-KR" altLang="en-US" sz="1500" b="1" dirty="0">
                <a:solidFill>
                  <a:srgbClr val="44546A"/>
                </a:solidFill>
              </a:rPr>
              <a:t> 연관 있는 일사량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일조시간이 발전량과 상관도가 높을 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ko-KR" altLang="en-US" sz="1500" b="1" dirty="0">
                <a:solidFill>
                  <a:srgbClr val="44546A"/>
                </a:solidFill>
              </a:rPr>
              <a:t>것으로 예상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(</a:t>
            </a:r>
            <a:r>
              <a:rPr lang="en-US" altLang="ko-KR" sz="1500" b="1" dirty="0" err="1">
                <a:solidFill>
                  <a:srgbClr val="44546A"/>
                </a:solidFill>
              </a:rPr>
              <a:t>Pairplot</a:t>
            </a:r>
            <a:r>
              <a:rPr lang="ko-KR" altLang="en-US" sz="1500" b="1" dirty="0">
                <a:solidFill>
                  <a:srgbClr val="44546A"/>
                </a:solidFill>
              </a:rPr>
              <a:t>을 통해서 일사량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일조시간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 err="1">
                <a:solidFill>
                  <a:srgbClr val="44546A"/>
                </a:solidFill>
              </a:rPr>
              <a:t>전운량</a:t>
            </a:r>
            <a:r>
              <a:rPr lang="ko-KR" altLang="en-US" sz="1500" b="1" dirty="0">
                <a:solidFill>
                  <a:srgbClr val="44546A"/>
                </a:solidFill>
              </a:rPr>
              <a:t> 추이 확인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* </a:t>
            </a:r>
            <a:r>
              <a:rPr lang="ko-KR" altLang="en-US" sz="1500" b="1" dirty="0">
                <a:solidFill>
                  <a:srgbClr val="44546A"/>
                </a:solidFill>
              </a:rPr>
              <a:t>분석</a:t>
            </a:r>
            <a:r>
              <a:rPr lang="en-US" altLang="ko-KR" sz="1500" b="1" dirty="0">
                <a:solidFill>
                  <a:srgbClr val="44546A"/>
                </a:solidFill>
              </a:rPr>
              <a:t> </a:t>
            </a:r>
            <a:r>
              <a:rPr lang="ko-KR" altLang="en-US" sz="1500" b="1" dirty="0">
                <a:solidFill>
                  <a:srgbClr val="44546A"/>
                </a:solidFill>
              </a:rPr>
              <a:t>결과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r>
              <a:rPr lang="en-US" altLang="ko-KR" sz="1500" b="1" dirty="0">
                <a:solidFill>
                  <a:srgbClr val="44546A"/>
                </a:solidFill>
              </a:rPr>
              <a:t>- </a:t>
            </a:r>
            <a:r>
              <a:rPr lang="ko-KR" altLang="en-US" sz="1500" b="1" dirty="0">
                <a:solidFill>
                  <a:srgbClr val="44546A"/>
                </a:solidFill>
              </a:rPr>
              <a:t>상관계수 절댓값 </a:t>
            </a:r>
            <a:r>
              <a:rPr lang="en-US" altLang="ko-KR" sz="1500" b="1" dirty="0">
                <a:solidFill>
                  <a:srgbClr val="44546A"/>
                </a:solidFill>
              </a:rPr>
              <a:t>TOP 3 : </a:t>
            </a:r>
            <a:r>
              <a:rPr lang="ko-KR" altLang="en-US" sz="1500" b="1" dirty="0">
                <a:solidFill>
                  <a:srgbClr val="44546A"/>
                </a:solidFill>
              </a:rPr>
              <a:t>일조시간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일사량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 err="1">
                <a:solidFill>
                  <a:srgbClr val="44546A"/>
                </a:solidFill>
              </a:rPr>
              <a:t>전운량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* </a:t>
            </a:r>
            <a:r>
              <a:rPr lang="ko-KR" altLang="en-US" sz="1500" b="1" dirty="0">
                <a:solidFill>
                  <a:srgbClr val="44546A"/>
                </a:solidFill>
              </a:rPr>
              <a:t>결론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- </a:t>
            </a:r>
            <a:r>
              <a:rPr lang="ko-KR" altLang="en-US" sz="1500" b="1" dirty="0">
                <a:solidFill>
                  <a:srgbClr val="00B050"/>
                </a:solidFill>
              </a:rPr>
              <a:t>예상과 일치하는 결과를 확인</a:t>
            </a:r>
            <a:endParaRPr lang="en-US" altLang="ko-KR" sz="15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- </a:t>
            </a:r>
            <a:r>
              <a:rPr lang="ko-KR" altLang="en-US" sz="1500" b="1" dirty="0">
                <a:solidFill>
                  <a:srgbClr val="44546A"/>
                </a:solidFill>
              </a:rPr>
              <a:t>기존 일사량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일조시간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 err="1">
                <a:solidFill>
                  <a:srgbClr val="44546A"/>
                </a:solidFill>
              </a:rPr>
              <a:t>전운량</a:t>
            </a:r>
            <a:r>
              <a:rPr lang="ko-KR" altLang="en-US" sz="1500" b="1" dirty="0">
                <a:solidFill>
                  <a:srgbClr val="44546A"/>
                </a:solidFill>
              </a:rPr>
              <a:t> 뿐만 아니라 습도 항목도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ko-KR" altLang="en-US" sz="1500" b="1" dirty="0">
                <a:solidFill>
                  <a:srgbClr val="44546A"/>
                </a:solidFill>
              </a:rPr>
              <a:t>상관도가 높게 나와 이후 </a:t>
            </a:r>
            <a:r>
              <a:rPr lang="ko-KR" altLang="en-US" sz="1500" b="1" dirty="0" err="1">
                <a:solidFill>
                  <a:srgbClr val="44546A"/>
                </a:solidFill>
              </a:rPr>
              <a:t>머신러닝</a:t>
            </a:r>
            <a:r>
              <a:rPr lang="ko-KR" altLang="en-US" sz="1500" b="1" dirty="0">
                <a:solidFill>
                  <a:srgbClr val="44546A"/>
                </a:solidFill>
              </a:rPr>
              <a:t> 적용 시 반영 예정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841767" y="3510995"/>
            <a:ext cx="549880" cy="17336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3029545" y="1847917"/>
            <a:ext cx="2175210" cy="432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94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발전에 영향을 미치는 기상 요인은 무엇인가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04124"/>
            <a:ext cx="7553960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보완</a:t>
            </a:r>
            <a:r>
              <a:rPr lang="en-US" altLang="ko-KR" b="1" dirty="0">
                <a:solidFill>
                  <a:srgbClr val="44546A"/>
                </a:solidFill>
              </a:rPr>
              <a:t>) </a:t>
            </a:r>
            <a:r>
              <a:rPr lang="ko-KR" altLang="en-US" b="1" dirty="0">
                <a:solidFill>
                  <a:srgbClr val="44546A"/>
                </a:solidFill>
              </a:rPr>
              <a:t>발전량과 기상 데이터 간 상관관계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8045496" y="3390221"/>
            <a:ext cx="3852986" cy="286232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일 평균 데이터로 상관계수를 추가 확인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앞서 확인한 일사량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일조시간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 err="1">
                <a:solidFill>
                  <a:srgbClr val="44546A"/>
                </a:solidFill>
              </a:rPr>
              <a:t>전운량의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상관계수가 높은 것을 확인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일사량 </a:t>
            </a:r>
            <a:r>
              <a:rPr lang="en-US" altLang="ko-KR" sz="1500" b="1" dirty="0">
                <a:solidFill>
                  <a:srgbClr val="44546A"/>
                </a:solidFill>
              </a:rPr>
              <a:t>: 0.88 (</a:t>
            </a:r>
            <a:r>
              <a:rPr lang="ko-KR" altLang="en-US" sz="1500" b="1" dirty="0">
                <a:solidFill>
                  <a:srgbClr val="44546A"/>
                </a:solidFill>
              </a:rPr>
              <a:t>양의 상관 관계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일조시간 </a:t>
            </a:r>
            <a:r>
              <a:rPr lang="en-US" altLang="ko-KR" sz="1500" b="1" dirty="0">
                <a:solidFill>
                  <a:srgbClr val="44546A"/>
                </a:solidFill>
              </a:rPr>
              <a:t>: 0.92 (</a:t>
            </a:r>
            <a:r>
              <a:rPr lang="ko-KR" altLang="en-US" sz="1500" b="1" dirty="0">
                <a:solidFill>
                  <a:srgbClr val="44546A"/>
                </a:solidFill>
              </a:rPr>
              <a:t>양의 상관 관계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err="1">
                <a:solidFill>
                  <a:srgbClr val="44546A"/>
                </a:solidFill>
              </a:rPr>
              <a:t>전운량</a:t>
            </a: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r>
              <a:rPr lang="en-US" altLang="ko-KR" sz="1500" b="1" dirty="0">
                <a:solidFill>
                  <a:srgbClr val="44546A"/>
                </a:solidFill>
              </a:rPr>
              <a:t>: -0.77 (</a:t>
            </a:r>
            <a:r>
              <a:rPr lang="ko-KR" altLang="en-US" sz="1500" b="1" dirty="0">
                <a:solidFill>
                  <a:srgbClr val="44546A"/>
                </a:solidFill>
              </a:rPr>
              <a:t>음의 상관 관계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8" y="1578910"/>
            <a:ext cx="7218972" cy="4834505"/>
          </a:xfrm>
          <a:prstGeom prst="rect">
            <a:avLst/>
          </a:prstGeom>
        </p:spPr>
      </p:pic>
      <p:sp>
        <p:nvSpPr>
          <p:cNvPr id="2" name="사각형: 둥근 모서리 16">
            <a:extLst>
              <a:ext uri="{FF2B5EF4-FFF2-40B4-BE49-F238E27FC236}">
                <a16:creationId xmlns:a16="http://schemas.microsoft.com/office/drawing/2014/main" id="{42A805D0-AC3B-6EE4-4E2A-D5F0BDEC09E7}"/>
              </a:ext>
            </a:extLst>
          </p:cNvPr>
          <p:cNvSpPr/>
          <p:nvPr/>
        </p:nvSpPr>
        <p:spPr>
          <a:xfrm>
            <a:off x="7823200" y="3324577"/>
            <a:ext cx="4019497" cy="2980267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306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발전에 영향을 미치는 기상 요인은 무엇인가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04124"/>
            <a:ext cx="7553960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보완</a:t>
            </a:r>
            <a:r>
              <a:rPr lang="en-US" altLang="ko-KR" b="1" dirty="0">
                <a:solidFill>
                  <a:srgbClr val="44546A"/>
                </a:solidFill>
              </a:rPr>
              <a:t>) </a:t>
            </a:r>
            <a:r>
              <a:rPr lang="ko-KR" altLang="en-US" b="1" dirty="0">
                <a:solidFill>
                  <a:srgbClr val="44546A"/>
                </a:solidFill>
              </a:rPr>
              <a:t>발전량과 기상 데이터 간 상관관계 </a:t>
            </a:r>
            <a:r>
              <a:rPr lang="en-US" altLang="ko-KR" b="1" dirty="0">
                <a:solidFill>
                  <a:srgbClr val="44546A"/>
                </a:solidFill>
              </a:rPr>
              <a:t>– </a:t>
            </a:r>
            <a:r>
              <a:rPr lang="ko-KR" altLang="en-US" b="1" dirty="0">
                <a:solidFill>
                  <a:srgbClr val="44546A"/>
                </a:solidFill>
              </a:rPr>
              <a:t>회귀 분석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3495068" y="4006599"/>
            <a:ext cx="7820586" cy="18235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x</a:t>
            </a:r>
            <a:r>
              <a:rPr lang="ko-KR" altLang="en-US" sz="1500" b="1" dirty="0">
                <a:solidFill>
                  <a:srgbClr val="44546A"/>
                </a:solidFill>
              </a:rPr>
              <a:t>값에 발전량</a:t>
            </a:r>
            <a:r>
              <a:rPr lang="en-US" altLang="ko-KR" sz="1500" b="1" dirty="0">
                <a:solidFill>
                  <a:srgbClr val="44546A"/>
                </a:solidFill>
              </a:rPr>
              <a:t>, Y</a:t>
            </a:r>
            <a:r>
              <a:rPr lang="ko-KR" altLang="en-US" sz="1500" b="1" dirty="0">
                <a:solidFill>
                  <a:srgbClr val="44546A"/>
                </a:solidFill>
              </a:rPr>
              <a:t>값에 각각 일사량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일조시간</a:t>
            </a:r>
            <a:r>
              <a:rPr lang="en-US" altLang="ko-KR" sz="1500" b="1" dirty="0">
                <a:solidFill>
                  <a:srgbClr val="44546A"/>
                </a:solidFill>
              </a:rPr>
              <a:t>(</a:t>
            </a:r>
            <a:r>
              <a:rPr lang="ko-KR" altLang="en-US" sz="1500" b="1" dirty="0">
                <a:solidFill>
                  <a:srgbClr val="44546A"/>
                </a:solidFill>
              </a:rPr>
              <a:t>평균</a:t>
            </a:r>
            <a:r>
              <a:rPr lang="en-US" altLang="ko-KR" sz="1500" b="1" dirty="0">
                <a:solidFill>
                  <a:srgbClr val="44546A"/>
                </a:solidFill>
              </a:rPr>
              <a:t>), </a:t>
            </a:r>
            <a:r>
              <a:rPr lang="ko-KR" altLang="en-US" sz="1500" b="1" dirty="0" err="1">
                <a:solidFill>
                  <a:srgbClr val="44546A"/>
                </a:solidFill>
              </a:rPr>
              <a:t>전운량</a:t>
            </a:r>
            <a:r>
              <a:rPr lang="en-US" altLang="ko-KR" sz="1500" b="1" dirty="0">
                <a:solidFill>
                  <a:srgbClr val="44546A"/>
                </a:solidFill>
              </a:rPr>
              <a:t>(</a:t>
            </a:r>
            <a:r>
              <a:rPr lang="ko-KR" altLang="en-US" sz="1500" b="1" dirty="0">
                <a:solidFill>
                  <a:srgbClr val="44546A"/>
                </a:solidFill>
              </a:rPr>
              <a:t>평균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  <a:r>
              <a:rPr lang="ko-KR" altLang="en-US" sz="1500" b="1" dirty="0">
                <a:solidFill>
                  <a:srgbClr val="44546A"/>
                </a:solidFill>
              </a:rPr>
              <a:t>을 적용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solidFill>
                  <a:srgbClr val="44546A"/>
                </a:solidFill>
              </a:rPr>
              <a:t>corrcoef</a:t>
            </a:r>
            <a:r>
              <a:rPr lang="ko-KR" altLang="en-US" sz="1500" b="1" dirty="0">
                <a:solidFill>
                  <a:srgbClr val="44546A"/>
                </a:solidFill>
              </a:rPr>
              <a:t>를 통해 </a:t>
            </a:r>
            <a:r>
              <a:rPr lang="ko-KR" altLang="en-US" sz="1500" b="1" dirty="0" err="1">
                <a:solidFill>
                  <a:srgbClr val="44546A"/>
                </a:solidFill>
              </a:rPr>
              <a:t>피어슨</a:t>
            </a:r>
            <a:r>
              <a:rPr lang="ko-KR" altLang="en-US" sz="1500" b="1" dirty="0">
                <a:solidFill>
                  <a:srgbClr val="44546A"/>
                </a:solidFill>
              </a:rPr>
              <a:t> 상관계수를 확인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solidFill>
                  <a:srgbClr val="44546A"/>
                </a:solidFill>
              </a:rPr>
              <a:t>std</a:t>
            </a:r>
            <a:r>
              <a:rPr lang="en-US" altLang="ko-KR" sz="1500" b="1" dirty="0">
                <a:solidFill>
                  <a:srgbClr val="44546A"/>
                </a:solidFill>
              </a:rPr>
              <a:t>, mean</a:t>
            </a:r>
            <a:r>
              <a:rPr lang="ko-KR" altLang="en-US" sz="1500" b="1" dirty="0">
                <a:solidFill>
                  <a:srgbClr val="44546A"/>
                </a:solidFill>
              </a:rPr>
              <a:t>을 통해 표준편차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평균값 산출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기울기</a:t>
            </a:r>
            <a:r>
              <a:rPr lang="en-US" altLang="ko-KR" sz="1500" b="1" dirty="0">
                <a:solidFill>
                  <a:srgbClr val="44546A"/>
                </a:solidFill>
              </a:rPr>
              <a:t>(a) = y</a:t>
            </a:r>
            <a:r>
              <a:rPr lang="ko-KR" altLang="en-US" sz="1500" b="1" dirty="0">
                <a:solidFill>
                  <a:srgbClr val="44546A"/>
                </a:solidFill>
              </a:rPr>
              <a:t>의 표준편차 </a:t>
            </a:r>
            <a:r>
              <a:rPr lang="en-US" altLang="ko-KR" sz="1500" b="1" dirty="0">
                <a:solidFill>
                  <a:srgbClr val="44546A"/>
                </a:solidFill>
              </a:rPr>
              <a:t>/ x</a:t>
            </a:r>
            <a:r>
              <a:rPr lang="ko-KR" altLang="en-US" sz="1500" b="1" dirty="0">
                <a:solidFill>
                  <a:srgbClr val="44546A"/>
                </a:solidFill>
              </a:rPr>
              <a:t>의 표준편차 식 적용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y </a:t>
            </a:r>
            <a:r>
              <a:rPr lang="ko-KR" altLang="en-US" sz="1500" b="1" dirty="0">
                <a:solidFill>
                  <a:srgbClr val="44546A"/>
                </a:solidFill>
              </a:rPr>
              <a:t>절편</a:t>
            </a:r>
            <a:r>
              <a:rPr lang="en-US" altLang="ko-KR" sz="1500" b="1" dirty="0">
                <a:solidFill>
                  <a:srgbClr val="44546A"/>
                </a:solidFill>
              </a:rPr>
              <a:t>(b) = y </a:t>
            </a:r>
            <a:r>
              <a:rPr lang="ko-KR" altLang="en-US" sz="1500" b="1" dirty="0">
                <a:solidFill>
                  <a:srgbClr val="44546A"/>
                </a:solidFill>
              </a:rPr>
              <a:t>평균</a:t>
            </a:r>
            <a:r>
              <a:rPr lang="en-US" altLang="ko-KR" sz="1500" b="1" dirty="0">
                <a:solidFill>
                  <a:srgbClr val="44546A"/>
                </a:solidFill>
              </a:rPr>
              <a:t> – (</a:t>
            </a:r>
            <a:r>
              <a:rPr lang="ko-KR" altLang="en-US" sz="1500" b="1" dirty="0">
                <a:solidFill>
                  <a:srgbClr val="44546A"/>
                </a:solidFill>
              </a:rPr>
              <a:t>기울기</a:t>
            </a:r>
            <a:r>
              <a:rPr lang="en-US" altLang="ko-KR" sz="1500" b="1" dirty="0">
                <a:solidFill>
                  <a:srgbClr val="44546A"/>
                </a:solidFill>
              </a:rPr>
              <a:t>(a) * x</a:t>
            </a:r>
            <a:r>
              <a:rPr lang="ko-KR" altLang="en-US" sz="1500" b="1" dirty="0">
                <a:solidFill>
                  <a:srgbClr val="44546A"/>
                </a:solidFill>
              </a:rPr>
              <a:t>평균</a:t>
            </a:r>
            <a:r>
              <a:rPr lang="en-US" altLang="ko-KR" sz="1500" b="1" dirty="0">
                <a:solidFill>
                  <a:srgbClr val="44546A"/>
                </a:solidFill>
              </a:rPr>
              <a:t>)  </a:t>
            </a:r>
            <a:r>
              <a:rPr lang="ko-KR" altLang="en-US" sz="1500" b="1" dirty="0">
                <a:solidFill>
                  <a:srgbClr val="44546A"/>
                </a:solidFill>
              </a:rPr>
              <a:t>식 적용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3" y="1538725"/>
            <a:ext cx="2963817" cy="24032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68" y="1545661"/>
            <a:ext cx="3073627" cy="23893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833" y="1555886"/>
            <a:ext cx="3003551" cy="2368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80" y="4096883"/>
            <a:ext cx="2724150" cy="2314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068" y="5944239"/>
            <a:ext cx="4824867" cy="5876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8538073" y="6003615"/>
            <a:ext cx="3058132" cy="4385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.plot</a:t>
            </a:r>
            <a:r>
              <a:rPr lang="ko-KR" altLang="en-US" sz="1500" b="1" dirty="0">
                <a:solidFill>
                  <a:srgbClr val="44546A"/>
                </a:solidFill>
              </a:rPr>
              <a:t>을 통해 회귀선 시각화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38493" y="4089946"/>
            <a:ext cx="2738438" cy="2321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7" idx="3"/>
          </p:cNvCxnSpPr>
          <p:nvPr/>
        </p:nvCxnSpPr>
        <p:spPr>
          <a:xfrm flipV="1">
            <a:off x="3276931" y="4270579"/>
            <a:ext cx="218136" cy="9801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3480553" y="5909803"/>
            <a:ext cx="4839382" cy="62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2" idx="3"/>
            <a:endCxn id="16" idx="1"/>
          </p:cNvCxnSpPr>
          <p:nvPr/>
        </p:nvCxnSpPr>
        <p:spPr>
          <a:xfrm>
            <a:off x="8319935" y="6220865"/>
            <a:ext cx="218138" cy="2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95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" name="사각형: 둥근 모서리 16">
            <a:extLst>
              <a:ext uri="{FF2B5EF4-FFF2-40B4-BE49-F238E27FC236}">
                <a16:creationId xmlns:a16="http://schemas.microsoft.com/office/drawing/2014/main" id="{201A0848-8CC5-048C-0072-B092F1A5F901}"/>
              </a:ext>
            </a:extLst>
          </p:cNvPr>
          <p:cNvSpPr/>
          <p:nvPr/>
        </p:nvSpPr>
        <p:spPr>
          <a:xfrm>
            <a:off x="6166720" y="1200278"/>
            <a:ext cx="5658503" cy="5292361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발전과 상관도가 높은 기상 데이터 월별 추이 관계성 확인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3056181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발전량 월별 추이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20" y="1800579"/>
            <a:ext cx="5694972" cy="42329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6376456" y="1257550"/>
            <a:ext cx="5489351" cy="524143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* </a:t>
            </a:r>
            <a:r>
              <a:rPr lang="ko-KR" altLang="en-US" sz="1500" b="1" dirty="0">
                <a:solidFill>
                  <a:srgbClr val="44546A"/>
                </a:solidFill>
              </a:rPr>
              <a:t>예상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r>
              <a:rPr lang="en-US" altLang="ko-KR" sz="1500" b="1" dirty="0">
                <a:solidFill>
                  <a:srgbClr val="44546A"/>
                </a:solidFill>
              </a:rPr>
              <a:t>- </a:t>
            </a:r>
            <a:r>
              <a:rPr lang="ko-KR" altLang="en-US" sz="1500" b="1" dirty="0">
                <a:solidFill>
                  <a:srgbClr val="44546A"/>
                </a:solidFill>
              </a:rPr>
              <a:t>보편적으로 해가 떠있는 시간이 긴 </a:t>
            </a:r>
            <a:r>
              <a:rPr lang="en-US" altLang="ko-KR" sz="1500" b="1" dirty="0">
                <a:solidFill>
                  <a:srgbClr val="44546A"/>
                </a:solidFill>
              </a:rPr>
              <a:t>7~9</a:t>
            </a:r>
            <a:r>
              <a:rPr lang="ko-KR" altLang="en-US" sz="1500" b="1" dirty="0">
                <a:solidFill>
                  <a:srgbClr val="44546A"/>
                </a:solidFill>
              </a:rPr>
              <a:t>월</a:t>
            </a:r>
            <a:r>
              <a:rPr lang="en-US" altLang="ko-KR" sz="1500" b="1" dirty="0">
                <a:solidFill>
                  <a:srgbClr val="44546A"/>
                </a:solidFill>
              </a:rPr>
              <a:t>(</a:t>
            </a:r>
            <a:r>
              <a:rPr lang="ko-KR" altLang="en-US" sz="1500" b="1" dirty="0">
                <a:solidFill>
                  <a:srgbClr val="44546A"/>
                </a:solidFill>
              </a:rPr>
              <a:t>여름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  <a:r>
              <a:rPr lang="ko-KR" altLang="en-US" sz="1500" b="1" dirty="0">
                <a:solidFill>
                  <a:srgbClr val="44546A"/>
                </a:solidFill>
              </a:rPr>
              <a:t>에 발전이 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ko-KR" altLang="en-US" sz="1500" b="1" dirty="0">
                <a:solidFill>
                  <a:srgbClr val="44546A"/>
                </a:solidFill>
              </a:rPr>
              <a:t>잘 되고 해가 짧은 겨울에 발전이 가장 잘 되지 않을 것으로 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ko-KR" altLang="en-US" sz="1500" b="1" dirty="0">
                <a:solidFill>
                  <a:srgbClr val="44546A"/>
                </a:solidFill>
              </a:rPr>
              <a:t>예상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* </a:t>
            </a:r>
            <a:r>
              <a:rPr lang="ko-KR" altLang="en-US" sz="1500" b="1" dirty="0">
                <a:solidFill>
                  <a:srgbClr val="44546A"/>
                </a:solidFill>
              </a:rPr>
              <a:t>분석</a:t>
            </a:r>
            <a:r>
              <a:rPr lang="en-US" altLang="ko-KR" sz="1500" b="1" dirty="0">
                <a:solidFill>
                  <a:srgbClr val="44546A"/>
                </a:solidFill>
              </a:rPr>
              <a:t> </a:t>
            </a:r>
            <a:r>
              <a:rPr lang="ko-KR" altLang="en-US" sz="1500" b="1" dirty="0">
                <a:solidFill>
                  <a:srgbClr val="44546A"/>
                </a:solidFill>
              </a:rPr>
              <a:t>결과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 </a:t>
            </a:r>
            <a:r>
              <a:rPr lang="en-US" altLang="ko-KR" sz="1500" b="1" dirty="0">
                <a:solidFill>
                  <a:srgbClr val="44546A"/>
                </a:solidFill>
              </a:rPr>
              <a:t>- </a:t>
            </a:r>
            <a:r>
              <a:rPr lang="ko-KR" altLang="en-US" sz="1500" b="1" dirty="0">
                <a:solidFill>
                  <a:srgbClr val="44546A"/>
                </a:solidFill>
              </a:rPr>
              <a:t>발전량이 가장 높은 달 </a:t>
            </a:r>
            <a:r>
              <a:rPr lang="en-US" altLang="ko-KR" sz="1500" b="1" dirty="0">
                <a:solidFill>
                  <a:srgbClr val="44546A"/>
                </a:solidFill>
              </a:rPr>
              <a:t>: 5</a:t>
            </a:r>
            <a:r>
              <a:rPr lang="ko-KR" altLang="en-US" sz="1500" b="1" dirty="0">
                <a:solidFill>
                  <a:srgbClr val="44546A"/>
                </a:solidFill>
              </a:rPr>
              <a:t>월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* </a:t>
            </a:r>
            <a:r>
              <a:rPr lang="ko-KR" altLang="en-US" sz="1500" b="1" dirty="0">
                <a:solidFill>
                  <a:srgbClr val="44546A"/>
                </a:solidFill>
              </a:rPr>
              <a:t>결론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- </a:t>
            </a:r>
            <a:r>
              <a:rPr lang="ko-KR" altLang="en-US" sz="1500" b="1" dirty="0">
                <a:solidFill>
                  <a:srgbClr val="FF0000"/>
                </a:solidFill>
              </a:rPr>
              <a:t>예상과 상이한 결과를 확인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- </a:t>
            </a:r>
            <a:r>
              <a:rPr lang="ko-KR" altLang="en-US" sz="1500" b="1" dirty="0">
                <a:solidFill>
                  <a:srgbClr val="44546A"/>
                </a:solidFill>
              </a:rPr>
              <a:t>원인 탐색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ko-KR" altLang="en-US" sz="1500" b="1" dirty="0">
                <a:solidFill>
                  <a:srgbClr val="44546A"/>
                </a:solidFill>
              </a:rPr>
              <a:t>일사량의 경우 보통 여름보다 봄</a:t>
            </a:r>
            <a:r>
              <a:rPr lang="en-US" altLang="ko-KR" sz="1500" b="1" dirty="0">
                <a:solidFill>
                  <a:srgbClr val="44546A"/>
                </a:solidFill>
              </a:rPr>
              <a:t>(3~5</a:t>
            </a:r>
            <a:r>
              <a:rPr lang="ko-KR" altLang="en-US" sz="1500" b="1" dirty="0">
                <a:solidFill>
                  <a:srgbClr val="44546A"/>
                </a:solidFill>
              </a:rPr>
              <a:t>월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  <a:r>
              <a:rPr lang="ko-KR" altLang="en-US" sz="1500" b="1" dirty="0">
                <a:solidFill>
                  <a:srgbClr val="44546A"/>
                </a:solidFill>
              </a:rPr>
              <a:t>에 좋은 것을 관련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</a:t>
            </a:r>
            <a:r>
              <a:rPr lang="ko-KR" altLang="en-US" sz="1500" b="1" dirty="0">
                <a:solidFill>
                  <a:srgbClr val="44546A"/>
                </a:solidFill>
              </a:rPr>
              <a:t>논문들을 통해 확인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 -&gt; </a:t>
            </a:r>
            <a:r>
              <a:rPr lang="ko-KR" altLang="en-US" sz="1500" b="1" dirty="0">
                <a:solidFill>
                  <a:srgbClr val="FF0000"/>
                </a:solidFill>
              </a:rPr>
              <a:t>해당 부분을 추가적으로 확인하기 위해 년도별로 분할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</a:rPr>
              <a:t>        </a:t>
            </a:r>
            <a:r>
              <a:rPr lang="ko-KR" altLang="en-US" sz="1500" b="1" dirty="0">
                <a:solidFill>
                  <a:srgbClr val="FF0000"/>
                </a:solidFill>
              </a:rPr>
              <a:t>하여 추가 시각화 및 분석 진행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751495F-6389-4055-D411-30E197D18781}"/>
              </a:ext>
            </a:extLst>
          </p:cNvPr>
          <p:cNvSpPr/>
          <p:nvPr/>
        </p:nvSpPr>
        <p:spPr>
          <a:xfrm>
            <a:off x="2749409" y="2460981"/>
            <a:ext cx="1646560" cy="620885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A153717-FC72-C436-48AA-E301B4DA60F4}"/>
              </a:ext>
            </a:extLst>
          </p:cNvPr>
          <p:cNvCxnSpPr>
            <a:cxnSpLocks/>
          </p:cNvCxnSpPr>
          <p:nvPr/>
        </p:nvCxnSpPr>
        <p:spPr>
          <a:xfrm>
            <a:off x="1507067" y="2404530"/>
            <a:ext cx="22521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6F37E2-6BC3-3C44-EA37-C8D360D8DF56}"/>
              </a:ext>
            </a:extLst>
          </p:cNvPr>
          <p:cNvSpPr/>
          <p:nvPr/>
        </p:nvSpPr>
        <p:spPr>
          <a:xfrm>
            <a:off x="1223005" y="1683094"/>
            <a:ext cx="1151467" cy="3537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rgbClr val="44546A"/>
                </a:solidFill>
              </a:rPr>
              <a:t>봄</a:t>
            </a:r>
            <a:r>
              <a:rPr lang="en-US" altLang="ko-KR" sz="1300" b="1" dirty="0">
                <a:solidFill>
                  <a:srgbClr val="44546A"/>
                </a:solidFill>
              </a:rPr>
              <a:t>(3~5</a:t>
            </a:r>
            <a:r>
              <a:rPr lang="ko-KR" altLang="en-US" sz="1300" b="1" dirty="0">
                <a:solidFill>
                  <a:srgbClr val="44546A"/>
                </a:solidFill>
              </a:rPr>
              <a:t>월</a:t>
            </a:r>
            <a:r>
              <a:rPr lang="en-US" altLang="ko-KR" sz="1300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214144-0136-5266-6FE9-F872C448B5F6}"/>
              </a:ext>
            </a:extLst>
          </p:cNvPr>
          <p:cNvSpPr/>
          <p:nvPr/>
        </p:nvSpPr>
        <p:spPr>
          <a:xfrm>
            <a:off x="4074763" y="2284105"/>
            <a:ext cx="1151467" cy="3537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rgbClr val="44546A"/>
                </a:solidFill>
              </a:rPr>
              <a:t>여름</a:t>
            </a:r>
            <a:r>
              <a:rPr lang="en-US" altLang="ko-KR" sz="1300" b="1" dirty="0">
                <a:solidFill>
                  <a:srgbClr val="44546A"/>
                </a:solidFill>
              </a:rPr>
              <a:t>(6~8</a:t>
            </a:r>
            <a:r>
              <a:rPr lang="ko-KR" altLang="en-US" sz="1300" b="1" dirty="0">
                <a:solidFill>
                  <a:srgbClr val="44546A"/>
                </a:solidFill>
              </a:rPr>
              <a:t>월</a:t>
            </a:r>
            <a:r>
              <a:rPr lang="en-US" altLang="ko-KR" sz="1300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0776776-279D-6AAF-9709-159F08DB5F19}"/>
              </a:ext>
            </a:extLst>
          </p:cNvPr>
          <p:cNvSpPr/>
          <p:nvPr/>
        </p:nvSpPr>
        <p:spPr>
          <a:xfrm>
            <a:off x="1396838" y="1997708"/>
            <a:ext cx="1646560" cy="954329"/>
          </a:xfrm>
          <a:prstGeom prst="ellipse">
            <a:avLst/>
          </a:prstGeom>
          <a:solidFill>
            <a:srgbClr val="0070C0">
              <a:alpha val="14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578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0" name="사각형: 둥근 모서리 16">
            <a:extLst>
              <a:ext uri="{FF2B5EF4-FFF2-40B4-BE49-F238E27FC236}">
                <a16:creationId xmlns:a16="http://schemas.microsoft.com/office/drawing/2014/main" id="{0317A90B-79AF-8B5F-87E9-D45898940995}"/>
              </a:ext>
            </a:extLst>
          </p:cNvPr>
          <p:cNvSpPr/>
          <p:nvPr/>
        </p:nvSpPr>
        <p:spPr>
          <a:xfrm>
            <a:off x="8095285" y="1814990"/>
            <a:ext cx="3709053" cy="4800647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발전과 상관도가 높은 기상 데이터 월별 추이 관계성 확인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39" y="1030894"/>
            <a:ext cx="10852331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발전과 상관도가 높은 기상 데이터의 월별 추이 </a:t>
            </a:r>
            <a:r>
              <a:rPr lang="en-US" altLang="ko-KR" b="1" dirty="0">
                <a:solidFill>
                  <a:srgbClr val="44546A"/>
                </a:solidFill>
              </a:rPr>
              <a:t>(bar, line</a:t>
            </a:r>
            <a:r>
              <a:rPr lang="ko-KR" altLang="en-US" b="1" dirty="0">
                <a:solidFill>
                  <a:srgbClr val="44546A"/>
                </a:solidFill>
              </a:rPr>
              <a:t>으로 요소별 표시</a:t>
            </a:r>
            <a:r>
              <a:rPr lang="en-US" altLang="ko-KR" b="1" dirty="0">
                <a:solidFill>
                  <a:srgbClr val="44546A"/>
                </a:solidFill>
              </a:rPr>
              <a:t>)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1814990"/>
            <a:ext cx="7553960" cy="423819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D7F9175-3795-8887-26BD-F1358FBCA423}"/>
              </a:ext>
            </a:extLst>
          </p:cNvPr>
          <p:cNvSpPr/>
          <p:nvPr/>
        </p:nvSpPr>
        <p:spPr>
          <a:xfrm>
            <a:off x="1338225" y="1998133"/>
            <a:ext cx="338667" cy="30480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D2DBF03-6205-C578-76E2-C14F3E9A271F}"/>
              </a:ext>
            </a:extLst>
          </p:cNvPr>
          <p:cNvSpPr/>
          <p:nvPr/>
        </p:nvSpPr>
        <p:spPr>
          <a:xfrm>
            <a:off x="6459219" y="1958621"/>
            <a:ext cx="338667" cy="30480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E77A6AC-D54C-5E93-68B4-B2AE03953712}"/>
              </a:ext>
            </a:extLst>
          </p:cNvPr>
          <p:cNvSpPr/>
          <p:nvPr/>
        </p:nvSpPr>
        <p:spPr>
          <a:xfrm>
            <a:off x="3727309" y="4058355"/>
            <a:ext cx="338667" cy="30480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4A9603A-86DC-BB80-3CA9-16A4027AFF6A}"/>
              </a:ext>
            </a:extLst>
          </p:cNvPr>
          <p:cNvSpPr/>
          <p:nvPr/>
        </p:nvSpPr>
        <p:spPr>
          <a:xfrm>
            <a:off x="1168398" y="4047065"/>
            <a:ext cx="338667" cy="30480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0F0F8C-BCF3-F74F-260E-F809D672B5AD}"/>
              </a:ext>
            </a:extLst>
          </p:cNvPr>
          <p:cNvSpPr/>
          <p:nvPr/>
        </p:nvSpPr>
        <p:spPr>
          <a:xfrm>
            <a:off x="6464863" y="4058355"/>
            <a:ext cx="338667" cy="304800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79B668-8E17-9018-12C9-AB82E8036821}"/>
              </a:ext>
            </a:extLst>
          </p:cNvPr>
          <p:cNvSpPr/>
          <p:nvPr/>
        </p:nvSpPr>
        <p:spPr>
          <a:xfrm>
            <a:off x="8124975" y="2015508"/>
            <a:ext cx="3686931" cy="45027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년도별로 나누어 월별 추이 분석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근거 </a:t>
            </a:r>
            <a:r>
              <a:rPr lang="en-US" altLang="ko-KR" sz="1500" b="1" dirty="0">
                <a:solidFill>
                  <a:srgbClr val="44546A"/>
                </a:solidFill>
              </a:rPr>
              <a:t>1. 2018</a:t>
            </a:r>
            <a:r>
              <a:rPr lang="ko-KR" altLang="en-US" sz="1500" b="1" dirty="0">
                <a:solidFill>
                  <a:srgbClr val="44546A"/>
                </a:solidFill>
              </a:rPr>
              <a:t>년도를 제외한 </a:t>
            </a:r>
            <a:r>
              <a:rPr lang="en-US" altLang="ko-KR" sz="1500" b="1" dirty="0">
                <a:solidFill>
                  <a:srgbClr val="44546A"/>
                </a:solidFill>
              </a:rPr>
              <a:t>5</a:t>
            </a:r>
            <a:r>
              <a:rPr lang="ko-KR" altLang="en-US" sz="1500" b="1" dirty="0">
                <a:solidFill>
                  <a:srgbClr val="44546A"/>
                </a:solidFill>
              </a:rPr>
              <a:t>개 년도에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       </a:t>
            </a:r>
            <a:r>
              <a:rPr lang="ko-KR" altLang="en-US" sz="1500" b="1" dirty="0">
                <a:solidFill>
                  <a:srgbClr val="44546A"/>
                </a:solidFill>
              </a:rPr>
              <a:t>서 봄에 최대 발전효율을 기록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근거 </a:t>
            </a:r>
            <a:r>
              <a:rPr lang="en-US" altLang="ko-KR" sz="1500" b="1" dirty="0">
                <a:solidFill>
                  <a:srgbClr val="44546A"/>
                </a:solidFill>
              </a:rPr>
              <a:t>2. </a:t>
            </a:r>
            <a:r>
              <a:rPr lang="ko-KR" altLang="en-US" sz="1500" b="1" dirty="0">
                <a:solidFill>
                  <a:srgbClr val="44546A"/>
                </a:solidFill>
              </a:rPr>
              <a:t>일사량</a:t>
            </a:r>
            <a:r>
              <a:rPr lang="en-US" altLang="ko-KR" sz="1500" b="1" dirty="0">
                <a:solidFill>
                  <a:srgbClr val="44546A"/>
                </a:solidFill>
              </a:rPr>
              <a:t>, </a:t>
            </a:r>
            <a:r>
              <a:rPr lang="ko-KR" altLang="en-US" sz="1500" b="1" dirty="0">
                <a:solidFill>
                  <a:srgbClr val="44546A"/>
                </a:solidFill>
              </a:rPr>
              <a:t>일조시간 또한 발전효율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       </a:t>
            </a:r>
            <a:r>
              <a:rPr lang="ko-KR" altLang="en-US" sz="1500" b="1" dirty="0">
                <a:solidFill>
                  <a:srgbClr val="44546A"/>
                </a:solidFill>
              </a:rPr>
              <a:t>이 가장 높은 월에 최대치를 기록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       </a:t>
            </a:r>
            <a:r>
              <a:rPr lang="en-US" altLang="ko-KR" sz="1300" b="1" dirty="0">
                <a:solidFill>
                  <a:srgbClr val="44546A"/>
                </a:solidFill>
              </a:rPr>
              <a:t>(*</a:t>
            </a:r>
            <a:r>
              <a:rPr lang="ko-KR" altLang="en-US" sz="1300" b="1" dirty="0">
                <a:solidFill>
                  <a:srgbClr val="44546A"/>
                </a:solidFill>
              </a:rPr>
              <a:t> 예외</a:t>
            </a:r>
            <a:r>
              <a:rPr lang="en-US" altLang="ko-KR" sz="1300" b="1" dirty="0">
                <a:solidFill>
                  <a:srgbClr val="44546A"/>
                </a:solidFill>
              </a:rPr>
              <a:t>.</a:t>
            </a:r>
            <a:r>
              <a:rPr lang="ko-KR" altLang="en-US" sz="1300" b="1" dirty="0">
                <a:solidFill>
                  <a:srgbClr val="44546A"/>
                </a:solidFill>
              </a:rPr>
              <a:t> </a:t>
            </a:r>
            <a:r>
              <a:rPr lang="en-US" altLang="ko-KR" sz="1300" b="1" dirty="0">
                <a:solidFill>
                  <a:srgbClr val="44546A"/>
                </a:solidFill>
              </a:rPr>
              <a:t>2018</a:t>
            </a:r>
            <a:r>
              <a:rPr lang="ko-KR" altLang="en-US" sz="1300" b="1" dirty="0">
                <a:solidFill>
                  <a:srgbClr val="44546A"/>
                </a:solidFill>
              </a:rPr>
              <a:t>년도 누락데이터 존재</a:t>
            </a:r>
            <a:r>
              <a:rPr lang="en-US" altLang="ko-KR" sz="1300" b="1" dirty="0">
                <a:solidFill>
                  <a:srgbClr val="44546A"/>
                </a:solidFill>
              </a:rPr>
              <a:t>)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결론 </a:t>
            </a:r>
            <a:r>
              <a:rPr lang="en-US" altLang="ko-KR" sz="1500" b="1" dirty="0">
                <a:solidFill>
                  <a:srgbClr val="44546A"/>
                </a:solidFill>
              </a:rPr>
              <a:t>: </a:t>
            </a:r>
            <a:r>
              <a:rPr lang="ko-KR" altLang="en-US" sz="1500" b="1" dirty="0">
                <a:solidFill>
                  <a:srgbClr val="44546A"/>
                </a:solidFill>
              </a:rPr>
              <a:t>봄</a:t>
            </a:r>
            <a:r>
              <a:rPr lang="en-US" altLang="ko-KR" sz="1500" b="1" dirty="0">
                <a:solidFill>
                  <a:srgbClr val="44546A"/>
                </a:solidFill>
              </a:rPr>
              <a:t>(3~5</a:t>
            </a:r>
            <a:r>
              <a:rPr lang="ko-KR" altLang="en-US" sz="1500" b="1" dirty="0">
                <a:solidFill>
                  <a:srgbClr val="44546A"/>
                </a:solidFill>
              </a:rPr>
              <a:t>월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  <a:r>
              <a:rPr lang="ko-KR" altLang="en-US" sz="1500" b="1" dirty="0">
                <a:solidFill>
                  <a:srgbClr val="44546A"/>
                </a:solidFill>
              </a:rPr>
              <a:t>에 발전 효율이 높으며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      </a:t>
            </a:r>
            <a:r>
              <a:rPr lang="ko-KR" altLang="en-US" sz="1500" b="1" dirty="0">
                <a:solidFill>
                  <a:srgbClr val="00B050"/>
                </a:solidFill>
              </a:rPr>
              <a:t>일사량</a:t>
            </a:r>
            <a:r>
              <a:rPr lang="en-US" altLang="ko-KR" sz="1500" b="1" dirty="0">
                <a:solidFill>
                  <a:srgbClr val="00B050"/>
                </a:solidFill>
              </a:rPr>
              <a:t>, </a:t>
            </a:r>
            <a:r>
              <a:rPr lang="ko-KR" altLang="en-US" sz="1500" b="1" dirty="0">
                <a:solidFill>
                  <a:srgbClr val="00B050"/>
                </a:solidFill>
              </a:rPr>
              <a:t>일조시간이 발전효율에   </a:t>
            </a:r>
            <a:endParaRPr lang="en-US" altLang="ko-KR" sz="15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B050"/>
                </a:solidFill>
              </a:rPr>
              <a:t>         </a:t>
            </a:r>
            <a:r>
              <a:rPr lang="ko-KR" altLang="en-US" sz="1500" b="1" dirty="0">
                <a:solidFill>
                  <a:srgbClr val="00B050"/>
                </a:solidFill>
              </a:rPr>
              <a:t>영향을 미침</a:t>
            </a:r>
            <a:endParaRPr lang="en-US" altLang="ko-KR" sz="15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      But, </a:t>
            </a:r>
            <a:r>
              <a:rPr lang="ko-KR" altLang="en-US" sz="1500" b="1" dirty="0">
                <a:solidFill>
                  <a:srgbClr val="44546A"/>
                </a:solidFill>
              </a:rPr>
              <a:t>해당 데이터만으로 </a:t>
            </a:r>
            <a:r>
              <a:rPr lang="ko-KR" altLang="en-US" sz="1500" b="1" dirty="0" err="1">
                <a:solidFill>
                  <a:srgbClr val="FF0000"/>
                </a:solidFill>
              </a:rPr>
              <a:t>전운량의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</a:rPr>
              <a:t>         </a:t>
            </a:r>
            <a:r>
              <a:rPr lang="ko-KR" altLang="en-US" sz="1500" b="1" dirty="0">
                <a:solidFill>
                  <a:srgbClr val="FF0000"/>
                </a:solidFill>
              </a:rPr>
              <a:t>상관관계를 입증하긴 어려움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D7C9017-6D99-2110-EF17-2AF473144069}"/>
              </a:ext>
            </a:extLst>
          </p:cNvPr>
          <p:cNvSpPr/>
          <p:nvPr/>
        </p:nvSpPr>
        <p:spPr>
          <a:xfrm>
            <a:off x="1470099" y="3005775"/>
            <a:ext cx="112816" cy="1128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3E2070-F25C-489A-5E55-26D9CF2F8548}"/>
              </a:ext>
            </a:extLst>
          </p:cNvPr>
          <p:cNvSpPr/>
          <p:nvPr/>
        </p:nvSpPr>
        <p:spPr>
          <a:xfrm>
            <a:off x="1470099" y="2107017"/>
            <a:ext cx="112816" cy="1128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AECD-30D9-62F5-5D11-1221A10D56BE}"/>
              </a:ext>
            </a:extLst>
          </p:cNvPr>
          <p:cNvSpPr/>
          <p:nvPr/>
        </p:nvSpPr>
        <p:spPr>
          <a:xfrm>
            <a:off x="6581250" y="2181836"/>
            <a:ext cx="112816" cy="1128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685C5EE-E26A-F092-6E60-FF011659C51F}"/>
              </a:ext>
            </a:extLst>
          </p:cNvPr>
          <p:cNvSpPr/>
          <p:nvPr/>
        </p:nvSpPr>
        <p:spPr>
          <a:xfrm>
            <a:off x="6581250" y="3098070"/>
            <a:ext cx="112816" cy="1128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A51BB19-1B3A-B28C-B3C9-7F25B934847D}"/>
              </a:ext>
            </a:extLst>
          </p:cNvPr>
          <p:cNvSpPr/>
          <p:nvPr/>
        </p:nvSpPr>
        <p:spPr>
          <a:xfrm>
            <a:off x="1308385" y="5274401"/>
            <a:ext cx="112816" cy="1128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8D08F2E-D4D1-0092-179C-EEACED71AFCD}"/>
              </a:ext>
            </a:extLst>
          </p:cNvPr>
          <p:cNvSpPr/>
          <p:nvPr/>
        </p:nvSpPr>
        <p:spPr>
          <a:xfrm>
            <a:off x="3856358" y="5387217"/>
            <a:ext cx="112816" cy="1128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5901581-B8F8-4529-A01F-5789A89DF4C1}"/>
              </a:ext>
            </a:extLst>
          </p:cNvPr>
          <p:cNvSpPr/>
          <p:nvPr/>
        </p:nvSpPr>
        <p:spPr>
          <a:xfrm>
            <a:off x="6572144" y="5405929"/>
            <a:ext cx="112816" cy="1128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E43C6DA-FF01-D2B7-7E67-BD9744E7A767}"/>
              </a:ext>
            </a:extLst>
          </p:cNvPr>
          <p:cNvSpPr/>
          <p:nvPr/>
        </p:nvSpPr>
        <p:spPr>
          <a:xfrm>
            <a:off x="1308385" y="4469805"/>
            <a:ext cx="112816" cy="1128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7EE925-385E-66E5-9E20-D63A1F525093}"/>
              </a:ext>
            </a:extLst>
          </p:cNvPr>
          <p:cNvSpPr/>
          <p:nvPr/>
        </p:nvSpPr>
        <p:spPr>
          <a:xfrm>
            <a:off x="3856358" y="4721249"/>
            <a:ext cx="112816" cy="1128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DCF24E5-2675-0851-1F51-23A486E5D1D4}"/>
              </a:ext>
            </a:extLst>
          </p:cNvPr>
          <p:cNvSpPr/>
          <p:nvPr/>
        </p:nvSpPr>
        <p:spPr>
          <a:xfrm>
            <a:off x="6572144" y="4751524"/>
            <a:ext cx="112816" cy="1128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92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8472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주제 선정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27000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개요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C614FE-D633-EF52-513D-011D2A68E090}"/>
              </a:ext>
            </a:extLst>
          </p:cNvPr>
          <p:cNvSpPr/>
          <p:nvPr/>
        </p:nvSpPr>
        <p:spPr>
          <a:xfrm>
            <a:off x="447040" y="1687346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선정된 주제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태양광 발전과 기상 데이터 간 상관 관계 분석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DB706C-ED09-13A8-93DB-4E00401EF01A}"/>
              </a:ext>
            </a:extLst>
          </p:cNvPr>
          <p:cNvSpPr/>
          <p:nvPr/>
        </p:nvSpPr>
        <p:spPr>
          <a:xfrm>
            <a:off x="447040" y="1040128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최종 목표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태양광 발전량 예측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80EE2-DC66-CBD5-C7D3-A39630D7CBC4}"/>
              </a:ext>
            </a:extLst>
          </p:cNvPr>
          <p:cNvSpPr/>
          <p:nvPr/>
        </p:nvSpPr>
        <p:spPr>
          <a:xfrm>
            <a:off x="447040" y="2340641"/>
            <a:ext cx="11515428" cy="17007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선정 배경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최근 재생에너지 발전량 예측에 대한 중요성이 대두되며 재생에너지 통합관제 시스템 구축 사업 추진에 대한 검토가 지속적으로 이루어지면서 발전량 예측에 필요한 데이터에 대한 이해를 통해 데이터 파이프라인 구축에 참고하고자 위 데이터 분석 주제를 선정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B7D0ED-84CE-43BE-41EE-2BDAA63544B3}"/>
              </a:ext>
            </a:extLst>
          </p:cNvPr>
          <p:cNvSpPr/>
          <p:nvPr/>
        </p:nvSpPr>
        <p:spPr>
          <a:xfrm>
            <a:off x="447040" y="4260751"/>
            <a:ext cx="11297920" cy="21162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관련 기사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산업통상자원부 재생에너지 발전량 예측제도 도입 보도 자료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  <a:hlinkClick r:id="rId2"/>
              </a:rPr>
              <a:t>https://www.motie.go.kr/motie/ne/presse/press2/bbs/bbsView.do?bbs_seq_n=163324&amp;bbs_cd_n=81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전력시장운영 규칙 개정</a:t>
            </a:r>
            <a:r>
              <a:rPr lang="en-US" altLang="ko-KR" b="1" dirty="0">
                <a:solidFill>
                  <a:srgbClr val="44546A"/>
                </a:solidFill>
              </a:rPr>
              <a:t>·</a:t>
            </a:r>
            <a:r>
              <a:rPr lang="ko-KR" altLang="en-US" b="1" dirty="0">
                <a:solidFill>
                  <a:srgbClr val="44546A"/>
                </a:solidFill>
              </a:rPr>
              <a:t>재생에너지 발전량 예측제도 도입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  <a:hlinkClick r:id="rId3"/>
              </a:rPr>
              <a:t>http://www.kidd.co.kr/exhi/news/view.php?news_idx=218609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4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78732" y="824437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발전과 상관도가 높은 기상 데이터 월별 추이 관계성 확인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추가</a:t>
            </a:r>
            <a:r>
              <a:rPr lang="en-US" altLang="ko-KR" b="1" dirty="0">
                <a:solidFill>
                  <a:srgbClr val="44546A"/>
                </a:solidFill>
              </a:rPr>
              <a:t>) </a:t>
            </a:r>
            <a:r>
              <a:rPr lang="ko-KR" altLang="en-US" b="1" dirty="0">
                <a:solidFill>
                  <a:srgbClr val="44546A"/>
                </a:solidFill>
              </a:rPr>
              <a:t>태양광 발전량 </a:t>
            </a: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설비 증가 추이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en-US" altLang="ko-KR" b="1" dirty="0" err="1">
                <a:solidFill>
                  <a:srgbClr val="44546A"/>
                </a:solidFill>
              </a:rPr>
              <a:t>catplot</a:t>
            </a:r>
            <a:r>
              <a:rPr lang="en-US" altLang="ko-KR" b="1" dirty="0">
                <a:solidFill>
                  <a:srgbClr val="44546A"/>
                </a:solidFill>
              </a:rPr>
              <a:t>)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8" y="1691643"/>
            <a:ext cx="7498372" cy="4587215"/>
          </a:xfrm>
          <a:prstGeom prst="rect">
            <a:avLst/>
          </a:prstGeom>
        </p:spPr>
      </p:pic>
      <p:sp>
        <p:nvSpPr>
          <p:cNvPr id="2" name="사각형: 둥근 모서리 16">
            <a:extLst>
              <a:ext uri="{FF2B5EF4-FFF2-40B4-BE49-F238E27FC236}">
                <a16:creationId xmlns:a16="http://schemas.microsoft.com/office/drawing/2014/main" id="{70A45EEF-06FE-69D9-BAED-9D217F825BCF}"/>
              </a:ext>
            </a:extLst>
          </p:cNvPr>
          <p:cNvSpPr/>
          <p:nvPr/>
        </p:nvSpPr>
        <p:spPr>
          <a:xfrm>
            <a:off x="8001000" y="3473541"/>
            <a:ext cx="3821152" cy="2612572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E3DE2B-DC72-7AF0-21E1-F2019D14D7BD}"/>
              </a:ext>
            </a:extLst>
          </p:cNvPr>
          <p:cNvSpPr/>
          <p:nvPr/>
        </p:nvSpPr>
        <p:spPr>
          <a:xfrm>
            <a:off x="8192114" y="3541817"/>
            <a:ext cx="3555402" cy="24714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년도별로 나누어 월별 추이 분석</a:t>
            </a:r>
            <a:r>
              <a:rPr lang="en-US" altLang="ko-KR" sz="1500" b="1" dirty="0">
                <a:solidFill>
                  <a:srgbClr val="44546A"/>
                </a:solidFill>
              </a:rPr>
              <a:t> </a:t>
            </a:r>
            <a:r>
              <a:rPr lang="ko-KR" altLang="en-US" sz="1500" b="1" dirty="0">
                <a:solidFill>
                  <a:srgbClr val="44546A"/>
                </a:solidFill>
              </a:rPr>
              <a:t>중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2017~2022</a:t>
            </a:r>
            <a:r>
              <a:rPr lang="ko-KR" altLang="en-US" sz="1500" b="1" dirty="0">
                <a:solidFill>
                  <a:srgbClr val="44546A"/>
                </a:solidFill>
              </a:rPr>
              <a:t>년 </a:t>
            </a:r>
            <a:r>
              <a:rPr lang="ko-KR" altLang="en-US" sz="1500" b="1" dirty="0" err="1">
                <a:solidFill>
                  <a:srgbClr val="44546A"/>
                </a:solidFill>
              </a:rPr>
              <a:t>년도별</a:t>
            </a:r>
            <a:r>
              <a:rPr lang="ko-KR" altLang="en-US" sz="1500" b="1" dirty="0">
                <a:solidFill>
                  <a:srgbClr val="44546A"/>
                </a:solidFill>
              </a:rPr>
              <a:t> 발전량 증가 추이를 봤을 때 설비가 지속적으로 증가하고 있음을 예상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-&gt; </a:t>
            </a:r>
            <a:r>
              <a:rPr lang="ko-KR" altLang="en-US" sz="1500" b="1" dirty="0">
                <a:solidFill>
                  <a:srgbClr val="44546A"/>
                </a:solidFill>
              </a:rPr>
              <a:t>비율 산출을 통해 월별 추이가 반영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 </a:t>
            </a:r>
            <a:r>
              <a:rPr lang="ko-KR" altLang="en-US" sz="1500" b="1" dirty="0">
                <a:solidFill>
                  <a:srgbClr val="44546A"/>
                </a:solidFill>
              </a:rPr>
              <a:t>된 </a:t>
            </a:r>
            <a:r>
              <a:rPr lang="en-US" altLang="ko-KR" sz="1500" b="1" dirty="0" err="1">
                <a:solidFill>
                  <a:srgbClr val="44546A"/>
                </a:solidFill>
              </a:rPr>
              <a:t>catplot</a:t>
            </a:r>
            <a:r>
              <a:rPr lang="ko-KR" altLang="en-US" sz="1500" b="1" dirty="0">
                <a:solidFill>
                  <a:srgbClr val="44546A"/>
                </a:solidFill>
              </a:rPr>
              <a:t> 추가 확인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683049-2A92-33F8-4C94-5454EA6286DF}"/>
              </a:ext>
            </a:extLst>
          </p:cNvPr>
          <p:cNvCxnSpPr>
            <a:cxnSpLocks/>
          </p:cNvCxnSpPr>
          <p:nvPr/>
        </p:nvCxnSpPr>
        <p:spPr>
          <a:xfrm flipV="1">
            <a:off x="3119861" y="1984258"/>
            <a:ext cx="433449" cy="2000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625357-F4B7-56D9-641B-17E68D9DA8CB}"/>
              </a:ext>
            </a:extLst>
          </p:cNvPr>
          <p:cNvCxnSpPr>
            <a:cxnSpLocks/>
          </p:cNvCxnSpPr>
          <p:nvPr/>
        </p:nvCxnSpPr>
        <p:spPr>
          <a:xfrm flipV="1">
            <a:off x="903414" y="3429000"/>
            <a:ext cx="444435" cy="1431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959E37-3E2F-E87B-525C-3159811E59C5}"/>
              </a:ext>
            </a:extLst>
          </p:cNvPr>
          <p:cNvCxnSpPr>
            <a:cxnSpLocks/>
          </p:cNvCxnSpPr>
          <p:nvPr/>
        </p:nvCxnSpPr>
        <p:spPr>
          <a:xfrm flipV="1">
            <a:off x="1449527" y="3177639"/>
            <a:ext cx="444435" cy="1431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7CB155-D966-EF74-FFB8-3947B5439395}"/>
              </a:ext>
            </a:extLst>
          </p:cNvPr>
          <p:cNvCxnSpPr>
            <a:cxnSpLocks/>
          </p:cNvCxnSpPr>
          <p:nvPr/>
        </p:nvCxnSpPr>
        <p:spPr>
          <a:xfrm flipV="1">
            <a:off x="2025176" y="3098470"/>
            <a:ext cx="444435" cy="1431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5B19D1C-5668-B831-83AC-867F14AA71AF}"/>
              </a:ext>
            </a:extLst>
          </p:cNvPr>
          <p:cNvCxnSpPr>
            <a:cxnSpLocks/>
          </p:cNvCxnSpPr>
          <p:nvPr/>
        </p:nvCxnSpPr>
        <p:spPr>
          <a:xfrm flipV="1">
            <a:off x="2568255" y="2757558"/>
            <a:ext cx="444435" cy="1431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16411E-AD1A-994E-3E98-6B0F54746B04}"/>
              </a:ext>
            </a:extLst>
          </p:cNvPr>
          <p:cNvCxnSpPr>
            <a:cxnSpLocks/>
          </p:cNvCxnSpPr>
          <p:nvPr/>
        </p:nvCxnSpPr>
        <p:spPr>
          <a:xfrm flipV="1">
            <a:off x="3713534" y="3177639"/>
            <a:ext cx="383453" cy="1011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656692-6B20-F93A-0F4F-29687FA34B27}"/>
              </a:ext>
            </a:extLst>
          </p:cNvPr>
          <p:cNvCxnSpPr>
            <a:cxnSpLocks/>
          </p:cNvCxnSpPr>
          <p:nvPr/>
        </p:nvCxnSpPr>
        <p:spPr>
          <a:xfrm flipV="1">
            <a:off x="4288101" y="2984754"/>
            <a:ext cx="384839" cy="1355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B72ACBF-2295-AF26-2E07-D924A76D4534}"/>
              </a:ext>
            </a:extLst>
          </p:cNvPr>
          <p:cNvCxnSpPr>
            <a:cxnSpLocks/>
          </p:cNvCxnSpPr>
          <p:nvPr/>
        </p:nvCxnSpPr>
        <p:spPr>
          <a:xfrm flipV="1">
            <a:off x="4828721" y="3319153"/>
            <a:ext cx="393301" cy="1042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705A78-7068-F3BF-093A-201198DBC992}"/>
              </a:ext>
            </a:extLst>
          </p:cNvPr>
          <p:cNvCxnSpPr>
            <a:cxnSpLocks/>
          </p:cNvCxnSpPr>
          <p:nvPr/>
        </p:nvCxnSpPr>
        <p:spPr>
          <a:xfrm flipV="1">
            <a:off x="5371800" y="3424141"/>
            <a:ext cx="393301" cy="1042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1CCAE0-A701-CF65-9539-72916AD40F4A}"/>
              </a:ext>
            </a:extLst>
          </p:cNvPr>
          <p:cNvCxnSpPr>
            <a:cxnSpLocks/>
          </p:cNvCxnSpPr>
          <p:nvPr/>
        </p:nvCxnSpPr>
        <p:spPr>
          <a:xfrm flipV="1">
            <a:off x="5923926" y="3098470"/>
            <a:ext cx="408960" cy="1627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FE42B9-8657-F012-3135-38ECDE5F17E7}"/>
              </a:ext>
            </a:extLst>
          </p:cNvPr>
          <p:cNvCxnSpPr>
            <a:cxnSpLocks/>
          </p:cNvCxnSpPr>
          <p:nvPr/>
        </p:nvCxnSpPr>
        <p:spPr>
          <a:xfrm flipV="1">
            <a:off x="6481176" y="3541817"/>
            <a:ext cx="408960" cy="1184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F3266A-F90D-39D0-59F8-AF7EF741ABD7}"/>
              </a:ext>
            </a:extLst>
          </p:cNvPr>
          <p:cNvCxnSpPr>
            <a:cxnSpLocks/>
          </p:cNvCxnSpPr>
          <p:nvPr/>
        </p:nvCxnSpPr>
        <p:spPr>
          <a:xfrm flipV="1">
            <a:off x="7038426" y="3301607"/>
            <a:ext cx="394789" cy="1424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00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79438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발전과 상관도가 높은 기상 데이터 월별 추이 관계성 확인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추가</a:t>
            </a:r>
            <a:r>
              <a:rPr lang="en-US" altLang="ko-KR" b="1" dirty="0">
                <a:solidFill>
                  <a:srgbClr val="44546A"/>
                </a:solidFill>
              </a:rPr>
              <a:t>) </a:t>
            </a:r>
            <a:r>
              <a:rPr lang="ko-KR" altLang="en-US" b="1" dirty="0">
                <a:solidFill>
                  <a:srgbClr val="44546A"/>
                </a:solidFill>
              </a:rPr>
              <a:t>태양광 발전량 </a:t>
            </a: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설비 증가 추이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en-US" altLang="ko-KR" b="1" dirty="0" err="1">
                <a:solidFill>
                  <a:srgbClr val="44546A"/>
                </a:solidFill>
              </a:rPr>
              <a:t>catplot</a:t>
            </a:r>
            <a:r>
              <a:rPr lang="en-US" altLang="ko-KR" b="1" dirty="0">
                <a:solidFill>
                  <a:srgbClr val="44546A"/>
                </a:solidFill>
              </a:rPr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FF7657-BBDD-012F-F8EF-E06AFFC7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9" y="1691644"/>
            <a:ext cx="3414896" cy="272597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13B3CF-F362-E0B9-E097-83DABAB0F868}"/>
              </a:ext>
            </a:extLst>
          </p:cNvPr>
          <p:cNvCxnSpPr>
            <a:cxnSpLocks/>
          </p:cNvCxnSpPr>
          <p:nvPr/>
        </p:nvCxnSpPr>
        <p:spPr>
          <a:xfrm flipV="1">
            <a:off x="1229096" y="2166889"/>
            <a:ext cx="2315688" cy="819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34F05-5046-C669-080D-913F52DC40DE}"/>
              </a:ext>
            </a:extLst>
          </p:cNvPr>
          <p:cNvSpPr/>
          <p:nvPr/>
        </p:nvSpPr>
        <p:spPr>
          <a:xfrm>
            <a:off x="502628" y="4409944"/>
            <a:ext cx="4188125" cy="74020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err="1">
                <a:solidFill>
                  <a:srgbClr val="44546A"/>
                </a:solidFill>
              </a:rPr>
              <a:t>년도별</a:t>
            </a:r>
            <a:r>
              <a:rPr lang="ko-KR" altLang="en-US" sz="1500" b="1" dirty="0">
                <a:solidFill>
                  <a:srgbClr val="44546A"/>
                </a:solidFill>
              </a:rPr>
              <a:t> 총 발전량 확인 결과 설비 용량이 점점 증가되고 있음을 확인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FF038AA-3CB8-575B-3019-258C51FD5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32" y="1721698"/>
            <a:ext cx="6196415" cy="3976393"/>
          </a:xfrm>
          <a:prstGeom prst="rect">
            <a:avLst/>
          </a:prstGeom>
        </p:spPr>
      </p:pic>
      <p:sp>
        <p:nvSpPr>
          <p:cNvPr id="30" name="오른쪽 화살표 37">
            <a:extLst>
              <a:ext uri="{FF2B5EF4-FFF2-40B4-BE49-F238E27FC236}">
                <a16:creationId xmlns:a16="http://schemas.microsoft.com/office/drawing/2014/main" id="{18A23EFA-96A4-CE26-978F-4BB0BF74B098}"/>
              </a:ext>
            </a:extLst>
          </p:cNvPr>
          <p:cNvSpPr/>
          <p:nvPr/>
        </p:nvSpPr>
        <p:spPr>
          <a:xfrm>
            <a:off x="4516034" y="2992272"/>
            <a:ext cx="668740" cy="436728"/>
          </a:xfrm>
          <a:prstGeom prst="rightArrow">
            <a:avLst/>
          </a:prstGeom>
          <a:solidFill>
            <a:srgbClr val="6689FF"/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7D170A-87A5-569B-F7DF-7D4D18A6D14B}"/>
              </a:ext>
            </a:extLst>
          </p:cNvPr>
          <p:cNvSpPr/>
          <p:nvPr/>
        </p:nvSpPr>
        <p:spPr>
          <a:xfrm>
            <a:off x="5748866" y="5699364"/>
            <a:ext cx="6196415" cy="74020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발전 비율을 적용한 후 전체 년도에 대한 월별 발전량 그래프와 년도별로 표시한 월별 발전량 그래프를 비교해도 유사한 추이를 나타냄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176EA15-A5F9-99AD-27FB-10097FD64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562" y="5240514"/>
            <a:ext cx="2032597" cy="151079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6B8863-B2ED-3A2D-4FA6-7A07D5AF7FB9}"/>
              </a:ext>
            </a:extLst>
          </p:cNvPr>
          <p:cNvSpPr/>
          <p:nvPr/>
        </p:nvSpPr>
        <p:spPr>
          <a:xfrm>
            <a:off x="3280713" y="5166356"/>
            <a:ext cx="2092871" cy="1584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2EE8E70-BB52-35B1-FA64-9E193F975BBC}"/>
              </a:ext>
            </a:extLst>
          </p:cNvPr>
          <p:cNvCxnSpPr>
            <a:cxnSpLocks/>
          </p:cNvCxnSpPr>
          <p:nvPr/>
        </p:nvCxnSpPr>
        <p:spPr>
          <a:xfrm flipV="1">
            <a:off x="3418260" y="5344938"/>
            <a:ext cx="656650" cy="48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C2E552B-13D5-E510-C94E-3D38813A179D}"/>
              </a:ext>
            </a:extLst>
          </p:cNvPr>
          <p:cNvCxnSpPr>
            <a:cxnSpLocks/>
          </p:cNvCxnSpPr>
          <p:nvPr/>
        </p:nvCxnSpPr>
        <p:spPr>
          <a:xfrm>
            <a:off x="4199608" y="5400483"/>
            <a:ext cx="538089" cy="297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103055-AA45-2645-C106-A748DBC092FB}"/>
              </a:ext>
            </a:extLst>
          </p:cNvPr>
          <p:cNvCxnSpPr>
            <a:cxnSpLocks/>
          </p:cNvCxnSpPr>
          <p:nvPr/>
        </p:nvCxnSpPr>
        <p:spPr>
          <a:xfrm flipV="1">
            <a:off x="4737697" y="5549287"/>
            <a:ext cx="150451" cy="185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4493E9-0AB6-7500-5E1B-4D830585E4BA}"/>
              </a:ext>
            </a:extLst>
          </p:cNvPr>
          <p:cNvCxnSpPr>
            <a:cxnSpLocks/>
          </p:cNvCxnSpPr>
          <p:nvPr/>
        </p:nvCxnSpPr>
        <p:spPr>
          <a:xfrm>
            <a:off x="4932560" y="5642139"/>
            <a:ext cx="330870" cy="184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0B61C2-27FF-2E79-8BF3-708D49BCD2BB}"/>
              </a:ext>
            </a:extLst>
          </p:cNvPr>
          <p:cNvCxnSpPr>
            <a:cxnSpLocks/>
          </p:cNvCxnSpPr>
          <p:nvPr/>
        </p:nvCxnSpPr>
        <p:spPr>
          <a:xfrm flipV="1">
            <a:off x="6032871" y="1960823"/>
            <a:ext cx="1915740" cy="1415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2EA41B7-271C-031B-AA89-D3702E392CA3}"/>
              </a:ext>
            </a:extLst>
          </p:cNvPr>
          <p:cNvCxnSpPr>
            <a:cxnSpLocks/>
          </p:cNvCxnSpPr>
          <p:nvPr/>
        </p:nvCxnSpPr>
        <p:spPr>
          <a:xfrm>
            <a:off x="8007184" y="2018085"/>
            <a:ext cx="1934615" cy="1192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02D4C9E-170E-E17F-6167-86D6CCBE2FC3}"/>
              </a:ext>
            </a:extLst>
          </p:cNvPr>
          <p:cNvCxnSpPr>
            <a:cxnSpLocks/>
          </p:cNvCxnSpPr>
          <p:nvPr/>
        </p:nvCxnSpPr>
        <p:spPr>
          <a:xfrm flipV="1">
            <a:off x="9941799" y="2780021"/>
            <a:ext cx="374351" cy="431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2C9AC4D-F549-B4FC-3F51-51CE139C2BBF}"/>
              </a:ext>
            </a:extLst>
          </p:cNvPr>
          <p:cNvCxnSpPr>
            <a:cxnSpLocks/>
          </p:cNvCxnSpPr>
          <p:nvPr/>
        </p:nvCxnSpPr>
        <p:spPr>
          <a:xfrm>
            <a:off x="10380657" y="2869666"/>
            <a:ext cx="923536" cy="284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7C926F4-9F59-B4F6-A491-039B248CF32B}"/>
              </a:ext>
            </a:extLst>
          </p:cNvPr>
          <p:cNvSpPr/>
          <p:nvPr/>
        </p:nvSpPr>
        <p:spPr>
          <a:xfrm>
            <a:off x="3286358" y="5218291"/>
            <a:ext cx="2087225" cy="845327"/>
          </a:xfrm>
          <a:prstGeom prst="ellipse">
            <a:avLst/>
          </a:prstGeom>
          <a:solidFill>
            <a:srgbClr val="0070C0">
              <a:alpha val="14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BA4068C-2A73-DB0B-5A58-61D88AB0DEF3}"/>
              </a:ext>
            </a:extLst>
          </p:cNvPr>
          <p:cNvSpPr/>
          <p:nvPr/>
        </p:nvSpPr>
        <p:spPr>
          <a:xfrm>
            <a:off x="5773791" y="1720425"/>
            <a:ext cx="5697773" cy="2428128"/>
          </a:xfrm>
          <a:prstGeom prst="ellipse">
            <a:avLst/>
          </a:prstGeom>
          <a:solidFill>
            <a:srgbClr val="0070C0">
              <a:alpha val="14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오른쪽 화살표 37">
            <a:extLst>
              <a:ext uri="{FF2B5EF4-FFF2-40B4-BE49-F238E27FC236}">
                <a16:creationId xmlns:a16="http://schemas.microsoft.com/office/drawing/2014/main" id="{AA829A26-B9A5-75E3-AB87-DA4B828998CB}"/>
              </a:ext>
            </a:extLst>
          </p:cNvPr>
          <p:cNvSpPr/>
          <p:nvPr/>
        </p:nvSpPr>
        <p:spPr>
          <a:xfrm rot="19201689">
            <a:off x="4772091" y="4375634"/>
            <a:ext cx="1827198" cy="2883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0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79438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발전량의 계절별 집단 간 평균값에 차이가 있는가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계절별 발전량 데이터를 통한 </a:t>
            </a:r>
            <a:r>
              <a:rPr lang="en-US" altLang="ko-KR" b="1" dirty="0">
                <a:solidFill>
                  <a:srgbClr val="44546A"/>
                </a:solidFill>
              </a:rPr>
              <a:t>t-test, ANOVA</a:t>
            </a:r>
            <a:r>
              <a:rPr lang="ko-KR" altLang="en-US" b="1" dirty="0">
                <a:solidFill>
                  <a:srgbClr val="44546A"/>
                </a:solidFill>
              </a:rPr>
              <a:t>를 통한 통계 검정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412053-DD11-157A-809F-0F54BBA1C71D}"/>
              </a:ext>
            </a:extLst>
          </p:cNvPr>
          <p:cNvSpPr/>
          <p:nvPr/>
        </p:nvSpPr>
        <p:spPr>
          <a:xfrm>
            <a:off x="447040" y="1485186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계절별 데이터프레임 추가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5ECFA5E-6CFB-4CFF-EFE9-3F628620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8" y="2083990"/>
            <a:ext cx="3124361" cy="188604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9EC6A3-E505-D715-3BFA-9A398E87E96A}"/>
              </a:ext>
            </a:extLst>
          </p:cNvPr>
          <p:cNvSpPr/>
          <p:nvPr/>
        </p:nvSpPr>
        <p:spPr>
          <a:xfrm>
            <a:off x="4090708" y="1913868"/>
            <a:ext cx="7820586" cy="10864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계절 구간을 봄</a:t>
            </a:r>
            <a:r>
              <a:rPr lang="en-US" altLang="ko-KR" sz="1500" b="1" dirty="0">
                <a:solidFill>
                  <a:srgbClr val="44546A"/>
                </a:solidFill>
              </a:rPr>
              <a:t>(3,4,5</a:t>
            </a:r>
            <a:r>
              <a:rPr lang="ko-KR" altLang="en-US" sz="1500" b="1" dirty="0">
                <a:solidFill>
                  <a:srgbClr val="44546A"/>
                </a:solidFill>
              </a:rPr>
              <a:t>월</a:t>
            </a:r>
            <a:r>
              <a:rPr lang="en-US" altLang="ko-KR" sz="1500" b="1" dirty="0">
                <a:solidFill>
                  <a:srgbClr val="44546A"/>
                </a:solidFill>
              </a:rPr>
              <a:t>), </a:t>
            </a:r>
            <a:r>
              <a:rPr lang="ko-KR" altLang="en-US" sz="1500" b="1" dirty="0">
                <a:solidFill>
                  <a:srgbClr val="44546A"/>
                </a:solidFill>
              </a:rPr>
              <a:t>여름</a:t>
            </a:r>
            <a:r>
              <a:rPr lang="en-US" altLang="ko-KR" sz="1500" b="1" dirty="0">
                <a:solidFill>
                  <a:srgbClr val="44546A"/>
                </a:solidFill>
              </a:rPr>
              <a:t>(6,7,8</a:t>
            </a:r>
            <a:r>
              <a:rPr lang="ko-KR" altLang="en-US" sz="1500" b="1" dirty="0">
                <a:solidFill>
                  <a:srgbClr val="44546A"/>
                </a:solidFill>
              </a:rPr>
              <a:t>월</a:t>
            </a:r>
            <a:r>
              <a:rPr lang="en-US" altLang="ko-KR" sz="1500" b="1" dirty="0">
                <a:solidFill>
                  <a:srgbClr val="44546A"/>
                </a:solidFill>
              </a:rPr>
              <a:t>), </a:t>
            </a:r>
            <a:r>
              <a:rPr lang="ko-KR" altLang="en-US" sz="1500" b="1" dirty="0">
                <a:solidFill>
                  <a:srgbClr val="44546A"/>
                </a:solidFill>
              </a:rPr>
              <a:t>가을</a:t>
            </a:r>
            <a:r>
              <a:rPr lang="en-US" altLang="ko-KR" sz="1500" b="1" dirty="0">
                <a:solidFill>
                  <a:srgbClr val="44546A"/>
                </a:solidFill>
              </a:rPr>
              <a:t>(9,10,11</a:t>
            </a:r>
            <a:r>
              <a:rPr lang="ko-KR" altLang="en-US" sz="1500" b="1" dirty="0">
                <a:solidFill>
                  <a:srgbClr val="44546A"/>
                </a:solidFill>
              </a:rPr>
              <a:t>월</a:t>
            </a:r>
            <a:r>
              <a:rPr lang="en-US" altLang="ko-KR" sz="1500" b="1" dirty="0">
                <a:solidFill>
                  <a:srgbClr val="44546A"/>
                </a:solidFill>
              </a:rPr>
              <a:t>), </a:t>
            </a:r>
            <a:r>
              <a:rPr lang="ko-KR" altLang="en-US" sz="1500" b="1" dirty="0">
                <a:solidFill>
                  <a:srgbClr val="44546A"/>
                </a:solidFill>
              </a:rPr>
              <a:t>겨울</a:t>
            </a:r>
            <a:r>
              <a:rPr lang="en-US" altLang="ko-KR" sz="1500" b="1" dirty="0">
                <a:solidFill>
                  <a:srgbClr val="44546A"/>
                </a:solidFill>
              </a:rPr>
              <a:t>(12,1,2</a:t>
            </a:r>
            <a:r>
              <a:rPr lang="ko-KR" altLang="en-US" sz="1500" b="1" dirty="0">
                <a:solidFill>
                  <a:srgbClr val="44546A"/>
                </a:solidFill>
              </a:rPr>
              <a:t>월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  <a:r>
              <a:rPr lang="ko-KR" altLang="en-US" sz="1500" b="1" dirty="0">
                <a:solidFill>
                  <a:srgbClr val="44546A"/>
                </a:solidFill>
              </a:rPr>
              <a:t>로 분리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.</a:t>
            </a:r>
            <a:r>
              <a:rPr lang="en-US" altLang="ko-KR" sz="1500" b="1" dirty="0" err="1">
                <a:solidFill>
                  <a:srgbClr val="44546A"/>
                </a:solidFill>
              </a:rPr>
              <a:t>isln</a:t>
            </a:r>
            <a:r>
              <a:rPr lang="en-US" altLang="ko-KR" sz="1500" b="1" dirty="0">
                <a:solidFill>
                  <a:srgbClr val="44546A"/>
                </a:solidFill>
              </a:rPr>
              <a:t>()</a:t>
            </a:r>
            <a:r>
              <a:rPr lang="ko-KR" altLang="en-US" sz="1500" b="1" dirty="0">
                <a:solidFill>
                  <a:srgbClr val="44546A"/>
                </a:solidFill>
              </a:rPr>
              <a:t>함수를 활용해 해당 숫자가 있는 월을 모두 포함하는 필터 조건 적용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계절 컬럼을 추가해 각각 </a:t>
            </a:r>
            <a:r>
              <a:rPr lang="en-US" altLang="ko-KR" sz="1500" b="1" dirty="0">
                <a:solidFill>
                  <a:srgbClr val="44546A"/>
                </a:solidFill>
              </a:rPr>
              <a:t>‘</a:t>
            </a:r>
            <a:r>
              <a:rPr lang="ko-KR" altLang="en-US" sz="1500" b="1" dirty="0">
                <a:solidFill>
                  <a:srgbClr val="44546A"/>
                </a:solidFill>
              </a:rPr>
              <a:t>봄</a:t>
            </a:r>
            <a:r>
              <a:rPr lang="en-US" altLang="ko-KR" sz="1500" b="1" dirty="0">
                <a:solidFill>
                  <a:srgbClr val="44546A"/>
                </a:solidFill>
              </a:rPr>
              <a:t>’, ‘</a:t>
            </a:r>
            <a:r>
              <a:rPr lang="ko-KR" altLang="en-US" sz="1500" b="1" dirty="0">
                <a:solidFill>
                  <a:srgbClr val="44546A"/>
                </a:solidFill>
              </a:rPr>
              <a:t>여름</a:t>
            </a:r>
            <a:r>
              <a:rPr lang="en-US" altLang="ko-KR" sz="1500" b="1" dirty="0">
                <a:solidFill>
                  <a:srgbClr val="44546A"/>
                </a:solidFill>
              </a:rPr>
              <a:t>’, ‘</a:t>
            </a:r>
            <a:r>
              <a:rPr lang="ko-KR" altLang="en-US" sz="1500" b="1" dirty="0">
                <a:solidFill>
                  <a:srgbClr val="44546A"/>
                </a:solidFill>
              </a:rPr>
              <a:t>가을</a:t>
            </a:r>
            <a:r>
              <a:rPr lang="en-US" altLang="ko-KR" sz="1500" b="1" dirty="0">
                <a:solidFill>
                  <a:srgbClr val="44546A"/>
                </a:solidFill>
              </a:rPr>
              <a:t>’, ‘</a:t>
            </a:r>
            <a:r>
              <a:rPr lang="ko-KR" altLang="en-US" sz="1500" b="1" dirty="0">
                <a:solidFill>
                  <a:srgbClr val="44546A"/>
                </a:solidFill>
              </a:rPr>
              <a:t>겨울</a:t>
            </a:r>
            <a:r>
              <a:rPr lang="en-US" altLang="ko-KR" sz="1500" b="1" dirty="0">
                <a:solidFill>
                  <a:srgbClr val="44546A"/>
                </a:solidFill>
              </a:rPr>
              <a:t>’</a:t>
            </a:r>
            <a:r>
              <a:rPr lang="ko-KR" altLang="en-US" sz="1500" b="1" dirty="0">
                <a:solidFill>
                  <a:srgbClr val="44546A"/>
                </a:solidFill>
              </a:rPr>
              <a:t>을 반영 후 해당 기준으로 그룹 지정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A2DC38D-5C23-7B2D-996E-4C53C02FCED2}"/>
              </a:ext>
            </a:extLst>
          </p:cNvPr>
          <p:cNvSpPr/>
          <p:nvPr/>
        </p:nvSpPr>
        <p:spPr>
          <a:xfrm>
            <a:off x="502627" y="2083990"/>
            <a:ext cx="3124361" cy="1886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CEDEFA-1DD2-DD5F-2016-E30426280D4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626988" y="2184741"/>
            <a:ext cx="526311" cy="8422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5E37B377-88A9-3FE8-7995-F6A128E7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99" y="3282950"/>
            <a:ext cx="1847945" cy="444523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471BDBF5-BCD1-8733-F986-EB4E4C822F0B}"/>
              </a:ext>
            </a:extLst>
          </p:cNvPr>
          <p:cNvSpPr/>
          <p:nvPr/>
        </p:nvSpPr>
        <p:spPr>
          <a:xfrm>
            <a:off x="4153299" y="3273495"/>
            <a:ext cx="1847945" cy="447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EFFB19E-D289-6D69-BB43-43C1534AA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75" y="3569894"/>
            <a:ext cx="4300679" cy="292296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3E4345-6911-E15B-5B9D-B1D7D647BBAD}"/>
              </a:ext>
            </a:extLst>
          </p:cNvPr>
          <p:cNvSpPr/>
          <p:nvPr/>
        </p:nvSpPr>
        <p:spPr>
          <a:xfrm>
            <a:off x="7299587" y="6432911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>
                <a:solidFill>
                  <a:srgbClr val="44546A"/>
                </a:solidFill>
              </a:rPr>
              <a:t>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4502A78-6E06-1656-924B-F90CE766610A}"/>
              </a:ext>
            </a:extLst>
          </p:cNvPr>
          <p:cNvSpPr/>
          <p:nvPr/>
        </p:nvSpPr>
        <p:spPr>
          <a:xfrm>
            <a:off x="8310309" y="6432911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>
                <a:solidFill>
                  <a:srgbClr val="44546A"/>
                </a:solidFill>
              </a:rPr>
              <a:t>여름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1C66D3-5B4A-9AB2-88AB-821F820E6C22}"/>
              </a:ext>
            </a:extLst>
          </p:cNvPr>
          <p:cNvSpPr/>
          <p:nvPr/>
        </p:nvSpPr>
        <p:spPr>
          <a:xfrm>
            <a:off x="9321031" y="6432911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>
                <a:solidFill>
                  <a:srgbClr val="44546A"/>
                </a:solidFill>
              </a:rPr>
              <a:t>가을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56DBF75-331E-0D19-B170-463AC9DA6DC0}"/>
              </a:ext>
            </a:extLst>
          </p:cNvPr>
          <p:cNvSpPr/>
          <p:nvPr/>
        </p:nvSpPr>
        <p:spPr>
          <a:xfrm>
            <a:off x="10331752" y="6432911"/>
            <a:ext cx="529590" cy="253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44546A"/>
                </a:solidFill>
              </a:rPr>
              <a:t>겨울</a:t>
            </a:r>
            <a:endParaRPr lang="en-US" altLang="ko-KR" sz="800" b="1" dirty="0">
              <a:solidFill>
                <a:srgbClr val="44546A"/>
              </a:solidFill>
            </a:endParaRPr>
          </a:p>
        </p:txBody>
      </p:sp>
      <p:sp>
        <p:nvSpPr>
          <p:cNvPr id="59" name="사각형: 둥근 모서리 16">
            <a:extLst>
              <a:ext uri="{FF2B5EF4-FFF2-40B4-BE49-F238E27FC236}">
                <a16:creationId xmlns:a16="http://schemas.microsoft.com/office/drawing/2014/main" id="{A6FF2766-278B-7ECF-DCF5-513C2C75DC92}"/>
              </a:ext>
            </a:extLst>
          </p:cNvPr>
          <p:cNvSpPr/>
          <p:nvPr/>
        </p:nvSpPr>
        <p:spPr>
          <a:xfrm>
            <a:off x="6327157" y="3429000"/>
            <a:ext cx="5290019" cy="3333878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오른쪽 화살표 37">
            <a:extLst>
              <a:ext uri="{FF2B5EF4-FFF2-40B4-BE49-F238E27FC236}">
                <a16:creationId xmlns:a16="http://schemas.microsoft.com/office/drawing/2014/main" id="{19ECACD5-40B4-2AD8-3DD3-FB117BA99637}"/>
              </a:ext>
            </a:extLst>
          </p:cNvPr>
          <p:cNvSpPr/>
          <p:nvPr/>
        </p:nvSpPr>
        <p:spPr>
          <a:xfrm rot="1609672">
            <a:off x="5530475" y="4044167"/>
            <a:ext cx="668740" cy="436728"/>
          </a:xfrm>
          <a:prstGeom prst="rightArrow">
            <a:avLst/>
          </a:prstGeom>
          <a:solidFill>
            <a:srgbClr val="6689FF"/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70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8599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계절별 발전량 데이터를 통한 </a:t>
            </a:r>
            <a:r>
              <a:rPr lang="en-US" altLang="ko-KR" b="1" dirty="0">
                <a:solidFill>
                  <a:srgbClr val="44546A"/>
                </a:solidFill>
              </a:rPr>
              <a:t>t-test, ANOVA</a:t>
            </a:r>
            <a:r>
              <a:rPr lang="ko-KR" altLang="en-US" b="1" dirty="0">
                <a:solidFill>
                  <a:srgbClr val="44546A"/>
                </a:solidFill>
              </a:rPr>
              <a:t>를 통한 통계 검정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412053-DD11-157A-809F-0F54BBA1C71D}"/>
              </a:ext>
            </a:extLst>
          </p:cNvPr>
          <p:cNvSpPr/>
          <p:nvPr/>
        </p:nvSpPr>
        <p:spPr>
          <a:xfrm>
            <a:off x="447040" y="1485186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계절별 </a:t>
            </a:r>
            <a:r>
              <a:rPr lang="en-US" altLang="ko-KR" b="1" dirty="0">
                <a:solidFill>
                  <a:srgbClr val="44546A"/>
                </a:solidFill>
              </a:rPr>
              <a:t>ANOVA, t-test </a:t>
            </a:r>
            <a:r>
              <a:rPr lang="ko-KR" altLang="en-US" b="1" dirty="0">
                <a:solidFill>
                  <a:srgbClr val="44546A"/>
                </a:solidFill>
              </a:rPr>
              <a:t>검증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D877F-6A98-D320-A6E3-B9DFB829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42" y="2406074"/>
            <a:ext cx="3753043" cy="11303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3D61F0-3857-DBE8-9BBC-DCD31E3BE061}"/>
              </a:ext>
            </a:extLst>
          </p:cNvPr>
          <p:cNvSpPr/>
          <p:nvPr/>
        </p:nvSpPr>
        <p:spPr>
          <a:xfrm>
            <a:off x="502628" y="1924489"/>
            <a:ext cx="1338446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ANOVA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DE48B4-7308-05A5-85B7-4BD9D45EB60E}"/>
              </a:ext>
            </a:extLst>
          </p:cNvPr>
          <p:cNvSpPr/>
          <p:nvPr/>
        </p:nvSpPr>
        <p:spPr>
          <a:xfrm>
            <a:off x="555742" y="2406075"/>
            <a:ext cx="3753043" cy="1130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E528DF-1242-92BE-2EB5-57FCE307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251" y="2562220"/>
            <a:ext cx="5473981" cy="19686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CA43AA-A428-3CAB-3B2B-F3C32182CDF4}"/>
              </a:ext>
            </a:extLst>
          </p:cNvPr>
          <p:cNvSpPr/>
          <p:nvPr/>
        </p:nvSpPr>
        <p:spPr>
          <a:xfrm>
            <a:off x="8683743" y="2562220"/>
            <a:ext cx="2197490" cy="196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97B1A0-1675-4659-6C21-F021B81FDDD7}"/>
              </a:ext>
            </a:extLst>
          </p:cNvPr>
          <p:cNvSpPr/>
          <p:nvPr/>
        </p:nvSpPr>
        <p:spPr>
          <a:xfrm>
            <a:off x="5357699" y="2824180"/>
            <a:ext cx="5473981" cy="74020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p-value &lt; 0.05 </a:t>
            </a:r>
            <a:r>
              <a:rPr lang="ko-KR" altLang="en-US" sz="1500" b="1" dirty="0">
                <a:solidFill>
                  <a:srgbClr val="44546A"/>
                </a:solidFill>
              </a:rPr>
              <a:t>이므로 </a:t>
            </a:r>
            <a:r>
              <a:rPr lang="ko-KR" altLang="en-US" sz="1500" b="1" dirty="0" err="1">
                <a:solidFill>
                  <a:srgbClr val="44546A"/>
                </a:solidFill>
              </a:rPr>
              <a:t>귀무가설</a:t>
            </a:r>
            <a:r>
              <a:rPr lang="ko-KR" altLang="en-US" sz="1500" b="1" dirty="0">
                <a:solidFill>
                  <a:srgbClr val="44546A"/>
                </a:solidFill>
              </a:rPr>
              <a:t> 기각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-&gt; </a:t>
            </a:r>
            <a:r>
              <a:rPr lang="ko-KR" altLang="en-US" sz="1500" b="1" dirty="0">
                <a:solidFill>
                  <a:srgbClr val="44546A"/>
                </a:solidFill>
              </a:rPr>
              <a:t>계절 간의 발전량 평균값은 같다고 볼 수 없다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F11AD3-F20B-FF22-24FE-9980F952B275}"/>
              </a:ext>
            </a:extLst>
          </p:cNvPr>
          <p:cNvSpPr/>
          <p:nvPr/>
        </p:nvSpPr>
        <p:spPr>
          <a:xfrm>
            <a:off x="502628" y="3655174"/>
            <a:ext cx="453927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T-test  (ex&gt; </a:t>
            </a:r>
            <a:r>
              <a:rPr lang="ko-KR" altLang="en-US" b="1" dirty="0">
                <a:solidFill>
                  <a:srgbClr val="44546A"/>
                </a:solidFill>
              </a:rPr>
              <a:t>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가을 </a:t>
            </a:r>
            <a:r>
              <a:rPr lang="en-US" altLang="ko-KR" b="1" dirty="0">
                <a:solidFill>
                  <a:srgbClr val="44546A"/>
                </a:solidFill>
              </a:rPr>
              <a:t>2</a:t>
            </a:r>
            <a:r>
              <a:rPr lang="ko-KR" altLang="en-US" b="1" dirty="0">
                <a:solidFill>
                  <a:srgbClr val="44546A"/>
                </a:solidFill>
              </a:rPr>
              <a:t>계절 비교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A358C7-7710-D302-60BE-C2E13DE98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85" y="4124633"/>
            <a:ext cx="3600635" cy="12827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558C974-3D35-9721-48E6-BA4A37504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85" y="5550947"/>
            <a:ext cx="4122182" cy="22861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774F51-37AF-455C-D93F-B720E742F31F}"/>
              </a:ext>
            </a:extLst>
          </p:cNvPr>
          <p:cNvSpPr/>
          <p:nvPr/>
        </p:nvSpPr>
        <p:spPr>
          <a:xfrm>
            <a:off x="748703" y="5040196"/>
            <a:ext cx="3475317" cy="227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193A82-2E65-BDF2-ACED-8BEE1521D7B6}"/>
              </a:ext>
            </a:extLst>
          </p:cNvPr>
          <p:cNvSpPr/>
          <p:nvPr/>
        </p:nvSpPr>
        <p:spPr>
          <a:xfrm>
            <a:off x="637346" y="5556719"/>
            <a:ext cx="4108221" cy="222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981958-91C0-B9DC-782B-2C8638F3DBBD}"/>
              </a:ext>
            </a:extLst>
          </p:cNvPr>
          <p:cNvSpPr/>
          <p:nvPr/>
        </p:nvSpPr>
        <p:spPr>
          <a:xfrm>
            <a:off x="5357698" y="4033266"/>
            <a:ext cx="5473981" cy="3939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44546A"/>
                </a:solidFill>
              </a:rPr>
              <a:t>이전 평균값 비교 함수 내 </a:t>
            </a:r>
            <a:r>
              <a:rPr lang="en-US" altLang="ko-KR" sz="1500" b="1" dirty="0" err="1">
                <a:solidFill>
                  <a:srgbClr val="44546A"/>
                </a:solidFill>
              </a:rPr>
              <a:t>ttest_ind</a:t>
            </a:r>
            <a:r>
              <a:rPr lang="en-US" altLang="ko-KR" sz="1500" b="1" dirty="0">
                <a:solidFill>
                  <a:srgbClr val="44546A"/>
                </a:solidFill>
              </a:rPr>
              <a:t>(</a:t>
            </a:r>
            <a:r>
              <a:rPr lang="ko-KR" altLang="en-US" sz="1500" b="1" dirty="0">
                <a:solidFill>
                  <a:srgbClr val="44546A"/>
                </a:solidFill>
              </a:rPr>
              <a:t>비교군</a:t>
            </a:r>
            <a:r>
              <a:rPr lang="en-US" altLang="ko-KR" sz="1500" b="1" dirty="0">
                <a:solidFill>
                  <a:srgbClr val="44546A"/>
                </a:solidFill>
              </a:rPr>
              <a:t>1, </a:t>
            </a:r>
            <a:r>
              <a:rPr lang="ko-KR" altLang="en-US" sz="1500" b="1" dirty="0">
                <a:solidFill>
                  <a:srgbClr val="44546A"/>
                </a:solidFill>
              </a:rPr>
              <a:t>비교군</a:t>
            </a:r>
            <a:r>
              <a:rPr lang="en-US" altLang="ko-KR" sz="1500" b="1" dirty="0">
                <a:solidFill>
                  <a:srgbClr val="44546A"/>
                </a:solidFill>
              </a:rPr>
              <a:t>2) </a:t>
            </a:r>
            <a:r>
              <a:rPr lang="ko-KR" altLang="en-US" sz="1500" b="1" dirty="0">
                <a:solidFill>
                  <a:srgbClr val="44546A"/>
                </a:solidFill>
              </a:rPr>
              <a:t>활용</a:t>
            </a:r>
            <a:endParaRPr lang="en-US" altLang="ko-KR" sz="1500" b="1" dirty="0">
              <a:solidFill>
                <a:srgbClr val="44546A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4AE9733-2CF2-1783-FAD1-AD6080A0F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2823" y="4506821"/>
            <a:ext cx="6101831" cy="101894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53332E-2B14-C9C0-3B85-65831330A728}"/>
              </a:ext>
            </a:extLst>
          </p:cNvPr>
          <p:cNvSpPr/>
          <p:nvPr/>
        </p:nvSpPr>
        <p:spPr>
          <a:xfrm>
            <a:off x="9489017" y="5190123"/>
            <a:ext cx="2049050" cy="227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532383-0F3A-2F8D-71E7-26E4C8F77C6F}"/>
              </a:ext>
            </a:extLst>
          </p:cNvPr>
          <p:cNvSpPr/>
          <p:nvPr/>
        </p:nvSpPr>
        <p:spPr>
          <a:xfrm>
            <a:off x="5407250" y="5546998"/>
            <a:ext cx="5473981" cy="10864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p-value &lt; 0.05 </a:t>
            </a:r>
            <a:r>
              <a:rPr lang="ko-KR" altLang="en-US" sz="1500" b="1" dirty="0">
                <a:solidFill>
                  <a:srgbClr val="44546A"/>
                </a:solidFill>
              </a:rPr>
              <a:t>이므로 </a:t>
            </a:r>
            <a:r>
              <a:rPr lang="ko-KR" altLang="en-US" sz="1500" b="1" dirty="0" err="1">
                <a:solidFill>
                  <a:srgbClr val="44546A"/>
                </a:solidFill>
              </a:rPr>
              <a:t>귀무가설</a:t>
            </a:r>
            <a:r>
              <a:rPr lang="ko-KR" altLang="en-US" sz="1500" b="1" dirty="0">
                <a:solidFill>
                  <a:srgbClr val="44546A"/>
                </a:solidFill>
              </a:rPr>
              <a:t> 기각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-&gt; </a:t>
            </a:r>
            <a:r>
              <a:rPr lang="ko-KR" altLang="en-US" sz="1500" b="1" dirty="0">
                <a:solidFill>
                  <a:srgbClr val="44546A"/>
                </a:solidFill>
              </a:rPr>
              <a:t>봄</a:t>
            </a:r>
            <a:r>
              <a:rPr lang="en-US" altLang="ko-KR" sz="1500" b="1" dirty="0">
                <a:solidFill>
                  <a:srgbClr val="44546A"/>
                </a:solidFill>
              </a:rPr>
              <a:t>-</a:t>
            </a:r>
            <a:r>
              <a:rPr lang="ko-KR" altLang="en-US" sz="1500" b="1" dirty="0">
                <a:solidFill>
                  <a:srgbClr val="44546A"/>
                </a:solidFill>
              </a:rPr>
              <a:t>가을 간의 발전량 평균값은 같다고 볼 수 없다</a:t>
            </a:r>
            <a:endParaRPr lang="en-US" altLang="ko-KR" sz="15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/>
                </a:solidFill>
              </a:rPr>
              <a:t>    (</a:t>
            </a:r>
            <a:r>
              <a:rPr lang="ko-KR" altLang="en-US" sz="1500" b="1" dirty="0">
                <a:solidFill>
                  <a:srgbClr val="44546A"/>
                </a:solidFill>
              </a:rPr>
              <a:t>나머지 계절도 동일하게 </a:t>
            </a:r>
            <a:r>
              <a:rPr lang="ko-KR" altLang="en-US" sz="1500" b="1" dirty="0" err="1">
                <a:solidFill>
                  <a:srgbClr val="44546A"/>
                </a:solidFill>
              </a:rPr>
              <a:t>귀무가설</a:t>
            </a:r>
            <a:r>
              <a:rPr lang="ko-KR" altLang="en-US" sz="1500" b="1" dirty="0">
                <a:solidFill>
                  <a:srgbClr val="44546A"/>
                </a:solidFill>
              </a:rPr>
              <a:t> 기각</a:t>
            </a:r>
            <a:r>
              <a:rPr lang="en-US" altLang="ko-KR" sz="1500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D124FEA6-E5AF-2EEA-AFC7-ABDA06C7686B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태양광 발전량의 계절별 집단 간 평균값에 차이가 있는가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4" name="사각형: 둥근 모서리 16">
            <a:extLst>
              <a:ext uri="{FF2B5EF4-FFF2-40B4-BE49-F238E27FC236}">
                <a16:creationId xmlns:a16="http://schemas.microsoft.com/office/drawing/2014/main" id="{11B718B7-160D-E6C1-80F5-E6812B5DE803}"/>
              </a:ext>
            </a:extLst>
          </p:cNvPr>
          <p:cNvSpPr/>
          <p:nvPr/>
        </p:nvSpPr>
        <p:spPr>
          <a:xfrm>
            <a:off x="447040" y="286554"/>
            <a:ext cx="2517833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데이터 분석 및 시각화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35" name="사각형: 둥근 모서리 17">
            <a:extLst>
              <a:ext uri="{FF2B5EF4-FFF2-40B4-BE49-F238E27FC236}">
                <a16:creationId xmlns:a16="http://schemas.microsoft.com/office/drawing/2014/main" id="{ACA369DD-5B59-C6C5-8558-68E0CA4F2D1A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74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8599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결 론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D124FEA6-E5AF-2EEA-AFC7-ABDA06C7686B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고 찰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4" name="사각형: 둥근 모서리 16">
            <a:extLst>
              <a:ext uri="{FF2B5EF4-FFF2-40B4-BE49-F238E27FC236}">
                <a16:creationId xmlns:a16="http://schemas.microsoft.com/office/drawing/2014/main" id="{11B718B7-160D-E6C1-80F5-E6812B5DE803}"/>
              </a:ext>
            </a:extLst>
          </p:cNvPr>
          <p:cNvSpPr/>
          <p:nvPr/>
        </p:nvSpPr>
        <p:spPr>
          <a:xfrm>
            <a:off x="447041" y="286554"/>
            <a:ext cx="126746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고찰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35" name="사각형: 둥근 모서리 17">
            <a:extLst>
              <a:ext uri="{FF2B5EF4-FFF2-40B4-BE49-F238E27FC236}">
                <a16:creationId xmlns:a16="http://schemas.microsoft.com/office/drawing/2014/main" id="{ACA369DD-5B59-C6C5-8558-68E0CA4F2D1A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FEF2FD-6CC0-D135-C453-EFD1A7CAB1C3}"/>
              </a:ext>
            </a:extLst>
          </p:cNvPr>
          <p:cNvSpPr/>
          <p:nvPr/>
        </p:nvSpPr>
        <p:spPr>
          <a:xfrm>
            <a:off x="502628" y="1851560"/>
            <a:ext cx="11249660" cy="3778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본 분석을 통해 다음과 같은 결과 도출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1. </a:t>
            </a:r>
            <a:r>
              <a:rPr lang="ko-KR" altLang="en-US" b="1" dirty="0">
                <a:solidFill>
                  <a:srgbClr val="44546A"/>
                </a:solidFill>
              </a:rPr>
              <a:t>태양광 발전에 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일조시간과 같은 환경 요인이 영향을 미친다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(</a:t>
            </a:r>
            <a:r>
              <a:rPr lang="ko-KR" altLang="en-US" b="1" dirty="0" err="1">
                <a:solidFill>
                  <a:srgbClr val="44546A"/>
                </a:solidFill>
              </a:rPr>
              <a:t>전운량의</a:t>
            </a:r>
            <a:r>
              <a:rPr lang="ko-KR" altLang="en-US" b="1" dirty="0">
                <a:solidFill>
                  <a:srgbClr val="44546A"/>
                </a:solidFill>
              </a:rPr>
              <a:t> 경우 본 분석에서 명확하게 확인할 수 없음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2. </a:t>
            </a:r>
            <a:r>
              <a:rPr lang="ko-KR" altLang="en-US" b="1" dirty="0">
                <a:solidFill>
                  <a:srgbClr val="44546A"/>
                </a:solidFill>
              </a:rPr>
              <a:t>태양광 발전효율이 가장 높은 시간대는 통상 </a:t>
            </a:r>
            <a:r>
              <a:rPr lang="en-US" altLang="ko-KR" b="1" dirty="0">
                <a:solidFill>
                  <a:srgbClr val="44546A"/>
                </a:solidFill>
              </a:rPr>
              <a:t>12~14</a:t>
            </a:r>
            <a:r>
              <a:rPr lang="ko-KR" altLang="en-US" b="1" dirty="0">
                <a:solidFill>
                  <a:srgbClr val="44546A"/>
                </a:solidFill>
              </a:rPr>
              <a:t>시 사이로 나타난다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(12~14</a:t>
            </a:r>
            <a:r>
              <a:rPr lang="ko-KR" altLang="en-US" b="1" dirty="0">
                <a:solidFill>
                  <a:srgbClr val="44546A"/>
                </a:solidFill>
              </a:rPr>
              <a:t>시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태양의 고도가 가장 높은 시간대로 일사량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일조시간에 영향을 미침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3. </a:t>
            </a:r>
            <a:r>
              <a:rPr lang="ko-KR" altLang="en-US" b="1" dirty="0">
                <a:solidFill>
                  <a:srgbClr val="44546A"/>
                </a:solidFill>
              </a:rPr>
              <a:t>월별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계절별 태양광 발전효율은 봄에 가장 높게 나타난다</a:t>
            </a:r>
            <a:r>
              <a:rPr lang="en-US" altLang="ko-KR" b="1" dirty="0">
                <a:solidFill>
                  <a:srgbClr val="44546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029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8599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고 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D124FEA6-E5AF-2EEA-AFC7-ABDA06C7686B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고 찰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4" name="사각형: 둥근 모서리 16">
            <a:extLst>
              <a:ext uri="{FF2B5EF4-FFF2-40B4-BE49-F238E27FC236}">
                <a16:creationId xmlns:a16="http://schemas.microsoft.com/office/drawing/2014/main" id="{11B718B7-160D-E6C1-80F5-E6812B5DE803}"/>
              </a:ext>
            </a:extLst>
          </p:cNvPr>
          <p:cNvSpPr/>
          <p:nvPr/>
        </p:nvSpPr>
        <p:spPr>
          <a:xfrm>
            <a:off x="447041" y="286554"/>
            <a:ext cx="126746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고찰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35" name="사각형: 둥근 모서리 17">
            <a:extLst>
              <a:ext uri="{FF2B5EF4-FFF2-40B4-BE49-F238E27FC236}">
                <a16:creationId xmlns:a16="http://schemas.microsoft.com/office/drawing/2014/main" id="{ACA369DD-5B59-C6C5-8558-68E0CA4F2D1A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FEF2FD-6CC0-D135-C453-EFD1A7CAB1C3}"/>
              </a:ext>
            </a:extLst>
          </p:cNvPr>
          <p:cNvSpPr/>
          <p:nvPr/>
        </p:nvSpPr>
        <p:spPr>
          <a:xfrm>
            <a:off x="502628" y="1739060"/>
            <a:ext cx="11249660" cy="4193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보완해야 될 사항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지형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및 위치에 대한 정보를 반영하지 못해 </a:t>
            </a:r>
            <a:r>
              <a:rPr lang="ko-KR" altLang="en-US" b="1" dirty="0">
                <a:solidFill>
                  <a:srgbClr val="FF0000"/>
                </a:solidFill>
              </a:rPr>
              <a:t>지역을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부산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으로 제한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-&gt; </a:t>
            </a:r>
            <a:r>
              <a:rPr lang="ko-KR" altLang="en-US" b="1" dirty="0">
                <a:solidFill>
                  <a:srgbClr val="44546A"/>
                </a:solidFill>
              </a:rPr>
              <a:t>필요 데이터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위도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경도에 따른 지형 데이터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태양광 모듈의 각도 및 설치 방향에 대한 정보가 반영되지 못해 발생한 </a:t>
            </a:r>
            <a:r>
              <a:rPr lang="ko-KR" altLang="en-US" b="1" dirty="0">
                <a:solidFill>
                  <a:srgbClr val="FF0000"/>
                </a:solidFill>
              </a:rPr>
              <a:t>일사량 오차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   </a:t>
            </a:r>
            <a:r>
              <a:rPr lang="en-US" altLang="ko-KR" b="1" dirty="0">
                <a:solidFill>
                  <a:srgbClr val="44546A"/>
                </a:solidFill>
              </a:rPr>
              <a:t>-&gt; </a:t>
            </a:r>
            <a:r>
              <a:rPr lang="ko-KR" altLang="en-US" b="1" dirty="0">
                <a:solidFill>
                  <a:srgbClr val="44546A"/>
                </a:solidFill>
              </a:rPr>
              <a:t>필요 데이터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발전소별 모듈 종류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각도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설치 방향에 대한 데이터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태양 전지에 영향을 미치는 기후 요인에 대한 분석 </a:t>
            </a:r>
            <a:r>
              <a:rPr lang="ko-KR" altLang="en-US" b="1" dirty="0" err="1">
                <a:solidFill>
                  <a:srgbClr val="FF0000"/>
                </a:solidFill>
              </a:rPr>
              <a:t>미진행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-&gt; </a:t>
            </a:r>
            <a:r>
              <a:rPr lang="ko-KR" altLang="en-US" b="1" dirty="0">
                <a:solidFill>
                  <a:srgbClr val="44546A"/>
                </a:solidFill>
              </a:rPr>
              <a:t>필요 데이터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태양전지 출력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효율에 대한 기준 데이터 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8599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D19DE-189B-493D-983D-EBF8639CC653}"/>
              </a:ext>
            </a:extLst>
          </p:cNvPr>
          <p:cNvSpPr/>
          <p:nvPr/>
        </p:nvSpPr>
        <p:spPr>
          <a:xfrm>
            <a:off x="447040" y="1030894"/>
            <a:ext cx="7553960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고 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D124FEA6-E5AF-2EEA-AFC7-ABDA06C7686B}"/>
              </a:ext>
            </a:extLst>
          </p:cNvPr>
          <p:cNvSpPr/>
          <p:nvPr/>
        </p:nvSpPr>
        <p:spPr>
          <a:xfrm>
            <a:off x="229532" y="219598"/>
            <a:ext cx="112420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고 찰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4" name="사각형: 둥근 모서리 16">
            <a:extLst>
              <a:ext uri="{FF2B5EF4-FFF2-40B4-BE49-F238E27FC236}">
                <a16:creationId xmlns:a16="http://schemas.microsoft.com/office/drawing/2014/main" id="{11B718B7-160D-E6C1-80F5-E6812B5DE803}"/>
              </a:ext>
            </a:extLst>
          </p:cNvPr>
          <p:cNvSpPr/>
          <p:nvPr/>
        </p:nvSpPr>
        <p:spPr>
          <a:xfrm>
            <a:off x="447041" y="286554"/>
            <a:ext cx="126746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>
                <a:solidFill>
                  <a:srgbClr val="44546A"/>
                </a:solidFill>
              </a:rPr>
              <a:t>고찰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35" name="사각형: 둥근 모서리 17">
            <a:extLst>
              <a:ext uri="{FF2B5EF4-FFF2-40B4-BE49-F238E27FC236}">
                <a16:creationId xmlns:a16="http://schemas.microsoft.com/office/drawing/2014/main" id="{ACA369DD-5B59-C6C5-8558-68E0CA4F2D1A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A50DC7-7243-390A-E3F3-D7B8D163180F}"/>
              </a:ext>
            </a:extLst>
          </p:cNvPr>
          <p:cNvSpPr/>
          <p:nvPr/>
        </p:nvSpPr>
        <p:spPr>
          <a:xfrm>
            <a:off x="483578" y="1704230"/>
            <a:ext cx="11249660" cy="4193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향후 데이터 분석 방향성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일사량 센서를 통해 직접적으로 수집한 데이터와 기상관측을 통해 수집한 데이터 비교를 통해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</a:t>
            </a:r>
            <a:r>
              <a:rPr lang="ko-KR" altLang="en-US" b="1" dirty="0">
                <a:solidFill>
                  <a:srgbClr val="44546A"/>
                </a:solidFill>
              </a:rPr>
              <a:t>일사량 데이터에 대한 신뢰도를 높이는 방안 강구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모듈 연결 방식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모듈 설치 각도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모듈 설치 방향에 대한 데이터를 수집하고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동일 환경 내에 각 항목에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</a:t>
            </a:r>
            <a:r>
              <a:rPr lang="ko-KR" altLang="en-US" b="1" dirty="0">
                <a:solidFill>
                  <a:srgbClr val="44546A"/>
                </a:solidFill>
              </a:rPr>
              <a:t>대한 비교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대조군을 설정하여 발전량에 영향을 미치는 정도 파악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44546A"/>
                </a:solidFill>
              </a:rPr>
              <a:t>인버터 유형 및 제조사에 따른 출력 손실에 대한 데이터를 수집하고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해당 데이터를 통해 동일 환경에서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</a:t>
            </a:r>
            <a:r>
              <a:rPr lang="ko-KR" altLang="en-US" b="1" dirty="0">
                <a:solidFill>
                  <a:srgbClr val="44546A"/>
                </a:solidFill>
              </a:rPr>
              <a:t>인버터 효율로 인해 발생하는 오차를 줄이고 발전량 데이터 신뢰도를 높이는 방안 강구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49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905635" y="2646484"/>
            <a:ext cx="8380730" cy="1232096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ko-KR" altLang="en-US" sz="3500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감사합니다</a:t>
            </a:r>
            <a:endParaRPr lang="en-US" altLang="ko-KR" sz="3500" i="1" kern="0" dirty="0">
              <a:ln w="9525">
                <a:noFill/>
              </a:ln>
              <a:solidFill>
                <a:srgbClr val="44546A"/>
              </a:solidFill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05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8472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기초 지식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27000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개요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DB706C-ED09-13A8-93DB-4E00401EF01A}"/>
              </a:ext>
            </a:extLst>
          </p:cNvPr>
          <p:cNvSpPr/>
          <p:nvPr/>
        </p:nvSpPr>
        <p:spPr>
          <a:xfrm>
            <a:off x="447040" y="1040128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발전량 예측제도란</a:t>
            </a:r>
            <a:r>
              <a:rPr lang="en-US" altLang="ko-KR" b="1" dirty="0">
                <a:solidFill>
                  <a:srgbClr val="44546A"/>
                </a:solidFill>
              </a:rPr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EAFF14-F7FA-D015-19F7-EF23F05A9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5" y="1670501"/>
            <a:ext cx="5480428" cy="2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210620-53E1-3B74-50F6-E486F1A0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629" y="1958336"/>
            <a:ext cx="5599092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F4B1F2-D7DC-0B59-0B22-3453EAA9D093}"/>
              </a:ext>
            </a:extLst>
          </p:cNvPr>
          <p:cNvSpPr/>
          <p:nvPr/>
        </p:nvSpPr>
        <p:spPr>
          <a:xfrm>
            <a:off x="502628" y="4514497"/>
            <a:ext cx="11215107" cy="21162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20MW </a:t>
            </a:r>
            <a:r>
              <a:rPr lang="ko-KR" altLang="en-US" b="1" dirty="0">
                <a:solidFill>
                  <a:srgbClr val="44546A"/>
                </a:solidFill>
              </a:rPr>
              <a:t>이상 태양광 및 풍력 발전사업자 등이 재생에너지 발전량을 하루 전에 미리 예측하여 제출하고</a:t>
            </a:r>
            <a:r>
              <a:rPr lang="en-US" altLang="ko-KR" b="1" dirty="0">
                <a:solidFill>
                  <a:srgbClr val="44546A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당일 날 일정 오차율 이내로 이를 이행할 경우 정산급을 지급하는 제도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기대 효과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재생에너지 발전량 예측능력을 제고함으로써 재생에너지 변동성에 따른 발전기 추가 기동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등의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           </a:t>
            </a:r>
            <a:r>
              <a:rPr lang="ko-KR" altLang="en-US" b="1" dirty="0">
                <a:solidFill>
                  <a:srgbClr val="44546A"/>
                </a:solidFill>
              </a:rPr>
              <a:t>불필요한 사용을 줄여 보다 나은 전력계통 운용이 가능할 것으로 기대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76A18FA-033A-E60E-3211-3306DD2A3BA7}"/>
              </a:ext>
            </a:extLst>
          </p:cNvPr>
          <p:cNvSpPr/>
          <p:nvPr/>
        </p:nvSpPr>
        <p:spPr>
          <a:xfrm rot="10800000">
            <a:off x="5924212" y="2804160"/>
            <a:ext cx="395307" cy="291732"/>
          </a:xfrm>
          <a:prstGeom prst="rightArrow">
            <a:avLst/>
          </a:prstGeom>
          <a:solidFill>
            <a:srgbClr val="6689FF"/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40AFB8-4F1C-7593-085A-5A0919C9BAE5}"/>
              </a:ext>
            </a:extLst>
          </p:cNvPr>
          <p:cNvSpPr/>
          <p:nvPr/>
        </p:nvSpPr>
        <p:spPr>
          <a:xfrm>
            <a:off x="8278307" y="3867977"/>
            <a:ext cx="343942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</a:t>
            </a:r>
            <a:r>
              <a:rPr lang="ko-KR" altLang="en-US" sz="1200" dirty="0">
                <a:solidFill>
                  <a:srgbClr val="44546A"/>
                </a:solidFill>
              </a:rPr>
              <a:t>산업통상자원부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7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8472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기초 지식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27000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개요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DB706C-ED09-13A8-93DB-4E00401EF01A}"/>
              </a:ext>
            </a:extLst>
          </p:cNvPr>
          <p:cNvSpPr/>
          <p:nvPr/>
        </p:nvSpPr>
        <p:spPr>
          <a:xfrm>
            <a:off x="447040" y="1040128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 원리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73FE54C-4142-C936-D496-448939D7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3" y="1555266"/>
            <a:ext cx="54006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D95233F-5C54-39C5-2628-1C13C0183833}"/>
              </a:ext>
            </a:extLst>
          </p:cNvPr>
          <p:cNvSpPr/>
          <p:nvPr/>
        </p:nvSpPr>
        <p:spPr>
          <a:xfrm>
            <a:off x="502628" y="4722246"/>
            <a:ext cx="11215107" cy="17007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기본 원리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광전효과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태양 빛을 전기 에너지로 변환하는 효과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 빛이 반도체 소자로 이루어진 모듈을 통해 광전효과를 발생시켜 전기 에너지를 생산하고 이를 변환 장치를 통해 우리가 생활에 쓸 수 있는 에너지로 변환하여 공급하는 구조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52EF704-7DC5-5A30-33ED-82FDE49C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27" y="1169588"/>
            <a:ext cx="3924813" cy="34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212D5A-F406-3541-259A-5EFCB6346C4F}"/>
              </a:ext>
            </a:extLst>
          </p:cNvPr>
          <p:cNvSpPr/>
          <p:nvPr/>
        </p:nvSpPr>
        <p:spPr>
          <a:xfrm>
            <a:off x="502628" y="1667026"/>
            <a:ext cx="5044732" cy="2742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D82735-9898-1798-5B81-F5A807F47DF5}"/>
              </a:ext>
            </a:extLst>
          </p:cNvPr>
          <p:cNvSpPr/>
          <p:nvPr/>
        </p:nvSpPr>
        <p:spPr>
          <a:xfrm>
            <a:off x="7792720" y="3510280"/>
            <a:ext cx="1544320" cy="1077877"/>
          </a:xfrm>
          <a:prstGeom prst="ellipse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5FDA5D-31BE-086C-81E7-6970C43A487E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5547360" y="3038233"/>
            <a:ext cx="2245360" cy="10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5DF216-179E-ABF5-598F-F0C124950AB9}"/>
              </a:ext>
            </a:extLst>
          </p:cNvPr>
          <p:cNvSpPr/>
          <p:nvPr/>
        </p:nvSpPr>
        <p:spPr>
          <a:xfrm>
            <a:off x="7780112" y="4409440"/>
            <a:ext cx="3439428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doopedia.co.kr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E0ED68-613D-37C1-3C5E-C6CAF7B154D0}"/>
              </a:ext>
            </a:extLst>
          </p:cNvPr>
          <p:cNvSpPr/>
          <p:nvPr/>
        </p:nvSpPr>
        <p:spPr>
          <a:xfrm>
            <a:off x="2654324" y="4389119"/>
            <a:ext cx="3058161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https://youngji.medium.com/</a:t>
            </a:r>
          </a:p>
        </p:txBody>
      </p:sp>
    </p:spTree>
    <p:extLst>
      <p:ext uri="{BB962C8B-B14F-4D97-AF65-F5344CB8AC3E}">
        <p14:creationId xmlns:p14="http://schemas.microsoft.com/office/powerpoint/2010/main" val="300163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8472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기초 지식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27000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개요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DB706C-ED09-13A8-93DB-4E00401EF01A}"/>
              </a:ext>
            </a:extLst>
          </p:cNvPr>
          <p:cNvSpPr/>
          <p:nvPr/>
        </p:nvSpPr>
        <p:spPr>
          <a:xfrm>
            <a:off x="447040" y="1040128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발전에 영향을 미치는 요인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7E1730-E2EB-A23F-C2D2-0B54C38DFFAF}"/>
              </a:ext>
            </a:extLst>
          </p:cNvPr>
          <p:cNvSpPr/>
          <p:nvPr/>
        </p:nvSpPr>
        <p:spPr>
          <a:xfrm>
            <a:off x="487680" y="1513370"/>
            <a:ext cx="4064000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변수</a:t>
            </a:r>
            <a:r>
              <a:rPr lang="en-US" altLang="ko-KR" sz="1400" b="1" dirty="0">
                <a:solidFill>
                  <a:srgbClr val="44546A"/>
                </a:solidFill>
              </a:rPr>
              <a:t>1. </a:t>
            </a:r>
            <a:r>
              <a:rPr lang="ko-KR" altLang="en-US" sz="1400" b="1" dirty="0">
                <a:solidFill>
                  <a:srgbClr val="44546A"/>
                </a:solidFill>
              </a:rPr>
              <a:t>인버터 유형 </a:t>
            </a:r>
            <a:r>
              <a:rPr lang="en-US" altLang="ko-KR" sz="1400" b="1" dirty="0">
                <a:solidFill>
                  <a:srgbClr val="44546A"/>
                </a:solidFill>
              </a:rPr>
              <a:t>(</a:t>
            </a:r>
            <a:r>
              <a:rPr lang="ko-KR" altLang="en-US" sz="1400" b="1" dirty="0">
                <a:solidFill>
                  <a:srgbClr val="44546A"/>
                </a:solidFill>
              </a:rPr>
              <a:t>스트링</a:t>
            </a:r>
            <a:r>
              <a:rPr lang="en-US" altLang="ko-KR" sz="1400" b="1" dirty="0">
                <a:solidFill>
                  <a:srgbClr val="44546A"/>
                </a:solidFill>
              </a:rPr>
              <a:t> VS </a:t>
            </a:r>
            <a:r>
              <a:rPr lang="ko-KR" altLang="en-US" sz="1400" b="1" dirty="0">
                <a:solidFill>
                  <a:srgbClr val="44546A"/>
                </a:solidFill>
              </a:rPr>
              <a:t>센트럴</a:t>
            </a:r>
            <a:r>
              <a:rPr lang="en-US" altLang="ko-KR" sz="1400" b="1" dirty="0">
                <a:solidFill>
                  <a:srgbClr val="44546A"/>
                </a:solidFill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A47FA3-AEA0-7409-9B8B-7DC463A6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8" y="1887256"/>
            <a:ext cx="3896652" cy="21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1CA2A-94A6-CDAB-2EDC-3354B502A5F8}"/>
              </a:ext>
            </a:extLst>
          </p:cNvPr>
          <p:cNvSpPr/>
          <p:nvPr/>
        </p:nvSpPr>
        <p:spPr>
          <a:xfrm>
            <a:off x="487680" y="4255654"/>
            <a:ext cx="4064000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변수</a:t>
            </a:r>
            <a:r>
              <a:rPr lang="en-US" altLang="ko-KR" sz="1400" b="1" dirty="0">
                <a:solidFill>
                  <a:srgbClr val="44546A"/>
                </a:solidFill>
              </a:rPr>
              <a:t>2. </a:t>
            </a:r>
            <a:r>
              <a:rPr lang="ko-KR" altLang="en-US" sz="1400" b="1" dirty="0">
                <a:solidFill>
                  <a:srgbClr val="44546A"/>
                </a:solidFill>
              </a:rPr>
              <a:t>모듈 연결 방식 </a:t>
            </a:r>
            <a:r>
              <a:rPr lang="en-US" altLang="ko-KR" sz="1400" b="1" dirty="0">
                <a:solidFill>
                  <a:srgbClr val="44546A"/>
                </a:solidFill>
              </a:rPr>
              <a:t>(</a:t>
            </a:r>
            <a:r>
              <a:rPr lang="ko-KR" altLang="en-US" sz="1400" b="1" dirty="0">
                <a:solidFill>
                  <a:srgbClr val="44546A"/>
                </a:solidFill>
              </a:rPr>
              <a:t>모듈 간 직렬 </a:t>
            </a:r>
            <a:r>
              <a:rPr lang="en-US" altLang="ko-KR" sz="1400" b="1" dirty="0">
                <a:solidFill>
                  <a:srgbClr val="44546A"/>
                </a:solidFill>
              </a:rPr>
              <a:t>vs </a:t>
            </a:r>
            <a:r>
              <a:rPr lang="ko-KR" altLang="en-US" sz="1400" b="1" dirty="0">
                <a:solidFill>
                  <a:srgbClr val="44546A"/>
                </a:solidFill>
              </a:rPr>
              <a:t>병렬</a:t>
            </a:r>
            <a:r>
              <a:rPr lang="en-US" altLang="ko-KR" sz="1400" b="1" dirty="0">
                <a:solidFill>
                  <a:srgbClr val="44546A"/>
                </a:solidFill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C9937C-774C-9F10-8CFB-CF19F595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8" y="4629539"/>
            <a:ext cx="3896652" cy="162877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3C0B997-E692-9912-A379-ED0B4F5B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20" y="1784151"/>
            <a:ext cx="6116320" cy="25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CDE85D-0039-8B8F-804A-CB88EC6B9297}"/>
              </a:ext>
            </a:extLst>
          </p:cNvPr>
          <p:cNvSpPr/>
          <p:nvPr/>
        </p:nvSpPr>
        <p:spPr>
          <a:xfrm>
            <a:off x="5755932" y="1493050"/>
            <a:ext cx="4064000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변수</a:t>
            </a:r>
            <a:r>
              <a:rPr lang="en-US" altLang="ko-KR" sz="1400" b="1" dirty="0">
                <a:solidFill>
                  <a:srgbClr val="44546A"/>
                </a:solidFill>
              </a:rPr>
              <a:t>3. </a:t>
            </a:r>
            <a:r>
              <a:rPr lang="ko-KR" altLang="en-US" sz="1400" b="1" dirty="0">
                <a:solidFill>
                  <a:srgbClr val="44546A"/>
                </a:solidFill>
              </a:rPr>
              <a:t>기상 요소</a:t>
            </a:r>
            <a:endParaRPr lang="en-US" altLang="ko-KR" sz="1400" b="1" dirty="0">
              <a:solidFill>
                <a:srgbClr val="44546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F97A25-7F36-719D-101F-4D6FEAA7678C}"/>
              </a:ext>
            </a:extLst>
          </p:cNvPr>
          <p:cNvSpPr/>
          <p:nvPr/>
        </p:nvSpPr>
        <p:spPr>
          <a:xfrm>
            <a:off x="5755932" y="4465554"/>
            <a:ext cx="4354284" cy="6970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발전에 직접적인 영향 </a:t>
            </a:r>
            <a:r>
              <a:rPr lang="en-US" altLang="ko-KR" sz="1400" b="1" dirty="0">
                <a:solidFill>
                  <a:srgbClr val="44546A"/>
                </a:solidFill>
              </a:rPr>
              <a:t>: </a:t>
            </a:r>
            <a:r>
              <a:rPr lang="ko-KR" altLang="en-US" sz="1400" b="1" dirty="0">
                <a:solidFill>
                  <a:srgbClr val="44546A"/>
                </a:solidFill>
              </a:rPr>
              <a:t>일사량</a:t>
            </a:r>
            <a:r>
              <a:rPr lang="en-US" altLang="ko-KR" sz="1400" b="1" dirty="0">
                <a:solidFill>
                  <a:srgbClr val="44546A"/>
                </a:solidFill>
              </a:rPr>
              <a:t>, </a:t>
            </a:r>
            <a:r>
              <a:rPr lang="ko-KR" altLang="en-US" sz="1400" b="1" dirty="0">
                <a:solidFill>
                  <a:srgbClr val="44546A"/>
                </a:solidFill>
              </a:rPr>
              <a:t>일조시간</a:t>
            </a:r>
            <a:r>
              <a:rPr lang="en-US" altLang="ko-KR" sz="1400" b="1" dirty="0">
                <a:solidFill>
                  <a:srgbClr val="44546A"/>
                </a:solidFill>
              </a:rPr>
              <a:t>, </a:t>
            </a:r>
            <a:r>
              <a:rPr lang="ko-KR" altLang="en-US" sz="1400" b="1" dirty="0">
                <a:solidFill>
                  <a:srgbClr val="44546A"/>
                </a:solidFill>
              </a:rPr>
              <a:t>운량</a:t>
            </a:r>
            <a:endParaRPr lang="en-US" altLang="ko-KR" sz="1400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/>
                </a:solidFill>
              </a:rPr>
              <a:t>태양전지 효율에 간접적 영향 </a:t>
            </a:r>
            <a:r>
              <a:rPr lang="en-US" altLang="ko-KR" sz="1400" b="1" dirty="0">
                <a:solidFill>
                  <a:srgbClr val="44546A"/>
                </a:solidFill>
              </a:rPr>
              <a:t>: </a:t>
            </a:r>
            <a:r>
              <a:rPr lang="ko-KR" altLang="en-US" sz="1400" b="1" dirty="0">
                <a:solidFill>
                  <a:srgbClr val="44546A"/>
                </a:solidFill>
              </a:rPr>
              <a:t>온도</a:t>
            </a:r>
            <a:r>
              <a:rPr lang="en-US" altLang="ko-KR" sz="1400" b="1" dirty="0">
                <a:solidFill>
                  <a:srgbClr val="44546A"/>
                </a:solidFill>
              </a:rPr>
              <a:t>, </a:t>
            </a:r>
            <a:r>
              <a:rPr lang="ko-KR" altLang="en-US" sz="1400" b="1" dirty="0">
                <a:solidFill>
                  <a:srgbClr val="44546A"/>
                </a:solidFill>
              </a:rPr>
              <a:t>풍속</a:t>
            </a:r>
            <a:r>
              <a:rPr lang="en-US" altLang="ko-KR" sz="1400" b="1" dirty="0">
                <a:solidFill>
                  <a:srgbClr val="44546A"/>
                </a:solidFill>
              </a:rPr>
              <a:t>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F0B9A6E-C5E1-112B-8019-9CE2A1789D59}"/>
              </a:ext>
            </a:extLst>
          </p:cNvPr>
          <p:cNvSpPr/>
          <p:nvPr/>
        </p:nvSpPr>
        <p:spPr>
          <a:xfrm>
            <a:off x="5273040" y="1412241"/>
            <a:ext cx="6370320" cy="5160954"/>
          </a:xfrm>
          <a:prstGeom prst="roundRect">
            <a:avLst/>
          </a:prstGeom>
          <a:solidFill>
            <a:srgbClr val="6689FF">
              <a:alpha val="7000"/>
            </a:srgbClr>
          </a:solidFill>
          <a:ln>
            <a:solidFill>
              <a:srgbClr val="66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0E0CE-B089-782C-38AB-BB37D72322BA}"/>
              </a:ext>
            </a:extLst>
          </p:cNvPr>
          <p:cNvSpPr/>
          <p:nvPr/>
        </p:nvSpPr>
        <p:spPr>
          <a:xfrm>
            <a:off x="1437347" y="6239577"/>
            <a:ext cx="3058161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</a:t>
            </a:r>
            <a:r>
              <a:rPr lang="ko-KR" altLang="en-US" sz="1200" dirty="0" err="1">
                <a:solidFill>
                  <a:srgbClr val="44546A"/>
                </a:solidFill>
              </a:rPr>
              <a:t>티엠솔루션스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A2497-B17C-42F3-37AC-DCD566AB34AE}"/>
              </a:ext>
            </a:extLst>
          </p:cNvPr>
          <p:cNvSpPr/>
          <p:nvPr/>
        </p:nvSpPr>
        <p:spPr>
          <a:xfrm>
            <a:off x="1452879" y="4010971"/>
            <a:ext cx="3058161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</a:t>
            </a:r>
            <a:r>
              <a:rPr lang="ko-KR" altLang="en-US" sz="1200" dirty="0" err="1">
                <a:solidFill>
                  <a:srgbClr val="44546A"/>
                </a:solidFill>
              </a:rPr>
              <a:t>티엠솔루션스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9DD725-DEB4-B147-0409-BE4B0EA6174A}"/>
              </a:ext>
            </a:extLst>
          </p:cNvPr>
          <p:cNvSpPr/>
          <p:nvPr/>
        </p:nvSpPr>
        <p:spPr>
          <a:xfrm>
            <a:off x="5755139" y="5237230"/>
            <a:ext cx="5431535" cy="10722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관련 논문 </a:t>
            </a:r>
            <a:r>
              <a:rPr lang="en-US" altLang="ko-KR" sz="1200" dirty="0">
                <a:solidFill>
                  <a:srgbClr val="44546A"/>
                </a:solidFill>
              </a:rPr>
              <a:t>: </a:t>
            </a:r>
          </a:p>
          <a:p>
            <a:r>
              <a:rPr lang="en-US" altLang="ko-KR" sz="1200" b="0" i="0" dirty="0">
                <a:solidFill>
                  <a:srgbClr val="1D1D1D"/>
                </a:solidFill>
                <a:effectLst/>
                <a:latin typeface="NotoSansKRM"/>
              </a:rPr>
              <a:t>1. </a:t>
            </a:r>
            <a:r>
              <a:rPr lang="ko-KR" altLang="en-US" sz="1200" b="0" i="0" dirty="0">
                <a:solidFill>
                  <a:srgbClr val="1D1D1D"/>
                </a:solidFill>
                <a:effectLst/>
                <a:latin typeface="NotoSansKRM"/>
              </a:rPr>
              <a:t>태양광발전에 영향을 미치는 요소 분석을 통한 연간 발전량 예측에 관한 연구</a:t>
            </a:r>
            <a:endParaRPr lang="en-US" altLang="ko-KR" sz="1200" b="0" i="0" dirty="0">
              <a:solidFill>
                <a:srgbClr val="1D1D1D"/>
              </a:solidFill>
              <a:effectLst/>
              <a:latin typeface="NotoSansKRM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0" i="0" dirty="0">
                <a:solidFill>
                  <a:srgbClr val="1D1D1D"/>
                </a:solidFill>
                <a:effectLst/>
                <a:latin typeface="NotoSansKRM"/>
              </a:rPr>
              <a:t>    </a:t>
            </a:r>
            <a:r>
              <a:rPr lang="en-US" altLang="ko-KR" sz="1200" b="0" i="0" dirty="0">
                <a:solidFill>
                  <a:srgbClr val="1D1D1D"/>
                </a:solidFill>
                <a:effectLst/>
                <a:latin typeface="NotoSansKRM"/>
              </a:rPr>
              <a:t>(</a:t>
            </a:r>
            <a:r>
              <a:rPr lang="ko-KR" altLang="en-US" sz="1200" dirty="0">
                <a:solidFill>
                  <a:srgbClr val="1D1D1D"/>
                </a:solidFill>
                <a:latin typeface="NotoSansKRM"/>
              </a:rPr>
              <a:t>숭실대학교 대학원</a:t>
            </a:r>
            <a:r>
              <a:rPr lang="en-US" altLang="ko-KR" sz="1200" dirty="0">
                <a:solidFill>
                  <a:srgbClr val="1D1D1D"/>
                </a:solidFill>
                <a:latin typeface="NotoSansKRM"/>
              </a:rPr>
              <a:t>, </a:t>
            </a:r>
            <a:r>
              <a:rPr lang="ko-KR" altLang="en-US" sz="1200" dirty="0">
                <a:solidFill>
                  <a:srgbClr val="1D1D1D"/>
                </a:solidFill>
                <a:latin typeface="NotoSansKRM"/>
              </a:rPr>
              <a:t>저자 </a:t>
            </a:r>
            <a:r>
              <a:rPr lang="ko-KR" altLang="en-US" sz="1200" dirty="0" err="1">
                <a:solidFill>
                  <a:srgbClr val="1D1D1D"/>
                </a:solidFill>
                <a:latin typeface="NotoSansKRM"/>
              </a:rPr>
              <a:t>차왕철</a:t>
            </a:r>
            <a:r>
              <a:rPr lang="en-US" altLang="ko-KR" sz="1200" dirty="0">
                <a:solidFill>
                  <a:srgbClr val="1D1D1D"/>
                </a:solidFill>
                <a:latin typeface="NotoSansKRM"/>
              </a:rPr>
              <a:t>)</a:t>
            </a:r>
            <a:r>
              <a:rPr lang="ko-KR" altLang="en-US" sz="1200" b="0" i="0" dirty="0">
                <a:solidFill>
                  <a:srgbClr val="1D1D1D"/>
                </a:solidFill>
                <a:effectLst/>
                <a:latin typeface="NotoSansKRM"/>
              </a:rPr>
              <a:t> </a:t>
            </a:r>
            <a:endParaRPr lang="en-US" altLang="ko-KR" sz="1200" b="0" i="0" dirty="0">
              <a:solidFill>
                <a:srgbClr val="1D1D1D"/>
              </a:solidFill>
              <a:effectLst/>
              <a:latin typeface="NotoSansKRM"/>
            </a:endParaRPr>
          </a:p>
          <a:p>
            <a:pPr>
              <a:lnSpc>
                <a:spcPct val="150000"/>
              </a:lnSpc>
            </a:pPr>
            <a:r>
              <a:rPr lang="en-US" altLang="ko-KR" sz="1200" i="0" dirty="0">
                <a:solidFill>
                  <a:srgbClr val="111111"/>
                </a:solidFill>
                <a:effectLst/>
              </a:rPr>
              <a:t>2. </a:t>
            </a:r>
            <a:r>
              <a:rPr lang="ko-KR" altLang="en-US" sz="1200" i="0" dirty="0">
                <a:solidFill>
                  <a:srgbClr val="111111"/>
                </a:solidFill>
                <a:effectLst/>
              </a:rPr>
              <a:t>기상요소가 태양광발전에 미치는 영향 분석 </a:t>
            </a:r>
            <a:r>
              <a:rPr lang="en-US" altLang="ko-KR" sz="1200" i="0" dirty="0">
                <a:solidFill>
                  <a:srgbClr val="111111"/>
                </a:solidFill>
                <a:effectLst/>
              </a:rPr>
              <a:t>(</a:t>
            </a:r>
            <a:r>
              <a:rPr lang="ko-KR" altLang="en-US" sz="1200" i="0" dirty="0" err="1">
                <a:solidFill>
                  <a:srgbClr val="111111"/>
                </a:solidFill>
                <a:effectLst/>
              </a:rPr>
              <a:t>한국신재생에너지학회</a:t>
            </a:r>
            <a:r>
              <a:rPr lang="en-US" altLang="ko-KR" sz="1200" i="0" dirty="0">
                <a:solidFill>
                  <a:srgbClr val="111111"/>
                </a:solidFill>
                <a:effectLst/>
              </a:rPr>
              <a:t>)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44C514-D18E-C3EB-5780-0F3F268E8276}"/>
              </a:ext>
            </a:extLst>
          </p:cNvPr>
          <p:cNvSpPr/>
          <p:nvPr/>
        </p:nvSpPr>
        <p:spPr>
          <a:xfrm>
            <a:off x="8027415" y="4142097"/>
            <a:ext cx="3058161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자료 출처 </a:t>
            </a:r>
            <a:r>
              <a:rPr lang="en-US" altLang="ko-KR" sz="1200" dirty="0">
                <a:solidFill>
                  <a:srgbClr val="44546A"/>
                </a:solidFill>
              </a:rPr>
              <a:t>: </a:t>
            </a:r>
            <a:r>
              <a:rPr lang="ko-KR" altLang="en-US" sz="1200" dirty="0" err="1">
                <a:solidFill>
                  <a:srgbClr val="44546A"/>
                </a:solidFill>
              </a:rPr>
              <a:t>티엠솔루션스</a:t>
            </a:r>
            <a:endParaRPr lang="en-US" altLang="ko-KR" sz="12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5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8472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용어 정리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27000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개요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DB706C-ED09-13A8-93DB-4E00401EF01A}"/>
              </a:ext>
            </a:extLst>
          </p:cNvPr>
          <p:cNvSpPr/>
          <p:nvPr/>
        </p:nvSpPr>
        <p:spPr>
          <a:xfrm>
            <a:off x="447040" y="1040128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태양광 발전에 직접적인 영향을 미치는 요인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97DF1B-0429-81E7-C9F1-E7A834E2061C}"/>
              </a:ext>
            </a:extLst>
          </p:cNvPr>
          <p:cNvSpPr/>
          <p:nvPr/>
        </p:nvSpPr>
        <p:spPr>
          <a:xfrm>
            <a:off x="518160" y="1655339"/>
            <a:ext cx="9464332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일사량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태양으로부터 오는 태양 복사 에너지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일사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  <a:r>
              <a:rPr lang="ko-KR" altLang="en-US" b="1" dirty="0">
                <a:solidFill>
                  <a:srgbClr val="44546A"/>
                </a:solidFill>
              </a:rPr>
              <a:t>가 지표에 닿는 양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13393-9BFC-5D37-647C-5066709C05EC}"/>
              </a:ext>
            </a:extLst>
          </p:cNvPr>
          <p:cNvSpPr/>
          <p:nvPr/>
        </p:nvSpPr>
        <p:spPr>
          <a:xfrm>
            <a:off x="518160" y="2736103"/>
            <a:ext cx="10322560" cy="17007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일조시간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태양의 직사광이 지표면에 비친 시간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(</a:t>
            </a:r>
            <a:r>
              <a:rPr lang="ko-KR" altLang="en-US" b="1" dirty="0">
                <a:solidFill>
                  <a:srgbClr val="44546A"/>
                </a:solidFill>
              </a:rPr>
              <a:t>일정한 장소에 해가 떠서 질 때까지 태양에서 직접 오는 볕이 지구표면을 쬐는 시간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- 1</a:t>
            </a:r>
            <a:r>
              <a:rPr lang="ko-KR" altLang="en-US" b="1" dirty="0">
                <a:solidFill>
                  <a:srgbClr val="44546A"/>
                </a:solidFill>
              </a:rPr>
              <a:t>시간을 기준으로 얼마나 조사되었는가를 나타내는 척도로 </a:t>
            </a:r>
            <a:r>
              <a:rPr lang="en-US" altLang="ko-KR" b="1" dirty="0">
                <a:solidFill>
                  <a:srgbClr val="44546A"/>
                </a:solidFill>
              </a:rPr>
              <a:t>Categorical value</a:t>
            </a:r>
            <a:r>
              <a:rPr lang="ko-KR" altLang="en-US" b="1" dirty="0">
                <a:solidFill>
                  <a:srgbClr val="44546A"/>
                </a:solidFill>
              </a:rPr>
              <a:t>에 해당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DA3884-A1F6-AD20-C826-06B521D714DB}"/>
              </a:ext>
            </a:extLst>
          </p:cNvPr>
          <p:cNvSpPr/>
          <p:nvPr/>
        </p:nvSpPr>
        <p:spPr>
          <a:xfrm>
            <a:off x="518160" y="4647864"/>
            <a:ext cx="9464332" cy="17007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운량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구름의 많고 적음의 정도를 나타내는 정도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(</a:t>
            </a:r>
            <a:r>
              <a:rPr lang="ko-KR" altLang="en-US" b="1" dirty="0">
                <a:solidFill>
                  <a:srgbClr val="44546A"/>
                </a:solidFill>
              </a:rPr>
              <a:t>특정 지점에서 관찰할 때 구름이 하늘을 덮고 있는 정도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정도를 나타내는 값으로 </a:t>
            </a:r>
            <a:r>
              <a:rPr lang="en-US" altLang="ko-KR" b="1" dirty="0">
                <a:solidFill>
                  <a:srgbClr val="44546A"/>
                </a:solidFill>
              </a:rPr>
              <a:t>Categorical value</a:t>
            </a:r>
            <a:r>
              <a:rPr lang="ko-KR" altLang="en-US" b="1" dirty="0">
                <a:solidFill>
                  <a:srgbClr val="44546A"/>
                </a:solidFill>
              </a:rPr>
              <a:t>에 해당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0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8472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용어 정리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127000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개요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DB706C-ED09-13A8-93DB-4E00401EF01A}"/>
              </a:ext>
            </a:extLst>
          </p:cNvPr>
          <p:cNvSpPr/>
          <p:nvPr/>
        </p:nvSpPr>
        <p:spPr>
          <a:xfrm>
            <a:off x="447040" y="1040128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기타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본 데이터 분석에서는 제외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80D32D-6FE3-3737-EC56-8E21A485873A}"/>
              </a:ext>
            </a:extLst>
          </p:cNvPr>
          <p:cNvSpPr/>
          <p:nvPr/>
        </p:nvSpPr>
        <p:spPr>
          <a:xfrm>
            <a:off x="518160" y="1655339"/>
            <a:ext cx="9464332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시정 </a:t>
            </a:r>
            <a:r>
              <a:rPr lang="en-US" altLang="ko-KR" b="1" dirty="0">
                <a:solidFill>
                  <a:srgbClr val="44546A"/>
                </a:solidFill>
              </a:rPr>
              <a:t>(10m)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물체나 빛이 분명하게 보이는 최대 거리 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가시거리 기준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AAC9C8-F759-BC1A-C756-5754BA1722B3}"/>
              </a:ext>
            </a:extLst>
          </p:cNvPr>
          <p:cNvSpPr/>
          <p:nvPr/>
        </p:nvSpPr>
        <p:spPr>
          <a:xfrm>
            <a:off x="518160" y="2840849"/>
            <a:ext cx="10322560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강수량 </a:t>
            </a:r>
            <a:r>
              <a:rPr lang="en-US" altLang="ko-KR" b="1" dirty="0">
                <a:solidFill>
                  <a:srgbClr val="44546A"/>
                </a:solidFill>
              </a:rPr>
              <a:t>(mm)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특정 공간에 일정 기간 동안 내린 물</a:t>
            </a:r>
            <a:r>
              <a:rPr lang="en-US" altLang="ko-KR" b="1" dirty="0">
                <a:solidFill>
                  <a:srgbClr val="44546A"/>
                </a:solidFill>
              </a:rPr>
              <a:t>(</a:t>
            </a:r>
            <a:r>
              <a:rPr lang="ko-KR" altLang="en-US" b="1" dirty="0">
                <a:solidFill>
                  <a:srgbClr val="44546A"/>
                </a:solidFill>
              </a:rPr>
              <a:t>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눈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우박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안개 등</a:t>
            </a:r>
            <a:r>
              <a:rPr lang="en-US" altLang="ko-KR" b="1" dirty="0">
                <a:solidFill>
                  <a:srgbClr val="44546A"/>
                </a:solidFill>
              </a:rPr>
              <a:t>)</a:t>
            </a:r>
            <a:r>
              <a:rPr lang="ko-KR" altLang="en-US" b="1" dirty="0">
                <a:solidFill>
                  <a:srgbClr val="44546A"/>
                </a:solidFill>
              </a:rPr>
              <a:t>의 총량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1B8ABD-8B7F-877A-0607-4154771EB828}"/>
              </a:ext>
            </a:extLst>
          </p:cNvPr>
          <p:cNvSpPr/>
          <p:nvPr/>
        </p:nvSpPr>
        <p:spPr>
          <a:xfrm>
            <a:off x="518160" y="4026359"/>
            <a:ext cx="10474960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풍향 </a:t>
            </a:r>
            <a:r>
              <a:rPr lang="en-US" altLang="ko-KR" b="1" dirty="0">
                <a:solidFill>
                  <a:srgbClr val="44546A"/>
                </a:solidFill>
              </a:rPr>
              <a:t>(16</a:t>
            </a:r>
            <a:r>
              <a:rPr lang="ko-KR" altLang="en-US" b="1" dirty="0">
                <a:solidFill>
                  <a:srgbClr val="44546A"/>
                </a:solidFill>
              </a:rPr>
              <a:t>방위</a:t>
            </a:r>
            <a:r>
              <a:rPr lang="en-US" altLang="ko-KR" b="1" dirty="0">
                <a:solidFill>
                  <a:srgbClr val="44546A"/>
                </a:solidFill>
              </a:rPr>
              <a:t>)  / </a:t>
            </a:r>
            <a:r>
              <a:rPr lang="ko-KR" altLang="en-US" b="1" dirty="0">
                <a:solidFill>
                  <a:srgbClr val="44546A"/>
                </a:solidFill>
              </a:rPr>
              <a:t>풍속 </a:t>
            </a:r>
            <a:r>
              <a:rPr lang="en-US" altLang="ko-KR" b="1" dirty="0">
                <a:solidFill>
                  <a:srgbClr val="44546A"/>
                </a:solidFill>
              </a:rPr>
              <a:t>(mm)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바람이 불어오는 방향과 속도로 방위각의 정도를 풍향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>
                <a:solidFill>
                  <a:srgbClr val="44546A"/>
                </a:solidFill>
              </a:rPr>
              <a:t>빠르기 정도</a:t>
            </a:r>
            <a:r>
              <a:rPr lang="en-US" altLang="ko-KR" b="1" dirty="0">
                <a:solidFill>
                  <a:srgbClr val="44546A"/>
                </a:solidFill>
              </a:rPr>
              <a:t>(m/s)</a:t>
            </a:r>
            <a:r>
              <a:rPr lang="ko-KR" altLang="en-US" b="1" dirty="0">
                <a:solidFill>
                  <a:srgbClr val="44546A"/>
                </a:solidFill>
              </a:rPr>
              <a:t>를 풍향으로 명시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43F027-9135-B56C-A22D-2DD8A95125B9}"/>
              </a:ext>
            </a:extLst>
          </p:cNvPr>
          <p:cNvSpPr/>
          <p:nvPr/>
        </p:nvSpPr>
        <p:spPr>
          <a:xfrm>
            <a:off x="502628" y="5211868"/>
            <a:ext cx="9464332" cy="12852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* </a:t>
            </a:r>
            <a:r>
              <a:rPr lang="ko-KR" altLang="en-US" b="1" dirty="0">
                <a:solidFill>
                  <a:srgbClr val="44546A"/>
                </a:solidFill>
              </a:rPr>
              <a:t>습도 </a:t>
            </a:r>
            <a:r>
              <a:rPr lang="en-US" altLang="ko-KR" b="1" dirty="0">
                <a:solidFill>
                  <a:srgbClr val="44546A"/>
                </a:solidFill>
              </a:rPr>
              <a:t>(%)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공기 중에 포함된 수증기의 양 또는 비율을 나타내는 단위</a:t>
            </a:r>
            <a:endParaRPr lang="en-US" altLang="ko-KR" b="1" dirty="0">
              <a:solidFill>
                <a:srgbClr val="4454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  (</a:t>
            </a:r>
            <a:r>
              <a:rPr lang="ko-KR" altLang="en-US" b="1" dirty="0">
                <a:solidFill>
                  <a:srgbClr val="44546A"/>
                </a:solidFill>
              </a:rPr>
              <a:t>상대습도</a:t>
            </a:r>
            <a:r>
              <a:rPr lang="en-US" altLang="ko-KR" b="1" dirty="0">
                <a:solidFill>
                  <a:srgbClr val="44546A"/>
                </a:solidFill>
              </a:rPr>
              <a:t>(%) = (</a:t>
            </a:r>
            <a:r>
              <a:rPr lang="ko-KR" altLang="en-US" b="1" dirty="0">
                <a:solidFill>
                  <a:srgbClr val="44546A"/>
                </a:solidFill>
              </a:rPr>
              <a:t>실제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  <a:r>
              <a:rPr lang="ko-KR" altLang="en-US" b="1" dirty="0">
                <a:solidFill>
                  <a:srgbClr val="44546A"/>
                </a:solidFill>
              </a:rPr>
              <a:t>수증기압</a:t>
            </a:r>
            <a:r>
              <a:rPr lang="en-US" altLang="ko-KR" b="1" dirty="0">
                <a:solidFill>
                  <a:srgbClr val="44546A"/>
                </a:solidFill>
              </a:rPr>
              <a:t>/</a:t>
            </a:r>
            <a:r>
              <a:rPr lang="ko-KR" altLang="en-US" b="1" dirty="0">
                <a:solidFill>
                  <a:srgbClr val="44546A"/>
                </a:solidFill>
              </a:rPr>
              <a:t>포화 수증기압</a:t>
            </a:r>
            <a:r>
              <a:rPr lang="en-US" altLang="ko-KR" b="1" dirty="0">
                <a:solidFill>
                  <a:srgbClr val="44546A"/>
                </a:solidFill>
              </a:rPr>
              <a:t>)*100</a:t>
            </a:r>
          </a:p>
        </p:txBody>
      </p:sp>
    </p:spTree>
    <p:extLst>
      <p:ext uri="{BB962C8B-B14F-4D97-AF65-F5344CB8AC3E}">
        <p14:creationId xmlns:p14="http://schemas.microsoft.com/office/powerpoint/2010/main" val="76194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847202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             </a:t>
            </a: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분석 목표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447040" y="286554"/>
            <a:ext cx="2011680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ko-KR" altLang="en-US" sz="1200" b="1" dirty="0">
                <a:solidFill>
                  <a:srgbClr val="44546A"/>
                </a:solidFill>
              </a:rPr>
              <a:t>분석 목표 설정</a:t>
            </a: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0262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Case.2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DB706C-ED09-13A8-93DB-4E00401EF01A}"/>
              </a:ext>
            </a:extLst>
          </p:cNvPr>
          <p:cNvSpPr/>
          <p:nvPr/>
        </p:nvSpPr>
        <p:spPr>
          <a:xfrm>
            <a:off x="447040" y="1040128"/>
            <a:ext cx="9464332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/>
                </a:solidFill>
              </a:rPr>
              <a:t>초기 분석 목표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80D32D-6FE3-3737-EC56-8E21A485873A}"/>
              </a:ext>
            </a:extLst>
          </p:cNvPr>
          <p:cNvSpPr/>
          <p:nvPr/>
        </p:nvSpPr>
        <p:spPr>
          <a:xfrm>
            <a:off x="518160" y="1628569"/>
            <a:ext cx="9464332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1. </a:t>
            </a:r>
            <a:r>
              <a:rPr lang="ko-KR" altLang="en-US" b="1" dirty="0">
                <a:solidFill>
                  <a:srgbClr val="44546A"/>
                </a:solidFill>
              </a:rPr>
              <a:t>태양광 발전 에너지가 최대로 생산되는 시점은 언제인가</a:t>
            </a:r>
            <a:r>
              <a:rPr lang="en-US" altLang="ko-KR" b="1" dirty="0">
                <a:solidFill>
                  <a:srgbClr val="44546A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분석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시간대별 발전량 추이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AAC9C8-F759-BC1A-C756-5754BA1722B3}"/>
              </a:ext>
            </a:extLst>
          </p:cNvPr>
          <p:cNvSpPr/>
          <p:nvPr/>
        </p:nvSpPr>
        <p:spPr>
          <a:xfrm>
            <a:off x="518160" y="2910098"/>
            <a:ext cx="10322560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2. </a:t>
            </a:r>
            <a:r>
              <a:rPr lang="ko-KR" altLang="en-US" b="1" dirty="0">
                <a:solidFill>
                  <a:srgbClr val="44546A"/>
                </a:solidFill>
              </a:rPr>
              <a:t>태양광 발전에 영향을 미치는 기상 요인은 무엇인가</a:t>
            </a:r>
            <a:r>
              <a:rPr lang="en-US" altLang="ko-KR" b="1" dirty="0">
                <a:solidFill>
                  <a:srgbClr val="44546A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분석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발전량과 기상 데이터 간 상관관계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1B8ABD-8B7F-877A-0607-4154771EB828}"/>
              </a:ext>
            </a:extLst>
          </p:cNvPr>
          <p:cNvSpPr/>
          <p:nvPr/>
        </p:nvSpPr>
        <p:spPr>
          <a:xfrm>
            <a:off x="518160" y="4164857"/>
            <a:ext cx="10474960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3. </a:t>
            </a:r>
            <a:r>
              <a:rPr lang="ko-KR" altLang="en-US" b="1" dirty="0">
                <a:solidFill>
                  <a:srgbClr val="44546A"/>
                </a:solidFill>
              </a:rPr>
              <a:t>태양광 발전과 상관도가 높은 기상 데이터의 월별 추이는 발전량 추이 차트와 유사한가</a:t>
            </a:r>
            <a:r>
              <a:rPr lang="en-US" altLang="ko-KR" b="1" dirty="0">
                <a:solidFill>
                  <a:srgbClr val="44546A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분석 </a:t>
            </a:r>
            <a:r>
              <a:rPr lang="en-US" altLang="ko-KR" b="1" dirty="0">
                <a:solidFill>
                  <a:srgbClr val="44546A"/>
                </a:solidFill>
              </a:rPr>
              <a:t>: </a:t>
            </a:r>
            <a:r>
              <a:rPr lang="ko-KR" altLang="en-US" b="1" dirty="0">
                <a:solidFill>
                  <a:srgbClr val="44546A"/>
                </a:solidFill>
              </a:rPr>
              <a:t>태양광 발전과 상관도가 높은 기상 데이터의 월별 추이</a:t>
            </a:r>
            <a:r>
              <a:rPr lang="en-US" altLang="ko-KR" b="1" dirty="0">
                <a:solidFill>
                  <a:srgbClr val="44546A"/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43F027-9135-B56C-A22D-2DD8A95125B9}"/>
              </a:ext>
            </a:extLst>
          </p:cNvPr>
          <p:cNvSpPr/>
          <p:nvPr/>
        </p:nvSpPr>
        <p:spPr>
          <a:xfrm>
            <a:off x="502628" y="5419617"/>
            <a:ext cx="9464332" cy="8697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4. </a:t>
            </a:r>
            <a:r>
              <a:rPr lang="ko-KR" altLang="en-US" b="1" dirty="0">
                <a:solidFill>
                  <a:srgbClr val="44546A"/>
                </a:solidFill>
              </a:rPr>
              <a:t>태양광 발전량의 계절별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집단 간 평균값에 차이가 있는가</a:t>
            </a:r>
            <a:r>
              <a:rPr lang="en-US" altLang="ko-KR" b="1" dirty="0">
                <a:solidFill>
                  <a:srgbClr val="44546A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/>
                </a:solidFill>
              </a:rPr>
              <a:t>  - </a:t>
            </a:r>
            <a:r>
              <a:rPr lang="ko-KR" altLang="en-US" b="1" dirty="0">
                <a:solidFill>
                  <a:srgbClr val="44546A"/>
                </a:solidFill>
              </a:rPr>
              <a:t>계절별</a:t>
            </a:r>
            <a:r>
              <a:rPr lang="en-US" altLang="ko-KR" b="1" dirty="0">
                <a:solidFill>
                  <a:srgbClr val="44546A"/>
                </a:solidFill>
              </a:rPr>
              <a:t>, </a:t>
            </a:r>
            <a:r>
              <a:rPr lang="ko-KR" altLang="en-US" b="1" dirty="0" err="1">
                <a:solidFill>
                  <a:srgbClr val="44546A"/>
                </a:solidFill>
              </a:rPr>
              <a:t>년도별</a:t>
            </a:r>
            <a:r>
              <a:rPr lang="ko-KR" altLang="en-US" b="1" dirty="0">
                <a:solidFill>
                  <a:srgbClr val="44546A"/>
                </a:solidFill>
              </a:rPr>
              <a:t> 발전량 데이터를 통한 </a:t>
            </a:r>
            <a:r>
              <a:rPr lang="en-US" altLang="ko-KR" b="1" dirty="0">
                <a:solidFill>
                  <a:srgbClr val="44546A"/>
                </a:solidFill>
              </a:rPr>
              <a:t>t-test, ANOVA</a:t>
            </a:r>
            <a:r>
              <a:rPr lang="ko-KR" altLang="en-US" b="1" dirty="0">
                <a:solidFill>
                  <a:srgbClr val="44546A"/>
                </a:solidFill>
              </a:rPr>
              <a:t>를 통한 통계 검정</a:t>
            </a:r>
            <a:endParaRPr lang="en-US" altLang="ko-KR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392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2930</Words>
  <Application>Microsoft Office PowerPoint</Application>
  <PresentationFormat>와이드스크린</PresentationFormat>
  <Paragraphs>452</Paragraphs>
  <Slides>37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NotoSansKRM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 세훈</cp:lastModifiedBy>
  <cp:revision>203</cp:revision>
  <dcterms:created xsi:type="dcterms:W3CDTF">2022-11-01T15:43:08Z</dcterms:created>
  <dcterms:modified xsi:type="dcterms:W3CDTF">2023-05-21T05:41:54Z</dcterms:modified>
</cp:coreProperties>
</file>