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3" r:id="rId28"/>
    <p:sldId id="281" r:id="rId29"/>
    <p:sldId id="284" r:id="rId30"/>
    <p:sldId id="285" r:id="rId31"/>
    <p:sldId id="288" r:id="rId32"/>
    <p:sldId id="287" r:id="rId33"/>
    <p:sldId id="289" r:id="rId34"/>
    <p:sldId id="291" r:id="rId35"/>
    <p:sldId id="294" r:id="rId36"/>
    <p:sldId id="295" r:id="rId37"/>
    <p:sldId id="293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28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EF0"/>
    <a:srgbClr val="FFFFFF"/>
    <a:srgbClr val="262626"/>
    <a:srgbClr val="D9E5FF"/>
    <a:srgbClr val="4472C4"/>
    <a:srgbClr val="44546A"/>
    <a:srgbClr val="548AFF"/>
    <a:srgbClr val="1E1E1E"/>
    <a:srgbClr val="939CA9"/>
    <a:srgbClr val="586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FD5BE-887C-478E-9261-0C9532AB6E7A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F44DD-21ED-4133-91BE-7098EDE8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3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5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2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2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F44DD-21ED-4133-91BE-7098EDE8E41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5559-02D4-97A0-9700-3491B83A9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A87CD-BFDE-446B-7620-0C0787C6A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7076-0281-364F-23FA-748EBC8C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F7E35-C16A-9855-A3A7-B73045D7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17FC5-6CF7-E0CD-0DBC-E6771E76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5B6F-A676-254E-5300-115D02B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5ABC3-1577-BA2E-2373-418AB980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6AB57-8A40-EA76-B595-3C1F193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45F1-7B78-CB14-57E7-F9DC0DA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4FDAD-A5ED-368E-E3AF-8EEC1661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C120B9-AB46-42BC-836E-19714467C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6B9A1-C2B1-64A5-8AF1-22497A0C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2D4EC-7FED-9428-211E-F095CA2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3E064-6303-47E7-CFBC-AFCC71AD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546BA-0CDE-709B-F8C2-43B5AD81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9ABFC-5D86-3FD7-8263-46EC7DAE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B807-1FF7-8133-0A14-BCC69F65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0526-AD25-477E-5CAC-C23B59E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B6F8A-D059-8F66-0A94-B2E4F36D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1798-0B79-52B2-B982-FF7EF6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A13A-3767-C0BA-64EA-524FDBD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B25D7-2CF5-6F41-22D8-3BC64528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2CD6-CA54-626A-2801-69812F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60DFD-A12D-DB14-CCE5-376CDEEC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A4A1-58BC-33DA-B94D-C985FE27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96B9B-39EC-DC4B-2087-9C91C9B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3D5B-661A-3654-9CB0-D4457391F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873B5-C8A8-118F-AC21-D71992F9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2252C-66CE-2BA5-AF42-083E3D6B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2659F-9273-6FF5-A0F8-0211374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8088A-4B6F-85DD-D643-FCA40419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1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15A72-8E9D-3589-52F1-64F2F2FA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AE00B-1500-E0A2-A648-00DFDBE7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F482-CBEC-3745-4817-88A6BF3D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9AE90-AD3B-086C-6765-38CE88D18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69958D-105C-BF40-F5A7-E66F7F4B8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E021D-57AD-AC20-3E89-FD517EA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5CA59B-E2B8-5535-2FE6-A8877D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58464-89D6-EE07-4D8B-A6378618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5B269-424B-BA89-164D-9D8FE108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E2A38-6C4C-9E3C-01EB-41A055EA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32B61-833B-7437-B871-4C83919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39274-B7FB-AD17-A31A-9325047E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B66E4B-308E-7F96-EE46-E05D0782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AC006-5512-E36C-32E8-26CDE47D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A4CE7-F0FA-8FC9-2FB1-A1846AB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01768-552D-D2B4-BED8-D4B6C643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34F7F-F2BA-3D55-E012-912754F3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50009-CABD-59BA-A295-4D18E86AC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8E4AC-D70F-6492-9F73-FBA94AD4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13FD7-5EC0-2551-48D5-B9562BE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1F964-830C-AF00-C0AC-6A1E9D29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F9B0-0E27-DDB9-BF7C-9DD62E1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5AD45-2567-1042-1B34-F20B30DD1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F97B0-E674-9622-521D-06755F3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135D1-DA4B-D968-E837-96786806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EA20D-A12E-8921-0C89-5887F74A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EC9F5-5639-FCD6-ADB1-ABB4725C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ECFBB-2254-4BBF-1252-D50CC8C9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20EF3-EB1D-30E9-EECD-230D709D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7596-C05F-8DD4-2309-782E23CE7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CC7F-92A7-48A6-A9ED-E8ED182EA8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A2E7-E322-582F-3546-33006CC3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BDF4-D13B-9DD2-CBA4-066B1F93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3647-FBF6-49FE-8AA0-2A29037F6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tie.go.kr/motie/ne/presse/press2/bbs/bbsView.do?bbs_seq_n=163324&amp;bbs_cd_n=81" TargetMode="External"/><Relationship Id="rId2" Type="http://schemas.openxmlformats.org/officeDocument/2006/relationships/hyperlink" Target="https://www.electimes.com/news/articleView.html?idxno=307360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876F85-BD60-3F89-C295-4E117058D2A8}"/>
              </a:ext>
            </a:extLst>
          </p:cNvPr>
          <p:cNvGrpSpPr/>
          <p:nvPr/>
        </p:nvGrpSpPr>
        <p:grpSpPr>
          <a:xfrm>
            <a:off x="1352164" y="2294467"/>
            <a:ext cx="4944533" cy="1820333"/>
            <a:chOff x="1617133" y="2252133"/>
            <a:chExt cx="4944533" cy="182033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E16883-4903-BBA5-3364-9147D518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2252133"/>
              <a:ext cx="1168400" cy="0"/>
            </a:xfrm>
            <a:prstGeom prst="line">
              <a:avLst/>
            </a:prstGeom>
            <a:ln w="57150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EF137A-62D7-788B-CB22-B4E42E5066BF}"/>
                </a:ext>
              </a:extLst>
            </p:cNvPr>
            <p:cNvSpPr txBox="1"/>
            <p:nvPr/>
          </p:nvSpPr>
          <p:spPr>
            <a:xfrm>
              <a:off x="1617133" y="2569169"/>
              <a:ext cx="49445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+mj-lt"/>
                </a:rPr>
                <a:t>기상데이터를 활용한 </a:t>
              </a:r>
              <a:endParaRPr lang="en-US" altLang="ko-KR" sz="4000" b="1" dirty="0">
                <a:latin typeface="+mj-lt"/>
              </a:endParaRPr>
            </a:p>
            <a:p>
              <a:r>
                <a:rPr lang="ko-KR" altLang="en-US" sz="4000" b="1" dirty="0">
                  <a:latin typeface="+mj-lt"/>
                </a:rPr>
                <a:t>발전량 예측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DEC644E-9F36-D58D-61DE-737D1A56FA91}"/>
                </a:ext>
              </a:extLst>
            </p:cNvPr>
            <p:cNvCxnSpPr>
              <a:cxnSpLocks/>
            </p:cNvCxnSpPr>
            <p:nvPr/>
          </p:nvCxnSpPr>
          <p:spPr>
            <a:xfrm>
              <a:off x="5393266" y="4072466"/>
              <a:ext cx="1168400" cy="0"/>
            </a:xfrm>
            <a:prstGeom prst="line">
              <a:avLst/>
            </a:prstGeom>
            <a:ln w="57150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7681AB78-3947-2214-2DD3-238E0A86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29" y="992333"/>
            <a:ext cx="4873335" cy="48733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9FD4F54-E607-992D-1793-9906F34F9946}"/>
              </a:ext>
            </a:extLst>
          </p:cNvPr>
          <p:cNvSpPr txBox="1"/>
          <p:nvPr/>
        </p:nvSpPr>
        <p:spPr>
          <a:xfrm>
            <a:off x="3485768" y="4311134"/>
            <a:ext cx="29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김세훈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539146-DE8D-9B57-9F23-30886C2946F4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AA83C-C7E5-4FD3-EBB6-23D722761B9A}"/>
              </a:ext>
            </a:extLst>
          </p:cNvPr>
          <p:cNvSpPr/>
          <p:nvPr/>
        </p:nvSpPr>
        <p:spPr>
          <a:xfrm>
            <a:off x="999854" y="1012959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발전에 간접적인 영향을 미치는 기상 요인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7E4AB-B358-C6A1-C26D-9BB35FCA96B1}"/>
              </a:ext>
            </a:extLst>
          </p:cNvPr>
          <p:cNvSpPr/>
          <p:nvPr/>
        </p:nvSpPr>
        <p:spPr>
          <a:xfrm>
            <a:off x="1070974" y="1628170"/>
            <a:ext cx="9464332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시정 </a:t>
            </a:r>
            <a:r>
              <a:rPr lang="en-US" altLang="ko-KR" b="1" dirty="0">
                <a:solidFill>
                  <a:srgbClr val="44546A"/>
                </a:solidFill>
              </a:rPr>
              <a:t>(10m)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물체나 빛이 분명하게 보이는 최대 거리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가시거리 기준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966266-29E6-9498-707B-4C7727D963D5}"/>
              </a:ext>
            </a:extLst>
          </p:cNvPr>
          <p:cNvSpPr/>
          <p:nvPr/>
        </p:nvSpPr>
        <p:spPr>
          <a:xfrm>
            <a:off x="1070974" y="2813680"/>
            <a:ext cx="103225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강수량 </a:t>
            </a:r>
            <a:r>
              <a:rPr lang="en-US" altLang="ko-KR" b="1" dirty="0">
                <a:solidFill>
                  <a:srgbClr val="44546A"/>
                </a:solidFill>
              </a:rPr>
              <a:t>(mm)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특정 공간에 일정 기간 동안 내린 물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눈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우박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안개 등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의 총량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8D1AFA-151B-53EF-EDA4-E6C4C5CBD07A}"/>
              </a:ext>
            </a:extLst>
          </p:cNvPr>
          <p:cNvSpPr/>
          <p:nvPr/>
        </p:nvSpPr>
        <p:spPr>
          <a:xfrm>
            <a:off x="1070974" y="3999190"/>
            <a:ext cx="104749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풍향 </a:t>
            </a:r>
            <a:r>
              <a:rPr lang="en-US" altLang="ko-KR" b="1" dirty="0">
                <a:solidFill>
                  <a:srgbClr val="44546A"/>
                </a:solidFill>
              </a:rPr>
              <a:t>(16</a:t>
            </a:r>
            <a:r>
              <a:rPr lang="ko-KR" altLang="en-US" b="1" dirty="0">
                <a:solidFill>
                  <a:srgbClr val="44546A"/>
                </a:solidFill>
              </a:rPr>
              <a:t>방위</a:t>
            </a:r>
            <a:r>
              <a:rPr lang="en-US" altLang="ko-KR" b="1" dirty="0">
                <a:solidFill>
                  <a:srgbClr val="44546A"/>
                </a:solidFill>
              </a:rPr>
              <a:t>)  / </a:t>
            </a:r>
            <a:r>
              <a:rPr lang="ko-KR" altLang="en-US" b="1" dirty="0">
                <a:solidFill>
                  <a:srgbClr val="44546A"/>
                </a:solidFill>
              </a:rPr>
              <a:t>풍속 </a:t>
            </a:r>
            <a:r>
              <a:rPr lang="en-US" altLang="ko-KR" b="1" dirty="0">
                <a:solidFill>
                  <a:srgbClr val="44546A"/>
                </a:solidFill>
              </a:rPr>
              <a:t>(mm)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바람이 불어오는 방향과 속도로 방위각의 정도를 풍향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빠르기 정도</a:t>
            </a:r>
            <a:r>
              <a:rPr lang="en-US" altLang="ko-KR" b="1" dirty="0">
                <a:solidFill>
                  <a:srgbClr val="44546A"/>
                </a:solidFill>
              </a:rPr>
              <a:t>(m/s)</a:t>
            </a:r>
            <a:r>
              <a:rPr lang="ko-KR" altLang="en-US" b="1" dirty="0">
                <a:solidFill>
                  <a:srgbClr val="44546A"/>
                </a:solidFill>
              </a:rPr>
              <a:t>를 풍향으로 명시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17DF36-9E5A-4012-285F-35D1F39E42EC}"/>
              </a:ext>
            </a:extLst>
          </p:cNvPr>
          <p:cNvSpPr/>
          <p:nvPr/>
        </p:nvSpPr>
        <p:spPr>
          <a:xfrm>
            <a:off x="1055442" y="5184699"/>
            <a:ext cx="9464332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습도 </a:t>
            </a:r>
            <a:r>
              <a:rPr lang="en-US" altLang="ko-KR" b="1" dirty="0">
                <a:solidFill>
                  <a:srgbClr val="44546A"/>
                </a:solidFill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공기 중에 포함된 수증기의 양 또는 비율을 나타내는 단위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상대습도</a:t>
            </a:r>
            <a:r>
              <a:rPr lang="en-US" altLang="ko-KR" b="1" dirty="0">
                <a:solidFill>
                  <a:srgbClr val="44546A"/>
                </a:solidFill>
              </a:rPr>
              <a:t>(%) = (</a:t>
            </a:r>
            <a:r>
              <a:rPr lang="ko-KR" altLang="en-US" b="1" dirty="0">
                <a:solidFill>
                  <a:srgbClr val="44546A"/>
                </a:solidFill>
              </a:rPr>
              <a:t>실제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수증기압</a:t>
            </a:r>
            <a:r>
              <a:rPr lang="en-US" altLang="ko-KR" b="1" dirty="0">
                <a:solidFill>
                  <a:srgbClr val="44546A"/>
                </a:solidFill>
              </a:rPr>
              <a:t>/</a:t>
            </a:r>
            <a:r>
              <a:rPr lang="ko-KR" altLang="en-US" b="1" dirty="0">
                <a:solidFill>
                  <a:srgbClr val="44546A"/>
                </a:solidFill>
              </a:rPr>
              <a:t>포화 수증기압</a:t>
            </a:r>
            <a:r>
              <a:rPr lang="en-US" altLang="ko-KR" b="1" dirty="0">
                <a:solidFill>
                  <a:srgbClr val="44546A"/>
                </a:solidFill>
              </a:rPr>
              <a:t>)*100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B81B19-A651-F540-E96C-74D25849E9F6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4414298" y="2131815"/>
            <a:ext cx="77407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EDA </a:t>
            </a:r>
          </a:p>
          <a:p>
            <a:r>
              <a:rPr lang="en-US" altLang="ko-KR" sz="5000" b="1" dirty="0"/>
              <a:t>(</a:t>
            </a:r>
            <a:r>
              <a:rPr lang="ko-KR" altLang="en-US" sz="5000" b="1" dirty="0"/>
              <a:t>탐색적 데이터 분석</a:t>
            </a:r>
            <a:r>
              <a:rPr lang="en-US" altLang="ko-KR" sz="5000" b="1" dirty="0"/>
              <a:t>)</a:t>
            </a:r>
            <a:endParaRPr lang="ko-KR" altLang="en-US" sz="5000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94BD3-645F-48E2-6563-1AF9D8E3E3ED}"/>
              </a:ext>
            </a:extLst>
          </p:cNvPr>
          <p:cNvCxnSpPr>
            <a:cxnSpLocks/>
          </p:cNvCxnSpPr>
          <p:nvPr/>
        </p:nvCxnSpPr>
        <p:spPr>
          <a:xfrm flipH="1">
            <a:off x="481264" y="4726185"/>
            <a:ext cx="7324825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7F7FD-CD5D-CEDB-3367-61C32B68C2B1}"/>
              </a:ext>
            </a:extLst>
          </p:cNvPr>
          <p:cNvSpPr txBox="1"/>
          <p:nvPr/>
        </p:nvSpPr>
        <p:spPr>
          <a:xfrm>
            <a:off x="123967" y="1556086"/>
            <a:ext cx="4592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548AFF"/>
                </a:solidFill>
              </a:rPr>
              <a:t>02</a:t>
            </a:r>
            <a:endParaRPr lang="ko-KR" altLang="en-US" sz="20000" b="1" dirty="0">
              <a:solidFill>
                <a:srgbClr val="548A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ED81F-D8F2-BB08-36AF-0370E96D73F1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5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9774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수집 방법 및 선정 사유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DB6402-91AE-2938-4815-A9A0C83D92BB}"/>
              </a:ext>
            </a:extLst>
          </p:cNvPr>
          <p:cNvSpPr/>
          <p:nvPr/>
        </p:nvSpPr>
        <p:spPr>
          <a:xfrm>
            <a:off x="830176" y="1143222"/>
            <a:ext cx="1106590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수집 항목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시간대별 태양광 발전량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지면온도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적설량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B7C27-90DB-8EA4-27E7-9A5073EB25B9}"/>
              </a:ext>
            </a:extLst>
          </p:cNvPr>
          <p:cNvSpPr/>
          <p:nvPr/>
        </p:nvSpPr>
        <p:spPr>
          <a:xfrm>
            <a:off x="830177" y="1941927"/>
            <a:ext cx="11166750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발전량 데이터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수집 방법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본사 </a:t>
            </a:r>
            <a:r>
              <a:rPr lang="en-US" altLang="ko-KR" b="1" dirty="0">
                <a:solidFill>
                  <a:srgbClr val="44546A"/>
                </a:solidFill>
              </a:rPr>
              <a:t>DB </a:t>
            </a:r>
            <a:r>
              <a:rPr lang="ko-KR" altLang="en-US" b="1" dirty="0">
                <a:solidFill>
                  <a:srgbClr val="44546A"/>
                </a:solidFill>
              </a:rPr>
              <a:t>서버로부터 데이터 추출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쿼리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공공데이터 포털에서 제공되는 전력거래소 전력 거래량의 경우 설비용량 기준점이 명시되어 있지 않아 증감 추이를 판단하는 기준을 알 수 없어 보다 정확한 모델 학습을 위해 본사에서 운영중인 </a:t>
            </a:r>
            <a:r>
              <a:rPr lang="en-US" altLang="ko-KR" b="1" dirty="0">
                <a:solidFill>
                  <a:srgbClr val="44546A"/>
                </a:solidFill>
              </a:rPr>
              <a:t>DB </a:t>
            </a:r>
            <a:r>
              <a:rPr lang="ko-KR" altLang="en-US" b="1" dirty="0">
                <a:solidFill>
                  <a:srgbClr val="44546A"/>
                </a:solidFill>
              </a:rPr>
              <a:t>서버에서 데이터 신뢰도가 높은 특정 발전소를 선택해 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33891-1F64-2FFE-6574-99AB461EF84B}"/>
              </a:ext>
            </a:extLst>
          </p:cNvPr>
          <p:cNvSpPr/>
          <p:nvPr/>
        </p:nvSpPr>
        <p:spPr>
          <a:xfrm>
            <a:off x="830177" y="4402625"/>
            <a:ext cx="11166750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 데이터</a:t>
            </a:r>
            <a:r>
              <a:rPr lang="en-US" altLang="ko-KR" b="1" dirty="0">
                <a:solidFill>
                  <a:srgbClr val="44546A"/>
                </a:solidFill>
              </a:rPr>
              <a:t> (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지면온도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적설량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수집 방법 </a:t>
            </a:r>
            <a:r>
              <a:rPr lang="en-US" altLang="ko-KR" b="1" dirty="0">
                <a:solidFill>
                  <a:srgbClr val="44546A"/>
                </a:solidFill>
              </a:rPr>
              <a:t>: 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>
                <a:solidFill>
                  <a:srgbClr val="44546A"/>
                </a:solidFill>
              </a:rPr>
              <a:t>케이웨더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웨더아이</a:t>
            </a:r>
            <a:r>
              <a:rPr lang="ko-KR" altLang="en-US" b="1" dirty="0">
                <a:solidFill>
                  <a:srgbClr val="44546A"/>
                </a:solidFill>
              </a:rPr>
              <a:t> 등 대기업에서 기상 정보 </a:t>
            </a:r>
            <a:r>
              <a:rPr lang="en-US" altLang="ko-KR" b="1" dirty="0">
                <a:solidFill>
                  <a:srgbClr val="44546A"/>
                </a:solidFill>
              </a:rPr>
              <a:t>API</a:t>
            </a:r>
            <a:r>
              <a:rPr lang="ko-KR" altLang="en-US" b="1" dirty="0">
                <a:solidFill>
                  <a:srgbClr val="44546A"/>
                </a:solidFill>
              </a:rPr>
              <a:t>를 제공하고 있지만 유료 서비스이고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일부 기상 정보를 제공하지 않아 목표했던 기상 데이터를 모두 포함하고 있는 </a:t>
            </a:r>
            <a:r>
              <a:rPr lang="ko-KR" altLang="en-US" b="1" dirty="0" err="1">
                <a:solidFill>
                  <a:srgbClr val="44546A"/>
                </a:solidFill>
              </a:rPr>
              <a:t>기상자료개방포털의</a:t>
            </a:r>
            <a:r>
              <a:rPr lang="ko-KR" altLang="en-US" b="1" dirty="0">
                <a:solidFill>
                  <a:srgbClr val="44546A"/>
                </a:solidFill>
              </a:rPr>
              <a:t> 종관기상관측</a:t>
            </a:r>
            <a:r>
              <a:rPr lang="en-US" altLang="ko-KR" b="1" dirty="0">
                <a:solidFill>
                  <a:srgbClr val="44546A"/>
                </a:solidFill>
              </a:rPr>
              <a:t>(ASOS)</a:t>
            </a:r>
            <a:r>
              <a:rPr lang="ko-KR" altLang="en-US" b="1" dirty="0">
                <a:solidFill>
                  <a:srgbClr val="44546A"/>
                </a:solidFill>
              </a:rPr>
              <a:t>의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CSV </a:t>
            </a:r>
            <a:r>
              <a:rPr lang="ko-KR" altLang="en-US" b="1" dirty="0">
                <a:solidFill>
                  <a:srgbClr val="44546A"/>
                </a:solidFill>
              </a:rPr>
              <a:t>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5A4826-251B-3287-1084-3E0B0F9DE46F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9774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0DB0BA-EF93-9A58-784A-F48516282208}"/>
              </a:ext>
            </a:extLst>
          </p:cNvPr>
          <p:cNvSpPr/>
          <p:nvPr/>
        </p:nvSpPr>
        <p:spPr>
          <a:xfrm>
            <a:off x="2751598" y="2976903"/>
            <a:ext cx="2857398" cy="2420813"/>
          </a:xfrm>
          <a:prstGeom prst="ellipse">
            <a:avLst/>
          </a:prstGeom>
          <a:solidFill>
            <a:srgbClr val="548AFF">
              <a:alpha val="22000"/>
            </a:srgbClr>
          </a:solidFill>
          <a:ln>
            <a:solidFill>
              <a:srgbClr val="D9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출처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AECA41-24AD-7939-00CB-F5E60C75E5C2}"/>
              </a:ext>
            </a:extLst>
          </p:cNvPr>
          <p:cNvSpPr/>
          <p:nvPr/>
        </p:nvSpPr>
        <p:spPr>
          <a:xfrm>
            <a:off x="999854" y="1111565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발전량 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F4636CD-459D-C826-F50A-BC9B8068ACE1}"/>
              </a:ext>
            </a:extLst>
          </p:cNvPr>
          <p:cNvGrpSpPr/>
          <p:nvPr/>
        </p:nvGrpSpPr>
        <p:grpSpPr>
          <a:xfrm>
            <a:off x="795156" y="1697648"/>
            <a:ext cx="11039636" cy="3191697"/>
            <a:chOff x="773229" y="2048938"/>
            <a:chExt cx="11039636" cy="31916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2C7BED-FD58-DA8B-F222-6A87D2B58745}"/>
                </a:ext>
              </a:extLst>
            </p:cNvPr>
            <p:cNvGrpSpPr/>
            <p:nvPr/>
          </p:nvGrpSpPr>
          <p:grpSpPr>
            <a:xfrm>
              <a:off x="6419063" y="2048938"/>
              <a:ext cx="5393802" cy="2948217"/>
              <a:chOff x="952652" y="1953182"/>
              <a:chExt cx="5393802" cy="294821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7908B3-2D8D-8D90-9E7B-BFBB4FDDC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6892" y="2368888"/>
                <a:ext cx="5245322" cy="2532511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C2E54B-CB82-477C-A771-7C9D8F2E8370}"/>
                  </a:ext>
                </a:extLst>
              </p:cNvPr>
              <p:cNvSpPr/>
              <p:nvPr/>
            </p:nvSpPr>
            <p:spPr>
              <a:xfrm>
                <a:off x="952652" y="1953182"/>
                <a:ext cx="5393802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ko-KR" altLang="en-US" sz="1500" b="1" dirty="0">
                    <a:solidFill>
                      <a:srgbClr val="44546A"/>
                    </a:solidFill>
                  </a:rPr>
                  <a:t>운영중인 모니터링 웹 서비스 </a:t>
                </a:r>
                <a:r>
                  <a:rPr lang="en-US" altLang="ko-KR" sz="1500" b="1" dirty="0">
                    <a:solidFill>
                      <a:srgbClr val="44546A"/>
                    </a:solidFill>
                  </a:rPr>
                  <a:t>GSREMS (http://gsrems.co.kr)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00E234-2C4D-C8D4-FA4A-8C4352FC1490}"/>
                  </a:ext>
                </a:extLst>
              </p:cNvPr>
              <p:cNvSpPr/>
              <p:nvPr/>
            </p:nvSpPr>
            <p:spPr>
              <a:xfrm>
                <a:off x="1051268" y="2368887"/>
                <a:ext cx="5220946" cy="25325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815E15E-A490-BC6B-E1A2-64F7A94C6F0A}"/>
                </a:ext>
              </a:extLst>
            </p:cNvPr>
            <p:cNvGrpSpPr/>
            <p:nvPr/>
          </p:nvGrpSpPr>
          <p:grpSpPr>
            <a:xfrm>
              <a:off x="2637242" y="3364704"/>
              <a:ext cx="3061456" cy="1875931"/>
              <a:chOff x="3173545" y="3429000"/>
              <a:chExt cx="3061456" cy="187593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2832B2E-0E8F-2AE5-4B34-2D6BC82A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109" y="3429000"/>
                <a:ext cx="1602329" cy="1602329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A6AD8A-56C3-1DC0-7A07-44CEC048F336}"/>
                  </a:ext>
                </a:extLst>
              </p:cNvPr>
              <p:cNvSpPr/>
              <p:nvPr/>
            </p:nvSpPr>
            <p:spPr>
              <a:xfrm>
                <a:off x="3173545" y="5012543"/>
                <a:ext cx="3061456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rgbClr val="44546A"/>
                    </a:solidFill>
                  </a:rPr>
                  <a:t>KT cloud 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내 </a:t>
                </a:r>
                <a:r>
                  <a:rPr lang="en-US" altLang="ko-KR" sz="1300" b="1" dirty="0">
                    <a:solidFill>
                      <a:srgbClr val="44546A"/>
                    </a:solidFill>
                  </a:rPr>
                  <a:t>DB 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서버 인스턴스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CA3859-52C7-C3AC-6801-6B675A7D61D2}"/>
                </a:ext>
              </a:extLst>
            </p:cNvPr>
            <p:cNvGrpSpPr/>
            <p:nvPr/>
          </p:nvGrpSpPr>
          <p:grpSpPr>
            <a:xfrm>
              <a:off x="773229" y="2143357"/>
              <a:ext cx="1991402" cy="1513735"/>
              <a:chOff x="773229" y="2143357"/>
              <a:chExt cx="1991402" cy="151373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C8D47D6-729F-4F63-B203-183701E30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8930" y="2143357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1C440A2-651B-9A10-6EA8-6B5C62C92844}"/>
                  </a:ext>
                </a:extLst>
              </p:cNvPr>
              <p:cNvSpPr/>
              <p:nvPr/>
            </p:nvSpPr>
            <p:spPr>
              <a:xfrm>
                <a:off x="773229" y="3364704"/>
                <a:ext cx="1991402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rgbClr val="44546A"/>
                    </a:solidFill>
                  </a:rPr>
                  <a:t>RTU(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원격 단말 장치</a:t>
                </a:r>
                <a:r>
                  <a:rPr lang="en-US" altLang="ko-KR" sz="1300" b="1" dirty="0">
                    <a:solidFill>
                      <a:srgbClr val="44546A"/>
                    </a:solidFill>
                  </a:rPr>
                  <a:t>)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8259370-20BF-22B4-B118-808343839347}"/>
                </a:ext>
              </a:extLst>
            </p:cNvPr>
            <p:cNvGrpSpPr/>
            <p:nvPr/>
          </p:nvGrpSpPr>
          <p:grpSpPr>
            <a:xfrm>
              <a:off x="1422698" y="3039401"/>
              <a:ext cx="3061456" cy="501584"/>
              <a:chOff x="1422698" y="3039401"/>
              <a:chExt cx="3061456" cy="501584"/>
            </a:xfrm>
          </p:grpSpPr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12B5828-7790-E69F-4503-09461B556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567" y="3078458"/>
                <a:ext cx="717758" cy="462527"/>
              </a:xfrm>
              <a:prstGeom prst="straightConnector1">
                <a:avLst/>
              </a:prstGeom>
              <a:ln w="28575">
                <a:solidFill>
                  <a:srgbClr val="548A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26D6A-4D03-2F14-7997-688B893FEE7D}"/>
                  </a:ext>
                </a:extLst>
              </p:cNvPr>
              <p:cNvSpPr/>
              <p:nvPr/>
            </p:nvSpPr>
            <p:spPr>
              <a:xfrm rot="2104925">
                <a:off x="1422698" y="3039401"/>
                <a:ext cx="3061456" cy="24622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44546A"/>
                    </a:solidFill>
                  </a:rPr>
                  <a:t>데이터 수집 및 저장</a:t>
                </a:r>
                <a:endParaRPr lang="en-US" altLang="ko-KR" sz="1000" b="1" dirty="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E524CD2-F904-0871-37E3-FFC30E607299}"/>
                </a:ext>
              </a:extLst>
            </p:cNvPr>
            <p:cNvGrpSpPr/>
            <p:nvPr/>
          </p:nvGrpSpPr>
          <p:grpSpPr>
            <a:xfrm>
              <a:off x="4053808" y="3547638"/>
              <a:ext cx="3061456" cy="465715"/>
              <a:chOff x="4053808" y="3547638"/>
              <a:chExt cx="3061456" cy="465715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A08DE8-D30D-C38D-ED3E-9F1259451A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0613" y="3657092"/>
                <a:ext cx="1518450" cy="356261"/>
              </a:xfrm>
              <a:prstGeom prst="straightConnector1">
                <a:avLst/>
              </a:prstGeom>
              <a:ln w="28575">
                <a:solidFill>
                  <a:srgbClr val="548A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CCD960-BB02-9DBB-D8E4-38F04B146E2E}"/>
                  </a:ext>
                </a:extLst>
              </p:cNvPr>
              <p:cNvSpPr/>
              <p:nvPr/>
            </p:nvSpPr>
            <p:spPr>
              <a:xfrm rot="20837933">
                <a:off x="4053808" y="3547638"/>
                <a:ext cx="3061456" cy="24622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44546A"/>
                    </a:solidFill>
                  </a:rPr>
                  <a:t>데이터 시각화 및 서비스</a:t>
                </a:r>
                <a:endParaRPr lang="en-US" altLang="ko-KR" sz="10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0F66CBA-5BFE-9E86-16B8-FC9A717C3CF9}"/>
              </a:ext>
            </a:extLst>
          </p:cNvPr>
          <p:cNvSpPr/>
          <p:nvPr/>
        </p:nvSpPr>
        <p:spPr>
          <a:xfrm rot="18013970">
            <a:off x="5605936" y="4821996"/>
            <a:ext cx="414235" cy="5925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7095A9-477C-E9EC-F5A8-B9CD291694F6}"/>
              </a:ext>
            </a:extLst>
          </p:cNvPr>
          <p:cNvSpPr/>
          <p:nvPr/>
        </p:nvSpPr>
        <p:spPr>
          <a:xfrm>
            <a:off x="6274278" y="4901515"/>
            <a:ext cx="144863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수집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84C632-C5CE-7676-3AF4-4FB983D9050D}"/>
              </a:ext>
            </a:extLst>
          </p:cNvPr>
          <p:cNvSpPr/>
          <p:nvPr/>
        </p:nvSpPr>
        <p:spPr>
          <a:xfrm>
            <a:off x="6373615" y="5409129"/>
            <a:ext cx="5033558" cy="959470"/>
          </a:xfrm>
          <a:prstGeom prst="roundRect">
            <a:avLst>
              <a:gd name="adj" fmla="val 8966"/>
            </a:avLst>
          </a:prstGeom>
          <a:solidFill>
            <a:srgbClr val="D9E5FF"/>
          </a:solidFill>
          <a:ln>
            <a:solidFill>
              <a:srgbClr val="D9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209AB3-1E4F-FAC7-9587-B6B0D14D0EAF}"/>
              </a:ext>
            </a:extLst>
          </p:cNvPr>
          <p:cNvSpPr/>
          <p:nvPr/>
        </p:nvSpPr>
        <p:spPr>
          <a:xfrm>
            <a:off x="6580582" y="5453969"/>
            <a:ext cx="4619625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2021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~ 2022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(2</a:t>
            </a:r>
            <a:r>
              <a:rPr lang="ko-KR" altLang="en-US" b="1" dirty="0">
                <a:solidFill>
                  <a:srgbClr val="44546A"/>
                </a:solidFill>
              </a:rPr>
              <a:t>년치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밀양시 태양광 발전소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1B657-70D2-8CEA-C2DF-15A33F56006D}"/>
              </a:ext>
            </a:extLst>
          </p:cNvPr>
          <p:cNvSpPr txBox="1"/>
          <p:nvPr/>
        </p:nvSpPr>
        <p:spPr>
          <a:xfrm>
            <a:off x="9378242" y="6484859"/>
            <a:ext cx="273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출처 </a:t>
            </a:r>
            <a:r>
              <a:rPr lang="en-US" altLang="ko-KR" sz="1000" dirty="0"/>
              <a:t>: https://www.flaticon.com/kr/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28CE3-CD1C-812F-3BFF-9D6B12EFF6F1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9774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출처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AECA41-24AD-7939-00CB-F5E60C75E5C2}"/>
              </a:ext>
            </a:extLst>
          </p:cNvPr>
          <p:cNvSpPr/>
          <p:nvPr/>
        </p:nvSpPr>
        <p:spPr>
          <a:xfrm>
            <a:off x="999854" y="1111565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 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99ABB-E61A-584A-966E-8C1EC3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2" y="2061548"/>
            <a:ext cx="7058689" cy="42080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E8193F-CE21-0EB7-F81B-38282E5555E2}"/>
              </a:ext>
            </a:extLst>
          </p:cNvPr>
          <p:cNvSpPr/>
          <p:nvPr/>
        </p:nvSpPr>
        <p:spPr>
          <a:xfrm>
            <a:off x="999854" y="1573778"/>
            <a:ext cx="996332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기상자료개방포털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종관기상관측</a:t>
            </a:r>
            <a:r>
              <a:rPr lang="en-US" altLang="ko-KR" b="1" dirty="0">
                <a:solidFill>
                  <a:srgbClr val="44546A"/>
                </a:solidFill>
              </a:rPr>
              <a:t>(ASOS) </a:t>
            </a:r>
            <a:r>
              <a:rPr lang="ko-KR" altLang="en-US" b="1" dirty="0">
                <a:solidFill>
                  <a:srgbClr val="44546A"/>
                </a:solidFill>
              </a:rPr>
              <a:t>자료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51E67-FADB-DBCD-294A-B9BBD1D8D4C6}"/>
              </a:ext>
            </a:extLst>
          </p:cNvPr>
          <p:cNvSpPr/>
          <p:nvPr/>
        </p:nvSpPr>
        <p:spPr>
          <a:xfrm>
            <a:off x="1070682" y="4116060"/>
            <a:ext cx="1280452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C0E70-DC2D-D5D2-1CC8-10BC87604732}"/>
              </a:ext>
            </a:extLst>
          </p:cNvPr>
          <p:cNvSpPr/>
          <p:nvPr/>
        </p:nvSpPr>
        <p:spPr>
          <a:xfrm>
            <a:off x="5551242" y="4389594"/>
            <a:ext cx="242345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D0ABF-1DEF-31A1-BBDE-30ED398E0B9F}"/>
              </a:ext>
            </a:extLst>
          </p:cNvPr>
          <p:cNvSpPr/>
          <p:nvPr/>
        </p:nvSpPr>
        <p:spPr>
          <a:xfrm>
            <a:off x="2488294" y="6217428"/>
            <a:ext cx="579404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https://data.kma.go.kr/data/grnd/selectAsosRltmList.do?pgmNo=36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7095A9-477C-E9EC-F5A8-B9CD291694F6}"/>
              </a:ext>
            </a:extLst>
          </p:cNvPr>
          <p:cNvSpPr/>
          <p:nvPr/>
        </p:nvSpPr>
        <p:spPr>
          <a:xfrm>
            <a:off x="8346027" y="4361485"/>
            <a:ext cx="144863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수집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84C632-C5CE-7676-3AF4-4FB983D9050D}"/>
              </a:ext>
            </a:extLst>
          </p:cNvPr>
          <p:cNvSpPr/>
          <p:nvPr/>
        </p:nvSpPr>
        <p:spPr>
          <a:xfrm>
            <a:off x="8370677" y="4864518"/>
            <a:ext cx="3475702" cy="1352399"/>
          </a:xfrm>
          <a:prstGeom prst="roundRect">
            <a:avLst>
              <a:gd name="adj" fmla="val 8966"/>
            </a:avLst>
          </a:prstGeom>
          <a:solidFill>
            <a:srgbClr val="D9E5FF"/>
          </a:solidFill>
          <a:ln>
            <a:solidFill>
              <a:srgbClr val="D9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209AB3-1E4F-FAC7-9587-B6B0D14D0EAF}"/>
              </a:ext>
            </a:extLst>
          </p:cNvPr>
          <p:cNvSpPr/>
          <p:nvPr/>
        </p:nvSpPr>
        <p:spPr>
          <a:xfrm>
            <a:off x="8474161" y="4898073"/>
            <a:ext cx="3268735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/</a:t>
            </a:r>
            <a:r>
              <a:rPr lang="ko-KR" altLang="en-US" b="1" dirty="0">
                <a:solidFill>
                  <a:srgbClr val="44546A"/>
                </a:solidFill>
              </a:rPr>
              <a:t>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시정</a:t>
            </a:r>
            <a:r>
              <a:rPr lang="en-US" altLang="ko-KR" b="1" dirty="0">
                <a:solidFill>
                  <a:srgbClr val="44546A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지면온도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적설량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0F66CBA-5BFE-9E86-16B8-FC9A717C3CF9}"/>
              </a:ext>
            </a:extLst>
          </p:cNvPr>
          <p:cNvSpPr/>
          <p:nvPr/>
        </p:nvSpPr>
        <p:spPr>
          <a:xfrm rot="17827727">
            <a:off x="7935141" y="4900586"/>
            <a:ext cx="435906" cy="2348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96DB61-1089-1166-B428-9063D89BCA18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탐색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AECA41-24AD-7939-00CB-F5E60C75E5C2}"/>
              </a:ext>
            </a:extLst>
          </p:cNvPr>
          <p:cNvSpPr/>
          <p:nvPr/>
        </p:nvSpPr>
        <p:spPr>
          <a:xfrm>
            <a:off x="999854" y="1111565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태양광 발전량 데이터 형태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C5AB57-CCD5-1A4E-BD4A-90AE3EF9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746764"/>
            <a:ext cx="2794859" cy="16154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EE4E9-0524-C25D-0260-D835D68DA49B}"/>
              </a:ext>
            </a:extLst>
          </p:cNvPr>
          <p:cNvSpPr/>
          <p:nvPr/>
        </p:nvSpPr>
        <p:spPr>
          <a:xfrm>
            <a:off x="1026891" y="1751119"/>
            <a:ext cx="2794859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A0FE64-43A0-1F11-CC4A-2F7372BA1C56}"/>
              </a:ext>
            </a:extLst>
          </p:cNvPr>
          <p:cNvSpPr/>
          <p:nvPr/>
        </p:nvSpPr>
        <p:spPr>
          <a:xfrm>
            <a:off x="973966" y="3601905"/>
            <a:ext cx="4691017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데이터 전처리 계획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82C26-51EB-1127-DF5B-BC915738C09B}"/>
              </a:ext>
            </a:extLst>
          </p:cNvPr>
          <p:cNvSpPr/>
          <p:nvPr/>
        </p:nvSpPr>
        <p:spPr>
          <a:xfrm>
            <a:off x="973966" y="4117239"/>
            <a:ext cx="11022961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날짜 데이터를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일로 분리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>
                <a:solidFill>
                  <a:srgbClr val="44546A"/>
                </a:solidFill>
              </a:rPr>
              <a:t>누적발전량을</a:t>
            </a:r>
            <a:r>
              <a:rPr lang="ko-KR" altLang="en-US" b="1" dirty="0">
                <a:solidFill>
                  <a:srgbClr val="44546A"/>
                </a:solidFill>
              </a:rPr>
              <a:t> 시간대별 생성된 발전량으로 변환 처리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Step 1. </a:t>
            </a:r>
            <a:r>
              <a:rPr lang="ko-KR" altLang="en-US" b="1" dirty="0">
                <a:solidFill>
                  <a:srgbClr val="44546A"/>
                </a:solidFill>
              </a:rPr>
              <a:t>전일 최대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데이터 산출 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전일 </a:t>
            </a:r>
            <a:r>
              <a:rPr lang="ko-KR" altLang="en-US" sz="1500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max </a:t>
            </a:r>
            <a:r>
              <a:rPr lang="ko-KR" altLang="en-US" sz="1500" b="1" dirty="0">
                <a:solidFill>
                  <a:srgbClr val="44546A"/>
                </a:solidFill>
              </a:rPr>
              <a:t>값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Step 2. </a:t>
            </a:r>
            <a:r>
              <a:rPr lang="ko-KR" altLang="en-US" b="1" dirty="0">
                <a:solidFill>
                  <a:srgbClr val="44546A"/>
                </a:solidFill>
              </a:rPr>
              <a:t>해당 일에 생성된 발전량 데이터 산출 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해당 일 </a:t>
            </a:r>
            <a:r>
              <a:rPr lang="ko-KR" altLang="en-US" sz="1500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– </a:t>
            </a:r>
            <a:r>
              <a:rPr lang="ko-KR" altLang="en-US" sz="1500" b="1" dirty="0">
                <a:solidFill>
                  <a:srgbClr val="44546A"/>
                </a:solidFill>
              </a:rPr>
              <a:t>전일 최대 </a:t>
            </a:r>
            <a:r>
              <a:rPr lang="ko-KR" altLang="en-US" sz="1500" b="1" dirty="0" err="1">
                <a:solidFill>
                  <a:srgbClr val="44546A"/>
                </a:solidFill>
              </a:rPr>
              <a:t>누적발전량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Step 3. </a:t>
            </a:r>
            <a:r>
              <a:rPr lang="ko-KR" altLang="en-US" b="1" dirty="0">
                <a:solidFill>
                  <a:srgbClr val="44546A"/>
                </a:solidFill>
              </a:rPr>
              <a:t>시간대별 생성된 발전량 데이터 산출 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해당 시간에 생성된 발전량 </a:t>
            </a:r>
            <a:r>
              <a:rPr lang="en-US" altLang="ko-KR" sz="1500" b="1" dirty="0">
                <a:solidFill>
                  <a:srgbClr val="44546A"/>
                </a:solidFill>
              </a:rPr>
              <a:t>– </a:t>
            </a:r>
            <a:r>
              <a:rPr lang="ko-KR" altLang="en-US" sz="1500" b="1" dirty="0">
                <a:solidFill>
                  <a:srgbClr val="44546A"/>
                </a:solidFill>
              </a:rPr>
              <a:t>이전 시간에 생성된 발전량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C83D93-2A48-2A36-F93E-41BC197EFB8C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103098"/>
            <a:ext cx="498958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기상 데이터 형태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개별 </a:t>
            </a:r>
            <a:r>
              <a:rPr lang="en-US" altLang="ko-KR" b="1" dirty="0">
                <a:solidFill>
                  <a:srgbClr val="44546A"/>
                </a:solidFill>
              </a:rPr>
              <a:t>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탐색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D51F1C-6A27-4302-F34F-D9E47B7414C9}"/>
              </a:ext>
            </a:extLst>
          </p:cNvPr>
          <p:cNvSpPr/>
          <p:nvPr/>
        </p:nvSpPr>
        <p:spPr>
          <a:xfrm>
            <a:off x="1055441" y="3938767"/>
            <a:ext cx="4691017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데이터 전처리 계획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24785-C113-73D3-747E-FA2A17F69D97}"/>
              </a:ext>
            </a:extLst>
          </p:cNvPr>
          <p:cNvSpPr/>
          <p:nvPr/>
        </p:nvSpPr>
        <p:spPr>
          <a:xfrm>
            <a:off x="1055441" y="4460870"/>
            <a:ext cx="10696291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rgbClr val="44546A"/>
                </a:solidFill>
              </a:rPr>
              <a:t>2021</a:t>
            </a:r>
            <a:r>
              <a:rPr lang="ko-KR" altLang="en-US" b="1" dirty="0">
                <a:solidFill>
                  <a:srgbClr val="44546A"/>
                </a:solidFill>
              </a:rPr>
              <a:t>년</a:t>
            </a:r>
            <a:r>
              <a:rPr lang="en-US" altLang="ko-KR" b="1" dirty="0">
                <a:solidFill>
                  <a:srgbClr val="44546A"/>
                </a:solidFill>
              </a:rPr>
              <a:t>, 2022</a:t>
            </a:r>
            <a:r>
              <a:rPr lang="ko-KR" altLang="en-US" b="1" dirty="0">
                <a:solidFill>
                  <a:srgbClr val="44546A"/>
                </a:solidFill>
              </a:rPr>
              <a:t>년 데이터프레임 병합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날짜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적설량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시정 온도 컬럼 인덱싱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날짜 데이터를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일로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97CD1C-B946-4E4E-5BD2-D2DD0C2610E7}"/>
              </a:ext>
            </a:extLst>
          </p:cNvPr>
          <p:cNvGrpSpPr/>
          <p:nvPr/>
        </p:nvGrpSpPr>
        <p:grpSpPr>
          <a:xfrm>
            <a:off x="1055441" y="1971986"/>
            <a:ext cx="10696292" cy="1395965"/>
            <a:chOff x="1055441" y="1637253"/>
            <a:chExt cx="10696292" cy="13959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CE4341-FA8F-0C1D-74CE-02249673BB15}"/>
                </a:ext>
              </a:extLst>
            </p:cNvPr>
            <p:cNvGrpSpPr/>
            <p:nvPr/>
          </p:nvGrpSpPr>
          <p:grpSpPr>
            <a:xfrm>
              <a:off x="1055441" y="1637253"/>
              <a:ext cx="10696292" cy="1395965"/>
              <a:chOff x="1055441" y="1637253"/>
              <a:chExt cx="10696292" cy="139596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D392DEE-5465-30ED-56D3-AA84C1361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5442" y="1637253"/>
                <a:ext cx="10696291" cy="139596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E4B4D5B-44D9-80A0-EAD1-AA53D9B666A9}"/>
                  </a:ext>
                </a:extLst>
              </p:cNvPr>
              <p:cNvSpPr/>
              <p:nvPr/>
            </p:nvSpPr>
            <p:spPr>
              <a:xfrm>
                <a:off x="1055441" y="1637253"/>
                <a:ext cx="10696291" cy="2735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BBAF0B6-4871-9CBD-EAB5-BB52E0E60024}"/>
                  </a:ext>
                </a:extLst>
              </p:cNvPr>
              <p:cNvSpPr/>
              <p:nvPr/>
            </p:nvSpPr>
            <p:spPr>
              <a:xfrm>
                <a:off x="1260475" y="1939925"/>
                <a:ext cx="539749" cy="158119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72C5F1A-EC7C-7BEB-7A8A-8C878B2283B5}"/>
                  </a:ext>
                </a:extLst>
              </p:cNvPr>
              <p:cNvSpPr/>
              <p:nvPr/>
            </p:nvSpPr>
            <p:spPr>
              <a:xfrm>
                <a:off x="1235075" y="2364323"/>
                <a:ext cx="539749" cy="158119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8F08D2D-83D0-4D7D-3CCF-95DB5C7A7A3A}"/>
                  </a:ext>
                </a:extLst>
              </p:cNvPr>
              <p:cNvSpPr/>
              <p:nvPr/>
            </p:nvSpPr>
            <p:spPr>
              <a:xfrm>
                <a:off x="1235074" y="2838807"/>
                <a:ext cx="539749" cy="158119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FF3D75F-5993-2007-E226-D3A49E52A7A3}"/>
                  </a:ext>
                </a:extLst>
              </p:cNvPr>
              <p:cNvSpPr/>
              <p:nvPr/>
            </p:nvSpPr>
            <p:spPr>
              <a:xfrm>
                <a:off x="1256070" y="2595153"/>
                <a:ext cx="539749" cy="158119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0D2340-584F-E72F-C569-732703BB7E69}"/>
                  </a:ext>
                </a:extLst>
              </p:cNvPr>
              <p:cNvSpPr/>
              <p:nvPr/>
            </p:nvSpPr>
            <p:spPr>
              <a:xfrm>
                <a:off x="1256070" y="2157433"/>
                <a:ext cx="539749" cy="158119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CF728C-4A8D-1F15-3655-59DD0068448E}"/>
                </a:ext>
              </a:extLst>
            </p:cNvPr>
            <p:cNvSpPr txBox="1"/>
            <p:nvPr/>
          </p:nvSpPr>
          <p:spPr>
            <a:xfrm>
              <a:off x="1132209" y="1916267"/>
              <a:ext cx="727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</a:rPr>
                <a:t>288   </a:t>
              </a:r>
              <a:r>
                <a:rPr lang="ko-KR" altLang="en-US" sz="800" dirty="0">
                  <a:solidFill>
                    <a:schemeClr val="bg1"/>
                  </a:solidFill>
                </a:rPr>
                <a:t>밀양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BFE4C-F97C-48CE-B3D7-BBCF1C1E4622}"/>
                </a:ext>
              </a:extLst>
            </p:cNvPr>
            <p:cNvSpPr txBox="1"/>
            <p:nvPr/>
          </p:nvSpPr>
          <p:spPr>
            <a:xfrm>
              <a:off x="1132209" y="2133934"/>
              <a:ext cx="727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</a:rPr>
                <a:t>288   </a:t>
              </a:r>
              <a:r>
                <a:rPr lang="ko-KR" altLang="en-US" sz="800" dirty="0">
                  <a:solidFill>
                    <a:schemeClr val="bg1"/>
                  </a:solidFill>
                </a:rPr>
                <a:t>밀양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B93858-DBFA-4E71-6ED5-47DDADA2496B}"/>
                </a:ext>
              </a:extLst>
            </p:cNvPr>
            <p:cNvSpPr txBox="1"/>
            <p:nvPr/>
          </p:nvSpPr>
          <p:spPr>
            <a:xfrm>
              <a:off x="1132209" y="2351601"/>
              <a:ext cx="727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288   </a:t>
              </a:r>
              <a:r>
                <a:rPr lang="ko-KR" altLang="en-US" sz="800" dirty="0">
                  <a:solidFill>
                    <a:schemeClr val="bg1"/>
                  </a:solidFill>
                </a:rPr>
                <a:t>밀양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9D301D-CA85-2372-E60E-96D40D338946}"/>
                </a:ext>
              </a:extLst>
            </p:cNvPr>
            <p:cNvSpPr txBox="1"/>
            <p:nvPr/>
          </p:nvSpPr>
          <p:spPr>
            <a:xfrm>
              <a:off x="1132209" y="2569268"/>
              <a:ext cx="727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288   </a:t>
              </a:r>
              <a:r>
                <a:rPr lang="ko-KR" altLang="en-US" sz="800" dirty="0">
                  <a:solidFill>
                    <a:schemeClr val="bg1"/>
                  </a:solidFill>
                </a:rPr>
                <a:t>밀양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37B5F-A76E-D589-C22B-5037848AD2C0}"/>
                </a:ext>
              </a:extLst>
            </p:cNvPr>
            <p:cNvSpPr txBox="1"/>
            <p:nvPr/>
          </p:nvSpPr>
          <p:spPr>
            <a:xfrm>
              <a:off x="1132209" y="2786936"/>
              <a:ext cx="727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288   </a:t>
              </a:r>
              <a:r>
                <a:rPr lang="ko-KR" altLang="en-US" sz="800" dirty="0">
                  <a:solidFill>
                    <a:schemeClr val="bg1"/>
                  </a:solidFill>
                </a:rPr>
                <a:t>밀양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A0876-6E6F-16A4-2212-3D45B8C73062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1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44D460-4538-890B-D4AF-F2CBC47F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9" y="1548865"/>
            <a:ext cx="8284746" cy="1572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4989584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목표 데이터프레임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목표 데이터프레임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B4D5B-44D9-80A0-EAD1-AA53D9B666A9}"/>
              </a:ext>
            </a:extLst>
          </p:cNvPr>
          <p:cNvSpPr/>
          <p:nvPr/>
        </p:nvSpPr>
        <p:spPr>
          <a:xfrm>
            <a:off x="1055442" y="1541041"/>
            <a:ext cx="8268173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8FAA26-3E0E-287E-66C0-B852E8C9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1" y="3610854"/>
            <a:ext cx="1630387" cy="29100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7E438C-9306-2686-DD38-C4C218B7B45B}"/>
              </a:ext>
            </a:extLst>
          </p:cNvPr>
          <p:cNvSpPr/>
          <p:nvPr/>
        </p:nvSpPr>
        <p:spPr>
          <a:xfrm>
            <a:off x="999854" y="3147317"/>
            <a:ext cx="4989584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목표 데이터프레임 컬럼 리스트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F115DA-D882-17CE-0C15-CB68336AA35D}"/>
              </a:ext>
            </a:extLst>
          </p:cNvPr>
          <p:cNvSpPr/>
          <p:nvPr/>
        </p:nvSpPr>
        <p:spPr>
          <a:xfrm>
            <a:off x="1010563" y="4327072"/>
            <a:ext cx="1646715" cy="2008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CBF164-B65F-BADC-4A4F-78E6810B9757}"/>
              </a:ext>
            </a:extLst>
          </p:cNvPr>
          <p:cNvSpPr/>
          <p:nvPr/>
        </p:nvSpPr>
        <p:spPr>
          <a:xfrm>
            <a:off x="4559779" y="3627985"/>
            <a:ext cx="2352224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44546A"/>
                </a:solidFill>
              </a:rPr>
              <a:t>주요 데이터 단위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56062A-0BEA-0B39-4AD5-A30303163929}"/>
              </a:ext>
            </a:extLst>
          </p:cNvPr>
          <p:cNvSpPr/>
          <p:nvPr/>
        </p:nvSpPr>
        <p:spPr>
          <a:xfrm>
            <a:off x="4659115" y="4108829"/>
            <a:ext cx="5407450" cy="1891921"/>
          </a:xfrm>
          <a:prstGeom prst="roundRect">
            <a:avLst>
              <a:gd name="adj" fmla="val 8966"/>
            </a:avLst>
          </a:prstGeom>
          <a:solidFill>
            <a:srgbClr val="D9E5FF"/>
          </a:solidFill>
          <a:ln>
            <a:solidFill>
              <a:srgbClr val="D9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3">
            <a:extLst>
              <a:ext uri="{FF2B5EF4-FFF2-40B4-BE49-F238E27FC236}">
                <a16:creationId xmlns:a16="http://schemas.microsoft.com/office/drawing/2014/main" id="{2E102D9A-C56C-D95A-E036-8B1B67DD7B6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657278" y="5054790"/>
            <a:ext cx="2001837" cy="27648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54547C-ED76-F19D-8BE8-78AB18C2524D}"/>
              </a:ext>
            </a:extLst>
          </p:cNvPr>
          <p:cNvSpPr txBox="1"/>
          <p:nvPr/>
        </p:nvSpPr>
        <p:spPr>
          <a:xfrm>
            <a:off x="4695854" y="4204396"/>
            <a:ext cx="533397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강수량 </a:t>
            </a:r>
            <a:r>
              <a:rPr lang="en-US" altLang="ko-KR" b="1" dirty="0">
                <a:solidFill>
                  <a:srgbClr val="44546A"/>
                </a:solidFill>
              </a:rPr>
              <a:t>: mm   |   </a:t>
            </a:r>
            <a:r>
              <a:rPr lang="ko-KR" altLang="en-US" b="1" dirty="0">
                <a:solidFill>
                  <a:srgbClr val="44546A"/>
                </a:solidFill>
              </a:rPr>
              <a:t>풍속 </a:t>
            </a:r>
            <a:r>
              <a:rPr lang="en-US" altLang="ko-KR" b="1" dirty="0">
                <a:solidFill>
                  <a:srgbClr val="44546A"/>
                </a:solidFill>
              </a:rPr>
              <a:t>: m/s   </a:t>
            </a:r>
            <a:r>
              <a:rPr lang="ko-KR" altLang="en-US" b="1" dirty="0">
                <a:solidFill>
                  <a:srgbClr val="44546A"/>
                </a:solidFill>
              </a:rPr>
              <a:t>풍향 </a:t>
            </a:r>
            <a:r>
              <a:rPr lang="en-US" altLang="ko-KR" b="1" dirty="0">
                <a:solidFill>
                  <a:srgbClr val="44546A"/>
                </a:solidFill>
              </a:rPr>
              <a:t>: 16</a:t>
            </a:r>
            <a:r>
              <a:rPr lang="ko-KR" altLang="en-US" b="1" dirty="0">
                <a:solidFill>
                  <a:srgbClr val="44546A"/>
                </a:solidFill>
              </a:rPr>
              <a:t>방위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습도 </a:t>
            </a:r>
            <a:r>
              <a:rPr lang="en-US" altLang="ko-KR" b="1" dirty="0">
                <a:solidFill>
                  <a:srgbClr val="44546A"/>
                </a:solidFill>
              </a:rPr>
              <a:t>: %   |   </a:t>
            </a:r>
            <a:r>
              <a:rPr lang="ko-KR" altLang="en-US" b="1" dirty="0">
                <a:solidFill>
                  <a:srgbClr val="44546A"/>
                </a:solidFill>
              </a:rPr>
              <a:t>일조시간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en-US" altLang="ko-KR" b="1" dirty="0" err="1">
                <a:solidFill>
                  <a:srgbClr val="44546A"/>
                </a:solidFill>
              </a:rPr>
              <a:t>hr</a:t>
            </a:r>
            <a:r>
              <a:rPr lang="en-US" altLang="ko-KR" b="1" dirty="0">
                <a:solidFill>
                  <a:srgbClr val="44546A"/>
                </a:solidFill>
              </a:rPr>
              <a:t>   </a:t>
            </a:r>
            <a:r>
              <a:rPr lang="ko-KR" altLang="en-US" b="1" dirty="0">
                <a:solidFill>
                  <a:srgbClr val="44546A"/>
                </a:solidFill>
              </a:rPr>
              <a:t>일사량 </a:t>
            </a:r>
            <a:r>
              <a:rPr lang="en-US" altLang="ko-KR" b="1" dirty="0">
                <a:solidFill>
                  <a:srgbClr val="44546A"/>
                </a:solidFill>
              </a:rPr>
              <a:t>: MJ/m2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적설량 </a:t>
            </a:r>
            <a:r>
              <a:rPr lang="en-US" altLang="ko-KR" b="1" dirty="0">
                <a:solidFill>
                  <a:srgbClr val="44546A"/>
                </a:solidFill>
              </a:rPr>
              <a:t>: cm   |  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: 10</a:t>
            </a:r>
            <a:r>
              <a:rPr lang="ko-KR" altLang="en-US" b="1" dirty="0">
                <a:solidFill>
                  <a:srgbClr val="44546A"/>
                </a:solidFill>
              </a:rPr>
              <a:t>분위   </a:t>
            </a:r>
            <a:r>
              <a:rPr lang="en-US" altLang="ko-KR" b="1" dirty="0">
                <a:solidFill>
                  <a:srgbClr val="44546A"/>
                </a:solidFill>
              </a:rPr>
              <a:t>|   </a:t>
            </a:r>
            <a:r>
              <a:rPr lang="ko-KR" altLang="en-US" b="1" dirty="0">
                <a:solidFill>
                  <a:srgbClr val="44546A"/>
                </a:solidFill>
              </a:rPr>
              <a:t>시정 </a:t>
            </a:r>
            <a:r>
              <a:rPr lang="en-US" altLang="ko-KR" b="1" dirty="0">
                <a:solidFill>
                  <a:srgbClr val="44546A"/>
                </a:solidFill>
              </a:rPr>
              <a:t>: 10m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지면온도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en-US" altLang="ko-KR" b="1" i="0" dirty="0">
                <a:solidFill>
                  <a:srgbClr val="44546A"/>
                </a:solidFill>
                <a:effectLst/>
              </a:rPr>
              <a:t>°C   |   </a:t>
            </a:r>
            <a:r>
              <a:rPr lang="ko-KR" altLang="en-US" b="1" i="0" dirty="0" err="1">
                <a:solidFill>
                  <a:srgbClr val="44546A"/>
                </a:solidFill>
                <a:effectLst/>
              </a:rPr>
              <a:t>금일발전량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en-US" altLang="ko-KR" b="1" dirty="0" err="1">
                <a:solidFill>
                  <a:srgbClr val="44546A"/>
                </a:solidFill>
              </a:rPr>
              <a:t>Wh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EB1529-EBA1-63EA-628B-1B6FDC4731C7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발전소 데이터 쿼리 적용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사용 모듈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en-US" altLang="ko-KR" b="1" dirty="0" err="1">
                <a:solidFill>
                  <a:srgbClr val="44546A"/>
                </a:solidFill>
              </a:rPr>
              <a:t>pymysql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en-US" altLang="ko-KR" b="1" dirty="0" err="1">
                <a:solidFill>
                  <a:srgbClr val="44546A"/>
                </a:solidFill>
              </a:rPr>
              <a:t>dotenv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088BE4-E03B-0830-EFA7-09B40338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658931"/>
            <a:ext cx="3359002" cy="2756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19B6E-BE4A-1860-E75E-E186465A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54" y="4744742"/>
            <a:ext cx="7856592" cy="14139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6F1B3-2BDC-8CAB-1E2A-487DE7B749D7}"/>
              </a:ext>
            </a:extLst>
          </p:cNvPr>
          <p:cNvSpPr/>
          <p:nvPr/>
        </p:nvSpPr>
        <p:spPr>
          <a:xfrm>
            <a:off x="1026891" y="2706854"/>
            <a:ext cx="3359002" cy="1260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F48FE-1C9D-97BC-1897-C6E8000C6DAF}"/>
              </a:ext>
            </a:extLst>
          </p:cNvPr>
          <p:cNvSpPr/>
          <p:nvPr/>
        </p:nvSpPr>
        <p:spPr>
          <a:xfrm>
            <a:off x="5755333" y="1850005"/>
            <a:ext cx="50159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DB</a:t>
            </a:r>
            <a:r>
              <a:rPr lang="ko-KR" altLang="en-US" b="1" dirty="0">
                <a:solidFill>
                  <a:srgbClr val="44546A"/>
                </a:solidFill>
              </a:rPr>
              <a:t>서버 원격 접속을 위한 환경 변수 업로드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B9AA4E-384C-926F-0B00-EAFBECEB1888}"/>
              </a:ext>
            </a:extLst>
          </p:cNvPr>
          <p:cNvSpPr/>
          <p:nvPr/>
        </p:nvSpPr>
        <p:spPr>
          <a:xfrm>
            <a:off x="1034823" y="1644053"/>
            <a:ext cx="3359002" cy="584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5755333" y="2537559"/>
            <a:ext cx="50159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DB connection</a:t>
            </a:r>
            <a:r>
              <a:rPr lang="ko-KR" altLang="en-US" b="1" dirty="0">
                <a:solidFill>
                  <a:srgbClr val="44546A"/>
                </a:solidFill>
              </a:rPr>
              <a:t>을 위한 접속 정보 적용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3594C8-308B-8996-F81F-A00E036CF4AB}"/>
              </a:ext>
            </a:extLst>
          </p:cNvPr>
          <p:cNvSpPr/>
          <p:nvPr/>
        </p:nvSpPr>
        <p:spPr>
          <a:xfrm>
            <a:off x="985839" y="4730457"/>
            <a:ext cx="7856592" cy="142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610BBC-938D-E30C-1596-A4CE88C7BF05}"/>
              </a:ext>
            </a:extLst>
          </p:cNvPr>
          <p:cNvSpPr/>
          <p:nvPr/>
        </p:nvSpPr>
        <p:spPr>
          <a:xfrm>
            <a:off x="5755333" y="3463111"/>
            <a:ext cx="50159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DB </a:t>
            </a:r>
            <a:r>
              <a:rPr lang="ko-KR" altLang="en-US" b="1" dirty="0">
                <a:solidFill>
                  <a:srgbClr val="44546A"/>
                </a:solidFill>
              </a:rPr>
              <a:t>연결 및 쿼리 적용 후 결과 불러오기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5F0CD3-D8F2-B83E-0CDA-4A87A3B8680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393825" y="1936128"/>
            <a:ext cx="1353576" cy="180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C3C343-0337-C1EA-393C-9A954A7A5D5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85893" y="2853941"/>
            <a:ext cx="1369440" cy="4834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F6286-A438-9355-5C52-FB823003A7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28150" y="3718750"/>
            <a:ext cx="827183" cy="1025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8AB3CB-02E6-16F6-486C-E2982D2B30BB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8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0A2584-06CD-11AE-5033-655BEDBE1623}"/>
              </a:ext>
            </a:extLst>
          </p:cNvPr>
          <p:cNvSpPr/>
          <p:nvPr/>
        </p:nvSpPr>
        <p:spPr>
          <a:xfrm>
            <a:off x="1778122" y="4478918"/>
            <a:ext cx="9239577" cy="2068208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발전소 데이터 날짜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BD86E8-E030-BD63-70CC-2CD537BC3506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F48FE-1C9D-97BC-1897-C6E8000C6DAF}"/>
              </a:ext>
            </a:extLst>
          </p:cNvPr>
          <p:cNvSpPr/>
          <p:nvPr/>
        </p:nvSpPr>
        <p:spPr>
          <a:xfrm>
            <a:off x="5755333" y="1850005"/>
            <a:ext cx="5576696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날짜를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일로 분리한 후 컬럼 순서 재정렬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5755333" y="2631888"/>
            <a:ext cx="501595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2021, 2022</a:t>
            </a:r>
            <a:r>
              <a:rPr lang="ko-KR" altLang="en-US" b="1" dirty="0">
                <a:solidFill>
                  <a:srgbClr val="44546A"/>
                </a:solidFill>
              </a:rPr>
              <a:t>년 데이터만 활용하기 때문에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2020, 2023</a:t>
            </a:r>
            <a:r>
              <a:rPr lang="ko-KR" altLang="en-US" b="1" dirty="0">
                <a:solidFill>
                  <a:srgbClr val="44546A"/>
                </a:solidFill>
              </a:rPr>
              <a:t>년 데이터 제외 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F6286-A438-9355-5C52-FB823003A79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01704" y="2127543"/>
            <a:ext cx="853629" cy="331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D2609EC-5160-C978-337B-2542438F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611921"/>
            <a:ext cx="3874813" cy="26398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AE75D2-48CE-9C91-5E34-9AC5A3699582}"/>
              </a:ext>
            </a:extLst>
          </p:cNvPr>
          <p:cNvSpPr/>
          <p:nvPr/>
        </p:nvSpPr>
        <p:spPr>
          <a:xfrm>
            <a:off x="1026891" y="1823337"/>
            <a:ext cx="3874813" cy="1270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8DBC9B-05F3-2CBC-2840-43C0D76C4083}"/>
              </a:ext>
            </a:extLst>
          </p:cNvPr>
          <p:cNvSpPr/>
          <p:nvPr/>
        </p:nvSpPr>
        <p:spPr>
          <a:xfrm>
            <a:off x="1026891" y="3192294"/>
            <a:ext cx="3874813" cy="72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763F99-4BEB-89C2-25B5-F18244AECC5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901704" y="2931863"/>
            <a:ext cx="853629" cy="622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57A991-D1DB-0D0B-CD4C-55402FEEEE06}"/>
              </a:ext>
            </a:extLst>
          </p:cNvPr>
          <p:cNvGrpSpPr/>
          <p:nvPr/>
        </p:nvGrpSpPr>
        <p:grpSpPr>
          <a:xfrm>
            <a:off x="2481431" y="4704836"/>
            <a:ext cx="7832958" cy="1616372"/>
            <a:chOff x="2496799" y="4724867"/>
            <a:chExt cx="7832958" cy="16163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21736D1-E22A-EF0A-583F-50501DE29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6799" y="4724867"/>
              <a:ext cx="2763796" cy="161637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E8C3BC8-3EBF-3584-41ED-58CBC527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977" y="4724867"/>
              <a:ext cx="3828780" cy="1616371"/>
            </a:xfrm>
            <a:prstGeom prst="rect">
              <a:avLst/>
            </a:prstGeom>
          </p:spPr>
        </p:pic>
        <p:sp>
          <p:nvSpPr>
            <p:cNvPr id="30" name="오른쪽 화살표 37">
              <a:extLst>
                <a:ext uri="{FF2B5EF4-FFF2-40B4-BE49-F238E27FC236}">
                  <a16:creationId xmlns:a16="http://schemas.microsoft.com/office/drawing/2014/main" id="{E11CA138-1340-C2B1-D27E-2916C84F8848}"/>
                </a:ext>
              </a:extLst>
            </p:cNvPr>
            <p:cNvSpPr/>
            <p:nvPr/>
          </p:nvSpPr>
          <p:spPr>
            <a:xfrm>
              <a:off x="5573114" y="5389376"/>
              <a:ext cx="668740" cy="436728"/>
            </a:xfrm>
            <a:prstGeom prst="rightArrow">
              <a:avLst/>
            </a:prstGeom>
            <a:solidFill>
              <a:srgbClr val="548AFF"/>
            </a:solidFill>
            <a:ln>
              <a:solidFill>
                <a:srgbClr val="548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84B2EA-E918-4078-E058-E20AB0765E5B}"/>
              </a:ext>
            </a:extLst>
          </p:cNvPr>
          <p:cNvSpPr/>
          <p:nvPr/>
        </p:nvSpPr>
        <p:spPr>
          <a:xfrm>
            <a:off x="2481235" y="4704837"/>
            <a:ext cx="2763796" cy="259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9D018-99F6-84AD-95E9-2C0FD47805BF}"/>
              </a:ext>
            </a:extLst>
          </p:cNvPr>
          <p:cNvSpPr/>
          <p:nvPr/>
        </p:nvSpPr>
        <p:spPr>
          <a:xfrm>
            <a:off x="6485412" y="4714296"/>
            <a:ext cx="3828779" cy="259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0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7115D-71D9-9279-8234-0F1F211E95C8}"/>
              </a:ext>
            </a:extLst>
          </p:cNvPr>
          <p:cNvSpPr txBox="1"/>
          <p:nvPr/>
        </p:nvSpPr>
        <p:spPr>
          <a:xfrm>
            <a:off x="937298" y="617136"/>
            <a:ext cx="265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lt"/>
              </a:rPr>
              <a:t>Contents</a:t>
            </a:r>
            <a:endParaRPr lang="ko-KR" altLang="en-US" sz="4000" b="1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1F671C-5831-D087-86D4-265326B54631}"/>
              </a:ext>
            </a:extLst>
          </p:cNvPr>
          <p:cNvCxnSpPr>
            <a:cxnSpLocks/>
          </p:cNvCxnSpPr>
          <p:nvPr/>
        </p:nvCxnSpPr>
        <p:spPr>
          <a:xfrm>
            <a:off x="1013497" y="510836"/>
            <a:ext cx="1128569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A2C4F1-9C6F-4E2A-96D1-C6653EBC1459}"/>
              </a:ext>
            </a:extLst>
          </p:cNvPr>
          <p:cNvGrpSpPr/>
          <p:nvPr/>
        </p:nvGrpSpPr>
        <p:grpSpPr>
          <a:xfrm>
            <a:off x="4038601" y="1557514"/>
            <a:ext cx="5892798" cy="584775"/>
            <a:chOff x="3937001" y="1184981"/>
            <a:chExt cx="5892798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B860-98A8-52D3-E592-A15D4535B2A7}"/>
                </a:ext>
              </a:extLst>
            </p:cNvPr>
            <p:cNvSpPr txBox="1"/>
            <p:nvPr/>
          </p:nvSpPr>
          <p:spPr>
            <a:xfrm>
              <a:off x="3937001" y="1184981"/>
              <a:ext cx="728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48AFF"/>
                  </a:solidFill>
                </a:rPr>
                <a:t>01</a:t>
              </a:r>
              <a:endParaRPr lang="ko-KR" altLang="en-US" sz="3200" b="1" dirty="0">
                <a:solidFill>
                  <a:srgbClr val="548A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E47BB3-F9ED-14C0-AA28-B05C6C7AB369}"/>
                </a:ext>
              </a:extLst>
            </p:cNvPr>
            <p:cNvSpPr txBox="1"/>
            <p:nvPr/>
          </p:nvSpPr>
          <p:spPr>
            <a:xfrm>
              <a:off x="4711698" y="1277313"/>
              <a:ext cx="511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개 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B147803-2E36-9510-82F8-341C034F87E0}"/>
              </a:ext>
            </a:extLst>
          </p:cNvPr>
          <p:cNvGrpSpPr/>
          <p:nvPr/>
        </p:nvGrpSpPr>
        <p:grpSpPr>
          <a:xfrm>
            <a:off x="4038601" y="2574877"/>
            <a:ext cx="5892798" cy="584775"/>
            <a:chOff x="3937001" y="1184981"/>
            <a:chExt cx="589279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3AB4C1-9CD9-D060-A8C1-F71C378D49CA}"/>
                </a:ext>
              </a:extLst>
            </p:cNvPr>
            <p:cNvSpPr txBox="1"/>
            <p:nvPr/>
          </p:nvSpPr>
          <p:spPr>
            <a:xfrm>
              <a:off x="3937001" y="1184981"/>
              <a:ext cx="728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48AFF"/>
                  </a:solidFill>
                </a:rPr>
                <a:t>02</a:t>
              </a:r>
              <a:endParaRPr lang="ko-KR" altLang="en-US" sz="3200" b="1" dirty="0">
                <a:solidFill>
                  <a:srgbClr val="548A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AEA5D7-E3F4-318F-79E4-8C42FA44B4AB}"/>
                </a:ext>
              </a:extLst>
            </p:cNvPr>
            <p:cNvSpPr txBox="1"/>
            <p:nvPr/>
          </p:nvSpPr>
          <p:spPr>
            <a:xfrm>
              <a:off x="4711698" y="1277313"/>
              <a:ext cx="511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EDA (</a:t>
              </a:r>
              <a:r>
                <a:rPr lang="ko-KR" altLang="en-US" sz="2000" b="1" dirty="0"/>
                <a:t>탐색적 데이터 분석</a:t>
              </a:r>
              <a:r>
                <a:rPr lang="en-US" altLang="ko-KR" sz="2000" b="1" dirty="0"/>
                <a:t>)</a:t>
              </a:r>
              <a:endParaRPr lang="ko-KR" altLang="en-US" sz="20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42C924-3095-6EF0-D62C-5D79B8DABB1D}"/>
              </a:ext>
            </a:extLst>
          </p:cNvPr>
          <p:cNvGrpSpPr/>
          <p:nvPr/>
        </p:nvGrpSpPr>
        <p:grpSpPr>
          <a:xfrm>
            <a:off x="4038601" y="3592240"/>
            <a:ext cx="5892798" cy="584775"/>
            <a:chOff x="3937001" y="1184981"/>
            <a:chExt cx="5892798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8B4B6-472D-72B5-8FA0-783BC3B3B24A}"/>
                </a:ext>
              </a:extLst>
            </p:cNvPr>
            <p:cNvSpPr txBox="1"/>
            <p:nvPr/>
          </p:nvSpPr>
          <p:spPr>
            <a:xfrm>
              <a:off x="3937001" y="1184981"/>
              <a:ext cx="728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48AFF"/>
                  </a:solidFill>
                </a:rPr>
                <a:t>03</a:t>
              </a:r>
              <a:endParaRPr lang="ko-KR" altLang="en-US" sz="3200" b="1" dirty="0">
                <a:solidFill>
                  <a:srgbClr val="548A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E5364A-3E94-FF67-84E1-53CACF851565}"/>
                </a:ext>
              </a:extLst>
            </p:cNvPr>
            <p:cNvSpPr txBox="1"/>
            <p:nvPr/>
          </p:nvSpPr>
          <p:spPr>
            <a:xfrm>
              <a:off x="4711698" y="1277313"/>
              <a:ext cx="511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시계열 데이터 예측 모델 개발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8ADEBB-C33D-14C9-7362-7F5F2A219827}"/>
              </a:ext>
            </a:extLst>
          </p:cNvPr>
          <p:cNvGrpSpPr/>
          <p:nvPr/>
        </p:nvGrpSpPr>
        <p:grpSpPr>
          <a:xfrm>
            <a:off x="4038601" y="4609603"/>
            <a:ext cx="5892798" cy="584775"/>
            <a:chOff x="3937001" y="1184981"/>
            <a:chExt cx="5892798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92EEE-9AD1-6D17-A8B8-7494F22EA003}"/>
                </a:ext>
              </a:extLst>
            </p:cNvPr>
            <p:cNvSpPr txBox="1"/>
            <p:nvPr/>
          </p:nvSpPr>
          <p:spPr>
            <a:xfrm>
              <a:off x="3937001" y="1184981"/>
              <a:ext cx="728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48AFF"/>
                  </a:solidFill>
                </a:rPr>
                <a:t>04</a:t>
              </a:r>
              <a:endParaRPr lang="ko-KR" altLang="en-US" sz="3200" b="1" dirty="0">
                <a:solidFill>
                  <a:srgbClr val="548A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F92CB5-BC08-12A0-1258-37F04FDA3F02}"/>
                </a:ext>
              </a:extLst>
            </p:cNvPr>
            <p:cNvSpPr txBox="1"/>
            <p:nvPr/>
          </p:nvSpPr>
          <p:spPr>
            <a:xfrm>
              <a:off x="4711698" y="1277313"/>
              <a:ext cx="511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발전량 예측 프로그램 적용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825A41-4F88-2CD1-B4D3-0D8920FEEC8B}"/>
              </a:ext>
            </a:extLst>
          </p:cNvPr>
          <p:cNvGrpSpPr/>
          <p:nvPr/>
        </p:nvGrpSpPr>
        <p:grpSpPr>
          <a:xfrm>
            <a:off x="4038601" y="5626966"/>
            <a:ext cx="5892798" cy="584775"/>
            <a:chOff x="3937001" y="1184981"/>
            <a:chExt cx="5892798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705925-E78D-1684-6A5A-F5E313814677}"/>
                </a:ext>
              </a:extLst>
            </p:cNvPr>
            <p:cNvSpPr txBox="1"/>
            <p:nvPr/>
          </p:nvSpPr>
          <p:spPr>
            <a:xfrm>
              <a:off x="3937001" y="1184981"/>
              <a:ext cx="728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48AFF"/>
                  </a:solidFill>
                </a:rPr>
                <a:t>05</a:t>
              </a:r>
              <a:endParaRPr lang="ko-KR" altLang="en-US" sz="3200" b="1" dirty="0">
                <a:solidFill>
                  <a:srgbClr val="548A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38806-2C7A-ACBA-593B-829B97089B83}"/>
                </a:ext>
              </a:extLst>
            </p:cNvPr>
            <p:cNvSpPr txBox="1"/>
            <p:nvPr/>
          </p:nvSpPr>
          <p:spPr>
            <a:xfrm>
              <a:off x="4711698" y="1277313"/>
              <a:ext cx="511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고 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1CFBE6-6617-10A7-6EF5-664AD75B5F3A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3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161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1D9EA-9690-B058-F4FC-A056C860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4" y="1804265"/>
            <a:ext cx="5731146" cy="17806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시간대별 생성된 발전량으로 변환 </a:t>
            </a:r>
            <a:r>
              <a:rPr lang="en-US" altLang="ko-KR" b="1" dirty="0">
                <a:solidFill>
                  <a:srgbClr val="44546A"/>
                </a:solidFill>
              </a:rPr>
              <a:t>(Step 1. </a:t>
            </a:r>
            <a:r>
              <a:rPr lang="ko-KR" altLang="en-US" b="1" dirty="0">
                <a:solidFill>
                  <a:srgbClr val="44546A"/>
                </a:solidFill>
              </a:rPr>
              <a:t>전일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최대값 </a:t>
            </a:r>
            <a:r>
              <a:rPr lang="en-US" altLang="ko-KR" b="1" dirty="0">
                <a:solidFill>
                  <a:srgbClr val="44546A"/>
                </a:solidFill>
              </a:rPr>
              <a:t>column </a:t>
            </a:r>
            <a:r>
              <a:rPr lang="ko-KR" altLang="en-US" b="1" dirty="0">
                <a:solidFill>
                  <a:srgbClr val="44546A"/>
                </a:solidFill>
              </a:rPr>
              <a:t>추가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7153666" y="2206565"/>
            <a:ext cx="4658487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해당 일 기준 전일 날짜 필터 적용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및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max </a:t>
            </a:r>
            <a:r>
              <a:rPr lang="ko-KR" altLang="en-US" b="1" dirty="0">
                <a:solidFill>
                  <a:srgbClr val="44546A"/>
                </a:solidFill>
              </a:rPr>
              <a:t>값을 </a:t>
            </a:r>
            <a:r>
              <a:rPr lang="en-US" altLang="ko-KR" b="1" dirty="0">
                <a:solidFill>
                  <a:srgbClr val="44546A"/>
                </a:solidFill>
              </a:rPr>
              <a:t>“</a:t>
            </a:r>
            <a:r>
              <a:rPr lang="ko-KR" altLang="en-US" b="1" dirty="0" err="1">
                <a:solidFill>
                  <a:srgbClr val="44546A"/>
                </a:solidFill>
              </a:rPr>
              <a:t>전일최대누적발전량</a:t>
            </a:r>
            <a:r>
              <a:rPr lang="en-US" altLang="ko-KR" b="1" dirty="0">
                <a:solidFill>
                  <a:srgbClr val="44546A"/>
                </a:solidFill>
              </a:rPr>
              <a:t>” </a:t>
            </a:r>
            <a:r>
              <a:rPr lang="ko-KR" altLang="en-US" b="1" dirty="0">
                <a:solidFill>
                  <a:srgbClr val="44546A"/>
                </a:solidFill>
              </a:rPr>
              <a:t>컬럼에 반영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F6286-A438-9355-5C52-FB823003A79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31000" y="2473253"/>
            <a:ext cx="422666" cy="603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E75D2-48CE-9C91-5E34-9AC5A3699582}"/>
              </a:ext>
            </a:extLst>
          </p:cNvPr>
          <p:cNvSpPr/>
          <p:nvPr/>
        </p:nvSpPr>
        <p:spPr>
          <a:xfrm>
            <a:off x="1026891" y="2567799"/>
            <a:ext cx="5704109" cy="10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419B39-7304-8E10-3BEA-77B3BEA50A55}"/>
              </a:ext>
            </a:extLst>
          </p:cNvPr>
          <p:cNvGrpSpPr/>
          <p:nvPr/>
        </p:nvGrpSpPr>
        <p:grpSpPr>
          <a:xfrm>
            <a:off x="2455333" y="4291803"/>
            <a:ext cx="7281334" cy="2198682"/>
            <a:chOff x="2531533" y="4348444"/>
            <a:chExt cx="7281334" cy="219868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0A2584-06CD-11AE-5033-655BEDBE1623}"/>
                </a:ext>
              </a:extLst>
            </p:cNvPr>
            <p:cNvSpPr/>
            <p:nvPr/>
          </p:nvSpPr>
          <p:spPr>
            <a:xfrm>
              <a:off x="2531533" y="4348444"/>
              <a:ext cx="7281334" cy="2198682"/>
            </a:xfrm>
            <a:prstGeom prst="roundRect">
              <a:avLst>
                <a:gd name="adj" fmla="val 8772"/>
              </a:avLst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rgbClr val="548A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E46BC0-AD5D-1379-98C5-A5256E77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741" y="4487917"/>
              <a:ext cx="6256919" cy="1919737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89D018-99F6-84AD-95E9-2C0FD47805BF}"/>
                </a:ext>
              </a:extLst>
            </p:cNvPr>
            <p:cNvSpPr/>
            <p:nvPr/>
          </p:nvSpPr>
          <p:spPr>
            <a:xfrm>
              <a:off x="7662333" y="4487917"/>
              <a:ext cx="1638327" cy="19197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46C198-6FA2-91B0-1621-E4123CC0C376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6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5156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시간대별 생성된 발전량으로 변환 </a:t>
            </a:r>
            <a:r>
              <a:rPr lang="en-US" altLang="ko-KR" b="1" dirty="0">
                <a:solidFill>
                  <a:srgbClr val="44546A"/>
                </a:solidFill>
              </a:rPr>
              <a:t>(Step 2. </a:t>
            </a:r>
            <a:r>
              <a:rPr lang="ko-KR" altLang="en-US" b="1" dirty="0">
                <a:solidFill>
                  <a:srgbClr val="44546A"/>
                </a:solidFill>
              </a:rPr>
              <a:t>해당 일에 생성된 발전량 데이터 산출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7338440" y="1658931"/>
            <a:ext cx="4658487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현재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전일 최대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누적발전량을</a:t>
            </a:r>
            <a:r>
              <a:rPr lang="ko-KR" altLang="en-US" b="1" dirty="0">
                <a:solidFill>
                  <a:srgbClr val="44546A"/>
                </a:solidFill>
              </a:rPr>
              <a:t> 통해 당일 발생한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산출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F6286-A438-9355-5C52-FB823003A79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945994" y="1958751"/>
            <a:ext cx="392446" cy="6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995540-2849-46BD-2B5A-2DDC2AFA7371}"/>
              </a:ext>
            </a:extLst>
          </p:cNvPr>
          <p:cNvGrpSpPr/>
          <p:nvPr/>
        </p:nvGrpSpPr>
        <p:grpSpPr>
          <a:xfrm>
            <a:off x="1883593" y="4393004"/>
            <a:ext cx="8408037" cy="2198682"/>
            <a:chOff x="2090629" y="4291803"/>
            <a:chExt cx="8408037" cy="219868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0A2584-06CD-11AE-5033-655BEDBE1623}"/>
                </a:ext>
              </a:extLst>
            </p:cNvPr>
            <p:cNvSpPr/>
            <p:nvPr/>
          </p:nvSpPr>
          <p:spPr>
            <a:xfrm>
              <a:off x="2090629" y="4291803"/>
              <a:ext cx="8408037" cy="2198682"/>
            </a:xfrm>
            <a:prstGeom prst="roundRect">
              <a:avLst>
                <a:gd name="adj" fmla="val 8772"/>
              </a:avLst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rgbClr val="548A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1130CD-9E62-9D52-21B8-352A50DC46D0}"/>
                </a:ext>
              </a:extLst>
            </p:cNvPr>
            <p:cNvGrpSpPr/>
            <p:nvPr/>
          </p:nvGrpSpPr>
          <p:grpSpPr>
            <a:xfrm>
              <a:off x="2525840" y="4431276"/>
              <a:ext cx="7537615" cy="1919736"/>
              <a:chOff x="2427671" y="4431276"/>
              <a:chExt cx="7537615" cy="191973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07EA962-D422-FD49-41CB-EB563EC7A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7671" y="4431276"/>
                <a:ext cx="7537615" cy="1919736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D89D018-99F6-84AD-95E9-2C0FD47805BF}"/>
                  </a:ext>
                </a:extLst>
              </p:cNvPr>
              <p:cNvSpPr/>
              <p:nvPr/>
            </p:nvSpPr>
            <p:spPr>
              <a:xfrm>
                <a:off x="8644467" y="4431276"/>
                <a:ext cx="1301726" cy="19197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BFEFFA-8C3A-9482-D936-C2900D4C7376}"/>
              </a:ext>
            </a:extLst>
          </p:cNvPr>
          <p:cNvGrpSpPr/>
          <p:nvPr/>
        </p:nvGrpSpPr>
        <p:grpSpPr>
          <a:xfrm>
            <a:off x="999854" y="1770512"/>
            <a:ext cx="5946140" cy="376478"/>
            <a:chOff x="1105870" y="1830087"/>
            <a:chExt cx="5946140" cy="3764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034EF8A-6C1F-8073-E6F7-9D57435D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870" y="1830087"/>
              <a:ext cx="5946140" cy="37647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AE75D2-48CE-9C91-5E34-9AC5A3699582}"/>
                </a:ext>
              </a:extLst>
            </p:cNvPr>
            <p:cNvSpPr/>
            <p:nvPr/>
          </p:nvSpPr>
          <p:spPr>
            <a:xfrm>
              <a:off x="1111679" y="1842796"/>
              <a:ext cx="5940331" cy="3637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38B2CF7-8981-67A6-3721-CD1ABD8F8677}"/>
              </a:ext>
            </a:extLst>
          </p:cNvPr>
          <p:cNvGrpSpPr/>
          <p:nvPr/>
        </p:nvGrpSpPr>
        <p:grpSpPr>
          <a:xfrm>
            <a:off x="1069135" y="2578416"/>
            <a:ext cx="6173109" cy="1578770"/>
            <a:chOff x="7338440" y="2798914"/>
            <a:chExt cx="6173109" cy="1578770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955BB5-054D-7907-E064-1AF0172F1709}"/>
                </a:ext>
              </a:extLst>
            </p:cNvPr>
            <p:cNvGrpSpPr/>
            <p:nvPr/>
          </p:nvGrpSpPr>
          <p:grpSpPr>
            <a:xfrm>
              <a:off x="7338440" y="2798914"/>
              <a:ext cx="3947871" cy="1578770"/>
              <a:chOff x="7338440" y="2798914"/>
              <a:chExt cx="3947871" cy="157877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24AFC8C-D5E2-7FB2-9283-E97076D3273C}"/>
                  </a:ext>
                </a:extLst>
              </p:cNvPr>
              <p:cNvGrpSpPr/>
              <p:nvPr/>
            </p:nvGrpSpPr>
            <p:grpSpPr>
              <a:xfrm>
                <a:off x="7508147" y="2884303"/>
                <a:ext cx="3778164" cy="1142770"/>
                <a:chOff x="2387678" y="2591174"/>
                <a:chExt cx="4709408" cy="1336977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A57C2DC9-72C8-3338-58DE-77C5A6F25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7678" y="3928151"/>
                  <a:ext cx="4709408" cy="0"/>
                </a:xfrm>
                <a:prstGeom prst="line">
                  <a:avLst/>
                </a:prstGeom>
                <a:ln w="28575">
                  <a:solidFill>
                    <a:srgbClr val="4454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5DDDE952-3084-6D2C-14C6-090999C100DA}"/>
                    </a:ext>
                  </a:extLst>
                </p:cNvPr>
                <p:cNvGrpSpPr/>
                <p:nvPr/>
              </p:nvGrpSpPr>
              <p:grpSpPr>
                <a:xfrm>
                  <a:off x="2701977" y="2591174"/>
                  <a:ext cx="4009499" cy="1329542"/>
                  <a:chOff x="2701977" y="2591174"/>
                  <a:chExt cx="4009499" cy="1329542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595B240-47E3-CD6F-3712-C99C7CA94B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01977" y="3330593"/>
                    <a:ext cx="1258600" cy="59012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B41FE19B-BFEC-EB81-8B7B-8CE38BA7C9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8724" y="3059013"/>
                    <a:ext cx="1462323" cy="2790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FF758A7-05BC-54C2-B1D8-F47B483CA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0114" y="2591174"/>
                    <a:ext cx="1311362" cy="47155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C38531E-9C7A-09BF-CD3E-DDDA70D24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2448" y="2818701"/>
                <a:ext cx="0" cy="12757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50899F1-5AF8-EA39-7986-6D9521EAB1D5}"/>
                  </a:ext>
                </a:extLst>
              </p:cNvPr>
              <p:cNvCxnSpPr/>
              <p:nvPr/>
            </p:nvCxnSpPr>
            <p:spPr>
              <a:xfrm>
                <a:off x="8851900" y="3389288"/>
                <a:ext cx="2269067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B0A6B4B-F6F3-BD7D-B18C-2EDBD53586DF}"/>
                  </a:ext>
                </a:extLst>
              </p:cNvPr>
              <p:cNvSpPr/>
              <p:nvPr/>
            </p:nvSpPr>
            <p:spPr>
              <a:xfrm>
                <a:off x="9369839" y="3343757"/>
                <a:ext cx="85218" cy="852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F1DC386-D890-02D7-9A6C-072320742F39}"/>
                  </a:ext>
                </a:extLst>
              </p:cNvPr>
              <p:cNvSpPr/>
              <p:nvPr/>
            </p:nvSpPr>
            <p:spPr>
              <a:xfrm>
                <a:off x="8728496" y="4023933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300" b="1" dirty="0">
                    <a:solidFill>
                      <a:srgbClr val="44546A"/>
                    </a:solidFill>
                  </a:rPr>
                  <a:t>날짜 경계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3F47AA-6F4E-2820-A102-9B9F3F2D4214}"/>
                  </a:ext>
                </a:extLst>
              </p:cNvPr>
              <p:cNvSpPr/>
              <p:nvPr/>
            </p:nvSpPr>
            <p:spPr>
              <a:xfrm>
                <a:off x="9682035" y="4023933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300" b="1" dirty="0">
                    <a:solidFill>
                      <a:srgbClr val="44546A"/>
                    </a:solidFill>
                  </a:rPr>
                  <a:t>해당일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2099537-13E0-98E1-FCB2-50F12BD307B8}"/>
                  </a:ext>
                </a:extLst>
              </p:cNvPr>
              <p:cNvSpPr/>
              <p:nvPr/>
            </p:nvSpPr>
            <p:spPr>
              <a:xfrm>
                <a:off x="7895818" y="4023933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300" b="1" dirty="0">
                    <a:solidFill>
                      <a:srgbClr val="44546A"/>
                    </a:solidFill>
                  </a:rPr>
                  <a:t>전일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6F7167A-7620-0A1C-CD29-2D690A0D4754}"/>
                  </a:ext>
                </a:extLst>
              </p:cNvPr>
              <p:cNvSpPr/>
              <p:nvPr/>
            </p:nvSpPr>
            <p:spPr>
              <a:xfrm>
                <a:off x="7338440" y="2798914"/>
                <a:ext cx="1802153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300" b="1" dirty="0">
                    <a:solidFill>
                      <a:srgbClr val="44546A"/>
                    </a:solidFill>
                  </a:rPr>
                  <a:t>전일 최대 </a:t>
                </a:r>
                <a:r>
                  <a:rPr lang="ko-KR" altLang="en-US" sz="1300" b="1" dirty="0" err="1">
                    <a:solidFill>
                      <a:srgbClr val="44546A"/>
                    </a:solidFill>
                  </a:rPr>
                  <a:t>누적발전량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1108197-BD22-6939-76E8-5A58B2A01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4108" y="3085832"/>
                <a:ext cx="292983" cy="2447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78534B4-C92E-B4D9-1807-F81039118B36}"/>
                  </a:ext>
                </a:extLst>
              </p:cNvPr>
              <p:cNvCxnSpPr/>
              <p:nvPr/>
            </p:nvCxnSpPr>
            <p:spPr>
              <a:xfrm>
                <a:off x="9616440" y="3343757"/>
                <a:ext cx="106680" cy="426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2C4245F-9FD2-9730-2666-BC3FFB805DDD}"/>
                  </a:ext>
                </a:extLst>
              </p:cNvPr>
              <p:cNvCxnSpPr/>
              <p:nvPr/>
            </p:nvCxnSpPr>
            <p:spPr>
              <a:xfrm>
                <a:off x="9707830" y="3342296"/>
                <a:ext cx="106680" cy="426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6BED2ED-8DBD-3976-09FC-E15660EA0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056" y="3330581"/>
                <a:ext cx="117069" cy="48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F9F3504-E68D-A2B4-CAB5-9B92F510C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608" y="3317188"/>
                <a:ext cx="126620" cy="6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C31F050-722C-6035-BD47-64E66049B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3326" y="3303620"/>
                <a:ext cx="174062" cy="83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995EB0CC-DDF9-D8B2-1305-E695767EA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030" y="3291744"/>
                <a:ext cx="182888" cy="9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D575ED1-1127-1675-2C93-4908D9A0C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0091" y="3274135"/>
                <a:ext cx="187026" cy="102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9CA39D4-CAD1-ACFF-1BCB-DFFCC3F08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3482" y="3255997"/>
                <a:ext cx="208338" cy="115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904B30DA-7ED8-849B-0747-3D3025CE9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3637" y="3238836"/>
                <a:ext cx="227885" cy="134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0CA2AA7-927A-0AD2-C23D-A6DC4C1FB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7486" y="3233811"/>
                <a:ext cx="232208" cy="144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8E335F1F-208D-87AB-2C6C-DD70B1896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8443" y="3221312"/>
                <a:ext cx="252825" cy="1567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D529DC4B-D06C-8D07-0196-1A6DE2251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1124" y="3196053"/>
                <a:ext cx="277330" cy="17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42B6B95-8EF9-E059-5905-949933232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8694" y="3188591"/>
                <a:ext cx="272476" cy="1829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47E0DA91-5734-EF06-C694-8EAD07C16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1406" y="3171068"/>
                <a:ext cx="294251" cy="2068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572925D4-87D5-26DE-C27E-2BA6612C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8566" y="3151868"/>
                <a:ext cx="289803" cy="224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D8A15073-0D6A-108D-B693-95F1CCF9A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1460" y="3305823"/>
                <a:ext cx="148823" cy="76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29A89D9-C9E7-56ED-BE32-B29DACC62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1107" y="3129897"/>
                <a:ext cx="314038" cy="2480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4A91FE2-4A34-CD7A-E49F-83BD76596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6754" y="3127349"/>
                <a:ext cx="292675" cy="257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F7CFB8F5-6762-7864-FD3F-B7A18CD3D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2845" y="3106738"/>
                <a:ext cx="293011" cy="278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EFA8A956-A322-6B87-CA1D-5E96D5B90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2411" y="3081479"/>
                <a:ext cx="292553" cy="308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1A269C8-6760-15D0-634D-CBE622183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610" y="3067052"/>
                <a:ext cx="276389" cy="317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4F9E2D-F7B8-F04B-DE74-68122D615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3237" y="3041080"/>
                <a:ext cx="267202" cy="343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D8B05BE-465A-EC8B-97E7-33F53DEC7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411" y="3027366"/>
                <a:ext cx="239711" cy="350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1E2AEB5-F435-B799-449C-AFB87D382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8070" y="3014073"/>
                <a:ext cx="205504" cy="3688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CBF430B2-C766-EB34-A8D3-8FB035C95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4711" y="2984540"/>
                <a:ext cx="188869" cy="399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1A628B53-FF4D-87EF-0734-8495EAC81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9440" y="2983190"/>
                <a:ext cx="165011" cy="394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4CDCD211-778B-E097-E3ED-3701B611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4262" y="2959281"/>
                <a:ext cx="146138" cy="423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563238B-7C2F-5575-F7C8-1D18453E9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8573" y="2959281"/>
                <a:ext cx="111125" cy="418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60048278-A912-600E-7A3F-611578F0E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921" y="2919413"/>
                <a:ext cx="77532" cy="4585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58782853-2A54-B407-EE99-D2B0C636D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3275" y="2919413"/>
                <a:ext cx="43947" cy="4648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2B1743FC-12EA-337B-80CA-6A9DF79AF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1754" y="2891875"/>
                <a:ext cx="0" cy="486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998E8EB-79B5-4B5B-221E-7E42C06E535E}"/>
                </a:ext>
              </a:extLst>
            </p:cNvPr>
            <p:cNvSpPr/>
            <p:nvPr/>
          </p:nvSpPr>
          <p:spPr>
            <a:xfrm>
              <a:off x="9976281" y="3527743"/>
              <a:ext cx="3535268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당일 발생한 </a:t>
              </a:r>
              <a:r>
                <a:rPr lang="ko-KR" altLang="en-US" sz="1300" b="1" dirty="0" err="1">
                  <a:solidFill>
                    <a:srgbClr val="44546A"/>
                  </a:solidFill>
                </a:rPr>
                <a:t>누적발전량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(=</a:t>
              </a:r>
              <a:r>
                <a:rPr lang="ko-KR" altLang="en-US" sz="1300" b="1" dirty="0" err="1">
                  <a:solidFill>
                    <a:srgbClr val="44546A"/>
                  </a:solidFill>
                </a:rPr>
                <a:t>금일누적발전량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)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826128D4-EA8D-4C96-09D6-145B2732E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4711" y="3202823"/>
              <a:ext cx="248564" cy="3713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4E6D70-50D9-90B4-6C86-79F19A04B7C3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B28FFF-D914-7CA1-CDBA-B5B85B31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9" y="1591724"/>
            <a:ext cx="6027557" cy="16463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시간대별 생성된 발전량으로 변환 </a:t>
            </a:r>
            <a:r>
              <a:rPr lang="en-US" altLang="ko-KR" b="1" dirty="0">
                <a:solidFill>
                  <a:srgbClr val="44546A"/>
                </a:solidFill>
              </a:rPr>
              <a:t>(Step 3. </a:t>
            </a:r>
            <a:r>
              <a:rPr lang="ko-KR" altLang="en-US" b="1" dirty="0">
                <a:solidFill>
                  <a:srgbClr val="44546A"/>
                </a:solidFill>
              </a:rPr>
              <a:t>시간대별 생성된 발전량 데이터 산출 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7228995" y="1625661"/>
            <a:ext cx="484544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현 시간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– 1</a:t>
            </a:r>
            <a:r>
              <a:rPr lang="ko-KR" altLang="en-US" b="1" dirty="0">
                <a:solidFill>
                  <a:srgbClr val="44546A"/>
                </a:solidFill>
              </a:rPr>
              <a:t>시간 전 </a:t>
            </a:r>
            <a:r>
              <a:rPr lang="ko-KR" altLang="en-US" b="1" dirty="0" err="1">
                <a:solidFill>
                  <a:srgbClr val="44546A"/>
                </a:solidFill>
              </a:rPr>
              <a:t>누적발전량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F6286-A438-9355-5C52-FB823003A79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985227" y="1910080"/>
            <a:ext cx="319813" cy="1190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0A2584-06CD-11AE-5033-655BEDBE1623}"/>
              </a:ext>
            </a:extLst>
          </p:cNvPr>
          <p:cNvSpPr/>
          <p:nvPr/>
        </p:nvSpPr>
        <p:spPr>
          <a:xfrm>
            <a:off x="3697357" y="4393004"/>
            <a:ext cx="4388507" cy="2198682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E75D2-48CE-9C91-5E34-9AC5A3699582}"/>
              </a:ext>
            </a:extLst>
          </p:cNvPr>
          <p:cNvSpPr/>
          <p:nvPr/>
        </p:nvSpPr>
        <p:spPr>
          <a:xfrm>
            <a:off x="1204447" y="2945937"/>
            <a:ext cx="5780780" cy="308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F534DE8C-837D-4ED1-CBAD-3A2B726AA04B}"/>
              </a:ext>
            </a:extLst>
          </p:cNvPr>
          <p:cNvGrpSpPr/>
          <p:nvPr/>
        </p:nvGrpSpPr>
        <p:grpSpPr>
          <a:xfrm>
            <a:off x="7355840" y="2065432"/>
            <a:ext cx="4384040" cy="2257835"/>
            <a:chOff x="7355840" y="2065432"/>
            <a:chExt cx="4384040" cy="2257835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34F8B978-B58B-9D87-97B6-1F9AA9090B2B}"/>
                </a:ext>
              </a:extLst>
            </p:cNvPr>
            <p:cNvGrpSpPr/>
            <p:nvPr/>
          </p:nvGrpSpPr>
          <p:grpSpPr>
            <a:xfrm>
              <a:off x="7933567" y="2232660"/>
              <a:ext cx="3058891" cy="2090607"/>
              <a:chOff x="7802136" y="2226741"/>
              <a:chExt cx="3058891" cy="2090607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AB5ADF29-6486-6244-E47E-94293010B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5527" y="2380547"/>
                <a:ext cx="638034" cy="54476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2DABF98-6930-5AE2-B9A1-4C7BC1B1C83C}"/>
                  </a:ext>
                </a:extLst>
              </p:cNvPr>
              <p:cNvSpPr/>
              <p:nvPr/>
            </p:nvSpPr>
            <p:spPr>
              <a:xfrm>
                <a:off x="9760629" y="3058025"/>
                <a:ext cx="873901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>
                    <a:solidFill>
                      <a:srgbClr val="44546A"/>
                    </a:solidFill>
                  </a:rPr>
                  <a:t>20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B980DBB-C7FF-D63A-7E00-05E014794C60}"/>
                  </a:ext>
                </a:extLst>
              </p:cNvPr>
              <p:cNvSpPr/>
              <p:nvPr/>
            </p:nvSpPr>
            <p:spPr>
              <a:xfrm>
                <a:off x="7802136" y="3058025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>
                    <a:solidFill>
                      <a:srgbClr val="44546A"/>
                    </a:solidFill>
                  </a:rPr>
                  <a:t>8</a:t>
                </a: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D5F3CA2A-6FD9-A950-C901-F3679070F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0869" y="2923721"/>
                <a:ext cx="419422" cy="19081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AD031B23-B529-1BBF-B457-0CB56B9ED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1069" y="2280225"/>
                <a:ext cx="285923" cy="1088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00A0D67B-7E9D-748D-F6A2-42BC8B5E1E33}"/>
                  </a:ext>
                </a:extLst>
              </p:cNvPr>
              <p:cNvSpPr/>
              <p:nvPr/>
            </p:nvSpPr>
            <p:spPr>
              <a:xfrm>
                <a:off x="9523561" y="3963597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>
                    <a:solidFill>
                      <a:srgbClr val="44546A"/>
                    </a:solidFill>
                  </a:rPr>
                  <a:t>20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C71874F-BEDF-9382-F2BE-0EBEBDB0C928}"/>
                  </a:ext>
                </a:extLst>
              </p:cNvPr>
              <p:cNvSpPr/>
              <p:nvPr/>
            </p:nvSpPr>
            <p:spPr>
              <a:xfrm>
                <a:off x="7802136" y="3963597"/>
                <a:ext cx="1337466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>
                    <a:solidFill>
                      <a:srgbClr val="44546A"/>
                    </a:solidFill>
                  </a:rPr>
                  <a:t>8</a:t>
                </a:r>
              </a:p>
            </p:txBody>
          </p: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B53E955C-441E-1644-A29D-1AE6CD0A6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0869" y="2226741"/>
                <a:ext cx="0" cy="179439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E565170E-BD66-A5FB-6C89-3935564DC8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19259" y="2226741"/>
                <a:ext cx="0" cy="181344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0D72B588-B263-BD41-5210-8A5E7E7823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399" y="2226741"/>
                <a:ext cx="0" cy="179439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37B5E150-F71D-D8B5-D20F-A3DF7CD138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5929" y="2226741"/>
                <a:ext cx="0" cy="179439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8B904B9B-3F0D-9592-9653-2C9280ED1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3460" y="2226741"/>
                <a:ext cx="0" cy="179439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DFCBBA4-9186-B80E-25AB-2D56174A2721}"/>
                  </a:ext>
                </a:extLst>
              </p:cNvPr>
              <p:cNvSpPr/>
              <p:nvPr/>
            </p:nvSpPr>
            <p:spPr>
              <a:xfrm>
                <a:off x="9441806" y="2401461"/>
                <a:ext cx="564291" cy="4542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35B32483-C0F9-A426-C488-98FC7356D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4433" y="3117680"/>
                <a:ext cx="2760134" cy="0"/>
              </a:xfrm>
              <a:prstGeom prst="line">
                <a:avLst/>
              </a:prstGeom>
              <a:ln w="28575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A0007C46-4434-CFA6-189B-8F22F77789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9159" y="2226741"/>
                <a:ext cx="430100" cy="538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4F8D9A15-83E8-ACBD-A32B-945242B1A28C}"/>
                  </a:ext>
                </a:extLst>
              </p:cNvPr>
              <p:cNvSpPr/>
              <p:nvPr/>
            </p:nvSpPr>
            <p:spPr>
              <a:xfrm>
                <a:off x="8609800" y="3864607"/>
                <a:ext cx="125510" cy="1793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DB4C5D9-FB25-018B-DE05-E7C13E037881}"/>
                  </a:ext>
                </a:extLst>
              </p:cNvPr>
              <p:cNvSpPr/>
              <p:nvPr/>
            </p:nvSpPr>
            <p:spPr>
              <a:xfrm>
                <a:off x="8815447" y="3702686"/>
                <a:ext cx="125510" cy="34130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9096D6D2-8FEC-4F82-B15B-44BAB3A5A152}"/>
                  </a:ext>
                </a:extLst>
              </p:cNvPr>
              <p:cNvSpPr/>
              <p:nvPr/>
            </p:nvSpPr>
            <p:spPr>
              <a:xfrm>
                <a:off x="9023082" y="3567973"/>
                <a:ext cx="125510" cy="476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D07905E-3CA3-CACF-61AD-7103814C4D20}"/>
                  </a:ext>
                </a:extLst>
              </p:cNvPr>
              <p:cNvSpPr/>
              <p:nvPr/>
            </p:nvSpPr>
            <p:spPr>
              <a:xfrm>
                <a:off x="9226079" y="3310052"/>
                <a:ext cx="125510" cy="733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059B4D8-A797-5FC5-38FA-863E339F6B5C}"/>
                  </a:ext>
                </a:extLst>
              </p:cNvPr>
              <p:cNvSpPr/>
              <p:nvPr/>
            </p:nvSpPr>
            <p:spPr>
              <a:xfrm>
                <a:off x="9368887" y="3390134"/>
                <a:ext cx="564291" cy="4542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9A01AEF4-46C8-ECF2-F842-0BA618924E92}"/>
                  </a:ext>
                </a:extLst>
              </p:cNvPr>
              <p:cNvSpPr/>
              <p:nvPr/>
            </p:nvSpPr>
            <p:spPr>
              <a:xfrm>
                <a:off x="9760934" y="3672305"/>
                <a:ext cx="125510" cy="3716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A82FD5AF-C5ED-5125-9D88-A7A9672F88A4}"/>
                  </a:ext>
                </a:extLst>
              </p:cNvPr>
              <p:cNvSpPr/>
              <p:nvPr/>
            </p:nvSpPr>
            <p:spPr>
              <a:xfrm>
                <a:off x="10145496" y="3998272"/>
                <a:ext cx="12551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AA7DC756-10C2-B7E1-A198-5E53EF0AC9A2}"/>
                  </a:ext>
                </a:extLst>
              </p:cNvPr>
              <p:cNvSpPr/>
              <p:nvPr/>
            </p:nvSpPr>
            <p:spPr>
              <a:xfrm>
                <a:off x="9950476" y="3847064"/>
                <a:ext cx="125510" cy="19692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ECEB9CD1-E5BB-BA9E-1208-091BF96FE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4433" y="4040184"/>
                <a:ext cx="2760134" cy="0"/>
              </a:xfrm>
              <a:prstGeom prst="line">
                <a:avLst/>
              </a:prstGeom>
              <a:ln w="28575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403D21E9-F952-9F3F-FDF2-D2CE35D06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450" y="3027861"/>
                <a:ext cx="503341" cy="9088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9534065-A978-05E3-3F2F-2F820C2E9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450" y="2891556"/>
                <a:ext cx="718584" cy="9088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41EE608-31AA-A6DE-251C-4107A5D3A50F}"/>
                  </a:ext>
                </a:extLst>
              </p:cNvPr>
              <p:cNvSpPr/>
              <p:nvPr/>
            </p:nvSpPr>
            <p:spPr>
              <a:xfrm>
                <a:off x="8637971" y="2991326"/>
                <a:ext cx="85218" cy="852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F0642C8E-CA07-FF9A-1D61-610050C13697}"/>
                  </a:ext>
                </a:extLst>
              </p:cNvPr>
              <p:cNvSpPr/>
              <p:nvPr/>
            </p:nvSpPr>
            <p:spPr>
              <a:xfrm>
                <a:off x="8844352" y="2858111"/>
                <a:ext cx="85218" cy="8521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24A08DC4-4908-2C66-4110-7BD9771E4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175" y="2867025"/>
                <a:ext cx="0" cy="1798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52A4D7BD-F26D-02C5-03CE-3023B1D67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3866" y="2973132"/>
                <a:ext cx="501581" cy="6991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C10CFE04-A0B5-795E-68C4-BC604213E9CD}"/>
                </a:ext>
              </a:extLst>
            </p:cNvPr>
            <p:cNvGrpSpPr/>
            <p:nvPr/>
          </p:nvGrpSpPr>
          <p:grpSpPr>
            <a:xfrm>
              <a:off x="7355840" y="2067251"/>
              <a:ext cx="1930433" cy="790521"/>
              <a:chOff x="7355840" y="2067251"/>
              <a:chExt cx="1930433" cy="790521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E40158D6-8908-6464-6320-A8183E2B8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2792" y="2069072"/>
                <a:ext cx="664912" cy="7887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A7C694C9-3250-8548-9800-120D73A27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5840" y="2067251"/>
                <a:ext cx="193043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398FF3BE-A65F-1199-3247-47212BE22281}"/>
                </a:ext>
              </a:extLst>
            </p:cNvPr>
            <p:cNvGrpSpPr/>
            <p:nvPr/>
          </p:nvGrpSpPr>
          <p:grpSpPr>
            <a:xfrm>
              <a:off x="8879806" y="2065432"/>
              <a:ext cx="2860074" cy="979464"/>
              <a:chOff x="8879806" y="2065432"/>
              <a:chExt cx="2860074" cy="979464"/>
            </a:xfrm>
          </p:grpSpPr>
          <p:cxnSp>
            <p:nvCxnSpPr>
              <p:cNvPr id="242" name="연결선: 꺾임 241">
                <a:extLst>
                  <a:ext uri="{FF2B5EF4-FFF2-40B4-BE49-F238E27FC236}">
                    <a16:creationId xmlns:a16="http://schemas.microsoft.com/office/drawing/2014/main" id="{2B32E436-A39D-E8C1-B3E9-9B3F795E23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879806" y="2065432"/>
                <a:ext cx="1966192" cy="979464"/>
              </a:xfrm>
              <a:prstGeom prst="bentConnector3">
                <a:avLst>
                  <a:gd name="adj1" fmla="val -123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762C2A98-2F6D-10F8-4755-15675B652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500" y="2067251"/>
                <a:ext cx="209738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9" name="그림 258">
            <a:extLst>
              <a:ext uri="{FF2B5EF4-FFF2-40B4-BE49-F238E27FC236}">
                <a16:creationId xmlns:a16="http://schemas.microsoft.com/office/drawing/2014/main" id="{A211E02C-8B40-19FC-3DB6-AEABC203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372" y="4520862"/>
            <a:ext cx="3424476" cy="1942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9D018-99F6-84AD-95E9-2C0FD47805BF}"/>
              </a:ext>
            </a:extLst>
          </p:cNvPr>
          <p:cNvSpPr/>
          <p:nvPr/>
        </p:nvSpPr>
        <p:spPr>
          <a:xfrm>
            <a:off x="6573802" y="4519799"/>
            <a:ext cx="1010167" cy="1919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FCA2CF-661B-7CD8-A15A-2BD5119DC7E0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3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2021</a:t>
            </a:r>
            <a:r>
              <a:rPr lang="ko-KR" altLang="en-US" b="1" dirty="0">
                <a:solidFill>
                  <a:srgbClr val="44546A"/>
                </a:solidFill>
              </a:rPr>
              <a:t>년</a:t>
            </a:r>
            <a:r>
              <a:rPr lang="en-US" altLang="ko-KR" b="1" dirty="0">
                <a:solidFill>
                  <a:srgbClr val="44546A"/>
                </a:solidFill>
              </a:rPr>
              <a:t>, 2022</a:t>
            </a:r>
            <a:r>
              <a:rPr lang="ko-KR" altLang="en-US" b="1" dirty="0">
                <a:solidFill>
                  <a:srgbClr val="44546A"/>
                </a:solidFill>
              </a:rPr>
              <a:t>년 기상 데이터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개별 </a:t>
            </a:r>
            <a:r>
              <a:rPr lang="en-US" altLang="ko-KR" b="1" dirty="0">
                <a:solidFill>
                  <a:srgbClr val="44546A"/>
                </a:solidFill>
              </a:rPr>
              <a:t>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 가져오기 </a:t>
            </a:r>
            <a:r>
              <a:rPr lang="en-US" altLang="ko-KR" b="1" dirty="0">
                <a:solidFill>
                  <a:srgbClr val="44546A"/>
                </a:solidFill>
              </a:rPr>
              <a:t>&amp;</a:t>
            </a:r>
            <a:r>
              <a:rPr lang="ko-KR" altLang="en-US" b="1" dirty="0">
                <a:solidFill>
                  <a:srgbClr val="44546A"/>
                </a:solidFill>
              </a:rPr>
              <a:t> 병합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22BA8-DF40-EA0B-69D2-7EB8C92A8B97}"/>
              </a:ext>
            </a:extLst>
          </p:cNvPr>
          <p:cNvSpPr/>
          <p:nvPr/>
        </p:nvSpPr>
        <p:spPr>
          <a:xfrm>
            <a:off x="7567579" y="2043099"/>
            <a:ext cx="437322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2021, 2022</a:t>
            </a:r>
            <a:r>
              <a:rPr lang="ko-KR" altLang="en-US" b="1" dirty="0">
                <a:solidFill>
                  <a:srgbClr val="44546A"/>
                </a:solidFill>
              </a:rPr>
              <a:t>년 데이터 불러오기 및 병합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7FF8B-52DE-A116-8919-CB08EC7A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59" y="1638355"/>
            <a:ext cx="6516909" cy="8757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AE75D2-48CE-9C91-5E34-9AC5A3699582}"/>
              </a:ext>
            </a:extLst>
          </p:cNvPr>
          <p:cNvSpPr/>
          <p:nvPr/>
        </p:nvSpPr>
        <p:spPr>
          <a:xfrm>
            <a:off x="896720" y="1634977"/>
            <a:ext cx="6516908" cy="87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40B600-E3A0-96C1-8326-E21B4404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0" y="2660022"/>
            <a:ext cx="6496957" cy="9621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8D77B-A357-B3FE-DD6D-B6D09AB4D831}"/>
              </a:ext>
            </a:extLst>
          </p:cNvPr>
          <p:cNvSpPr/>
          <p:nvPr/>
        </p:nvSpPr>
        <p:spPr>
          <a:xfrm>
            <a:off x="876769" y="2656643"/>
            <a:ext cx="6516908" cy="965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EAF16B-E46E-1461-E943-377B58DDBE2A}"/>
              </a:ext>
            </a:extLst>
          </p:cNvPr>
          <p:cNvSpPr/>
          <p:nvPr/>
        </p:nvSpPr>
        <p:spPr>
          <a:xfrm>
            <a:off x="7567579" y="3139412"/>
            <a:ext cx="437322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일시를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시간으로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FDC5665-153E-89D7-67C1-CCA943C97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69" y="3773032"/>
            <a:ext cx="8164064" cy="8002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540B17-8F58-4C98-C8B5-DCAD0C3BE75A}"/>
              </a:ext>
            </a:extLst>
          </p:cNvPr>
          <p:cNvSpPr/>
          <p:nvPr/>
        </p:nvSpPr>
        <p:spPr>
          <a:xfrm>
            <a:off x="876769" y="3764678"/>
            <a:ext cx="8164064" cy="808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3F7E5-BAAD-2430-82B9-EA0D796BB989}"/>
              </a:ext>
            </a:extLst>
          </p:cNvPr>
          <p:cNvSpPr/>
          <p:nvPr/>
        </p:nvSpPr>
        <p:spPr>
          <a:xfrm>
            <a:off x="9263270" y="4128989"/>
            <a:ext cx="267753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컬럼 선별 </a:t>
            </a:r>
            <a:r>
              <a:rPr lang="en-US" altLang="ko-KR" b="1" dirty="0">
                <a:solidFill>
                  <a:srgbClr val="44546A"/>
                </a:solidFill>
              </a:rPr>
              <a:t>&amp; </a:t>
            </a:r>
            <a:r>
              <a:rPr lang="ko-KR" altLang="en-US" b="1" dirty="0">
                <a:solidFill>
                  <a:srgbClr val="44546A"/>
                </a:solidFill>
              </a:rPr>
              <a:t>정렬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0A2647-6294-F774-717B-A778BF0ECB97}"/>
              </a:ext>
            </a:extLst>
          </p:cNvPr>
          <p:cNvSpPr/>
          <p:nvPr/>
        </p:nvSpPr>
        <p:spPr>
          <a:xfrm>
            <a:off x="1883593" y="4844236"/>
            <a:ext cx="8408037" cy="1747450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EC66712-30E8-1E13-E677-2F7B94CE8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01" y="4927276"/>
            <a:ext cx="7316221" cy="15813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61F264-DBD4-639D-D6F1-D3941B326A10}"/>
              </a:ext>
            </a:extLst>
          </p:cNvPr>
          <p:cNvSpPr/>
          <p:nvPr/>
        </p:nvSpPr>
        <p:spPr>
          <a:xfrm>
            <a:off x="2429501" y="4927276"/>
            <a:ext cx="7332998" cy="29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4E538-AF4D-4AF8-1835-08A23F9F4582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8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발전소 데이터와 기상 데이터 병합 및 데이터프레임 완성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</a:t>
            </a:r>
            <a:r>
              <a:rPr lang="ko-KR" altLang="en-US" sz="3200" b="1" dirty="0" err="1"/>
              <a:t>전처리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B6AB0-0BB0-3B4C-A487-E407B8F6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35" y="1621668"/>
            <a:ext cx="6757378" cy="27614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BB6566-2F26-4316-64AA-9B5B7AF25368}"/>
              </a:ext>
            </a:extLst>
          </p:cNvPr>
          <p:cNvSpPr/>
          <p:nvPr/>
        </p:nvSpPr>
        <p:spPr>
          <a:xfrm>
            <a:off x="1061435" y="2290058"/>
            <a:ext cx="2228417" cy="423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186BF9-F438-C10A-3744-18766763E4E3}"/>
              </a:ext>
            </a:extLst>
          </p:cNvPr>
          <p:cNvSpPr/>
          <p:nvPr/>
        </p:nvSpPr>
        <p:spPr>
          <a:xfrm>
            <a:off x="8137479" y="1808921"/>
            <a:ext cx="3803321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시간을 인덱스로 지정한 후 </a:t>
            </a:r>
            <a:r>
              <a:rPr lang="en-US" altLang="ko-KR" b="1" dirty="0">
                <a:solidFill>
                  <a:srgbClr val="44546A"/>
                </a:solidFill>
              </a:rPr>
              <a:t>join</a:t>
            </a:r>
            <a:r>
              <a:rPr lang="ko-KR" altLang="en-US" b="1" dirty="0">
                <a:solidFill>
                  <a:srgbClr val="44546A"/>
                </a:solidFill>
              </a:rPr>
              <a:t>을 통해 데이터프레임 완성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AA3134-6E87-C5CB-7F59-E93C8106AE04}"/>
              </a:ext>
            </a:extLst>
          </p:cNvPr>
          <p:cNvSpPr/>
          <p:nvPr/>
        </p:nvSpPr>
        <p:spPr>
          <a:xfrm>
            <a:off x="8137478" y="3517249"/>
            <a:ext cx="380332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발전량과 일조시간 시간대 일치화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A01606-867C-6DE0-74B0-0A12BB3FA1A9}"/>
              </a:ext>
            </a:extLst>
          </p:cNvPr>
          <p:cNvSpPr/>
          <p:nvPr/>
        </p:nvSpPr>
        <p:spPr>
          <a:xfrm>
            <a:off x="1061435" y="3796748"/>
            <a:ext cx="4017461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1F158-70FA-F054-E3D7-C0944334899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289852" y="2067339"/>
            <a:ext cx="4847626" cy="4343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EDEA3D-70C9-3BF7-761A-A78B3406AC0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078896" y="3796748"/>
            <a:ext cx="3058581" cy="258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23C8F9-4E12-9D7F-6FA4-63CCF119FBD8}"/>
              </a:ext>
            </a:extLst>
          </p:cNvPr>
          <p:cNvGrpSpPr/>
          <p:nvPr/>
        </p:nvGrpSpPr>
        <p:grpSpPr>
          <a:xfrm>
            <a:off x="1441175" y="4622900"/>
            <a:ext cx="9521686" cy="1929030"/>
            <a:chOff x="1441175" y="4662656"/>
            <a:chExt cx="9521686" cy="192903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0D0475-804A-E9F6-472A-FF585B472610}"/>
                </a:ext>
              </a:extLst>
            </p:cNvPr>
            <p:cNvSpPr/>
            <p:nvPr/>
          </p:nvSpPr>
          <p:spPr>
            <a:xfrm>
              <a:off x="1441175" y="4662656"/>
              <a:ext cx="9521686" cy="1929030"/>
            </a:xfrm>
            <a:prstGeom prst="roundRect">
              <a:avLst>
                <a:gd name="adj" fmla="val 8772"/>
              </a:avLst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rgbClr val="548A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867AD40-A20D-01DC-A34E-5F4ED3E2C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5223" y="4846012"/>
              <a:ext cx="8173591" cy="156231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8F341B-BC14-08C9-C805-141716816E18}"/>
              </a:ext>
            </a:extLst>
          </p:cNvPr>
          <p:cNvSpPr/>
          <p:nvPr/>
        </p:nvSpPr>
        <p:spPr>
          <a:xfrm>
            <a:off x="2115223" y="4791835"/>
            <a:ext cx="8173591" cy="33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9D920-CC3A-7160-BBFE-1D5210D5B914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설비</a:t>
            </a:r>
            <a:r>
              <a:rPr lang="en-US" altLang="ko-KR" b="1" dirty="0">
                <a:solidFill>
                  <a:srgbClr val="44546A"/>
                </a:solidFill>
              </a:rPr>
              <a:t>-RTU-</a:t>
            </a:r>
            <a:r>
              <a:rPr lang="ko-KR" altLang="en-US" b="1" dirty="0">
                <a:solidFill>
                  <a:srgbClr val="44546A"/>
                </a:solidFill>
              </a:rPr>
              <a:t>서버 통신 중 발생한 노이즈 값으로 범위를 넘어가는 값 조정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결측치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77604-92A6-69C6-5025-60DD75B3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593112"/>
            <a:ext cx="5287040" cy="1977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31F139-3FBD-EC88-7FD5-4EB21FBE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1" y="3805763"/>
            <a:ext cx="6469667" cy="17888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55C0CA-EED4-2411-DD0C-0F6EDFEE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91" y="5829591"/>
            <a:ext cx="3587634" cy="50684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BB4DBB-79B1-B44A-3A91-D73FE9EB44F1}"/>
              </a:ext>
            </a:extLst>
          </p:cNvPr>
          <p:cNvSpPr/>
          <p:nvPr/>
        </p:nvSpPr>
        <p:spPr>
          <a:xfrm>
            <a:off x="1026891" y="1593112"/>
            <a:ext cx="5287040" cy="1977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26064-FA86-A36A-FF85-4E6F58E5D907}"/>
              </a:ext>
            </a:extLst>
          </p:cNvPr>
          <p:cNvSpPr/>
          <p:nvPr/>
        </p:nvSpPr>
        <p:spPr>
          <a:xfrm>
            <a:off x="1039934" y="3808628"/>
            <a:ext cx="6456623" cy="1785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1A9ED2-554A-711F-2139-6BA0EB409008}"/>
              </a:ext>
            </a:extLst>
          </p:cNvPr>
          <p:cNvSpPr/>
          <p:nvPr/>
        </p:nvSpPr>
        <p:spPr>
          <a:xfrm>
            <a:off x="1039935" y="5804082"/>
            <a:ext cx="3587634" cy="532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230B2E-5B59-AFF7-1D1F-FBB894F74EE8}"/>
              </a:ext>
            </a:extLst>
          </p:cNvPr>
          <p:cNvSpPr/>
          <p:nvPr/>
        </p:nvSpPr>
        <p:spPr>
          <a:xfrm>
            <a:off x="7509599" y="2305356"/>
            <a:ext cx="4373221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노이즈 값으로 산출이 제대로 되지 않은 </a:t>
            </a:r>
            <a:r>
              <a:rPr lang="en-US" altLang="ko-KR" b="1" dirty="0">
                <a:solidFill>
                  <a:srgbClr val="44546A"/>
                </a:solidFill>
              </a:rPr>
              <a:t>“</a:t>
            </a:r>
            <a:r>
              <a:rPr lang="ko-KR" altLang="en-US" b="1" dirty="0" err="1">
                <a:solidFill>
                  <a:srgbClr val="44546A"/>
                </a:solidFill>
              </a:rPr>
              <a:t>전일최대누적발전량</a:t>
            </a:r>
            <a:r>
              <a:rPr lang="en-US" altLang="ko-KR" b="1" dirty="0">
                <a:solidFill>
                  <a:srgbClr val="44546A"/>
                </a:solidFill>
              </a:rPr>
              <a:t>” </a:t>
            </a:r>
            <a:r>
              <a:rPr lang="ko-KR" altLang="en-US" b="1" dirty="0">
                <a:solidFill>
                  <a:srgbClr val="44546A"/>
                </a:solidFill>
              </a:rPr>
              <a:t>테이블 값 조정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894F0-91CA-D6E1-6792-4B20E940A9A8}"/>
              </a:ext>
            </a:extLst>
          </p:cNvPr>
          <p:cNvSpPr/>
          <p:nvPr/>
        </p:nvSpPr>
        <p:spPr>
          <a:xfrm>
            <a:off x="7729567" y="4430509"/>
            <a:ext cx="3961565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일부 데이터 누락 일자 삭제 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595FCB-8882-1872-9811-ADF845515B9E}"/>
              </a:ext>
            </a:extLst>
          </p:cNvPr>
          <p:cNvSpPr/>
          <p:nvPr/>
        </p:nvSpPr>
        <p:spPr>
          <a:xfrm>
            <a:off x="7212018" y="5762858"/>
            <a:ext cx="4696883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적설량 데이터 누락으로 삭제 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9C6F61-DE93-A0EC-C3BB-F2EB2707664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313931" y="2581948"/>
            <a:ext cx="11956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1798FD-B05E-AA6F-516F-4F2E2C04851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96558" y="4700187"/>
            <a:ext cx="4246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6242D3-A576-8A24-E0FB-07F17E8C841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614525" y="6053626"/>
            <a:ext cx="2629392" cy="29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상관관계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863E81-16FA-39AB-6E0C-15D3AE606384}"/>
              </a:ext>
            </a:extLst>
          </p:cNvPr>
          <p:cNvSpPr/>
          <p:nvPr/>
        </p:nvSpPr>
        <p:spPr>
          <a:xfrm>
            <a:off x="893318" y="97852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By </a:t>
            </a:r>
            <a:r>
              <a:rPr lang="en-US" altLang="ko-KR" b="1" dirty="0" err="1">
                <a:solidFill>
                  <a:srgbClr val="44546A"/>
                </a:solidFill>
              </a:rPr>
              <a:t>pairplot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33B7D0-7BEE-4A02-351D-137B9F09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9" y="1708663"/>
            <a:ext cx="4775447" cy="47754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93E63-FB25-1C50-9FEE-CDD603B42208}"/>
              </a:ext>
            </a:extLst>
          </p:cNvPr>
          <p:cNvSpPr/>
          <p:nvPr/>
        </p:nvSpPr>
        <p:spPr>
          <a:xfrm>
            <a:off x="715144" y="5948222"/>
            <a:ext cx="859305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금일발전량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294574-CE19-98D5-2F18-4404DC83728F}"/>
              </a:ext>
            </a:extLst>
          </p:cNvPr>
          <p:cNvSpPr/>
          <p:nvPr/>
        </p:nvSpPr>
        <p:spPr>
          <a:xfrm>
            <a:off x="880001" y="183565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AAB093-C843-D182-E2E0-AC058BF8D607}"/>
              </a:ext>
            </a:extLst>
          </p:cNvPr>
          <p:cNvSpPr/>
          <p:nvPr/>
        </p:nvSpPr>
        <p:spPr>
          <a:xfrm>
            <a:off x="880001" y="234674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3FCDA-4A1D-D7C4-13FB-0CD9E05B8AF3}"/>
              </a:ext>
            </a:extLst>
          </p:cNvPr>
          <p:cNvSpPr/>
          <p:nvPr/>
        </p:nvSpPr>
        <p:spPr>
          <a:xfrm>
            <a:off x="880001" y="28578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D6797-7D18-BBFE-36B6-90B18871870E}"/>
              </a:ext>
            </a:extLst>
          </p:cNvPr>
          <p:cNvSpPr/>
          <p:nvPr/>
        </p:nvSpPr>
        <p:spPr>
          <a:xfrm>
            <a:off x="798553" y="3880043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7DDD2C-5767-1270-AFBA-4E0FF157F42B}"/>
              </a:ext>
            </a:extLst>
          </p:cNvPr>
          <p:cNvSpPr/>
          <p:nvPr/>
        </p:nvSpPr>
        <p:spPr>
          <a:xfrm>
            <a:off x="688511" y="5437125"/>
            <a:ext cx="912571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지면온도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CFA4D-A8D6-B0BF-AC8C-2AE9A9D7C960}"/>
              </a:ext>
            </a:extLst>
          </p:cNvPr>
          <p:cNvSpPr/>
          <p:nvPr/>
        </p:nvSpPr>
        <p:spPr>
          <a:xfrm>
            <a:off x="880001" y="441492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AAD1E-96B4-7F94-BBB6-130FBAD71369}"/>
              </a:ext>
            </a:extLst>
          </p:cNvPr>
          <p:cNvSpPr/>
          <p:nvPr/>
        </p:nvSpPr>
        <p:spPr>
          <a:xfrm>
            <a:off x="880001" y="492602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37D7B5-5724-AF53-F365-6B33E37E2A0D}"/>
              </a:ext>
            </a:extLst>
          </p:cNvPr>
          <p:cNvSpPr/>
          <p:nvPr/>
        </p:nvSpPr>
        <p:spPr>
          <a:xfrm>
            <a:off x="880001" y="3368945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35E295-ED5D-5260-82E8-B0407B18C2AD}"/>
              </a:ext>
            </a:extLst>
          </p:cNvPr>
          <p:cNvSpPr/>
          <p:nvPr/>
        </p:nvSpPr>
        <p:spPr>
          <a:xfrm>
            <a:off x="1574448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53A48F-E866-B44D-749E-2C53C9100792}"/>
              </a:ext>
            </a:extLst>
          </p:cNvPr>
          <p:cNvSpPr/>
          <p:nvPr/>
        </p:nvSpPr>
        <p:spPr>
          <a:xfrm>
            <a:off x="2090797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D4A16B-EFF0-AE0E-795A-CA557A77059F}"/>
              </a:ext>
            </a:extLst>
          </p:cNvPr>
          <p:cNvSpPr/>
          <p:nvPr/>
        </p:nvSpPr>
        <p:spPr>
          <a:xfrm>
            <a:off x="2580513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2418F9-8B59-BB69-0F9F-80C411338721}"/>
              </a:ext>
            </a:extLst>
          </p:cNvPr>
          <p:cNvSpPr/>
          <p:nvPr/>
        </p:nvSpPr>
        <p:spPr>
          <a:xfrm>
            <a:off x="3114617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972EC-03BA-1193-0E55-44291D3BF0AB}"/>
              </a:ext>
            </a:extLst>
          </p:cNvPr>
          <p:cNvSpPr/>
          <p:nvPr/>
        </p:nvSpPr>
        <p:spPr>
          <a:xfrm>
            <a:off x="3568822" y="6398247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14D453-70A4-FE27-707B-1F054D7F9723}"/>
              </a:ext>
            </a:extLst>
          </p:cNvPr>
          <p:cNvSpPr/>
          <p:nvPr/>
        </p:nvSpPr>
        <p:spPr>
          <a:xfrm>
            <a:off x="4141538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44DD2-42B8-0AFB-CEB2-86C3E954629A}"/>
              </a:ext>
            </a:extLst>
          </p:cNvPr>
          <p:cNvSpPr/>
          <p:nvPr/>
        </p:nvSpPr>
        <p:spPr>
          <a:xfrm>
            <a:off x="4649006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51DDD-6DA7-4A1D-06B9-3CA2399C1F47}"/>
              </a:ext>
            </a:extLst>
          </p:cNvPr>
          <p:cNvSpPr/>
          <p:nvPr/>
        </p:nvSpPr>
        <p:spPr>
          <a:xfrm>
            <a:off x="4961168" y="6398247"/>
            <a:ext cx="912571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지면온도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4F05A6-1756-753C-5FF7-55AB31D9B004}"/>
              </a:ext>
            </a:extLst>
          </p:cNvPr>
          <p:cNvSpPr/>
          <p:nvPr/>
        </p:nvSpPr>
        <p:spPr>
          <a:xfrm>
            <a:off x="5532019" y="6398247"/>
            <a:ext cx="859305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금일발전량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7053BF-BA82-1D51-D942-40AE0206705C}"/>
              </a:ext>
            </a:extLst>
          </p:cNvPr>
          <p:cNvSpPr/>
          <p:nvPr/>
        </p:nvSpPr>
        <p:spPr>
          <a:xfrm>
            <a:off x="3630179" y="5834982"/>
            <a:ext cx="529590" cy="5388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4F5A03-930E-659B-2642-F2FEF3734511}"/>
              </a:ext>
            </a:extLst>
          </p:cNvPr>
          <p:cNvSpPr/>
          <p:nvPr/>
        </p:nvSpPr>
        <p:spPr>
          <a:xfrm>
            <a:off x="6208304" y="5948222"/>
            <a:ext cx="859305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금일발전량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7A43D9-887A-1AC3-903C-22BEF00EB1E7}"/>
              </a:ext>
            </a:extLst>
          </p:cNvPr>
          <p:cNvSpPr/>
          <p:nvPr/>
        </p:nvSpPr>
        <p:spPr>
          <a:xfrm>
            <a:off x="6373161" y="183565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7D9151-0346-2FA1-1B6A-79C652E398AD}"/>
              </a:ext>
            </a:extLst>
          </p:cNvPr>
          <p:cNvSpPr/>
          <p:nvPr/>
        </p:nvSpPr>
        <p:spPr>
          <a:xfrm>
            <a:off x="6373161" y="234674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49185E-2D4B-F2A8-6741-56891F6EAD6D}"/>
              </a:ext>
            </a:extLst>
          </p:cNvPr>
          <p:cNvSpPr/>
          <p:nvPr/>
        </p:nvSpPr>
        <p:spPr>
          <a:xfrm>
            <a:off x="6373161" y="28578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805265-48F0-7F86-886B-C222135C8D2A}"/>
              </a:ext>
            </a:extLst>
          </p:cNvPr>
          <p:cNvSpPr/>
          <p:nvPr/>
        </p:nvSpPr>
        <p:spPr>
          <a:xfrm>
            <a:off x="6291713" y="3880043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8A714D-F4A3-9319-7FC9-94278003C098}"/>
              </a:ext>
            </a:extLst>
          </p:cNvPr>
          <p:cNvSpPr/>
          <p:nvPr/>
        </p:nvSpPr>
        <p:spPr>
          <a:xfrm>
            <a:off x="6181671" y="5437125"/>
            <a:ext cx="912571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지면온도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3A7D63-E5BD-1C9A-BC28-61C680BBD703}"/>
              </a:ext>
            </a:extLst>
          </p:cNvPr>
          <p:cNvSpPr/>
          <p:nvPr/>
        </p:nvSpPr>
        <p:spPr>
          <a:xfrm>
            <a:off x="6373161" y="441492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048237-056B-0828-231B-50E1F3E108A3}"/>
              </a:ext>
            </a:extLst>
          </p:cNvPr>
          <p:cNvSpPr/>
          <p:nvPr/>
        </p:nvSpPr>
        <p:spPr>
          <a:xfrm>
            <a:off x="6373161" y="492602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4F4A61-A032-6680-1B0B-C4EDB3AE09C7}"/>
              </a:ext>
            </a:extLst>
          </p:cNvPr>
          <p:cNvSpPr/>
          <p:nvPr/>
        </p:nvSpPr>
        <p:spPr>
          <a:xfrm>
            <a:off x="6373161" y="3368945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A721F0-38D7-AEFA-00BE-3739E7F18012}"/>
              </a:ext>
            </a:extLst>
          </p:cNvPr>
          <p:cNvSpPr/>
          <p:nvPr/>
        </p:nvSpPr>
        <p:spPr>
          <a:xfrm>
            <a:off x="7067608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8F5097-D449-C5BE-C8CA-9368B5D7D0BC}"/>
              </a:ext>
            </a:extLst>
          </p:cNvPr>
          <p:cNvSpPr/>
          <p:nvPr/>
        </p:nvSpPr>
        <p:spPr>
          <a:xfrm>
            <a:off x="7583957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0CCED8-E6DC-0C59-453B-81714E007A61}"/>
              </a:ext>
            </a:extLst>
          </p:cNvPr>
          <p:cNvSpPr/>
          <p:nvPr/>
        </p:nvSpPr>
        <p:spPr>
          <a:xfrm>
            <a:off x="8073673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B1F769-C8D7-0EBE-01CF-54D1E683522B}"/>
              </a:ext>
            </a:extLst>
          </p:cNvPr>
          <p:cNvSpPr/>
          <p:nvPr/>
        </p:nvSpPr>
        <p:spPr>
          <a:xfrm>
            <a:off x="8607777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32725D-2472-73F0-5B57-69E9FAE5B160}"/>
              </a:ext>
            </a:extLst>
          </p:cNvPr>
          <p:cNvSpPr/>
          <p:nvPr/>
        </p:nvSpPr>
        <p:spPr>
          <a:xfrm>
            <a:off x="9061982" y="6398247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7B4443-449A-4BB0-6F09-5814F959294C}"/>
              </a:ext>
            </a:extLst>
          </p:cNvPr>
          <p:cNvSpPr/>
          <p:nvPr/>
        </p:nvSpPr>
        <p:spPr>
          <a:xfrm>
            <a:off x="9634698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C2D684-4CDC-365C-A71D-59B36E8E92A6}"/>
              </a:ext>
            </a:extLst>
          </p:cNvPr>
          <p:cNvSpPr/>
          <p:nvPr/>
        </p:nvSpPr>
        <p:spPr>
          <a:xfrm>
            <a:off x="10142166" y="639824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B655A9-129C-3FAE-5B06-5F105CCF9F11}"/>
              </a:ext>
            </a:extLst>
          </p:cNvPr>
          <p:cNvSpPr/>
          <p:nvPr/>
        </p:nvSpPr>
        <p:spPr>
          <a:xfrm>
            <a:off x="10454328" y="6398247"/>
            <a:ext cx="912571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지면온도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331E1E-9B53-4889-7E42-494AE085F06A}"/>
              </a:ext>
            </a:extLst>
          </p:cNvPr>
          <p:cNvSpPr/>
          <p:nvPr/>
        </p:nvSpPr>
        <p:spPr>
          <a:xfrm>
            <a:off x="11025179" y="6398247"/>
            <a:ext cx="859305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금일발전량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AD6A59D-57B5-A573-F25C-C141545F96B4}"/>
              </a:ext>
            </a:extLst>
          </p:cNvPr>
          <p:cNvSpPr/>
          <p:nvPr/>
        </p:nvSpPr>
        <p:spPr>
          <a:xfrm>
            <a:off x="9123339" y="5834982"/>
            <a:ext cx="529590" cy="5388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C7A0653-2FB8-4928-83B0-A1C2952A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09" y="1708663"/>
            <a:ext cx="4717822" cy="471782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60338E-D740-FAC8-220F-1C21B74C661E}"/>
              </a:ext>
            </a:extLst>
          </p:cNvPr>
          <p:cNvSpPr/>
          <p:nvPr/>
        </p:nvSpPr>
        <p:spPr>
          <a:xfrm>
            <a:off x="8607776" y="5780462"/>
            <a:ext cx="1556512" cy="5388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129D5F-74F0-997D-72C4-C7074FF573E0}"/>
              </a:ext>
            </a:extLst>
          </p:cNvPr>
          <p:cNvSpPr/>
          <p:nvPr/>
        </p:nvSpPr>
        <p:spPr>
          <a:xfrm>
            <a:off x="5663642" y="3747715"/>
            <a:ext cx="529590" cy="5388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9A2609-03A6-2F48-5057-E9ECA3655B7D}"/>
              </a:ext>
            </a:extLst>
          </p:cNvPr>
          <p:cNvSpPr/>
          <p:nvPr/>
        </p:nvSpPr>
        <p:spPr>
          <a:xfrm>
            <a:off x="11159231" y="3231472"/>
            <a:ext cx="529637" cy="157134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59E472-8A86-4AAC-8F76-07C6626A8BED}"/>
              </a:ext>
            </a:extLst>
          </p:cNvPr>
          <p:cNvSpPr/>
          <p:nvPr/>
        </p:nvSpPr>
        <p:spPr>
          <a:xfrm>
            <a:off x="2248780" y="1367496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시간대별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EA0ACF3-E04B-E664-A854-BE187BA710E8}"/>
              </a:ext>
            </a:extLst>
          </p:cNvPr>
          <p:cNvSpPr/>
          <p:nvPr/>
        </p:nvSpPr>
        <p:spPr>
          <a:xfrm>
            <a:off x="8026826" y="1367496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일별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6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상관관계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863E81-16FA-39AB-6E0C-15D3AE606384}"/>
              </a:ext>
            </a:extLst>
          </p:cNvPr>
          <p:cNvSpPr/>
          <p:nvPr/>
        </p:nvSpPr>
        <p:spPr>
          <a:xfrm>
            <a:off x="893318" y="97852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By heatmap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59E472-8A86-4AAC-8F76-07C6626A8BED}"/>
              </a:ext>
            </a:extLst>
          </p:cNvPr>
          <p:cNvSpPr/>
          <p:nvPr/>
        </p:nvSpPr>
        <p:spPr>
          <a:xfrm>
            <a:off x="2171788" y="1760908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시간대별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EA0ACF3-E04B-E664-A854-BE187BA710E8}"/>
              </a:ext>
            </a:extLst>
          </p:cNvPr>
          <p:cNvSpPr/>
          <p:nvPr/>
        </p:nvSpPr>
        <p:spPr>
          <a:xfrm>
            <a:off x="7756733" y="1760908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일별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5F3B9-9733-053B-D496-6DF8BF9A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2" y="2122343"/>
            <a:ext cx="536227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FD9B38-3188-4A5D-662A-481D1902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97" y="2122343"/>
            <a:ext cx="5362270" cy="36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3A9597-93D8-891C-39E6-DB6D73EFD5D5}"/>
              </a:ext>
            </a:extLst>
          </p:cNvPr>
          <p:cNvSpPr/>
          <p:nvPr/>
        </p:nvSpPr>
        <p:spPr>
          <a:xfrm>
            <a:off x="3042829" y="5189072"/>
            <a:ext cx="519077" cy="393028"/>
          </a:xfrm>
          <a:prstGeom prst="rect">
            <a:avLst/>
          </a:prstGeom>
          <a:noFill/>
          <a:ln w="19050">
            <a:solidFill>
              <a:srgbClr val="326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1F33B8-B734-D72F-A61E-85720FAF5763}"/>
              </a:ext>
            </a:extLst>
          </p:cNvPr>
          <p:cNvSpPr/>
          <p:nvPr/>
        </p:nvSpPr>
        <p:spPr>
          <a:xfrm>
            <a:off x="8619055" y="5192616"/>
            <a:ext cx="519077" cy="393028"/>
          </a:xfrm>
          <a:prstGeom prst="rect">
            <a:avLst/>
          </a:prstGeom>
          <a:noFill/>
          <a:ln w="19050">
            <a:solidFill>
              <a:srgbClr val="326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8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상관관계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59E472-8A86-4AAC-8F76-07C6626A8BED}"/>
              </a:ext>
            </a:extLst>
          </p:cNvPr>
          <p:cNvSpPr/>
          <p:nvPr/>
        </p:nvSpPr>
        <p:spPr>
          <a:xfrm>
            <a:off x="2199712" y="1293065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시간대별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EA0ACF3-E04B-E664-A854-BE187BA710E8}"/>
              </a:ext>
            </a:extLst>
          </p:cNvPr>
          <p:cNvSpPr/>
          <p:nvPr/>
        </p:nvSpPr>
        <p:spPr>
          <a:xfrm>
            <a:off x="7772261" y="1293065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4546A"/>
                </a:solidFill>
              </a:rPr>
              <a:t>일별 발전량 상관관계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F4A20F-56F9-57FF-61D3-85B6D66D69B2}"/>
              </a:ext>
            </a:extLst>
          </p:cNvPr>
          <p:cNvSpPr/>
          <p:nvPr/>
        </p:nvSpPr>
        <p:spPr>
          <a:xfrm>
            <a:off x="893318" y="97852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By </a:t>
            </a:r>
            <a:r>
              <a:rPr lang="ko-KR" altLang="en-US" b="1" dirty="0">
                <a:solidFill>
                  <a:srgbClr val="44546A"/>
                </a:solidFill>
              </a:rPr>
              <a:t>상관계수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920C3-95E0-2980-6008-19C17B5C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18" y="1701113"/>
            <a:ext cx="5375586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158C47-9412-80C3-18A1-2C9382C5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67" y="1701113"/>
            <a:ext cx="5375586" cy="360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43A0E-0754-A348-CA3D-60E4A781825A}"/>
              </a:ext>
            </a:extLst>
          </p:cNvPr>
          <p:cNvSpPr/>
          <p:nvPr/>
        </p:nvSpPr>
        <p:spPr>
          <a:xfrm>
            <a:off x="914585" y="1701113"/>
            <a:ext cx="1306394" cy="1786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AD8529-2EA1-5EF0-F78E-39E42CD68373}"/>
              </a:ext>
            </a:extLst>
          </p:cNvPr>
          <p:cNvSpPr/>
          <p:nvPr/>
        </p:nvSpPr>
        <p:spPr>
          <a:xfrm>
            <a:off x="6487133" y="1714749"/>
            <a:ext cx="1306394" cy="1786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2F1821-7953-5E37-36DC-995C20157BEF}"/>
              </a:ext>
            </a:extLst>
          </p:cNvPr>
          <p:cNvSpPr/>
          <p:nvPr/>
        </p:nvSpPr>
        <p:spPr>
          <a:xfrm>
            <a:off x="1047982" y="5560206"/>
            <a:ext cx="10666467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기간별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시간별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일별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로 상관계수가 상이하게 나타나지만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rgbClr val="262626"/>
                </a:solidFill>
              </a:rPr>
              <a:t>일조시간은 기간 조건에 상관 없이 발전량과 강한 상관관계를 가지고 있음을 확인</a:t>
            </a:r>
            <a:r>
              <a:rPr lang="ko-KR" altLang="en-US" b="1" dirty="0">
                <a:solidFill>
                  <a:srgbClr val="44546A"/>
                </a:solidFill>
              </a:rPr>
              <a:t>할 수 있다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DF9F22-526B-B6BC-5C6D-3D025E71A2C7}"/>
              </a:ext>
            </a:extLst>
          </p:cNvPr>
          <p:cNvSpPr/>
          <p:nvPr/>
        </p:nvSpPr>
        <p:spPr>
          <a:xfrm>
            <a:off x="861418" y="1642636"/>
            <a:ext cx="5444132" cy="3703658"/>
          </a:xfrm>
          <a:prstGeom prst="rect">
            <a:avLst/>
          </a:prstGeom>
          <a:noFill/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E9F245-4A01-7824-333C-9119E3EBB3A2}"/>
              </a:ext>
            </a:extLst>
          </p:cNvPr>
          <p:cNvSpPr/>
          <p:nvPr/>
        </p:nvSpPr>
        <p:spPr>
          <a:xfrm>
            <a:off x="6431594" y="1642636"/>
            <a:ext cx="5444132" cy="3703658"/>
          </a:xfrm>
          <a:prstGeom prst="rect">
            <a:avLst/>
          </a:prstGeom>
          <a:noFill/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1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4414298" y="1863863"/>
            <a:ext cx="7740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시계열 데이터</a:t>
            </a:r>
            <a:endParaRPr lang="en-US" altLang="ko-KR" sz="8000" b="1" dirty="0"/>
          </a:p>
          <a:p>
            <a:r>
              <a:rPr lang="ko-KR" altLang="en-US" sz="8000" b="1" dirty="0"/>
              <a:t>예측 모델 개발</a:t>
            </a:r>
            <a:r>
              <a:rPr lang="en-US" altLang="ko-KR" sz="80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94BD3-645F-48E2-6563-1AF9D8E3E3ED}"/>
              </a:ext>
            </a:extLst>
          </p:cNvPr>
          <p:cNvCxnSpPr>
            <a:cxnSpLocks/>
          </p:cNvCxnSpPr>
          <p:nvPr/>
        </p:nvCxnSpPr>
        <p:spPr>
          <a:xfrm flipH="1">
            <a:off x="481264" y="4726185"/>
            <a:ext cx="7324825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7F7FD-CD5D-CEDB-3367-61C32B68C2B1}"/>
              </a:ext>
            </a:extLst>
          </p:cNvPr>
          <p:cNvSpPr txBox="1"/>
          <p:nvPr/>
        </p:nvSpPr>
        <p:spPr>
          <a:xfrm>
            <a:off x="123967" y="1556086"/>
            <a:ext cx="4592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548AFF"/>
                </a:solidFill>
              </a:rPr>
              <a:t>03</a:t>
            </a:r>
            <a:endParaRPr lang="ko-KR" altLang="en-US" sz="20000" b="1" dirty="0">
              <a:solidFill>
                <a:srgbClr val="548A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ED81F-D8F2-BB08-36AF-0370E96D73F1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0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3564557" y="2930911"/>
            <a:ext cx="4592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개  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94BD3-645F-48E2-6563-1AF9D8E3E3ED}"/>
              </a:ext>
            </a:extLst>
          </p:cNvPr>
          <p:cNvCxnSpPr>
            <a:cxnSpLocks/>
          </p:cNvCxnSpPr>
          <p:nvPr/>
        </p:nvCxnSpPr>
        <p:spPr>
          <a:xfrm flipH="1">
            <a:off x="481264" y="4726185"/>
            <a:ext cx="7324825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7F7FD-CD5D-CEDB-3367-61C32B68C2B1}"/>
              </a:ext>
            </a:extLst>
          </p:cNvPr>
          <p:cNvSpPr txBox="1"/>
          <p:nvPr/>
        </p:nvSpPr>
        <p:spPr>
          <a:xfrm>
            <a:off x="123967" y="1556086"/>
            <a:ext cx="4592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548AFF"/>
                </a:solidFill>
              </a:rPr>
              <a:t>01</a:t>
            </a:r>
            <a:endParaRPr lang="ko-KR" altLang="en-US" sz="20000" b="1" dirty="0">
              <a:solidFill>
                <a:srgbClr val="548A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BC78C-8798-C0AE-8C81-4AC5DB1E26C5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5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82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883A8-34DF-EAE8-41DA-226164A5CAE0}"/>
              </a:ext>
            </a:extLst>
          </p:cNvPr>
          <p:cNvSpPr/>
          <p:nvPr/>
        </p:nvSpPr>
        <p:spPr>
          <a:xfrm>
            <a:off x="895375" y="5364812"/>
            <a:ext cx="10892818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다변량</a:t>
            </a:r>
            <a:r>
              <a:rPr lang="ko-KR" altLang="en-US" b="1" dirty="0">
                <a:solidFill>
                  <a:srgbClr val="44546A"/>
                </a:solidFill>
              </a:rPr>
              <a:t> 시계열 데이터란 </a:t>
            </a:r>
            <a:r>
              <a:rPr lang="en-US" altLang="ko-KR" b="1" dirty="0">
                <a:solidFill>
                  <a:srgbClr val="44546A"/>
                </a:solidFill>
              </a:rPr>
              <a:t>2</a:t>
            </a:r>
            <a:r>
              <a:rPr lang="ko-KR" altLang="en-US" b="1" dirty="0">
                <a:solidFill>
                  <a:srgbClr val="44546A"/>
                </a:solidFill>
              </a:rPr>
              <a:t>개 이상의 변수들이 시간에 따라 관찰되는 데이터로 시간의 변화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경과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에 따라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여러 변수들이 상호 작용하거나 영향을 미치는 데이터들이 이에 해당된다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대표적인 </a:t>
            </a:r>
            <a:r>
              <a:rPr lang="ko-KR" altLang="en-US" b="1" dirty="0" err="1">
                <a:solidFill>
                  <a:srgbClr val="44546A"/>
                </a:solidFill>
              </a:rPr>
              <a:t>다변량</a:t>
            </a:r>
            <a:r>
              <a:rPr lang="ko-KR" altLang="en-US" b="1" dirty="0">
                <a:solidFill>
                  <a:srgbClr val="44546A"/>
                </a:solidFill>
              </a:rPr>
              <a:t> 시계열 데이터로 기상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금융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주식 데이터 등이 있다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CE9B75-2222-BEB1-E26C-28D643DC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86" y="1012959"/>
            <a:ext cx="6581554" cy="4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883A8-34DF-EAE8-41DA-226164A5CAE0}"/>
              </a:ext>
            </a:extLst>
          </p:cNvPr>
          <p:cNvSpPr/>
          <p:nvPr/>
        </p:nvSpPr>
        <p:spPr>
          <a:xfrm>
            <a:off x="895375" y="4517546"/>
            <a:ext cx="10892818" cy="20849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왜 사용하는가 </a:t>
            </a:r>
            <a:r>
              <a:rPr lang="en-US" altLang="ko-KR" sz="1500" b="1" dirty="0">
                <a:solidFill>
                  <a:srgbClr val="44546A"/>
                </a:solidFill>
              </a:rPr>
              <a:t>? </a:t>
            </a:r>
            <a:r>
              <a:rPr lang="ko-KR" altLang="en-US" sz="1500" b="1" dirty="0">
                <a:solidFill>
                  <a:srgbClr val="44546A"/>
                </a:solidFill>
              </a:rPr>
              <a:t>특성들의 단위를 무시할 수 있도록 범위를 비슷하게 맞춰주기 위해 사용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정규화 </a:t>
            </a:r>
            <a:r>
              <a:rPr lang="en-US" altLang="ko-KR" sz="1500" b="1" dirty="0">
                <a:solidFill>
                  <a:srgbClr val="44546A"/>
                </a:solidFill>
              </a:rPr>
              <a:t>: </a:t>
            </a:r>
            <a:r>
              <a:rPr lang="ko-KR" altLang="en-US" sz="1500" b="1" dirty="0">
                <a:solidFill>
                  <a:srgbClr val="44546A"/>
                </a:solidFill>
              </a:rPr>
              <a:t>데이터를</a:t>
            </a:r>
            <a:r>
              <a:rPr lang="en-US" altLang="ko-KR" sz="1500" b="1" dirty="0">
                <a:solidFill>
                  <a:srgbClr val="44546A"/>
                </a:solidFill>
              </a:rPr>
              <a:t> [0, 1] </a:t>
            </a:r>
            <a:r>
              <a:rPr lang="ko-KR" altLang="en-US" sz="1500" b="1" dirty="0">
                <a:solidFill>
                  <a:srgbClr val="44546A"/>
                </a:solidFill>
              </a:rPr>
              <a:t>범위로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스케일 조정하는 방법으로 최솟값 </a:t>
            </a:r>
            <a:r>
              <a:rPr lang="en-US" altLang="ko-KR" sz="1500" b="1" dirty="0">
                <a:solidFill>
                  <a:srgbClr val="44546A"/>
                </a:solidFill>
              </a:rPr>
              <a:t>0, </a:t>
            </a:r>
            <a:r>
              <a:rPr lang="ko-KR" altLang="en-US" sz="1500" b="1" dirty="0">
                <a:solidFill>
                  <a:srgbClr val="44546A"/>
                </a:solidFill>
              </a:rPr>
              <a:t>최댓값 </a:t>
            </a:r>
            <a:r>
              <a:rPr lang="en-US" altLang="ko-KR" sz="1500" b="1" dirty="0">
                <a:solidFill>
                  <a:srgbClr val="44546A"/>
                </a:solidFill>
              </a:rPr>
              <a:t>1</a:t>
            </a:r>
            <a:r>
              <a:rPr lang="ko-KR" altLang="en-US" sz="1500" b="1" dirty="0">
                <a:solidFill>
                  <a:srgbClr val="44546A"/>
                </a:solidFill>
              </a:rPr>
              <a:t>을 반환 </a:t>
            </a:r>
            <a:r>
              <a:rPr lang="en-US" altLang="ko-KR" sz="1500" b="1" dirty="0">
                <a:solidFill>
                  <a:srgbClr val="44546A"/>
                </a:solidFill>
              </a:rPr>
              <a:t>(ex&gt; </a:t>
            </a:r>
            <a:r>
              <a:rPr lang="en-US" altLang="ko-KR" sz="1500" b="1" dirty="0" err="1">
                <a:solidFill>
                  <a:srgbClr val="44546A"/>
                </a:solidFill>
              </a:rPr>
              <a:t>MinMaxScaler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표준화 </a:t>
            </a:r>
            <a:r>
              <a:rPr lang="en-US" altLang="ko-KR" sz="1500" b="1" dirty="0">
                <a:solidFill>
                  <a:srgbClr val="44546A"/>
                </a:solidFill>
              </a:rPr>
              <a:t>: </a:t>
            </a:r>
            <a:r>
              <a:rPr lang="ko-KR" altLang="en-US" sz="1500" b="1" dirty="0">
                <a:solidFill>
                  <a:srgbClr val="44546A"/>
                </a:solidFill>
              </a:rPr>
              <a:t>데이터를 평균이 </a:t>
            </a:r>
            <a:r>
              <a:rPr lang="en-US" altLang="ko-KR" sz="1500" b="1" dirty="0">
                <a:solidFill>
                  <a:srgbClr val="44546A"/>
                </a:solidFill>
              </a:rPr>
              <a:t>0, </a:t>
            </a:r>
            <a:r>
              <a:rPr lang="ko-KR" altLang="en-US" sz="1500" b="1" dirty="0">
                <a:solidFill>
                  <a:srgbClr val="44546A"/>
                </a:solidFill>
              </a:rPr>
              <a:t>표준편차가 </a:t>
            </a:r>
            <a:r>
              <a:rPr lang="en-US" altLang="ko-KR" sz="1500" b="1" dirty="0">
                <a:solidFill>
                  <a:srgbClr val="44546A"/>
                </a:solidFill>
              </a:rPr>
              <a:t>1</a:t>
            </a:r>
            <a:r>
              <a:rPr lang="ko-KR" altLang="en-US" sz="1500" b="1" dirty="0">
                <a:solidFill>
                  <a:srgbClr val="44546A"/>
                </a:solidFill>
              </a:rPr>
              <a:t>인 정규분포로 변환하는 방법 </a:t>
            </a:r>
            <a:r>
              <a:rPr lang="en-US" altLang="ko-KR" sz="1500" b="1" dirty="0">
                <a:solidFill>
                  <a:srgbClr val="44546A"/>
                </a:solidFill>
              </a:rPr>
              <a:t>(ex&gt; </a:t>
            </a:r>
            <a:r>
              <a:rPr lang="en-US" altLang="ko-KR" sz="1500" b="1" dirty="0" err="1">
                <a:solidFill>
                  <a:srgbClr val="44546A"/>
                </a:solidFill>
              </a:rPr>
              <a:t>StandardScaler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b="1" u="sng" dirty="0">
                <a:solidFill>
                  <a:srgbClr val="262626"/>
                </a:solidFill>
              </a:rPr>
              <a:t>본 모델 개발에서는 이상치의 영향을 상대적으로 덜 받는 표준화</a:t>
            </a:r>
            <a:r>
              <a:rPr lang="en-US" altLang="ko-KR" sz="1500" b="1" u="sng" dirty="0">
                <a:solidFill>
                  <a:srgbClr val="262626"/>
                </a:solidFill>
              </a:rPr>
              <a:t>(Standardization)</a:t>
            </a:r>
            <a:r>
              <a:rPr lang="ko-KR" altLang="en-US" sz="1500" b="1" u="sng" dirty="0">
                <a:solidFill>
                  <a:srgbClr val="262626"/>
                </a:solidFill>
              </a:rPr>
              <a:t>를 사용</a:t>
            </a:r>
            <a:endParaRPr lang="en-US" altLang="ko-KR" sz="1500" b="1" u="sng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44546A"/>
                </a:solidFill>
              </a:rPr>
              <a:t>(</a:t>
            </a:r>
            <a:r>
              <a:rPr lang="ko-KR" altLang="en-US" sz="1300" b="1" dirty="0">
                <a:solidFill>
                  <a:srgbClr val="44546A"/>
                </a:solidFill>
              </a:rPr>
              <a:t>성능 비교를 통해 유리한 방식 채택 </a:t>
            </a:r>
            <a:r>
              <a:rPr lang="en-US" altLang="ko-KR" sz="1300" b="1" dirty="0">
                <a:solidFill>
                  <a:srgbClr val="44546A"/>
                </a:solidFill>
              </a:rPr>
              <a:t>/ </a:t>
            </a:r>
            <a:r>
              <a:rPr lang="ko-KR" altLang="en-US" sz="1300" b="1" dirty="0">
                <a:solidFill>
                  <a:srgbClr val="44546A"/>
                </a:solidFill>
              </a:rPr>
              <a:t>통상 표준화를 통해 이상치를 제거한 후 정규화를 통해 범위를 맞춰 분석</a:t>
            </a:r>
            <a:r>
              <a:rPr lang="en-US" altLang="ko-KR" sz="13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정규화</a:t>
            </a:r>
            <a:r>
              <a:rPr lang="en-US" altLang="ko-KR" b="1" dirty="0">
                <a:solidFill>
                  <a:srgbClr val="44546A"/>
                </a:solidFill>
              </a:rPr>
              <a:t>(Normalization) vs </a:t>
            </a:r>
            <a:r>
              <a:rPr lang="ko-KR" altLang="en-US" b="1" dirty="0">
                <a:solidFill>
                  <a:srgbClr val="44546A"/>
                </a:solidFill>
              </a:rPr>
              <a:t>표준화</a:t>
            </a:r>
            <a:r>
              <a:rPr lang="en-US" altLang="ko-KR" b="1" dirty="0">
                <a:solidFill>
                  <a:srgbClr val="44546A"/>
                </a:solidFill>
              </a:rPr>
              <a:t>(Standardization)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B6F774-E453-1B1B-286B-6DB63360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04" y="1561749"/>
            <a:ext cx="9704559" cy="24560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A7AB42-BBAD-FD05-7922-AEC660E98C2C}"/>
              </a:ext>
            </a:extLst>
          </p:cNvPr>
          <p:cNvSpPr/>
          <p:nvPr/>
        </p:nvSpPr>
        <p:spPr>
          <a:xfrm>
            <a:off x="1489504" y="2137144"/>
            <a:ext cx="9704558" cy="188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C09A55-0B81-F94B-6243-1851030989CA}"/>
              </a:ext>
            </a:extLst>
          </p:cNvPr>
          <p:cNvSpPr/>
          <p:nvPr/>
        </p:nvSpPr>
        <p:spPr>
          <a:xfrm>
            <a:off x="6630453" y="4028474"/>
            <a:ext cx="4331715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특성별로 서로 다른 범위의 데이터 값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13" name="꺾인 연결선 23">
            <a:extLst>
              <a:ext uri="{FF2B5EF4-FFF2-40B4-BE49-F238E27FC236}">
                <a16:creationId xmlns:a16="http://schemas.microsoft.com/office/drawing/2014/main" id="{5CA4188C-7CCB-0F26-6791-216FD23E4F20}"/>
              </a:ext>
            </a:extLst>
          </p:cNvPr>
          <p:cNvCxnSpPr>
            <a:cxnSpLocks/>
          </p:cNvCxnSpPr>
          <p:nvPr/>
        </p:nvCxnSpPr>
        <p:spPr>
          <a:xfrm rot="10800000">
            <a:off x="6341783" y="4017841"/>
            <a:ext cx="463054" cy="2777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43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표준화</a:t>
            </a:r>
            <a:r>
              <a:rPr lang="en-US" altLang="ko-KR" b="1" dirty="0">
                <a:solidFill>
                  <a:srgbClr val="44546A"/>
                </a:solidFill>
              </a:rPr>
              <a:t>(Standardization) </a:t>
            </a:r>
            <a:r>
              <a:rPr lang="ko-KR" altLang="en-US" b="1" dirty="0">
                <a:solidFill>
                  <a:srgbClr val="44546A"/>
                </a:solidFill>
              </a:rPr>
              <a:t>적용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5EDF59-2D46-F831-8E78-A99A56C8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535948"/>
            <a:ext cx="4828104" cy="30752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A1D4AA-1111-2176-869A-04D712D6B7CA}"/>
              </a:ext>
            </a:extLst>
          </p:cNvPr>
          <p:cNvSpPr/>
          <p:nvPr/>
        </p:nvSpPr>
        <p:spPr>
          <a:xfrm>
            <a:off x="1026891" y="2561248"/>
            <a:ext cx="2130979" cy="22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DDF2C1-4470-28B2-C27D-883FECC49E80}"/>
              </a:ext>
            </a:extLst>
          </p:cNvPr>
          <p:cNvSpPr/>
          <p:nvPr/>
        </p:nvSpPr>
        <p:spPr>
          <a:xfrm>
            <a:off x="6711287" y="1700339"/>
            <a:ext cx="437322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스케일러를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 err="1">
                <a:solidFill>
                  <a:srgbClr val="44546A"/>
                </a:solidFill>
              </a:rPr>
              <a:t>StandardScaler</a:t>
            </a:r>
            <a:r>
              <a:rPr lang="ko-KR" altLang="en-US" b="1" dirty="0">
                <a:solidFill>
                  <a:srgbClr val="44546A"/>
                </a:solidFill>
              </a:rPr>
              <a:t>로 지정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3D4CC5-FE7F-80F7-8B35-A9D79ABF254E}"/>
              </a:ext>
            </a:extLst>
          </p:cNvPr>
          <p:cNvCxnSpPr>
            <a:cxnSpLocks/>
          </p:cNvCxnSpPr>
          <p:nvPr/>
        </p:nvCxnSpPr>
        <p:spPr>
          <a:xfrm flipV="1">
            <a:off x="3157870" y="2013732"/>
            <a:ext cx="3553417" cy="659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3D5606-8396-A3E6-231A-6544381F3878}"/>
              </a:ext>
            </a:extLst>
          </p:cNvPr>
          <p:cNvSpPr/>
          <p:nvPr/>
        </p:nvSpPr>
        <p:spPr>
          <a:xfrm>
            <a:off x="1030433" y="2958199"/>
            <a:ext cx="2201717" cy="22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27A502-23BD-1DFB-4A3E-04EDE98CB8FA}"/>
              </a:ext>
            </a:extLst>
          </p:cNvPr>
          <p:cNvSpPr/>
          <p:nvPr/>
        </p:nvSpPr>
        <p:spPr>
          <a:xfrm>
            <a:off x="6711287" y="2804201"/>
            <a:ext cx="4527327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스케일러</a:t>
            </a:r>
            <a:r>
              <a:rPr lang="ko-KR" altLang="en-US" b="1" dirty="0">
                <a:solidFill>
                  <a:srgbClr val="44546A"/>
                </a:solidFill>
              </a:rPr>
              <a:t> 학습</a:t>
            </a:r>
            <a:r>
              <a:rPr lang="en-US" altLang="ko-KR" b="1" dirty="0">
                <a:solidFill>
                  <a:srgbClr val="44546A"/>
                </a:solidFill>
              </a:rPr>
              <a:t>(fit)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금일발전량은</a:t>
            </a:r>
            <a:r>
              <a:rPr lang="ko-KR" altLang="en-US" b="1" dirty="0">
                <a:solidFill>
                  <a:srgbClr val="44546A"/>
                </a:solidFill>
              </a:rPr>
              <a:t> 단위 보존을 위해 제외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DF3F5FD-57C9-710A-74D2-717C4C5818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232150" y="3069900"/>
            <a:ext cx="3479137" cy="312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BEAD78-EB5E-258D-B60D-3C59B372E580}"/>
              </a:ext>
            </a:extLst>
          </p:cNvPr>
          <p:cNvSpPr/>
          <p:nvPr/>
        </p:nvSpPr>
        <p:spPr>
          <a:xfrm>
            <a:off x="3031492" y="3355151"/>
            <a:ext cx="2715258" cy="22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F045F0-3622-91A5-43AB-6864DFA5442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746750" y="3466852"/>
            <a:ext cx="964537" cy="489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893B13-13BA-1C43-6B4D-6F4E5B0E1395}"/>
              </a:ext>
            </a:extLst>
          </p:cNvPr>
          <p:cNvSpPr/>
          <p:nvPr/>
        </p:nvSpPr>
        <p:spPr>
          <a:xfrm>
            <a:off x="6711287" y="3805244"/>
            <a:ext cx="4527327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스케일러</a:t>
            </a:r>
            <a:r>
              <a:rPr lang="ko-KR" altLang="en-US" b="1" dirty="0">
                <a:solidFill>
                  <a:srgbClr val="44546A"/>
                </a:solidFill>
              </a:rPr>
              <a:t> 적용</a:t>
            </a:r>
            <a:r>
              <a:rPr lang="en-US" altLang="ko-KR" b="1" dirty="0">
                <a:solidFill>
                  <a:srgbClr val="44546A"/>
                </a:solidFill>
              </a:rPr>
              <a:t>(transform)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F557AAD-EC83-FC00-DF8E-7490C06B59BF}"/>
              </a:ext>
            </a:extLst>
          </p:cNvPr>
          <p:cNvSpPr/>
          <p:nvPr/>
        </p:nvSpPr>
        <p:spPr>
          <a:xfrm>
            <a:off x="1083011" y="4750179"/>
            <a:ext cx="10486689" cy="1691007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420DA25-FB70-BC60-12D1-E44F909D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06" y="4814632"/>
            <a:ext cx="6448425" cy="15621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4DEB9D-450A-1DFC-C997-2784CFCE7E8D}"/>
              </a:ext>
            </a:extLst>
          </p:cNvPr>
          <p:cNvSpPr/>
          <p:nvPr/>
        </p:nvSpPr>
        <p:spPr>
          <a:xfrm>
            <a:off x="1530351" y="4814632"/>
            <a:ext cx="5835650" cy="156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61487A-7933-6AFF-31F7-6C2DFA96A090}"/>
              </a:ext>
            </a:extLst>
          </p:cNvPr>
          <p:cNvSpPr/>
          <p:nvPr/>
        </p:nvSpPr>
        <p:spPr>
          <a:xfrm>
            <a:off x="7419339" y="4814632"/>
            <a:ext cx="266991" cy="1562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2E794EE-1D38-FB79-AC27-7C212922667D}"/>
              </a:ext>
            </a:extLst>
          </p:cNvPr>
          <p:cNvGrpSpPr/>
          <p:nvPr/>
        </p:nvGrpSpPr>
        <p:grpSpPr>
          <a:xfrm>
            <a:off x="8092074" y="5086444"/>
            <a:ext cx="3687560" cy="454292"/>
            <a:chOff x="8092074" y="4930515"/>
            <a:chExt cx="3687560" cy="45429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05A6B9-1685-24BF-0F66-D3DFEADF2E04}"/>
                </a:ext>
              </a:extLst>
            </p:cNvPr>
            <p:cNvSpPr/>
            <p:nvPr/>
          </p:nvSpPr>
          <p:spPr>
            <a:xfrm>
              <a:off x="8711921" y="4930515"/>
              <a:ext cx="3067713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스케일 적용</a:t>
              </a:r>
              <a:r>
                <a:rPr lang="en-US" altLang="ko-KR" sz="1500" b="1" dirty="0">
                  <a:solidFill>
                    <a:srgbClr val="44546A"/>
                  </a:solidFill>
                </a:rPr>
                <a:t>(</a:t>
              </a:r>
              <a:r>
                <a:rPr lang="ko-KR" altLang="en-US" sz="1500" b="1" dirty="0">
                  <a:solidFill>
                    <a:srgbClr val="44546A"/>
                  </a:solidFill>
                </a:rPr>
                <a:t>기상 데이터</a:t>
              </a:r>
              <a:r>
                <a:rPr lang="en-US" altLang="ko-KR" sz="1500" b="1" dirty="0">
                  <a:solidFill>
                    <a:srgbClr val="44546A"/>
                  </a:solidFill>
                </a:rPr>
                <a:t>)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C07C1-38CF-1C16-32C2-D20FFAAB051C}"/>
                </a:ext>
              </a:extLst>
            </p:cNvPr>
            <p:cNvSpPr/>
            <p:nvPr/>
          </p:nvSpPr>
          <p:spPr>
            <a:xfrm>
              <a:off x="8092074" y="5063128"/>
              <a:ext cx="525781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D24D5B6-C56C-5EF2-4ED3-9446BFD0DDCC}"/>
              </a:ext>
            </a:extLst>
          </p:cNvPr>
          <p:cNvGrpSpPr/>
          <p:nvPr/>
        </p:nvGrpSpPr>
        <p:grpSpPr>
          <a:xfrm>
            <a:off x="8092074" y="5655809"/>
            <a:ext cx="3687560" cy="454292"/>
            <a:chOff x="8092074" y="5424052"/>
            <a:chExt cx="3687560" cy="45429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C24CC71-6C42-AC22-9641-DF142D292892}"/>
                </a:ext>
              </a:extLst>
            </p:cNvPr>
            <p:cNvSpPr/>
            <p:nvPr/>
          </p:nvSpPr>
          <p:spPr>
            <a:xfrm>
              <a:off x="8711921" y="5424052"/>
              <a:ext cx="3067713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스케일 미적용</a:t>
              </a:r>
              <a:r>
                <a:rPr lang="en-US" altLang="ko-KR" sz="1500" b="1" dirty="0">
                  <a:solidFill>
                    <a:srgbClr val="44546A"/>
                  </a:solidFill>
                </a:rPr>
                <a:t>(</a:t>
              </a:r>
              <a:r>
                <a:rPr lang="ko-KR" altLang="en-US" sz="1500" b="1" dirty="0">
                  <a:solidFill>
                    <a:srgbClr val="44546A"/>
                  </a:solidFill>
                </a:rPr>
                <a:t>발전량</a:t>
              </a:r>
              <a:r>
                <a:rPr lang="en-US" altLang="ko-KR" sz="1500" b="1" dirty="0">
                  <a:solidFill>
                    <a:srgbClr val="44546A"/>
                  </a:solidFill>
                </a:rPr>
                <a:t>)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1C85B8-719E-5C96-A7B2-5BA6B09BA187}"/>
                </a:ext>
              </a:extLst>
            </p:cNvPr>
            <p:cNvSpPr/>
            <p:nvPr/>
          </p:nvSpPr>
          <p:spPr>
            <a:xfrm>
              <a:off x="8092074" y="5536205"/>
              <a:ext cx="525781" cy="2667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5717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42769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3264B70-659D-807C-5FC3-43D8A625878A}"/>
              </a:ext>
            </a:extLst>
          </p:cNvPr>
          <p:cNvSpPr/>
          <p:nvPr/>
        </p:nvSpPr>
        <p:spPr>
          <a:xfrm>
            <a:off x="1083011" y="4750179"/>
            <a:ext cx="10486689" cy="1691007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Feature</a:t>
            </a:r>
            <a:r>
              <a:rPr lang="ko-KR" altLang="en-US" b="1" dirty="0">
                <a:solidFill>
                  <a:srgbClr val="44546A"/>
                </a:solidFill>
              </a:rPr>
              <a:t>와 </a:t>
            </a:r>
            <a:r>
              <a:rPr lang="en-US" altLang="ko-KR" b="1" dirty="0">
                <a:solidFill>
                  <a:srgbClr val="44546A"/>
                </a:solidFill>
              </a:rPr>
              <a:t>Label </a:t>
            </a:r>
            <a:r>
              <a:rPr lang="ko-KR" altLang="en-US" b="1" dirty="0">
                <a:solidFill>
                  <a:srgbClr val="44546A"/>
                </a:solidFill>
              </a:rPr>
              <a:t>분리 및 훈련 데이터셋과 검증 데이터셋 생성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7E24C-6697-4B1E-8936-F3843A4A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1" y="1698116"/>
            <a:ext cx="2732310" cy="1172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EE159F-1DF6-BDDF-36EA-E252AAE0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54" y="3110328"/>
            <a:ext cx="10804779" cy="8769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E5BDE1-C633-4265-083F-9663F641C3BA}"/>
              </a:ext>
            </a:extLst>
          </p:cNvPr>
          <p:cNvSpPr/>
          <p:nvPr/>
        </p:nvSpPr>
        <p:spPr>
          <a:xfrm>
            <a:off x="1026891" y="1691940"/>
            <a:ext cx="2732310" cy="117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E0765E-6526-3037-332C-E32B20896F8A}"/>
              </a:ext>
            </a:extLst>
          </p:cNvPr>
          <p:cNvSpPr/>
          <p:nvPr/>
        </p:nvSpPr>
        <p:spPr>
          <a:xfrm>
            <a:off x="4257092" y="1725784"/>
            <a:ext cx="6474408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b="1" dirty="0">
                <a:solidFill>
                  <a:srgbClr val="44546A"/>
                </a:solidFill>
              </a:rPr>
              <a:t>X : </a:t>
            </a:r>
            <a:r>
              <a:rPr lang="ko-KR" altLang="en-US" b="1" dirty="0">
                <a:solidFill>
                  <a:srgbClr val="44546A"/>
                </a:solidFill>
              </a:rPr>
              <a:t>발전량을 제외한 모든 기상 데이터</a:t>
            </a:r>
            <a:endParaRPr lang="en-US" altLang="ko-KR" b="1" dirty="0">
              <a:solidFill>
                <a:srgbClr val="44546A"/>
              </a:solidFill>
            </a:endParaRPr>
          </a:p>
          <a:p>
            <a:endParaRPr lang="en-US" altLang="ko-KR" b="1" dirty="0">
              <a:solidFill>
                <a:srgbClr val="44546A"/>
              </a:solidFill>
            </a:endParaRPr>
          </a:p>
          <a:p>
            <a:r>
              <a:rPr lang="en-US" altLang="ko-KR" b="1" dirty="0">
                <a:solidFill>
                  <a:srgbClr val="44546A"/>
                </a:solidFill>
              </a:rPr>
              <a:t>y : </a:t>
            </a:r>
            <a:r>
              <a:rPr lang="ko-KR" altLang="en-US" b="1" dirty="0">
                <a:solidFill>
                  <a:srgbClr val="44546A"/>
                </a:solidFill>
              </a:rPr>
              <a:t>발전량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96859-DA79-859B-84DE-9DE329724F52}"/>
              </a:ext>
            </a:extLst>
          </p:cNvPr>
          <p:cNvSpPr/>
          <p:nvPr/>
        </p:nvSpPr>
        <p:spPr>
          <a:xfrm>
            <a:off x="7813756" y="3450226"/>
            <a:ext cx="1215944" cy="321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C77EC1-3155-E46F-015B-98095DD3F965}"/>
              </a:ext>
            </a:extLst>
          </p:cNvPr>
          <p:cNvSpPr/>
          <p:nvPr/>
        </p:nvSpPr>
        <p:spPr>
          <a:xfrm>
            <a:off x="10468056" y="3450226"/>
            <a:ext cx="1215944" cy="321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A653D-8516-A846-A05A-0909B251105A}"/>
              </a:ext>
            </a:extLst>
          </p:cNvPr>
          <p:cNvSpPr/>
          <p:nvPr/>
        </p:nvSpPr>
        <p:spPr>
          <a:xfrm>
            <a:off x="999854" y="4089652"/>
            <a:ext cx="973164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b="1" dirty="0">
                <a:solidFill>
                  <a:srgbClr val="44546A"/>
                </a:solidFill>
              </a:rPr>
              <a:t>훈련 데이터셋과 검증 데이터셋을 </a:t>
            </a:r>
            <a:r>
              <a:rPr lang="en-US" altLang="ko-KR" b="1" dirty="0">
                <a:solidFill>
                  <a:srgbClr val="44546A"/>
                </a:solidFill>
              </a:rPr>
              <a:t>8:2</a:t>
            </a:r>
            <a:r>
              <a:rPr lang="ko-KR" altLang="en-US" b="1" dirty="0">
                <a:solidFill>
                  <a:srgbClr val="44546A"/>
                </a:solidFill>
              </a:rPr>
              <a:t>로 구성</a:t>
            </a:r>
            <a:r>
              <a:rPr lang="en-US" altLang="ko-KR" b="1" dirty="0">
                <a:solidFill>
                  <a:srgbClr val="44546A"/>
                </a:solidFill>
              </a:rPr>
              <a:t>,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shuffle</a:t>
            </a:r>
            <a:r>
              <a:rPr lang="ko-KR" altLang="en-US" b="1" dirty="0">
                <a:solidFill>
                  <a:srgbClr val="44546A"/>
                </a:solidFill>
              </a:rPr>
              <a:t> 미적용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E8EC467-29E7-C4D3-F73F-963182EFE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83" y="5221894"/>
            <a:ext cx="4779317" cy="74524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E054DF-3B73-B27F-B2E6-1EB8A0151067}"/>
              </a:ext>
            </a:extLst>
          </p:cNvPr>
          <p:cNvSpPr/>
          <p:nvPr/>
        </p:nvSpPr>
        <p:spPr>
          <a:xfrm>
            <a:off x="6436242" y="4994748"/>
            <a:ext cx="500766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Feature : 8</a:t>
            </a:r>
            <a:r>
              <a:rPr lang="ko-KR" altLang="en-US" b="1" dirty="0">
                <a:solidFill>
                  <a:srgbClr val="44546A"/>
                </a:solidFill>
              </a:rPr>
              <a:t>개 </a:t>
            </a:r>
            <a:r>
              <a:rPr lang="en-US" altLang="ko-KR" b="1" dirty="0">
                <a:solidFill>
                  <a:srgbClr val="44546A"/>
                </a:solidFill>
              </a:rPr>
              <a:t>/ Label : 1</a:t>
            </a:r>
            <a:r>
              <a:rPr lang="ko-KR" altLang="en-US" b="1" dirty="0">
                <a:solidFill>
                  <a:srgbClr val="44546A"/>
                </a:solidFill>
              </a:rPr>
              <a:t>개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A2D40-68DC-27D9-358C-C1E305AB0964}"/>
              </a:ext>
            </a:extLst>
          </p:cNvPr>
          <p:cNvSpPr/>
          <p:nvPr/>
        </p:nvSpPr>
        <p:spPr>
          <a:xfrm>
            <a:off x="6436242" y="5571936"/>
            <a:ext cx="5007662" cy="670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훈련데이터셋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검증데이터셋 </a:t>
            </a:r>
            <a:r>
              <a:rPr lang="en-US" altLang="ko-KR" b="1" dirty="0">
                <a:solidFill>
                  <a:srgbClr val="44546A"/>
                </a:solidFill>
              </a:rPr>
              <a:t>= 8 : 2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en-US" altLang="ko-KR" sz="1300" b="1" dirty="0">
                <a:solidFill>
                  <a:srgbClr val="44546A"/>
                </a:solidFill>
              </a:rPr>
              <a:t>(17422*0.8 = 13,937.6(</a:t>
            </a:r>
            <a:r>
              <a:rPr lang="ko-KR" altLang="en-US" sz="1300" b="1" dirty="0">
                <a:solidFill>
                  <a:srgbClr val="44546A"/>
                </a:solidFill>
              </a:rPr>
              <a:t>버림</a:t>
            </a:r>
            <a:r>
              <a:rPr lang="en-US" altLang="ko-KR" sz="1300" b="1" dirty="0">
                <a:solidFill>
                  <a:srgbClr val="44546A"/>
                </a:solidFill>
              </a:rPr>
              <a:t>) / 17,422*0.2 = 3,484.4(</a:t>
            </a:r>
            <a:r>
              <a:rPr lang="ko-KR" altLang="en-US" sz="1300" b="1" dirty="0">
                <a:solidFill>
                  <a:srgbClr val="44546A"/>
                </a:solidFill>
              </a:rPr>
              <a:t>올림</a:t>
            </a:r>
            <a:r>
              <a:rPr lang="en-US" altLang="ko-KR" sz="1300" b="1" dirty="0">
                <a:solidFill>
                  <a:srgbClr val="44546A"/>
                </a:solidFill>
              </a:rPr>
              <a:t>))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751C5B-1BCB-F2D3-7B2C-5A5F12347ECC}"/>
              </a:ext>
            </a:extLst>
          </p:cNvPr>
          <p:cNvSpPr/>
          <p:nvPr/>
        </p:nvSpPr>
        <p:spPr>
          <a:xfrm>
            <a:off x="2276556" y="5264381"/>
            <a:ext cx="326944" cy="30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B39D66-FC32-24F6-65FC-BF990EDA673E}"/>
              </a:ext>
            </a:extLst>
          </p:cNvPr>
          <p:cNvSpPr/>
          <p:nvPr/>
        </p:nvSpPr>
        <p:spPr>
          <a:xfrm>
            <a:off x="3432257" y="5264381"/>
            <a:ext cx="326944" cy="30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0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TensorFlow Dataset </a:t>
            </a:r>
            <a:r>
              <a:rPr lang="ko-KR" altLang="en-US" b="1" dirty="0">
                <a:solidFill>
                  <a:srgbClr val="44546A"/>
                </a:solidFill>
              </a:rPr>
              <a:t>클래스를 활용한 </a:t>
            </a:r>
            <a:r>
              <a:rPr lang="ko-KR" altLang="en-US" b="1" dirty="0" err="1">
                <a:solidFill>
                  <a:srgbClr val="44546A"/>
                </a:solidFill>
              </a:rPr>
              <a:t>다변량</a:t>
            </a:r>
            <a:r>
              <a:rPr lang="ko-KR" altLang="en-US" b="1" dirty="0">
                <a:solidFill>
                  <a:srgbClr val="44546A"/>
                </a:solidFill>
              </a:rPr>
              <a:t> 시계열 데이터 가공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EA407-D6AD-F3E6-ECAA-724890C9776F}"/>
              </a:ext>
            </a:extLst>
          </p:cNvPr>
          <p:cNvSpPr/>
          <p:nvPr/>
        </p:nvSpPr>
        <p:spPr>
          <a:xfrm>
            <a:off x="1063848" y="4470256"/>
            <a:ext cx="10553856" cy="21251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TensorFlow</a:t>
            </a: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왜 사용하는가 </a:t>
            </a:r>
            <a:r>
              <a:rPr lang="en-US" altLang="ko-KR" sz="1500" b="1" dirty="0">
                <a:solidFill>
                  <a:srgbClr val="44546A"/>
                </a:solidFill>
              </a:rPr>
              <a:t>? Feature</a:t>
            </a:r>
            <a:r>
              <a:rPr lang="ko-KR" altLang="en-US" sz="1500" b="1" dirty="0">
                <a:solidFill>
                  <a:srgbClr val="44546A"/>
                </a:solidFill>
              </a:rPr>
              <a:t>가 여러 개인 경우 데이터 파이프라인 구성이 용이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TensorFlow Dataset </a:t>
            </a:r>
            <a:r>
              <a:rPr lang="ko-KR" altLang="en-US" sz="1500" b="1" dirty="0">
                <a:solidFill>
                  <a:srgbClr val="44546A"/>
                </a:solidFill>
              </a:rPr>
              <a:t>클래스 주요 구성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-&gt; batch </a:t>
            </a:r>
            <a:r>
              <a:rPr lang="ko-KR" altLang="en-US" sz="1500" b="1" dirty="0">
                <a:solidFill>
                  <a:srgbClr val="44546A"/>
                </a:solidFill>
              </a:rPr>
              <a:t>구성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전처리</a:t>
            </a:r>
            <a:r>
              <a:rPr lang="ko-KR" altLang="en-US" sz="1500" b="1" dirty="0">
                <a:solidFill>
                  <a:srgbClr val="44546A"/>
                </a:solidFill>
              </a:rPr>
              <a:t> 함수 맵핑</a:t>
            </a:r>
            <a:r>
              <a:rPr lang="en-US" altLang="ko-KR" sz="1500" b="1" dirty="0">
                <a:solidFill>
                  <a:srgbClr val="44546A"/>
                </a:solidFill>
              </a:rPr>
              <a:t>, shuffle </a:t>
            </a:r>
            <a:r>
              <a:rPr lang="ko-KR" altLang="en-US" sz="1500" b="1" dirty="0">
                <a:solidFill>
                  <a:srgbClr val="44546A"/>
                </a:solidFill>
              </a:rPr>
              <a:t>적용</a:t>
            </a:r>
            <a:r>
              <a:rPr lang="en-US" altLang="ko-KR" sz="1500" b="1" dirty="0">
                <a:solidFill>
                  <a:srgbClr val="44546A"/>
                </a:solidFill>
              </a:rPr>
              <a:t>, window dataset </a:t>
            </a:r>
            <a:r>
              <a:rPr lang="ko-KR" altLang="en-US" sz="1500" b="1" dirty="0">
                <a:solidFill>
                  <a:srgbClr val="44546A"/>
                </a:solidFill>
              </a:rPr>
              <a:t>구성</a:t>
            </a:r>
            <a:r>
              <a:rPr lang="en-US" altLang="ko-KR" sz="1500" b="1" dirty="0">
                <a:solidFill>
                  <a:srgbClr val="44546A"/>
                </a:solidFill>
              </a:rPr>
              <a:t>, prefetch</a:t>
            </a:r>
            <a:r>
              <a:rPr lang="ko-KR" altLang="en-US" sz="1500" b="1" dirty="0">
                <a:solidFill>
                  <a:srgbClr val="44546A"/>
                </a:solidFill>
              </a:rPr>
              <a:t> 옵션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윈도우 데이터셋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학습데이터 </a:t>
            </a:r>
            <a:r>
              <a:rPr lang="en-US" altLang="ko-KR" sz="1500" b="1" dirty="0">
                <a:solidFill>
                  <a:srgbClr val="44546A"/>
                </a:solidFill>
              </a:rPr>
              <a:t>+ </a:t>
            </a:r>
            <a:r>
              <a:rPr lang="ko-KR" altLang="en-US" sz="1500" b="1" dirty="0">
                <a:solidFill>
                  <a:srgbClr val="44546A"/>
                </a:solidFill>
              </a:rPr>
              <a:t>예측데이터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을 구성하여 </a:t>
            </a:r>
            <a:r>
              <a:rPr lang="en-US" altLang="ko-KR" sz="1500" b="1" dirty="0">
                <a:solidFill>
                  <a:srgbClr val="44546A"/>
                </a:solidFill>
              </a:rPr>
              <a:t>stride </a:t>
            </a:r>
            <a:r>
              <a:rPr lang="ko-KR" altLang="en-US" sz="1500" b="1" dirty="0">
                <a:solidFill>
                  <a:srgbClr val="44546A"/>
                </a:solidFill>
              </a:rPr>
              <a:t>옵션에 따라 단계적으로 이동하면서 데이터셋을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</a:t>
            </a:r>
            <a:r>
              <a:rPr lang="ko-KR" altLang="en-US" sz="1500" b="1" dirty="0">
                <a:solidFill>
                  <a:srgbClr val="44546A"/>
                </a:solidFill>
              </a:rPr>
              <a:t>구성하고 </a:t>
            </a:r>
            <a:r>
              <a:rPr lang="en-US" altLang="ko-KR" sz="1500" b="1" dirty="0">
                <a:solidFill>
                  <a:srgbClr val="44546A"/>
                </a:solidFill>
              </a:rPr>
              <a:t>batch</a:t>
            </a:r>
            <a:r>
              <a:rPr lang="ko-KR" altLang="en-US" sz="1500" b="1" dirty="0">
                <a:solidFill>
                  <a:srgbClr val="44546A"/>
                </a:solidFill>
              </a:rPr>
              <a:t>를 구성하여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트레이닝 적용 </a:t>
            </a:r>
            <a:r>
              <a:rPr lang="en-US" altLang="ko-KR" sz="1500" b="1" dirty="0">
                <a:solidFill>
                  <a:srgbClr val="44546A"/>
                </a:solidFill>
              </a:rPr>
              <a:t>(shuffle</a:t>
            </a:r>
            <a:r>
              <a:rPr lang="ko-KR" altLang="en-US" sz="1500" b="1" dirty="0">
                <a:solidFill>
                  <a:srgbClr val="44546A"/>
                </a:solidFill>
              </a:rPr>
              <a:t>은 성능 저하로 미적용 </a:t>
            </a:r>
            <a:r>
              <a:rPr lang="en-US" altLang="ko-KR" sz="1500" b="1" dirty="0">
                <a:solidFill>
                  <a:srgbClr val="44546A"/>
                </a:solidFill>
              </a:rPr>
              <a:t>/ prefetch</a:t>
            </a:r>
            <a:r>
              <a:rPr lang="ko-KR" altLang="en-US" sz="1500" b="1" dirty="0">
                <a:solidFill>
                  <a:srgbClr val="44546A"/>
                </a:solidFill>
              </a:rPr>
              <a:t>를 통해 학습 속도 개선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BF018C-4A94-DF64-B1E1-A8F77430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81" y="1605467"/>
            <a:ext cx="6686550" cy="2867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62480F-3031-5A77-4245-AADA2D7636B8}"/>
              </a:ext>
            </a:extLst>
          </p:cNvPr>
          <p:cNvSpPr/>
          <p:nvPr/>
        </p:nvSpPr>
        <p:spPr>
          <a:xfrm>
            <a:off x="3182262" y="1806864"/>
            <a:ext cx="5869209" cy="81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85DF0-5B5F-1DF8-B0DB-F491175A98FB}"/>
              </a:ext>
            </a:extLst>
          </p:cNvPr>
          <p:cNvSpPr/>
          <p:nvPr/>
        </p:nvSpPr>
        <p:spPr>
          <a:xfrm>
            <a:off x="9051471" y="2617032"/>
            <a:ext cx="604560" cy="2926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1E430-90F5-86AD-54D7-0BA24116F301}"/>
              </a:ext>
            </a:extLst>
          </p:cNvPr>
          <p:cNvSpPr/>
          <p:nvPr/>
        </p:nvSpPr>
        <p:spPr>
          <a:xfrm>
            <a:off x="9768113" y="1654245"/>
            <a:ext cx="2170670" cy="7232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500" b="1" dirty="0">
                <a:solidFill>
                  <a:srgbClr val="44546A"/>
                </a:solidFill>
              </a:rPr>
              <a:t>window dataset </a:t>
            </a:r>
            <a:r>
              <a:rPr lang="ko-KR" altLang="en-US" sz="1500" b="1" dirty="0">
                <a:solidFill>
                  <a:srgbClr val="44546A"/>
                </a:solidFill>
              </a:rPr>
              <a:t>구성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r>
              <a:rPr lang="en-US" altLang="ko-KR" sz="1300" b="1" dirty="0">
                <a:solidFill>
                  <a:srgbClr val="44546A"/>
                </a:solidFill>
              </a:rPr>
              <a:t>(</a:t>
            </a:r>
            <a:r>
              <a:rPr lang="ko-KR" altLang="en-US" sz="1300" b="1" dirty="0">
                <a:solidFill>
                  <a:srgbClr val="44546A"/>
                </a:solidFill>
              </a:rPr>
              <a:t>과거 </a:t>
            </a:r>
            <a:r>
              <a:rPr lang="en-US" altLang="ko-KR" sz="1300" b="1" dirty="0">
                <a:solidFill>
                  <a:srgbClr val="44546A"/>
                </a:solidFill>
              </a:rPr>
              <a:t>3</a:t>
            </a:r>
            <a:r>
              <a:rPr lang="ko-KR" altLang="en-US" sz="1300" b="1" dirty="0">
                <a:solidFill>
                  <a:srgbClr val="44546A"/>
                </a:solidFill>
              </a:rPr>
              <a:t>시간치 기상 데이터 </a:t>
            </a:r>
            <a:r>
              <a:rPr lang="en-US" altLang="ko-KR" sz="1300" b="1" dirty="0">
                <a:solidFill>
                  <a:srgbClr val="44546A"/>
                </a:solidFill>
              </a:rPr>
              <a:t>+ </a:t>
            </a:r>
            <a:r>
              <a:rPr lang="ko-KR" altLang="en-US" sz="1300" b="1" dirty="0">
                <a:solidFill>
                  <a:srgbClr val="44546A"/>
                </a:solidFill>
              </a:rPr>
              <a:t>예측 시점 발전량</a:t>
            </a:r>
            <a:r>
              <a:rPr lang="en-US" altLang="ko-KR" sz="13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93B8C34-E0F9-ACA7-4691-E39ED57F2F55}"/>
              </a:ext>
            </a:extLst>
          </p:cNvPr>
          <p:cNvSpPr/>
          <p:nvPr/>
        </p:nvSpPr>
        <p:spPr>
          <a:xfrm>
            <a:off x="2769440" y="1909813"/>
            <a:ext cx="144000" cy="8929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CC1E5-BB16-2662-9E7A-C6AEF36647C8}"/>
              </a:ext>
            </a:extLst>
          </p:cNvPr>
          <p:cNvSpPr/>
          <p:nvPr/>
        </p:nvSpPr>
        <p:spPr>
          <a:xfrm>
            <a:off x="1388529" y="2545577"/>
            <a:ext cx="137229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500" b="1" dirty="0">
                <a:solidFill>
                  <a:srgbClr val="44546A"/>
                </a:solidFill>
              </a:rPr>
              <a:t>stride </a:t>
            </a:r>
            <a:r>
              <a:rPr lang="ko-KR" altLang="en-US" sz="1500" b="1" dirty="0">
                <a:solidFill>
                  <a:srgbClr val="44546A"/>
                </a:solidFill>
              </a:rPr>
              <a:t>옵션 </a:t>
            </a:r>
            <a:r>
              <a:rPr lang="en-US" altLang="ko-KR" sz="1300" b="1" dirty="0">
                <a:solidFill>
                  <a:srgbClr val="44546A"/>
                </a:solidFill>
              </a:rPr>
              <a:t>(stride = 1)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C869ED-7A5D-7F98-5299-6C3C5621490A}"/>
              </a:ext>
            </a:extLst>
          </p:cNvPr>
          <p:cNvSpPr/>
          <p:nvPr/>
        </p:nvSpPr>
        <p:spPr>
          <a:xfrm>
            <a:off x="2969481" y="1764558"/>
            <a:ext cx="6742591" cy="1166291"/>
          </a:xfrm>
          <a:prstGeom prst="roundRect">
            <a:avLst>
              <a:gd name="adj" fmla="val 156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30EFBCCA-6637-AA6F-A747-189E77145715}"/>
              </a:ext>
            </a:extLst>
          </p:cNvPr>
          <p:cNvSpPr/>
          <p:nvPr/>
        </p:nvSpPr>
        <p:spPr>
          <a:xfrm>
            <a:off x="2664250" y="2178835"/>
            <a:ext cx="144000" cy="8929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38F293B-D0BF-1268-7953-F905FC410235}"/>
              </a:ext>
            </a:extLst>
          </p:cNvPr>
          <p:cNvSpPr/>
          <p:nvPr/>
        </p:nvSpPr>
        <p:spPr>
          <a:xfrm>
            <a:off x="2559060" y="2459790"/>
            <a:ext cx="144000" cy="8929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2BE977C-67BA-A080-DD04-A798DF9D4912}"/>
              </a:ext>
            </a:extLst>
          </p:cNvPr>
          <p:cNvSpPr/>
          <p:nvPr/>
        </p:nvSpPr>
        <p:spPr>
          <a:xfrm>
            <a:off x="2713399" y="3504309"/>
            <a:ext cx="77692" cy="2700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0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96A9613-8507-E562-264B-CBFC066B95FE}"/>
              </a:ext>
            </a:extLst>
          </p:cNvPr>
          <p:cNvSpPr/>
          <p:nvPr/>
        </p:nvSpPr>
        <p:spPr>
          <a:xfrm>
            <a:off x="1143133" y="5061419"/>
            <a:ext cx="10486689" cy="1277564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1</a:t>
            </a:r>
            <a:r>
              <a:rPr lang="ko-KR" altLang="en-US" b="1" dirty="0">
                <a:solidFill>
                  <a:srgbClr val="44546A"/>
                </a:solidFill>
              </a:rPr>
              <a:t>단계</a:t>
            </a:r>
            <a:r>
              <a:rPr lang="en-US" altLang="ko-KR" b="1" dirty="0">
                <a:solidFill>
                  <a:srgbClr val="44546A"/>
                </a:solidFill>
              </a:rPr>
              <a:t>. </a:t>
            </a:r>
            <a:r>
              <a:rPr lang="ko-KR" altLang="en-US" b="1" dirty="0">
                <a:solidFill>
                  <a:srgbClr val="44546A"/>
                </a:solidFill>
              </a:rPr>
              <a:t>가공된 </a:t>
            </a:r>
            <a:r>
              <a:rPr lang="ko-KR" altLang="en-US" b="1" dirty="0" err="1">
                <a:solidFill>
                  <a:srgbClr val="44546A"/>
                </a:solidFill>
              </a:rPr>
              <a:t>다변량</a:t>
            </a:r>
            <a:r>
              <a:rPr lang="ko-KR" altLang="en-US" b="1" dirty="0">
                <a:solidFill>
                  <a:srgbClr val="44546A"/>
                </a:solidFill>
              </a:rPr>
              <a:t> 시계열 데이터 성능 테스트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93ADC9F-5D6B-DFF8-2BD8-937A9676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0" y="1665458"/>
            <a:ext cx="8722817" cy="2545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4670DB-AB89-D1D2-E7D5-43C24E6F8CB1}"/>
              </a:ext>
            </a:extLst>
          </p:cNvPr>
          <p:cNvSpPr/>
          <p:nvPr/>
        </p:nvSpPr>
        <p:spPr>
          <a:xfrm>
            <a:off x="5491997" y="1913188"/>
            <a:ext cx="4329738" cy="223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E093FB-6D79-9BA0-863D-B88B07505317}"/>
              </a:ext>
            </a:extLst>
          </p:cNvPr>
          <p:cNvSpPr/>
          <p:nvPr/>
        </p:nvSpPr>
        <p:spPr>
          <a:xfrm>
            <a:off x="1866741" y="3914082"/>
            <a:ext cx="2682399" cy="223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35D725-912E-2591-22B3-2585B84A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38" y="5371728"/>
            <a:ext cx="1454173" cy="64629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C356FF-A5F0-6401-63FE-975263D89777}"/>
              </a:ext>
            </a:extLst>
          </p:cNvPr>
          <p:cNvSpPr/>
          <p:nvPr/>
        </p:nvSpPr>
        <p:spPr>
          <a:xfrm>
            <a:off x="1109550" y="4267391"/>
            <a:ext cx="10553856" cy="740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window size : </a:t>
            </a:r>
            <a:r>
              <a:rPr lang="ko-KR" altLang="en-US" sz="1500" b="1" dirty="0">
                <a:solidFill>
                  <a:srgbClr val="44546A"/>
                </a:solidFill>
              </a:rPr>
              <a:t>과거 몇 시간치의 데이터로 예측 결과를 산출할 것인가를 의미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batch : </a:t>
            </a:r>
            <a:r>
              <a:rPr lang="ko-KR" altLang="en-US" sz="1500" b="1" dirty="0">
                <a:solidFill>
                  <a:srgbClr val="44546A"/>
                </a:solidFill>
              </a:rPr>
              <a:t>한 번에 모델에 얼마 만큼의 </a:t>
            </a:r>
            <a:r>
              <a:rPr lang="ko-KR" altLang="en-US" sz="1500" b="1" dirty="0" err="1">
                <a:solidFill>
                  <a:srgbClr val="44546A"/>
                </a:solidFill>
              </a:rPr>
              <a:t>데이터셋를</a:t>
            </a:r>
            <a:r>
              <a:rPr lang="ko-KR" altLang="en-US" sz="1500" b="1" dirty="0">
                <a:solidFill>
                  <a:srgbClr val="44546A"/>
                </a:solidFill>
              </a:rPr>
              <a:t> 묶어서 훈련 시킬 것인가를 의미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C7B47-92E1-1D83-21E8-6957581A9625}"/>
              </a:ext>
            </a:extLst>
          </p:cNvPr>
          <p:cNvSpPr/>
          <p:nvPr/>
        </p:nvSpPr>
        <p:spPr>
          <a:xfrm>
            <a:off x="3499617" y="5122351"/>
            <a:ext cx="8131890" cy="115570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성능 테스트 결과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-&gt; 1 epoch</a:t>
            </a:r>
            <a:r>
              <a:rPr lang="ko-KR" altLang="en-US" sz="1500" b="1" dirty="0">
                <a:solidFill>
                  <a:srgbClr val="44546A"/>
                </a:solidFill>
              </a:rPr>
              <a:t> 동안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윈도우 훈련 데이터셋</a:t>
            </a:r>
            <a:r>
              <a:rPr lang="en-US" altLang="ko-KR" sz="1500" b="1" dirty="0">
                <a:solidFill>
                  <a:srgbClr val="44546A"/>
                </a:solidFill>
              </a:rPr>
              <a:t>([</a:t>
            </a:r>
            <a:r>
              <a:rPr lang="ko-KR" altLang="en-US" sz="1500" b="1" dirty="0">
                <a:solidFill>
                  <a:srgbClr val="44546A"/>
                </a:solidFill>
              </a:rPr>
              <a:t>과거 </a:t>
            </a:r>
            <a:r>
              <a:rPr lang="en-US" altLang="ko-KR" sz="1500" b="1" dirty="0">
                <a:solidFill>
                  <a:srgbClr val="44546A"/>
                </a:solidFill>
              </a:rPr>
              <a:t>3</a:t>
            </a:r>
            <a:r>
              <a:rPr lang="ko-KR" altLang="en-US" sz="1500" b="1" dirty="0">
                <a:solidFill>
                  <a:srgbClr val="44546A"/>
                </a:solidFill>
              </a:rPr>
              <a:t>시간치 </a:t>
            </a:r>
            <a:r>
              <a:rPr lang="en-US" altLang="ko-KR" sz="1500" b="1" dirty="0">
                <a:solidFill>
                  <a:srgbClr val="44546A"/>
                </a:solidFill>
              </a:rPr>
              <a:t>+ </a:t>
            </a:r>
            <a:r>
              <a:rPr lang="ko-KR" altLang="en-US" sz="1500" b="1" dirty="0" err="1">
                <a:solidFill>
                  <a:srgbClr val="44546A"/>
                </a:solidFill>
              </a:rPr>
              <a:t>예측값</a:t>
            </a:r>
            <a:r>
              <a:rPr lang="en-US" altLang="ko-KR" sz="1500" b="1" dirty="0">
                <a:solidFill>
                  <a:srgbClr val="44546A"/>
                </a:solidFill>
              </a:rPr>
              <a:t>])</a:t>
            </a:r>
            <a:r>
              <a:rPr lang="ko-KR" altLang="en-US" sz="1500" b="1" dirty="0">
                <a:solidFill>
                  <a:srgbClr val="44546A"/>
                </a:solidFill>
              </a:rPr>
              <a:t>을 </a:t>
            </a:r>
            <a:r>
              <a:rPr lang="en-US" altLang="ko-KR" sz="1500" b="1" dirty="0">
                <a:solidFill>
                  <a:srgbClr val="44546A"/>
                </a:solidFill>
              </a:rPr>
              <a:t>28</a:t>
            </a:r>
            <a:r>
              <a:rPr lang="ko-KR" altLang="en-US" sz="1500" b="1" dirty="0">
                <a:solidFill>
                  <a:srgbClr val="44546A"/>
                </a:solidFill>
              </a:rPr>
              <a:t>개씩 학습시켰을 때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</a:t>
            </a:r>
            <a:r>
              <a:rPr lang="ko-KR" altLang="en-US" sz="1500" b="1" dirty="0">
                <a:solidFill>
                  <a:srgbClr val="44546A"/>
                </a:solidFill>
              </a:rPr>
              <a:t>성능이 가장 좋음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6751E5-C86B-F6BA-AFA2-D96DAB0B0460}"/>
              </a:ext>
            </a:extLst>
          </p:cNvPr>
          <p:cNvSpPr/>
          <p:nvPr/>
        </p:nvSpPr>
        <p:spPr>
          <a:xfrm>
            <a:off x="1610238" y="5371728"/>
            <a:ext cx="1454173" cy="646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4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52FAFB-8382-C0BB-A6EE-3EF2D0D13B60}"/>
              </a:ext>
            </a:extLst>
          </p:cNvPr>
          <p:cNvSpPr/>
          <p:nvPr/>
        </p:nvSpPr>
        <p:spPr>
          <a:xfrm>
            <a:off x="852656" y="2044719"/>
            <a:ext cx="6517743" cy="3324724"/>
          </a:xfrm>
          <a:prstGeom prst="roundRect">
            <a:avLst>
              <a:gd name="adj" fmla="val 3211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</a:t>
            </a:r>
            <a:r>
              <a:rPr lang="ko-KR" altLang="en-US" b="1" dirty="0">
                <a:solidFill>
                  <a:srgbClr val="44546A"/>
                </a:solidFill>
              </a:rPr>
              <a:t>단계</a:t>
            </a:r>
            <a:r>
              <a:rPr lang="en-US" altLang="ko-KR" b="1" dirty="0">
                <a:solidFill>
                  <a:srgbClr val="44546A"/>
                </a:solidFill>
              </a:rPr>
              <a:t>. </a:t>
            </a:r>
            <a:r>
              <a:rPr lang="ko-KR" altLang="en-US" b="1" dirty="0" err="1">
                <a:solidFill>
                  <a:srgbClr val="44546A"/>
                </a:solidFill>
              </a:rPr>
              <a:t>하이퍼</a:t>
            </a:r>
            <a:r>
              <a:rPr lang="ko-KR" altLang="en-US" b="1" dirty="0">
                <a:solidFill>
                  <a:srgbClr val="44546A"/>
                </a:solidFill>
              </a:rPr>
              <a:t> 파라미터 조정 및 모델 성능 테스트</a:t>
            </a:r>
            <a:r>
              <a:rPr lang="en-US" altLang="ko-KR" b="1" dirty="0">
                <a:solidFill>
                  <a:srgbClr val="44546A"/>
                </a:solidFill>
              </a:rPr>
              <a:t> (LSTM, RNN, GRU)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5233F-3C7D-589D-CD2F-850BE28E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22" y="2163628"/>
            <a:ext cx="4328116" cy="21939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22B3F3-6C2B-0F9E-F085-B6BC4F6C8F54}"/>
              </a:ext>
            </a:extLst>
          </p:cNvPr>
          <p:cNvSpPr/>
          <p:nvPr/>
        </p:nvSpPr>
        <p:spPr>
          <a:xfrm>
            <a:off x="852645" y="1532631"/>
            <a:ext cx="386985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예시 </a:t>
            </a:r>
            <a:r>
              <a:rPr lang="en-US" altLang="ko-KR" sz="1500" b="1" dirty="0">
                <a:solidFill>
                  <a:srgbClr val="44546A"/>
                </a:solidFill>
              </a:rPr>
              <a:t>(LSTM)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85097-1E0B-1BD9-EF8B-CD61FC2DAB5B}"/>
              </a:ext>
            </a:extLst>
          </p:cNvPr>
          <p:cNvSpPr/>
          <p:nvPr/>
        </p:nvSpPr>
        <p:spPr>
          <a:xfrm>
            <a:off x="1526488" y="3163878"/>
            <a:ext cx="334199" cy="920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4BC275-0E47-76AF-6103-00D174EC8198}"/>
              </a:ext>
            </a:extLst>
          </p:cNvPr>
          <p:cNvSpPr/>
          <p:nvPr/>
        </p:nvSpPr>
        <p:spPr>
          <a:xfrm>
            <a:off x="3528953" y="2389165"/>
            <a:ext cx="334199" cy="200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0E859A-74C0-62FF-77E5-33FE449FD3B0}"/>
              </a:ext>
            </a:extLst>
          </p:cNvPr>
          <p:cNvSpPr/>
          <p:nvPr/>
        </p:nvSpPr>
        <p:spPr>
          <a:xfrm>
            <a:off x="1104991" y="3117435"/>
            <a:ext cx="4094319" cy="1007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6ED0DF-5880-3C0F-9767-52E45BD9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2" y="4620354"/>
            <a:ext cx="6318534" cy="67426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EC071-3AF7-912C-D358-4666749FF216}"/>
              </a:ext>
            </a:extLst>
          </p:cNvPr>
          <p:cNvSpPr/>
          <p:nvPr/>
        </p:nvSpPr>
        <p:spPr>
          <a:xfrm>
            <a:off x="1526487" y="4661192"/>
            <a:ext cx="685077" cy="191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63FDE9-1E99-F553-B730-33FA070A6458}"/>
              </a:ext>
            </a:extLst>
          </p:cNvPr>
          <p:cNvSpPr/>
          <p:nvPr/>
        </p:nvSpPr>
        <p:spPr>
          <a:xfrm>
            <a:off x="1959088" y="4887273"/>
            <a:ext cx="2145072" cy="191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8C524B-DBA9-F1E6-2BE9-1383186F3A88}"/>
              </a:ext>
            </a:extLst>
          </p:cNvPr>
          <p:cNvSpPr/>
          <p:nvPr/>
        </p:nvSpPr>
        <p:spPr>
          <a:xfrm>
            <a:off x="3528952" y="4852581"/>
            <a:ext cx="575207" cy="2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EAF88F-DC86-2C2F-318A-783F6A40B0A1}"/>
              </a:ext>
            </a:extLst>
          </p:cNvPr>
          <p:cNvSpPr/>
          <p:nvPr/>
        </p:nvSpPr>
        <p:spPr>
          <a:xfrm>
            <a:off x="2714513" y="3163878"/>
            <a:ext cx="590079" cy="769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6AE548-90FE-F2A5-F643-DE33F51E0F02}"/>
              </a:ext>
            </a:extLst>
          </p:cNvPr>
          <p:cNvSpPr/>
          <p:nvPr/>
        </p:nvSpPr>
        <p:spPr>
          <a:xfrm>
            <a:off x="2547414" y="2770860"/>
            <a:ext cx="536198" cy="200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F17E4F3-9F2A-3D8E-7462-54A85A84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353" y="2576355"/>
            <a:ext cx="4199860" cy="210464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CDA86EE-1836-482F-FCD3-4057B6A83B3B}"/>
              </a:ext>
            </a:extLst>
          </p:cNvPr>
          <p:cNvSpPr/>
          <p:nvPr/>
        </p:nvSpPr>
        <p:spPr>
          <a:xfrm>
            <a:off x="7274789" y="3265932"/>
            <a:ext cx="265612" cy="578782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D8B770-45A0-B580-03C9-A7A9F408B7EF}"/>
              </a:ext>
            </a:extLst>
          </p:cNvPr>
          <p:cNvSpPr/>
          <p:nvPr/>
        </p:nvSpPr>
        <p:spPr>
          <a:xfrm>
            <a:off x="7572300" y="2051834"/>
            <a:ext cx="2096799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성능 최적화 모델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E792AC-B6FE-6D08-7183-C78EC65D7550}"/>
              </a:ext>
            </a:extLst>
          </p:cNvPr>
          <p:cNvSpPr/>
          <p:nvPr/>
        </p:nvSpPr>
        <p:spPr>
          <a:xfrm>
            <a:off x="7644600" y="2580407"/>
            <a:ext cx="4195613" cy="2100596"/>
          </a:xfrm>
          <a:prstGeom prst="rect">
            <a:avLst/>
          </a:prstGeom>
          <a:noFill/>
          <a:ln w="38100">
            <a:solidFill>
              <a:srgbClr val="326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786F2-697A-3ECF-B820-C761880959A4}"/>
              </a:ext>
            </a:extLst>
          </p:cNvPr>
          <p:cNvSpPr/>
          <p:nvPr/>
        </p:nvSpPr>
        <p:spPr>
          <a:xfrm>
            <a:off x="864916" y="5471571"/>
            <a:ext cx="10975297" cy="10864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 err="1">
                <a:solidFill>
                  <a:srgbClr val="44546A"/>
                </a:solidFill>
              </a:rPr>
              <a:t>하이퍼</a:t>
            </a:r>
            <a:r>
              <a:rPr lang="ko-KR" altLang="en-US" sz="1500" b="1" dirty="0">
                <a:solidFill>
                  <a:srgbClr val="44546A"/>
                </a:solidFill>
              </a:rPr>
              <a:t> 파라미터 조정 항목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Layer </a:t>
            </a:r>
            <a:r>
              <a:rPr lang="ko-KR" altLang="en-US" sz="1500" b="1" dirty="0">
                <a:solidFill>
                  <a:srgbClr val="44546A"/>
                </a:solidFill>
              </a:rPr>
              <a:t>수</a:t>
            </a:r>
            <a:r>
              <a:rPr lang="en-US" altLang="ko-KR" sz="1500" b="1" dirty="0">
                <a:solidFill>
                  <a:srgbClr val="44546A"/>
                </a:solidFill>
              </a:rPr>
              <a:t>, Neuron </a:t>
            </a:r>
            <a:r>
              <a:rPr lang="ko-KR" altLang="en-US" sz="1500" b="1" dirty="0">
                <a:solidFill>
                  <a:srgbClr val="44546A"/>
                </a:solidFill>
              </a:rPr>
              <a:t>수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손실함수</a:t>
            </a:r>
            <a:r>
              <a:rPr lang="en-US" altLang="ko-KR" sz="1500" b="1" dirty="0">
                <a:solidFill>
                  <a:srgbClr val="44546A"/>
                </a:solidFill>
              </a:rPr>
              <a:t>(Loss function), </a:t>
            </a:r>
            <a:r>
              <a:rPr lang="ko-KR" altLang="en-US" sz="1500" b="1" dirty="0">
                <a:solidFill>
                  <a:srgbClr val="44546A"/>
                </a:solidFill>
              </a:rPr>
              <a:t>활성화함수</a:t>
            </a:r>
            <a:r>
              <a:rPr lang="en-US" altLang="ko-KR" sz="1500" b="1" dirty="0">
                <a:solidFill>
                  <a:srgbClr val="44546A"/>
                </a:solidFill>
              </a:rPr>
              <a:t>(Activation function),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최적화 알고리즘</a:t>
            </a:r>
            <a:r>
              <a:rPr lang="en-US" altLang="ko-KR" sz="1500" b="1" dirty="0">
                <a:solidFill>
                  <a:srgbClr val="44546A"/>
                </a:solidFill>
              </a:rPr>
              <a:t>(Optimizer)</a:t>
            </a:r>
            <a:r>
              <a:rPr lang="ko-KR" altLang="en-US" sz="1500" b="1" dirty="0">
                <a:solidFill>
                  <a:srgbClr val="44546A"/>
                </a:solidFill>
              </a:rPr>
              <a:t> 종류 및 </a:t>
            </a:r>
            <a:r>
              <a:rPr lang="ko-KR" altLang="en-US" sz="1500" b="1" dirty="0" err="1">
                <a:solidFill>
                  <a:srgbClr val="44546A"/>
                </a:solidFill>
              </a:rPr>
              <a:t>학습률</a:t>
            </a:r>
            <a:r>
              <a:rPr lang="en-US" altLang="ko-KR" sz="1500" b="1" dirty="0">
                <a:solidFill>
                  <a:srgbClr val="44546A"/>
                </a:solidFill>
              </a:rPr>
              <a:t>(Learning rate) </a:t>
            </a:r>
            <a:r>
              <a:rPr lang="ko-KR" altLang="en-US" sz="1500" b="1" dirty="0">
                <a:solidFill>
                  <a:srgbClr val="44546A"/>
                </a:solidFill>
              </a:rPr>
              <a:t>조정 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868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96A9613-8507-E562-264B-CBFC066B95FE}"/>
              </a:ext>
            </a:extLst>
          </p:cNvPr>
          <p:cNvSpPr/>
          <p:nvPr/>
        </p:nvSpPr>
        <p:spPr>
          <a:xfrm>
            <a:off x="3836914" y="5651910"/>
            <a:ext cx="5070657" cy="612000"/>
          </a:xfrm>
          <a:prstGeom prst="roundRect">
            <a:avLst>
              <a:gd name="adj" fmla="val 8772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548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4546A"/>
                </a:solidFill>
              </a:rPr>
              <a:t>LSTM</a:t>
            </a:r>
            <a:r>
              <a:rPr lang="ko-KR" altLang="en-US" sz="1800" b="1" dirty="0">
                <a:solidFill>
                  <a:srgbClr val="44546A"/>
                </a:solidFill>
              </a:rPr>
              <a:t> </a:t>
            </a:r>
            <a:r>
              <a:rPr lang="en-US" altLang="ko-KR" sz="1800" b="1" dirty="0">
                <a:solidFill>
                  <a:srgbClr val="44546A"/>
                </a:solidFill>
              </a:rPr>
              <a:t>&gt;</a:t>
            </a:r>
            <a:r>
              <a:rPr lang="ko-KR" altLang="en-US" sz="1800" b="1" dirty="0">
                <a:solidFill>
                  <a:srgbClr val="44546A"/>
                </a:solidFill>
              </a:rPr>
              <a:t> </a:t>
            </a:r>
            <a:r>
              <a:rPr lang="en-US" altLang="ko-KR" sz="1800" b="1" dirty="0">
                <a:solidFill>
                  <a:srgbClr val="44546A"/>
                </a:solidFill>
              </a:rPr>
              <a:t>GRU</a:t>
            </a:r>
            <a:r>
              <a:rPr lang="ko-KR" altLang="en-US" sz="1800" b="1" dirty="0">
                <a:solidFill>
                  <a:srgbClr val="44546A"/>
                </a:solidFill>
              </a:rPr>
              <a:t> </a:t>
            </a:r>
            <a:r>
              <a:rPr lang="en-US" altLang="ko-KR" sz="1800" b="1" dirty="0">
                <a:solidFill>
                  <a:srgbClr val="44546A"/>
                </a:solidFill>
              </a:rPr>
              <a:t>&gt;</a:t>
            </a:r>
            <a:r>
              <a:rPr lang="ko-KR" altLang="en-US" sz="1800" b="1" dirty="0">
                <a:solidFill>
                  <a:srgbClr val="44546A"/>
                </a:solidFill>
              </a:rPr>
              <a:t> </a:t>
            </a:r>
            <a:r>
              <a:rPr lang="en-US" altLang="ko-KR" sz="1800" b="1" dirty="0">
                <a:solidFill>
                  <a:srgbClr val="44546A"/>
                </a:solidFill>
              </a:rPr>
              <a:t>RNN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다변량</a:t>
            </a:r>
            <a:r>
              <a:rPr lang="ko-KR" altLang="en-US" sz="3200" b="1" dirty="0"/>
              <a:t> 시계열 데이터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3</a:t>
            </a:r>
            <a:r>
              <a:rPr lang="ko-KR" altLang="en-US" b="1" dirty="0">
                <a:solidFill>
                  <a:srgbClr val="44546A"/>
                </a:solidFill>
              </a:rPr>
              <a:t>단계</a:t>
            </a:r>
            <a:r>
              <a:rPr lang="en-US" altLang="ko-KR" b="1" dirty="0">
                <a:solidFill>
                  <a:srgbClr val="44546A"/>
                </a:solidFill>
              </a:rPr>
              <a:t>. </a:t>
            </a:r>
            <a:r>
              <a:rPr lang="ko-KR" altLang="en-US" b="1" dirty="0" err="1">
                <a:solidFill>
                  <a:srgbClr val="44546A"/>
                </a:solidFill>
              </a:rPr>
              <a:t>모델별</a:t>
            </a:r>
            <a:r>
              <a:rPr lang="ko-KR" altLang="en-US" b="1" dirty="0">
                <a:solidFill>
                  <a:srgbClr val="44546A"/>
                </a:solidFill>
              </a:rPr>
              <a:t> 성능 테스트</a:t>
            </a:r>
            <a:r>
              <a:rPr lang="en-US" altLang="ko-KR" b="1" dirty="0">
                <a:solidFill>
                  <a:srgbClr val="44546A"/>
                </a:solidFill>
              </a:rPr>
              <a:t> (LSTM, RNN, GRU)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C7B47-92E1-1D83-21E8-6957581A9625}"/>
              </a:ext>
            </a:extLst>
          </p:cNvPr>
          <p:cNvSpPr/>
          <p:nvPr/>
        </p:nvSpPr>
        <p:spPr>
          <a:xfrm>
            <a:off x="1026891" y="4994397"/>
            <a:ext cx="813189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동일한 </a:t>
            </a:r>
            <a:r>
              <a:rPr lang="ko-KR" altLang="en-US" b="1" dirty="0" err="1">
                <a:solidFill>
                  <a:srgbClr val="44546A"/>
                </a:solidFill>
              </a:rPr>
              <a:t>하이퍼</a:t>
            </a:r>
            <a:r>
              <a:rPr lang="ko-KR" altLang="en-US" b="1" dirty="0">
                <a:solidFill>
                  <a:srgbClr val="44546A"/>
                </a:solidFill>
              </a:rPr>
              <a:t> 파라미터 조건에서 </a:t>
            </a:r>
            <a:r>
              <a:rPr lang="ko-KR" altLang="en-US" b="1" dirty="0" err="1">
                <a:solidFill>
                  <a:srgbClr val="44546A"/>
                </a:solidFill>
              </a:rPr>
              <a:t>모델별</a:t>
            </a:r>
            <a:r>
              <a:rPr lang="ko-KR" altLang="en-US" b="1" dirty="0">
                <a:solidFill>
                  <a:srgbClr val="44546A"/>
                </a:solidFill>
              </a:rPr>
              <a:t> 성능 테스트 결과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3316F-E6FE-FC7E-C436-256EE5F6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7" y="1853435"/>
            <a:ext cx="3448252" cy="172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D56C33-3901-477D-2707-B6686765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56" y="1853435"/>
            <a:ext cx="3709651" cy="172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E35612-24D0-D5B7-FC48-691B3080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754" y="1853435"/>
            <a:ext cx="3352480" cy="172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3D12FD-221F-40A5-3B03-C287B677BED4}"/>
              </a:ext>
            </a:extLst>
          </p:cNvPr>
          <p:cNvSpPr/>
          <p:nvPr/>
        </p:nvSpPr>
        <p:spPr>
          <a:xfrm>
            <a:off x="1261084" y="1518952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LSTM </a:t>
            </a:r>
            <a:r>
              <a:rPr lang="ko-KR" altLang="en-US" sz="1200" b="1" dirty="0">
                <a:solidFill>
                  <a:srgbClr val="44546A"/>
                </a:solidFill>
              </a:rPr>
              <a:t>모델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616A-CBCE-97BB-093A-9ABBA8B04F3A}"/>
              </a:ext>
            </a:extLst>
          </p:cNvPr>
          <p:cNvSpPr/>
          <p:nvPr/>
        </p:nvSpPr>
        <p:spPr>
          <a:xfrm>
            <a:off x="5036282" y="1518952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RNN </a:t>
            </a:r>
            <a:r>
              <a:rPr lang="ko-KR" altLang="en-US" sz="1200" b="1" dirty="0">
                <a:solidFill>
                  <a:srgbClr val="44546A"/>
                </a:solidFill>
              </a:rPr>
              <a:t>모델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A3A88B-6425-DEEA-E2CB-0D9BA3B8C9CC}"/>
              </a:ext>
            </a:extLst>
          </p:cNvPr>
          <p:cNvSpPr/>
          <p:nvPr/>
        </p:nvSpPr>
        <p:spPr>
          <a:xfrm>
            <a:off x="8763595" y="1518952"/>
            <a:ext cx="276279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GRU </a:t>
            </a:r>
            <a:r>
              <a:rPr lang="ko-KR" altLang="en-US" sz="1200" b="1" dirty="0">
                <a:solidFill>
                  <a:srgbClr val="44546A"/>
                </a:solidFill>
              </a:rPr>
              <a:t>모델</a:t>
            </a:r>
            <a:endParaRPr lang="en-US" altLang="ko-KR" sz="1200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873BC9-46B5-CA7E-40ED-987A62A5448F}"/>
              </a:ext>
            </a:extLst>
          </p:cNvPr>
          <p:cNvSpPr/>
          <p:nvPr/>
        </p:nvSpPr>
        <p:spPr>
          <a:xfrm>
            <a:off x="1143133" y="2611989"/>
            <a:ext cx="3141788" cy="513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F23F3A-88E9-6813-6E12-4306D1D83E73}"/>
              </a:ext>
            </a:extLst>
          </p:cNvPr>
          <p:cNvSpPr/>
          <p:nvPr/>
        </p:nvSpPr>
        <p:spPr>
          <a:xfrm>
            <a:off x="4667925" y="2611989"/>
            <a:ext cx="3604582" cy="513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4B086E-F486-DA0A-B873-A95E78CC1810}"/>
              </a:ext>
            </a:extLst>
          </p:cNvPr>
          <p:cNvSpPr/>
          <p:nvPr/>
        </p:nvSpPr>
        <p:spPr>
          <a:xfrm>
            <a:off x="8562924" y="2601355"/>
            <a:ext cx="3258310" cy="5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5E7C976-32E1-FB01-56EB-F05EAE83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222" y="3938556"/>
            <a:ext cx="3037609" cy="612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42B0CA-645F-DC6B-636D-51F63964E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494" y="3938556"/>
            <a:ext cx="3052155" cy="612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8178D75-502F-C99A-141C-41B0B61F3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312" y="3938556"/>
            <a:ext cx="3131533" cy="612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FE2AB0-BC64-EB92-B710-FA355B2D0D5A}"/>
              </a:ext>
            </a:extLst>
          </p:cNvPr>
          <p:cNvSpPr/>
          <p:nvPr/>
        </p:nvSpPr>
        <p:spPr>
          <a:xfrm>
            <a:off x="2714026" y="4064435"/>
            <a:ext cx="1518805" cy="486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E14C6A-9A50-8DFE-B577-6018FBDC5448}"/>
              </a:ext>
            </a:extLst>
          </p:cNvPr>
          <p:cNvSpPr/>
          <p:nvPr/>
        </p:nvSpPr>
        <p:spPr>
          <a:xfrm>
            <a:off x="6451345" y="4064435"/>
            <a:ext cx="1518805" cy="486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04E3D4-621C-2B6D-CB77-AB218165AD06}"/>
              </a:ext>
            </a:extLst>
          </p:cNvPr>
          <p:cNvSpPr/>
          <p:nvPr/>
        </p:nvSpPr>
        <p:spPr>
          <a:xfrm>
            <a:off x="10200652" y="4053802"/>
            <a:ext cx="1557193" cy="486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4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4414298" y="1863863"/>
            <a:ext cx="7740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발전량 예측</a:t>
            </a:r>
            <a:endParaRPr lang="en-US" altLang="ko-KR" sz="8000" b="1" dirty="0"/>
          </a:p>
          <a:p>
            <a:r>
              <a:rPr lang="ko-KR" altLang="en-US" sz="8000" b="1" dirty="0"/>
              <a:t>프로그램 적용</a:t>
            </a:r>
            <a:endParaRPr lang="en-US" altLang="ko-KR" sz="8000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94BD3-645F-48E2-6563-1AF9D8E3E3ED}"/>
              </a:ext>
            </a:extLst>
          </p:cNvPr>
          <p:cNvCxnSpPr>
            <a:cxnSpLocks/>
          </p:cNvCxnSpPr>
          <p:nvPr/>
        </p:nvCxnSpPr>
        <p:spPr>
          <a:xfrm flipH="1">
            <a:off x="481264" y="4726185"/>
            <a:ext cx="7324825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7F7FD-CD5D-CEDB-3367-61C32B68C2B1}"/>
              </a:ext>
            </a:extLst>
          </p:cNvPr>
          <p:cNvSpPr txBox="1"/>
          <p:nvPr/>
        </p:nvSpPr>
        <p:spPr>
          <a:xfrm>
            <a:off x="123967" y="1556086"/>
            <a:ext cx="4592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548AFF"/>
                </a:solidFill>
              </a:rPr>
              <a:t>04</a:t>
            </a:r>
            <a:endParaRPr lang="ko-KR" altLang="en-US" sz="20000" b="1" dirty="0">
              <a:solidFill>
                <a:srgbClr val="548A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ED81F-D8F2-BB08-36AF-0370E96D73F1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발전량 예측 프로그램 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파이프라인 구상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40F115-307D-6064-F331-FFA6876BD6F6}"/>
              </a:ext>
            </a:extLst>
          </p:cNvPr>
          <p:cNvGrpSpPr/>
          <p:nvPr/>
        </p:nvGrpSpPr>
        <p:grpSpPr>
          <a:xfrm>
            <a:off x="820755" y="2335321"/>
            <a:ext cx="5702000" cy="3348533"/>
            <a:chOff x="916451" y="1766638"/>
            <a:chExt cx="5702000" cy="334853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897B80-8CE2-5355-8329-881D22DE1F62}"/>
                </a:ext>
              </a:extLst>
            </p:cNvPr>
            <p:cNvGrpSpPr/>
            <p:nvPr/>
          </p:nvGrpSpPr>
          <p:grpSpPr>
            <a:xfrm>
              <a:off x="988063" y="1766638"/>
              <a:ext cx="5558777" cy="3018013"/>
              <a:chOff x="916451" y="1766638"/>
              <a:chExt cx="5558777" cy="301801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53371B5-9AF4-6DB4-CDBD-B5AE37E25AC1}"/>
                  </a:ext>
                </a:extLst>
              </p:cNvPr>
              <p:cNvSpPr/>
              <p:nvPr/>
            </p:nvSpPr>
            <p:spPr>
              <a:xfrm>
                <a:off x="916451" y="1766638"/>
                <a:ext cx="5558777" cy="3018013"/>
              </a:xfrm>
              <a:prstGeom prst="roundRect">
                <a:avLst>
                  <a:gd name="adj" fmla="val 3211"/>
                </a:avLst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7C5B7A4-6068-EB7C-2BE0-37C102383C3F}"/>
                  </a:ext>
                </a:extLst>
              </p:cNvPr>
              <p:cNvGrpSpPr/>
              <p:nvPr/>
            </p:nvGrpSpPr>
            <p:grpSpPr>
              <a:xfrm>
                <a:off x="1056357" y="1953885"/>
                <a:ext cx="5315886" cy="2706433"/>
                <a:chOff x="1191241" y="1907229"/>
                <a:chExt cx="5315886" cy="2706433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8E288410-31C9-EE7F-E243-A2D8CBABB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1241" y="1907229"/>
                  <a:ext cx="5315886" cy="1279669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DE43FB17-8576-B9BF-0937-AC036B5AC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1143" y="2832063"/>
                  <a:ext cx="1602329" cy="1602329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7A8470AB-26C1-317C-08B4-12080E6FF732}"/>
                    </a:ext>
                  </a:extLst>
                </p:cNvPr>
                <p:cNvSpPr/>
                <p:nvPr/>
              </p:nvSpPr>
              <p:spPr>
                <a:xfrm>
                  <a:off x="2531579" y="4321274"/>
                  <a:ext cx="3061456" cy="292388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ko-KR" sz="1300" b="1" dirty="0">
                      <a:solidFill>
                        <a:srgbClr val="44546A"/>
                      </a:solidFill>
                    </a:rPr>
                    <a:t>KT cloud </a:t>
                  </a:r>
                  <a:r>
                    <a:rPr lang="ko-KR" altLang="en-US" sz="1300" b="1" dirty="0">
                      <a:solidFill>
                        <a:srgbClr val="44546A"/>
                      </a:solidFill>
                    </a:rPr>
                    <a:t>내 </a:t>
                  </a:r>
                  <a:r>
                    <a:rPr lang="en-US" altLang="ko-KR" sz="1300" b="1" dirty="0">
                      <a:solidFill>
                        <a:srgbClr val="44546A"/>
                      </a:solidFill>
                    </a:rPr>
                    <a:t>DB </a:t>
                  </a:r>
                  <a:r>
                    <a:rPr lang="ko-KR" altLang="en-US" sz="1300" b="1" dirty="0">
                      <a:solidFill>
                        <a:srgbClr val="44546A"/>
                      </a:solidFill>
                    </a:rPr>
                    <a:t>서버 인스턴스</a:t>
                  </a:r>
                  <a:endParaRPr lang="en-US" altLang="ko-KR" sz="1300" b="1" dirty="0">
                    <a:solidFill>
                      <a:srgbClr val="44546A"/>
                    </a:solidFill>
                  </a:endParaRPr>
                </a:p>
              </p:txBody>
            </p:sp>
          </p:grp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4C789F1-6024-DDF5-6413-8E9D8CFC0CC4}"/>
                </a:ext>
              </a:extLst>
            </p:cNvPr>
            <p:cNvSpPr/>
            <p:nvPr/>
          </p:nvSpPr>
          <p:spPr>
            <a:xfrm>
              <a:off x="916451" y="4761420"/>
              <a:ext cx="5702000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기상청 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API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를 통해 </a:t>
              </a:r>
              <a:r>
                <a:rPr lang="ko-KR" altLang="en-US" sz="1300" b="1" dirty="0" err="1">
                  <a:solidFill>
                    <a:srgbClr val="44546A"/>
                  </a:solidFill>
                </a:rPr>
                <a:t>데몬을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 적용해 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1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시간 단위로 최신 예보데이터 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DB 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저장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7EB45C-4451-A121-4692-9A2A87B4795D}"/>
              </a:ext>
            </a:extLst>
          </p:cNvPr>
          <p:cNvGrpSpPr/>
          <p:nvPr/>
        </p:nvGrpSpPr>
        <p:grpSpPr>
          <a:xfrm>
            <a:off x="7005260" y="1729742"/>
            <a:ext cx="1910637" cy="1101130"/>
            <a:chOff x="6810236" y="1179947"/>
            <a:chExt cx="1910637" cy="110113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ABF2E2D-AA11-C49C-109D-01F3586AD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554" y="1179947"/>
              <a:ext cx="720000" cy="7200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026BB8-51D5-34AF-2B8E-F2FCF2268AEE}"/>
                </a:ext>
              </a:extLst>
            </p:cNvPr>
            <p:cNvSpPr/>
            <p:nvPr/>
          </p:nvSpPr>
          <p:spPr>
            <a:xfrm>
              <a:off x="6810236" y="1927326"/>
              <a:ext cx="1910637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최신 정보 학습 자동화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EB59FB-52B3-2152-AD68-6987830E00D7}"/>
              </a:ext>
            </a:extLst>
          </p:cNvPr>
          <p:cNvSpPr txBox="1"/>
          <p:nvPr/>
        </p:nvSpPr>
        <p:spPr>
          <a:xfrm>
            <a:off x="9378242" y="6484859"/>
            <a:ext cx="273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출처 </a:t>
            </a:r>
            <a:r>
              <a:rPr lang="en-US" altLang="ko-KR" sz="1000" dirty="0"/>
              <a:t>: https://www.flaticon.com/kr/</a:t>
            </a:r>
            <a:endParaRPr lang="ko-KR" altLang="en-US" sz="10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85630BB-DABE-30BF-3162-2317BBAE6B19}"/>
              </a:ext>
            </a:extLst>
          </p:cNvPr>
          <p:cNvSpPr/>
          <p:nvPr/>
        </p:nvSpPr>
        <p:spPr>
          <a:xfrm rot="20462125">
            <a:off x="6607988" y="2275779"/>
            <a:ext cx="478619" cy="358067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2A2EE450-B2BC-4C38-B3FF-9DB7217C23A6}"/>
              </a:ext>
            </a:extLst>
          </p:cNvPr>
          <p:cNvSpPr/>
          <p:nvPr/>
        </p:nvSpPr>
        <p:spPr>
          <a:xfrm>
            <a:off x="6653182" y="3875117"/>
            <a:ext cx="478619" cy="358067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1783F21-12B1-EA29-34E2-91DF287EC85C}"/>
              </a:ext>
            </a:extLst>
          </p:cNvPr>
          <p:cNvGrpSpPr/>
          <p:nvPr/>
        </p:nvGrpSpPr>
        <p:grpSpPr>
          <a:xfrm>
            <a:off x="6751588" y="3633289"/>
            <a:ext cx="1910637" cy="1092590"/>
            <a:chOff x="6645259" y="3590757"/>
            <a:chExt cx="1910637" cy="109259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B6D5239-4556-A7D3-6D37-9235EDBCB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577" y="3590757"/>
              <a:ext cx="720000" cy="720000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351007-4421-FAAF-6D17-835B3685B9AA}"/>
                </a:ext>
              </a:extLst>
            </p:cNvPr>
            <p:cNvSpPr/>
            <p:nvPr/>
          </p:nvSpPr>
          <p:spPr>
            <a:xfrm>
              <a:off x="6645259" y="4329596"/>
              <a:ext cx="1910637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예보 데이터 불러오기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A46AE394-AC64-65E1-4832-337AA41BBED9}"/>
              </a:ext>
            </a:extLst>
          </p:cNvPr>
          <p:cNvSpPr/>
          <p:nvPr/>
        </p:nvSpPr>
        <p:spPr>
          <a:xfrm rot="2580602">
            <a:off x="8723994" y="2979089"/>
            <a:ext cx="672054" cy="358067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B7F69E1-58ED-4E87-4A18-6D7B20A7D91F}"/>
              </a:ext>
            </a:extLst>
          </p:cNvPr>
          <p:cNvSpPr/>
          <p:nvPr/>
        </p:nvSpPr>
        <p:spPr>
          <a:xfrm>
            <a:off x="8316586" y="3875117"/>
            <a:ext cx="478619" cy="358067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15DD0E4-4603-6AD0-2DBF-54A35058D4A2}"/>
              </a:ext>
            </a:extLst>
          </p:cNvPr>
          <p:cNvGrpSpPr/>
          <p:nvPr/>
        </p:nvGrpSpPr>
        <p:grpSpPr>
          <a:xfrm>
            <a:off x="8555896" y="3633289"/>
            <a:ext cx="1910637" cy="1092590"/>
            <a:chOff x="8555896" y="3590757"/>
            <a:chExt cx="1910637" cy="109259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1E199BB-A5A2-D98B-C9FE-886B1F79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214" y="3590757"/>
              <a:ext cx="720000" cy="720000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EB4F67B-3768-3F43-1026-D615831A012E}"/>
                </a:ext>
              </a:extLst>
            </p:cNvPr>
            <p:cNvSpPr/>
            <p:nvPr/>
          </p:nvSpPr>
          <p:spPr>
            <a:xfrm>
              <a:off x="8555896" y="4329596"/>
              <a:ext cx="1910637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모델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, </a:t>
              </a:r>
              <a:r>
                <a:rPr lang="ko-KR" altLang="en-US" sz="1300" b="1" dirty="0" err="1">
                  <a:solidFill>
                    <a:srgbClr val="44546A"/>
                  </a:solidFill>
                </a:rPr>
                <a:t>스케일러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 적용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A15749B-A395-1E5B-67BC-FB026AEFB8A5}"/>
              </a:ext>
            </a:extLst>
          </p:cNvPr>
          <p:cNvSpPr/>
          <p:nvPr/>
        </p:nvSpPr>
        <p:spPr>
          <a:xfrm>
            <a:off x="10220651" y="3875116"/>
            <a:ext cx="257842" cy="358067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9CF436D-B70A-9619-756B-D7A02D8A9E5E}"/>
              </a:ext>
            </a:extLst>
          </p:cNvPr>
          <p:cNvGrpSpPr/>
          <p:nvPr/>
        </p:nvGrpSpPr>
        <p:grpSpPr>
          <a:xfrm>
            <a:off x="10466532" y="3262237"/>
            <a:ext cx="1504727" cy="1591282"/>
            <a:chOff x="10466532" y="3219705"/>
            <a:chExt cx="1504727" cy="159128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271A909-E221-F66A-91AE-BC821E2A6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95" y="3219705"/>
              <a:ext cx="1080000" cy="108000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E02AE7F-4A33-9D79-440F-DB71527D7319}"/>
                </a:ext>
              </a:extLst>
            </p:cNvPr>
            <p:cNvSpPr/>
            <p:nvPr/>
          </p:nvSpPr>
          <p:spPr>
            <a:xfrm>
              <a:off x="10466532" y="4318544"/>
              <a:ext cx="1504727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rgbClr val="44546A"/>
                  </a:solidFill>
                </a:rPr>
                <a:t>예측 데이터</a:t>
              </a:r>
              <a:endParaRPr lang="en-US" altLang="ko-KR" sz="1300" b="1" dirty="0">
                <a:solidFill>
                  <a:srgbClr val="44546A"/>
                </a:solidFill>
              </a:endParaRPr>
            </a:p>
            <a:p>
              <a:pPr algn="ctr"/>
              <a:r>
                <a:rPr lang="ko-KR" altLang="en-US" sz="1300" b="1" dirty="0">
                  <a:solidFill>
                    <a:srgbClr val="44546A"/>
                  </a:solidFill>
                </a:rPr>
                <a:t>시각화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&amp;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모니터링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 선정</a:t>
            </a:r>
          </a:p>
        </p:txBody>
      </p:sp>
      <p:sp>
        <p:nvSpPr>
          <p:cNvPr id="48" name="사각형: 둥근 모서리 15">
            <a:extLst>
              <a:ext uri="{FF2B5EF4-FFF2-40B4-BE49-F238E27FC236}">
                <a16:creationId xmlns:a16="http://schemas.microsoft.com/office/drawing/2014/main" id="{8DE038E7-3735-B343-532E-8EC231270948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F977DC-F8FC-2F0D-638A-CA7E13D2B413}"/>
              </a:ext>
            </a:extLst>
          </p:cNvPr>
          <p:cNvSpPr/>
          <p:nvPr/>
        </p:nvSpPr>
        <p:spPr>
          <a:xfrm>
            <a:off x="904970" y="1095368"/>
            <a:ext cx="9006401" cy="554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srgbClr val="44546A"/>
                </a:solidFill>
              </a:rPr>
              <a:t>최종 목표 </a:t>
            </a:r>
            <a:r>
              <a:rPr lang="en-US" altLang="ko-KR" sz="2300" b="1" dirty="0">
                <a:solidFill>
                  <a:srgbClr val="44546A"/>
                </a:solidFill>
              </a:rPr>
              <a:t>: </a:t>
            </a:r>
            <a:r>
              <a:rPr lang="ko-KR" altLang="en-US" sz="2300" b="1" dirty="0">
                <a:solidFill>
                  <a:srgbClr val="44546A"/>
                </a:solidFill>
              </a:rPr>
              <a:t>기상 데이터를 활용한 발전량 예측 모델 개발</a:t>
            </a:r>
            <a:endParaRPr lang="en-US" altLang="ko-KR" sz="2300" b="1" dirty="0">
              <a:solidFill>
                <a:srgbClr val="44546A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6B2E19-6551-C805-E072-06848A9829E1}"/>
              </a:ext>
            </a:extLst>
          </p:cNvPr>
          <p:cNvSpPr/>
          <p:nvPr/>
        </p:nvSpPr>
        <p:spPr>
          <a:xfrm>
            <a:off x="904970" y="2012351"/>
            <a:ext cx="10958254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선정 배경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최근 최대 전력 수요가 증가하면서 안정적인 계통 운영을 통한 </a:t>
            </a:r>
            <a:r>
              <a:rPr lang="ko-KR" altLang="en-US" b="1" dirty="0" err="1">
                <a:solidFill>
                  <a:srgbClr val="44546A"/>
                </a:solidFill>
              </a:rPr>
              <a:t>무중단</a:t>
            </a:r>
            <a:r>
              <a:rPr lang="ko-KR" altLang="en-US" b="1" dirty="0">
                <a:solidFill>
                  <a:srgbClr val="44546A"/>
                </a:solidFill>
              </a:rPr>
              <a:t> 전력 공급에 대한 중요성 대두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신재생에너지 비중 확대에 따라 발전량 예측을 통한 안정적인 전력 수급을 목표로 하는 사업 활성화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E9D5B8-0E37-98D8-CE5E-AC79778637F9}"/>
              </a:ext>
            </a:extLst>
          </p:cNvPr>
          <p:cNvSpPr/>
          <p:nvPr/>
        </p:nvSpPr>
        <p:spPr>
          <a:xfrm>
            <a:off x="904970" y="5038505"/>
            <a:ext cx="10751271" cy="15540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4546A"/>
                </a:solidFill>
              </a:rPr>
              <a:t>관련 기사</a:t>
            </a:r>
            <a:endParaRPr lang="en-US" altLang="ko-KR" sz="13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4546A"/>
                </a:solidFill>
              </a:rPr>
              <a:t>최대전력수요 증가 관련 기사</a:t>
            </a:r>
            <a:endParaRPr lang="en-US" altLang="ko-KR" sz="13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44546A"/>
                </a:solidFill>
                <a:hlinkClick r:id="rId2"/>
              </a:rPr>
              <a:t>https://www.electimes.com/news/articleView.html?idxno=307360</a:t>
            </a:r>
            <a:endParaRPr lang="en-US" altLang="ko-KR" sz="13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4546A"/>
                </a:solidFill>
              </a:rPr>
              <a:t>재생에너지 발전량 예측제도 도입 관련 보도자료</a:t>
            </a:r>
            <a:endParaRPr lang="en-US" altLang="ko-KR" sz="13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44546A"/>
                </a:solidFill>
                <a:hlinkClick r:id="rId3"/>
              </a:rPr>
              <a:t>https://www.motie.go.kr/motie/ne/presse/press2/bbs/bbsView.do?bbs_seq_n=163324&amp;bbs_cd_n=81</a:t>
            </a:r>
            <a:endParaRPr lang="en-US" altLang="ko-KR" sz="1300" b="1" dirty="0">
              <a:solidFill>
                <a:srgbClr val="44546A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E194F4-B087-5800-02D6-419FB2955189}"/>
              </a:ext>
            </a:extLst>
          </p:cNvPr>
          <p:cNvSpPr/>
          <p:nvPr/>
        </p:nvSpPr>
        <p:spPr>
          <a:xfrm>
            <a:off x="904970" y="3659790"/>
            <a:ext cx="10958254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선정 사유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신규 사업 아이템 발굴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기대 효과 </a:t>
            </a:r>
            <a:r>
              <a:rPr lang="en-US" altLang="ko-KR" b="1" dirty="0">
                <a:solidFill>
                  <a:srgbClr val="44546A"/>
                </a:solidFill>
              </a:rPr>
              <a:t>1. </a:t>
            </a:r>
            <a:r>
              <a:rPr lang="ko-KR" altLang="en-US" b="1" dirty="0">
                <a:solidFill>
                  <a:srgbClr val="44546A"/>
                </a:solidFill>
              </a:rPr>
              <a:t>발전량 예측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고장 예측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수요 예측 등 새로운 </a:t>
            </a:r>
            <a:r>
              <a:rPr lang="en-US" altLang="ko-KR" b="1" dirty="0">
                <a:solidFill>
                  <a:srgbClr val="44546A"/>
                </a:solidFill>
              </a:rPr>
              <a:t>AI </a:t>
            </a:r>
            <a:r>
              <a:rPr lang="ko-KR" altLang="en-US" b="1" dirty="0">
                <a:solidFill>
                  <a:srgbClr val="44546A"/>
                </a:solidFill>
              </a:rPr>
              <a:t>사업 진출 방향성 제시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기대 효과 </a:t>
            </a:r>
            <a:r>
              <a:rPr lang="en-US" altLang="ko-KR" b="1" dirty="0">
                <a:solidFill>
                  <a:srgbClr val="44546A"/>
                </a:solidFill>
              </a:rPr>
              <a:t>2. </a:t>
            </a:r>
            <a:r>
              <a:rPr lang="ko-KR" altLang="en-US" b="1" dirty="0">
                <a:solidFill>
                  <a:srgbClr val="44546A"/>
                </a:solidFill>
              </a:rPr>
              <a:t>기존 발전소 모니터링 서비스와 발전량 예측 서비스의 접목을 통한 고객 수익성 보장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5D863-BBD8-597E-2921-70600182C65E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7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발전량 예측 프로그램 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작업 간소화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EB59FB-52B3-2152-AD68-6987830E00D7}"/>
              </a:ext>
            </a:extLst>
          </p:cNvPr>
          <p:cNvSpPr txBox="1"/>
          <p:nvPr/>
        </p:nvSpPr>
        <p:spPr>
          <a:xfrm>
            <a:off x="9378242" y="6484859"/>
            <a:ext cx="273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출처 </a:t>
            </a:r>
            <a:r>
              <a:rPr lang="en-US" altLang="ko-KR" sz="1000" dirty="0"/>
              <a:t>: https://www.flaticon.com/kr/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2D517-1C8F-D5B5-29B5-89441E32AAD3}"/>
              </a:ext>
            </a:extLst>
          </p:cNvPr>
          <p:cNvSpPr/>
          <p:nvPr/>
        </p:nvSpPr>
        <p:spPr>
          <a:xfrm>
            <a:off x="1391290" y="5004166"/>
            <a:ext cx="940942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서버 구축</a:t>
            </a:r>
            <a:r>
              <a:rPr lang="en-US" altLang="ko-KR" b="1" dirty="0">
                <a:solidFill>
                  <a:srgbClr val="44546A"/>
                </a:solidFill>
              </a:rPr>
              <a:t>, API </a:t>
            </a:r>
            <a:r>
              <a:rPr lang="ko-KR" altLang="en-US" b="1" dirty="0">
                <a:solidFill>
                  <a:srgbClr val="44546A"/>
                </a:solidFill>
              </a:rPr>
              <a:t>연결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학습 자동화를 구현하기에는 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비용적 제약이 있어 해당 부분을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샘플 데이터로 대체하여 개발 진행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B84485-52F8-0663-CB0F-C0BA32497235}"/>
              </a:ext>
            </a:extLst>
          </p:cNvPr>
          <p:cNvGrpSpPr/>
          <p:nvPr/>
        </p:nvGrpSpPr>
        <p:grpSpPr>
          <a:xfrm>
            <a:off x="5300936" y="2638158"/>
            <a:ext cx="1910637" cy="1752242"/>
            <a:chOff x="8555896" y="2931105"/>
            <a:chExt cx="1910637" cy="175224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880A2A-5AA3-42EA-A20E-348B22CDD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214" y="2931105"/>
              <a:ext cx="1440000" cy="1440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BDD0FD-EDE2-3E4F-A954-52BC91445F09}"/>
                </a:ext>
              </a:extLst>
            </p:cNvPr>
            <p:cNvSpPr/>
            <p:nvPr/>
          </p:nvSpPr>
          <p:spPr>
            <a:xfrm>
              <a:off x="8555896" y="4329596"/>
              <a:ext cx="1910637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모델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, </a:t>
              </a:r>
              <a:r>
                <a:rPr lang="ko-KR" altLang="en-US" sz="1300" b="1" dirty="0" err="1">
                  <a:solidFill>
                    <a:srgbClr val="44546A"/>
                  </a:solidFill>
                </a:rPr>
                <a:t>스케일러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 적용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59173-EEBB-6CE8-E7C5-504BF6DDCBDA}"/>
              </a:ext>
            </a:extLst>
          </p:cNvPr>
          <p:cNvSpPr/>
          <p:nvPr/>
        </p:nvSpPr>
        <p:spPr>
          <a:xfrm>
            <a:off x="7635094" y="2882083"/>
            <a:ext cx="368050" cy="978403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E22DDF-5209-3394-8E7E-8659367E6831}"/>
              </a:ext>
            </a:extLst>
          </p:cNvPr>
          <p:cNvGrpSpPr/>
          <p:nvPr/>
        </p:nvGrpSpPr>
        <p:grpSpPr>
          <a:xfrm>
            <a:off x="8426665" y="2459245"/>
            <a:ext cx="1504727" cy="1931155"/>
            <a:chOff x="10466532" y="2879832"/>
            <a:chExt cx="1504727" cy="193115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7E46CF3-A639-0861-1946-7662597F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895" y="2879832"/>
              <a:ext cx="1440000" cy="1440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5FE92B-97D2-2043-37B1-B82C3C954B2C}"/>
                </a:ext>
              </a:extLst>
            </p:cNvPr>
            <p:cNvSpPr/>
            <p:nvPr/>
          </p:nvSpPr>
          <p:spPr>
            <a:xfrm>
              <a:off x="10466532" y="4318544"/>
              <a:ext cx="1504727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rgbClr val="44546A"/>
                  </a:solidFill>
                </a:rPr>
                <a:t>예측 데이터</a:t>
              </a:r>
              <a:endParaRPr lang="en-US" altLang="ko-KR" sz="1300" b="1" dirty="0">
                <a:solidFill>
                  <a:srgbClr val="44546A"/>
                </a:solidFill>
              </a:endParaRPr>
            </a:p>
            <a:p>
              <a:pPr algn="ctr"/>
              <a:r>
                <a:rPr lang="ko-KR" altLang="en-US" sz="1300" b="1" dirty="0">
                  <a:solidFill>
                    <a:srgbClr val="44546A"/>
                  </a:solidFill>
                </a:rPr>
                <a:t>시각화</a:t>
              </a:r>
              <a:r>
                <a:rPr lang="en-US" altLang="ko-KR" sz="1300" b="1" dirty="0">
                  <a:solidFill>
                    <a:srgbClr val="44546A"/>
                  </a:solidFill>
                </a:rPr>
                <a:t>&amp;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모니터링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5CC10C0-2379-DD00-64A6-B389C9CCC418}"/>
              </a:ext>
            </a:extLst>
          </p:cNvPr>
          <p:cNvSpPr/>
          <p:nvPr/>
        </p:nvSpPr>
        <p:spPr>
          <a:xfrm>
            <a:off x="4509366" y="2882083"/>
            <a:ext cx="368050" cy="978403"/>
          </a:xfrm>
          <a:prstGeom prst="rightArrow">
            <a:avLst/>
          </a:prstGeom>
          <a:solidFill>
            <a:srgbClr val="326EF0"/>
          </a:solidFill>
          <a:ln>
            <a:solidFill>
              <a:srgbClr val="326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2D2E56-57D3-5D6A-0F7D-BD0608683903}"/>
              </a:ext>
            </a:extLst>
          </p:cNvPr>
          <p:cNvGrpSpPr/>
          <p:nvPr/>
        </p:nvGrpSpPr>
        <p:grpSpPr>
          <a:xfrm>
            <a:off x="1888611" y="2651284"/>
            <a:ext cx="2197235" cy="1739116"/>
            <a:chOff x="2039005" y="2952982"/>
            <a:chExt cx="2197235" cy="173911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C175744-3417-F2C6-BCCD-7FA656F68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622" y="2952982"/>
              <a:ext cx="1440000" cy="14400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41A8D7-D4B6-36CA-5A18-24EAFC05F333}"/>
                </a:ext>
              </a:extLst>
            </p:cNvPr>
            <p:cNvSpPr/>
            <p:nvPr/>
          </p:nvSpPr>
          <p:spPr>
            <a:xfrm>
              <a:off x="2039005" y="4338347"/>
              <a:ext cx="2197235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b="1" dirty="0">
                  <a:solidFill>
                    <a:srgbClr val="44546A"/>
                  </a:solidFill>
                </a:rPr>
                <a:t>2021, 2022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년 기상 데이터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35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발전량 예측 프로그램 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미리 생성해둔 </a:t>
            </a:r>
            <a:r>
              <a:rPr lang="en-US" altLang="ko-KR" b="1" dirty="0">
                <a:solidFill>
                  <a:srgbClr val="44546A"/>
                </a:solidFill>
              </a:rPr>
              <a:t>LSTM</a:t>
            </a:r>
            <a:r>
              <a:rPr lang="ko-KR" altLang="en-US" b="1" dirty="0">
                <a:solidFill>
                  <a:srgbClr val="44546A"/>
                </a:solidFill>
              </a:rPr>
              <a:t> 모델과 </a:t>
            </a:r>
            <a:r>
              <a:rPr lang="ko-KR" altLang="en-US" b="1" dirty="0" err="1">
                <a:solidFill>
                  <a:srgbClr val="44546A"/>
                </a:solidFill>
              </a:rPr>
              <a:t>스케일러</a:t>
            </a:r>
            <a:r>
              <a:rPr lang="ko-KR" altLang="en-US" b="1" dirty="0">
                <a:solidFill>
                  <a:srgbClr val="44546A"/>
                </a:solidFill>
              </a:rPr>
              <a:t> 불러오기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0C471C-24B6-FAED-3797-B081B38638C9}"/>
              </a:ext>
            </a:extLst>
          </p:cNvPr>
          <p:cNvSpPr/>
          <p:nvPr/>
        </p:nvSpPr>
        <p:spPr>
          <a:xfrm>
            <a:off x="999854" y="2486847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입력 받은 예측 시점에 맞는 </a:t>
            </a:r>
            <a:r>
              <a:rPr lang="en-US" altLang="ko-KR" b="1" dirty="0">
                <a:solidFill>
                  <a:srgbClr val="44546A"/>
                </a:solidFill>
              </a:rPr>
              <a:t>27</a:t>
            </a:r>
            <a:r>
              <a:rPr lang="ko-KR" altLang="en-US" b="1" dirty="0">
                <a:solidFill>
                  <a:srgbClr val="44546A"/>
                </a:solidFill>
              </a:rPr>
              <a:t>시간치 기상 데이터를 불러와 예측 결과값을 리스트 형태로 저장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5B80DA-2393-D26A-161F-4C9C6A001631}"/>
              </a:ext>
            </a:extLst>
          </p:cNvPr>
          <p:cNvGrpSpPr/>
          <p:nvPr/>
        </p:nvGrpSpPr>
        <p:grpSpPr>
          <a:xfrm>
            <a:off x="1143430" y="1555050"/>
            <a:ext cx="5007138" cy="923246"/>
            <a:chOff x="1143430" y="1629480"/>
            <a:chExt cx="5007138" cy="92324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C2CE9FD-E510-670C-83F3-A6A17BABAC72}"/>
                </a:ext>
              </a:extLst>
            </p:cNvPr>
            <p:cNvGrpSpPr/>
            <p:nvPr/>
          </p:nvGrpSpPr>
          <p:grpSpPr>
            <a:xfrm>
              <a:off x="1159341" y="1629480"/>
              <a:ext cx="4986401" cy="923246"/>
              <a:chOff x="1159341" y="1629480"/>
              <a:chExt cx="4986401" cy="923246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C2ADFC9-34FA-3C18-EF17-1B8BC068D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167" y="1629480"/>
                <a:ext cx="4981575" cy="638175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35ABD22-7FCA-B894-593F-FE3918A9F296}"/>
                  </a:ext>
                </a:extLst>
              </p:cNvPr>
              <p:cNvSpPr/>
              <p:nvPr/>
            </p:nvSpPr>
            <p:spPr>
              <a:xfrm>
                <a:off x="1159341" y="2198975"/>
                <a:ext cx="4981575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 err="1">
                    <a:solidFill>
                      <a:srgbClr val="44546A"/>
                    </a:solidFill>
                  </a:rPr>
                  <a:t>lstm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 모델 업로드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D4687-10C2-9400-A66F-A43F53AC0798}"/>
                </a:ext>
              </a:extLst>
            </p:cNvPr>
            <p:cNvSpPr/>
            <p:nvPr/>
          </p:nvSpPr>
          <p:spPr>
            <a:xfrm>
              <a:off x="1143430" y="1639507"/>
              <a:ext cx="5007138" cy="628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ADD260-ED04-9F46-E2D2-4197FF1DD807}"/>
              </a:ext>
            </a:extLst>
          </p:cNvPr>
          <p:cNvGrpSpPr/>
          <p:nvPr/>
        </p:nvGrpSpPr>
        <p:grpSpPr>
          <a:xfrm>
            <a:off x="5184754" y="1685595"/>
            <a:ext cx="4981575" cy="792701"/>
            <a:chOff x="5184754" y="1760025"/>
            <a:chExt cx="4981575" cy="79270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075082-E16A-2891-0B4A-961BA4ACE0B8}"/>
                </a:ext>
              </a:extLst>
            </p:cNvPr>
            <p:cNvGrpSpPr/>
            <p:nvPr/>
          </p:nvGrpSpPr>
          <p:grpSpPr>
            <a:xfrm>
              <a:off x="5184754" y="1791405"/>
              <a:ext cx="4981575" cy="761321"/>
              <a:chOff x="5184754" y="1791405"/>
              <a:chExt cx="4981575" cy="76132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578DAE9-F3EC-CC93-1C5B-B9111902C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9654" y="1791405"/>
                <a:ext cx="2771775" cy="47625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446E424-4B71-2B59-BDFB-D6379482968B}"/>
                  </a:ext>
                </a:extLst>
              </p:cNvPr>
              <p:cNvSpPr/>
              <p:nvPr/>
            </p:nvSpPr>
            <p:spPr>
              <a:xfrm>
                <a:off x="5184754" y="2198975"/>
                <a:ext cx="4981575" cy="3537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 b="1" dirty="0" err="1">
                    <a:solidFill>
                      <a:srgbClr val="44546A"/>
                    </a:solidFill>
                  </a:rPr>
                  <a:t>StandardScaler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 </a:t>
                </a:r>
                <a:r>
                  <a:rPr lang="ko-KR" altLang="en-US" sz="1300" b="1" dirty="0" err="1">
                    <a:solidFill>
                      <a:srgbClr val="44546A"/>
                    </a:solidFill>
                  </a:rPr>
                  <a:t>스케일러</a:t>
                </a:r>
                <a:r>
                  <a:rPr lang="ko-KR" altLang="en-US" sz="1300" b="1" dirty="0">
                    <a:solidFill>
                      <a:srgbClr val="44546A"/>
                    </a:solidFill>
                  </a:rPr>
                  <a:t> 업로드</a:t>
                </a:r>
                <a:endParaRPr lang="en-US" altLang="ko-KR" sz="1300" b="1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263F2B3-6C02-AEEE-EB36-0AB1A4DBAA31}"/>
                </a:ext>
              </a:extLst>
            </p:cNvPr>
            <p:cNvSpPr/>
            <p:nvPr/>
          </p:nvSpPr>
          <p:spPr>
            <a:xfrm>
              <a:off x="6289654" y="1760025"/>
              <a:ext cx="2771775" cy="507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7101C7-02EF-0D4C-CD2C-41BB64DE06F9}"/>
              </a:ext>
            </a:extLst>
          </p:cNvPr>
          <p:cNvGrpSpPr/>
          <p:nvPr/>
        </p:nvGrpSpPr>
        <p:grpSpPr>
          <a:xfrm>
            <a:off x="1143430" y="2992589"/>
            <a:ext cx="5533815" cy="3511511"/>
            <a:chOff x="1143430" y="3045754"/>
            <a:chExt cx="5533815" cy="35115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F5B566-9B83-DE1B-04B2-FA8EC8B44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385" y="3067452"/>
              <a:ext cx="5517904" cy="316478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4CF40A-996A-8A78-F5C3-3F5DBE6C9C14}"/>
                </a:ext>
              </a:extLst>
            </p:cNvPr>
            <p:cNvSpPr/>
            <p:nvPr/>
          </p:nvSpPr>
          <p:spPr>
            <a:xfrm>
              <a:off x="1143430" y="3045754"/>
              <a:ext cx="5533815" cy="3164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2E1D01-2BB5-FD7F-A47D-BF974DE82207}"/>
                </a:ext>
              </a:extLst>
            </p:cNvPr>
            <p:cNvSpPr/>
            <p:nvPr/>
          </p:nvSpPr>
          <p:spPr>
            <a:xfrm>
              <a:off x="1419550" y="6203514"/>
              <a:ext cx="4981575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b="1" dirty="0">
                  <a:solidFill>
                    <a:srgbClr val="44546A"/>
                  </a:solidFill>
                </a:rPr>
                <a:t>27</a:t>
              </a:r>
              <a:r>
                <a:rPr lang="ko-KR" altLang="en-US" sz="1300" b="1" dirty="0">
                  <a:solidFill>
                    <a:srgbClr val="44546A"/>
                  </a:solidFill>
                </a:rPr>
                <a:t>시간치 기상 데이터 업로드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E4F0865-6725-D306-7D92-9D127F322536}"/>
              </a:ext>
            </a:extLst>
          </p:cNvPr>
          <p:cNvGrpSpPr/>
          <p:nvPr/>
        </p:nvGrpSpPr>
        <p:grpSpPr>
          <a:xfrm>
            <a:off x="6833464" y="3003438"/>
            <a:ext cx="4981575" cy="3500662"/>
            <a:chOff x="6833464" y="3056603"/>
            <a:chExt cx="4981575" cy="35006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90A401-D914-579B-FBCB-613A0EE2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4982" y="3067452"/>
              <a:ext cx="4058538" cy="3164781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6297C2E-65B9-AA3B-5FB3-09DB1A62E91E}"/>
                </a:ext>
              </a:extLst>
            </p:cNvPr>
            <p:cNvSpPr/>
            <p:nvPr/>
          </p:nvSpPr>
          <p:spPr>
            <a:xfrm>
              <a:off x="7294982" y="3056603"/>
              <a:ext cx="4058538" cy="3164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D5F99F-443F-9B63-A1E5-F811DF72BF55}"/>
                </a:ext>
              </a:extLst>
            </p:cNvPr>
            <p:cNvSpPr/>
            <p:nvPr/>
          </p:nvSpPr>
          <p:spPr>
            <a:xfrm>
              <a:off x="6833464" y="6203514"/>
              <a:ext cx="4981575" cy="3537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rgbClr val="44546A"/>
                  </a:solidFill>
                </a:rPr>
                <a:t>기상 데이터 적용 및 예측 결과값 리스트 반환</a:t>
              </a:r>
              <a:endParaRPr lang="en-US" altLang="ko-KR" sz="1300" b="1" dirty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85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발전량 예측 프로그램 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6F109-3F54-33C0-4B5D-F9A466C36F4C}"/>
              </a:ext>
            </a:extLst>
          </p:cNvPr>
          <p:cNvSpPr/>
          <p:nvPr/>
        </p:nvSpPr>
        <p:spPr>
          <a:xfrm>
            <a:off x="999854" y="1031896"/>
            <a:ext cx="1039325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프로그램 적용 결과 확인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B2923E-8E5F-B2E4-931E-C731AB5D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54" y="2366796"/>
            <a:ext cx="5762453" cy="24627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197C5-38BF-483D-F64E-73C7B54E14EE}"/>
              </a:ext>
            </a:extLst>
          </p:cNvPr>
          <p:cNvSpPr/>
          <p:nvPr/>
        </p:nvSpPr>
        <p:spPr>
          <a:xfrm>
            <a:off x="999853" y="4829501"/>
            <a:ext cx="3752900" cy="3939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테스트 입력 값</a:t>
            </a:r>
            <a:r>
              <a:rPr lang="en-US" altLang="ko-KR" sz="1500" b="1" dirty="0">
                <a:solidFill>
                  <a:srgbClr val="44546A"/>
                </a:solidFill>
              </a:rPr>
              <a:t> : 2021-03-25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F4B72C-B9E3-43B0-B1BC-A26280AF7DF1}"/>
              </a:ext>
            </a:extLst>
          </p:cNvPr>
          <p:cNvGrpSpPr/>
          <p:nvPr/>
        </p:nvGrpSpPr>
        <p:grpSpPr>
          <a:xfrm>
            <a:off x="7171521" y="1956391"/>
            <a:ext cx="4534925" cy="3479677"/>
            <a:chOff x="7171521" y="1956391"/>
            <a:chExt cx="4534925" cy="34796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4ABF657-D8C4-B27B-8BFD-7A1FED8E1F6E}"/>
                </a:ext>
              </a:extLst>
            </p:cNvPr>
            <p:cNvGrpSpPr/>
            <p:nvPr/>
          </p:nvGrpSpPr>
          <p:grpSpPr>
            <a:xfrm>
              <a:off x="7171521" y="1956391"/>
              <a:ext cx="4534925" cy="3091341"/>
              <a:chOff x="4794671" y="2096608"/>
              <a:chExt cx="6972027" cy="326384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CAE24D7-9A8E-1571-EB1D-99D666BD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4672" y="2102540"/>
                <a:ext cx="6972026" cy="325791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2733832-8009-B385-130F-888DDE40075D}"/>
                  </a:ext>
                </a:extLst>
              </p:cNvPr>
              <p:cNvSpPr/>
              <p:nvPr/>
            </p:nvSpPr>
            <p:spPr>
              <a:xfrm>
                <a:off x="4794671" y="2096608"/>
                <a:ext cx="6972025" cy="32579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486B6E-F732-CB15-1E99-3CC52ACB1F24}"/>
                </a:ext>
              </a:extLst>
            </p:cNvPr>
            <p:cNvSpPr/>
            <p:nvPr/>
          </p:nvSpPr>
          <p:spPr>
            <a:xfrm>
              <a:off x="7562533" y="5042114"/>
              <a:ext cx="3752900" cy="3939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rgbClr val="44546A"/>
                  </a:solidFill>
                </a:rPr>
                <a:t>실제값</a:t>
              </a:r>
              <a:r>
                <a:rPr lang="ko-KR" altLang="en-US" sz="1500" b="1" dirty="0">
                  <a:solidFill>
                    <a:srgbClr val="44546A"/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/>
                  </a:solidFill>
                </a:rPr>
                <a:t>vs </a:t>
              </a:r>
              <a:r>
                <a:rPr lang="ko-KR" altLang="en-US" sz="1500" b="1" dirty="0" err="1">
                  <a:solidFill>
                    <a:srgbClr val="44546A"/>
                  </a:solidFill>
                </a:rPr>
                <a:t>예측값</a:t>
              </a:r>
              <a:r>
                <a:rPr lang="ko-KR" altLang="en-US" sz="1500" b="1" dirty="0">
                  <a:solidFill>
                    <a:srgbClr val="44546A"/>
                  </a:solidFill>
                </a:rPr>
                <a:t> 비교</a:t>
              </a:r>
              <a:endParaRPr lang="en-US" altLang="ko-KR" sz="1500" b="1" dirty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4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3564557" y="2930911"/>
            <a:ext cx="4592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고 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94BD3-645F-48E2-6563-1AF9D8E3E3ED}"/>
              </a:ext>
            </a:extLst>
          </p:cNvPr>
          <p:cNvCxnSpPr>
            <a:cxnSpLocks/>
          </p:cNvCxnSpPr>
          <p:nvPr/>
        </p:nvCxnSpPr>
        <p:spPr>
          <a:xfrm flipH="1">
            <a:off x="481264" y="4726185"/>
            <a:ext cx="7324825" cy="0"/>
          </a:xfrm>
          <a:prstGeom prst="line">
            <a:avLst/>
          </a:prstGeom>
          <a:ln w="57150">
            <a:solidFill>
              <a:srgbClr val="54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47F7FD-CD5D-CEDB-3367-61C32B68C2B1}"/>
              </a:ext>
            </a:extLst>
          </p:cNvPr>
          <p:cNvSpPr txBox="1"/>
          <p:nvPr/>
        </p:nvSpPr>
        <p:spPr>
          <a:xfrm>
            <a:off x="123967" y="1556086"/>
            <a:ext cx="4592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548AFF"/>
                </a:solidFill>
              </a:rPr>
              <a:t>05</a:t>
            </a:r>
            <a:endParaRPr lang="ko-KR" altLang="en-US" sz="20000" b="1" dirty="0">
              <a:solidFill>
                <a:srgbClr val="548A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BC78C-8798-C0AE-8C81-4AC5DB1E26C5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1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고 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335E1-7242-E1D1-3EF5-874A63ED3D55}"/>
              </a:ext>
            </a:extLst>
          </p:cNvPr>
          <p:cNvSpPr/>
          <p:nvPr/>
        </p:nvSpPr>
        <p:spPr>
          <a:xfrm>
            <a:off x="924834" y="1097799"/>
            <a:ext cx="11026165" cy="544027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보완해야 될 사항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1. </a:t>
            </a:r>
            <a:r>
              <a:rPr lang="ko-KR" altLang="en-US" b="1" dirty="0">
                <a:solidFill>
                  <a:srgbClr val="44546A"/>
                </a:solidFill>
              </a:rPr>
              <a:t>특정 발전소 </a:t>
            </a:r>
            <a:r>
              <a:rPr lang="en-US" altLang="ko-KR" b="1" dirty="0">
                <a:solidFill>
                  <a:srgbClr val="44546A"/>
                </a:solidFill>
              </a:rPr>
              <a:t>1</a:t>
            </a:r>
            <a:r>
              <a:rPr lang="ko-KR" altLang="en-US" b="1" dirty="0">
                <a:solidFill>
                  <a:srgbClr val="44546A"/>
                </a:solidFill>
              </a:rPr>
              <a:t>개소만 </a:t>
            </a:r>
            <a:r>
              <a:rPr lang="ko-KR" altLang="en-US" b="1" dirty="0" err="1">
                <a:solidFill>
                  <a:srgbClr val="44546A"/>
                </a:solidFill>
              </a:rPr>
              <a:t>샘플링하여</a:t>
            </a:r>
            <a:r>
              <a:rPr lang="ko-KR" altLang="en-US" b="1" dirty="0">
                <a:solidFill>
                  <a:srgbClr val="44546A"/>
                </a:solidFill>
              </a:rPr>
              <a:t> 모델을 개발하여 적용 가능한 용량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지역이 제한이 있다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향후 방향성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-&gt; </a:t>
            </a:r>
            <a:r>
              <a:rPr lang="ko-KR" altLang="en-US" b="1" dirty="0">
                <a:solidFill>
                  <a:srgbClr val="44546A"/>
                </a:solidFill>
              </a:rPr>
              <a:t>위도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경도에 따라 가장 가까운 지점의 관측소의 기상 데이터를 불러와 저장하는 프로세스를 반영하여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 </a:t>
            </a:r>
            <a:r>
              <a:rPr lang="ko-KR" altLang="en-US" b="1" dirty="0">
                <a:solidFill>
                  <a:srgbClr val="44546A"/>
                </a:solidFill>
              </a:rPr>
              <a:t>지역적인 제한을 해소한다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설비용량 테이블을 추가하여 설비용량의 제한 해소한다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2. </a:t>
            </a:r>
            <a:r>
              <a:rPr lang="ko-KR" altLang="en-US" b="1" dirty="0">
                <a:solidFill>
                  <a:srgbClr val="44546A"/>
                </a:solidFill>
              </a:rPr>
              <a:t>적은 데이터임에도 모델 학습 시간이 많이 걸려 다양한 검증 절차 진행에 어려움이 있다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향후 방향성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더 다양한 </a:t>
            </a:r>
            <a:r>
              <a:rPr lang="ko-KR" altLang="en-US" b="1" dirty="0" err="1">
                <a:solidFill>
                  <a:srgbClr val="44546A"/>
                </a:solidFill>
              </a:rPr>
              <a:t>콜백</a:t>
            </a:r>
            <a:r>
              <a:rPr lang="ko-KR" altLang="en-US" b="1" dirty="0">
                <a:solidFill>
                  <a:srgbClr val="44546A"/>
                </a:solidFill>
              </a:rPr>
              <a:t> 함수를 도입하여 학습 효율을 높인다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메모리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캐시 등 하드웨어적 요소를 활용할 수 있는 파이프라인을 구축한다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고급언어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파이썬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에서 저급언어</a:t>
            </a:r>
            <a:r>
              <a:rPr lang="en-US" altLang="ko-KR" b="1" dirty="0">
                <a:solidFill>
                  <a:srgbClr val="44546A"/>
                </a:solidFill>
              </a:rPr>
              <a:t>(C, C++)</a:t>
            </a:r>
            <a:r>
              <a:rPr lang="ko-KR" altLang="en-US" b="1" dirty="0">
                <a:solidFill>
                  <a:srgbClr val="44546A"/>
                </a:solidFill>
              </a:rPr>
              <a:t>로의 코드 변환을 통해 효율을 높인다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9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A8829A7C-8801-FC51-DCC8-8D28236C1AB7}"/>
              </a:ext>
            </a:extLst>
          </p:cNvPr>
          <p:cNvSpPr/>
          <p:nvPr/>
        </p:nvSpPr>
        <p:spPr>
          <a:xfrm>
            <a:off x="773228" y="978137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8" y="214092"/>
            <a:ext cx="741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고 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C939-8CA6-01DB-7C02-D9EFF11DBDB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335E1-7242-E1D1-3EF5-874A63ED3D55}"/>
              </a:ext>
            </a:extLst>
          </p:cNvPr>
          <p:cNvSpPr/>
          <p:nvPr/>
        </p:nvSpPr>
        <p:spPr>
          <a:xfrm>
            <a:off x="924834" y="1114992"/>
            <a:ext cx="11026165" cy="4193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보완해야 될 사항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3. </a:t>
            </a:r>
            <a:r>
              <a:rPr lang="ko-KR" altLang="en-US" b="1" dirty="0">
                <a:solidFill>
                  <a:srgbClr val="44546A"/>
                </a:solidFill>
              </a:rPr>
              <a:t>발전량과 실질적으로 가장 높은 상관관계를 갖는 </a:t>
            </a:r>
            <a:r>
              <a:rPr lang="en-US" altLang="ko-KR" b="1" dirty="0">
                <a:solidFill>
                  <a:srgbClr val="44546A"/>
                </a:solidFill>
              </a:rPr>
              <a:t>“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” </a:t>
            </a:r>
            <a:r>
              <a:rPr lang="ko-KR" altLang="en-US" b="1" dirty="0">
                <a:solidFill>
                  <a:srgbClr val="44546A"/>
                </a:solidFill>
              </a:rPr>
              <a:t>데이터의 누락으로 성능을 높이는 데에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</a:t>
            </a:r>
            <a:r>
              <a:rPr lang="ko-KR" altLang="en-US" b="1" dirty="0">
                <a:solidFill>
                  <a:srgbClr val="44546A"/>
                </a:solidFill>
              </a:rPr>
              <a:t>제약이 있었다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향후 방향성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위성 데이터에서 제공하는 </a:t>
            </a:r>
            <a:r>
              <a:rPr lang="en-US" altLang="ko-KR" b="1" dirty="0">
                <a:solidFill>
                  <a:srgbClr val="44546A"/>
                </a:solidFill>
              </a:rPr>
              <a:t>“</a:t>
            </a:r>
            <a:r>
              <a:rPr lang="ko-KR" altLang="en-US" b="1" dirty="0">
                <a:solidFill>
                  <a:srgbClr val="44546A"/>
                </a:solidFill>
              </a:rPr>
              <a:t>하향 단파복사</a:t>
            </a:r>
            <a:r>
              <a:rPr lang="en-US" altLang="ko-KR" b="1" dirty="0">
                <a:solidFill>
                  <a:srgbClr val="44546A"/>
                </a:solidFill>
              </a:rPr>
              <a:t>”</a:t>
            </a:r>
            <a:r>
              <a:rPr lang="ko-KR" altLang="en-US" b="1" dirty="0">
                <a:solidFill>
                  <a:srgbClr val="44546A"/>
                </a:solidFill>
              </a:rPr>
              <a:t> 데이터를 추출하여 데이터셋에 포함한다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4. </a:t>
            </a:r>
            <a:r>
              <a:rPr lang="ko-KR" altLang="en-US" b="1" dirty="0">
                <a:solidFill>
                  <a:srgbClr val="44546A"/>
                </a:solidFill>
              </a:rPr>
              <a:t>시간이 다소 부족하여 프로그램 개발 부분에서 </a:t>
            </a:r>
            <a:r>
              <a:rPr lang="en-US" altLang="ko-KR" b="1" dirty="0">
                <a:solidFill>
                  <a:srgbClr val="44546A"/>
                </a:solidFill>
              </a:rPr>
              <a:t>API</a:t>
            </a:r>
            <a:r>
              <a:rPr lang="ko-KR" altLang="en-US" b="1" dirty="0">
                <a:solidFill>
                  <a:srgbClr val="44546A"/>
                </a:solidFill>
              </a:rPr>
              <a:t>로 예보 데이터 업로드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모델 학습 자동화 영역을  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</a:t>
            </a:r>
            <a:r>
              <a:rPr lang="ko-KR" altLang="en-US" b="1" dirty="0">
                <a:solidFill>
                  <a:srgbClr val="44546A"/>
                </a:solidFill>
              </a:rPr>
              <a:t>취급하지 못 해 실제 미래 데이터 예측에는 제한적이다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ko-KR" altLang="en-US" b="1" dirty="0">
                <a:solidFill>
                  <a:srgbClr val="44546A"/>
                </a:solidFill>
              </a:rPr>
              <a:t>추가 작업 진행 예정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31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981CE6-67F2-E821-0634-3C8618B374D9}"/>
              </a:ext>
            </a:extLst>
          </p:cNvPr>
          <p:cNvGrpSpPr/>
          <p:nvPr/>
        </p:nvGrpSpPr>
        <p:grpSpPr>
          <a:xfrm>
            <a:off x="2225624" y="2229297"/>
            <a:ext cx="7740752" cy="2399407"/>
            <a:chOff x="2471408" y="2209816"/>
            <a:chExt cx="7740752" cy="2399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9EE23F-0857-3FE0-9BB1-4BEF687DDAD4}"/>
                </a:ext>
              </a:extLst>
            </p:cNvPr>
            <p:cNvSpPr txBox="1"/>
            <p:nvPr/>
          </p:nvSpPr>
          <p:spPr>
            <a:xfrm>
              <a:off x="2471408" y="2747800"/>
              <a:ext cx="77407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/>
                <a:t>감사합니다</a:t>
              </a:r>
              <a:endParaRPr lang="en-US" altLang="ko-KR" sz="8000" b="1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1FD0207-7B77-C9FD-73FA-B9888DB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1674" y="4609223"/>
              <a:ext cx="2064510" cy="0"/>
            </a:xfrm>
            <a:prstGeom prst="line">
              <a:avLst/>
            </a:prstGeom>
            <a:ln w="57150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4EE14C-8BCF-3D6A-2D50-E8C8162B9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407" y="2209816"/>
              <a:ext cx="1562993" cy="0"/>
            </a:xfrm>
            <a:prstGeom prst="line">
              <a:avLst/>
            </a:prstGeom>
            <a:ln w="57150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68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23E90-941F-EAD7-E90B-2C3C04C20298}"/>
              </a:ext>
            </a:extLst>
          </p:cNvPr>
          <p:cNvSpPr/>
          <p:nvPr/>
        </p:nvSpPr>
        <p:spPr>
          <a:xfrm>
            <a:off x="999854" y="1088254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 원리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7F3BF5F-C3C4-E342-1A8D-311B8671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17" y="1603392"/>
            <a:ext cx="54006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E6FAAF-FD99-4851-B3CC-DE6A4249166F}"/>
              </a:ext>
            </a:extLst>
          </p:cNvPr>
          <p:cNvSpPr/>
          <p:nvPr/>
        </p:nvSpPr>
        <p:spPr>
          <a:xfrm>
            <a:off x="1055443" y="4770372"/>
            <a:ext cx="10716912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기본 원리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광전효과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태양 빛을 전기 에너지로 변환하는 효과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 빛이 반도체 소자로 이루어진 모듈을 통해 광전효과를 발생시켜 전기 에너지를 생산하고 이를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변환 장치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인버터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를 통해 우리가 생활에 쓸 수 있는 에너지로 변환하여 공급하는 구조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18F73F8-3FD7-FBCF-20DD-F57E8F5B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41" y="1217714"/>
            <a:ext cx="3924813" cy="34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D0D9B-133B-F67B-A058-01D585FD22E6}"/>
              </a:ext>
            </a:extLst>
          </p:cNvPr>
          <p:cNvSpPr/>
          <p:nvPr/>
        </p:nvSpPr>
        <p:spPr>
          <a:xfrm>
            <a:off x="1055442" y="1715152"/>
            <a:ext cx="5044732" cy="2742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26A74D8-965A-D644-A491-C6F88508C139}"/>
              </a:ext>
            </a:extLst>
          </p:cNvPr>
          <p:cNvSpPr/>
          <p:nvPr/>
        </p:nvSpPr>
        <p:spPr>
          <a:xfrm>
            <a:off x="8345534" y="3558406"/>
            <a:ext cx="1544320" cy="1077877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BC2DF4-3B83-CAA1-A209-7A755E5A11D7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6100174" y="3086359"/>
            <a:ext cx="2245360" cy="10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691ECB-532F-B19B-E178-4578249E1993}"/>
              </a:ext>
            </a:extLst>
          </p:cNvPr>
          <p:cNvSpPr/>
          <p:nvPr/>
        </p:nvSpPr>
        <p:spPr>
          <a:xfrm>
            <a:off x="8332926" y="4457566"/>
            <a:ext cx="343942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doopedia.co.kr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5F074B-276E-495F-CE59-62B532BC9720}"/>
              </a:ext>
            </a:extLst>
          </p:cNvPr>
          <p:cNvSpPr/>
          <p:nvPr/>
        </p:nvSpPr>
        <p:spPr>
          <a:xfrm>
            <a:off x="3207138" y="4437245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https://youngji.medium.com/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DA1A50-E690-AAD0-1134-A92B7A7B3EDF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900B1-2188-6B28-943F-6C5A0D6BE56C}"/>
              </a:ext>
            </a:extLst>
          </p:cNvPr>
          <p:cNvSpPr/>
          <p:nvPr/>
        </p:nvSpPr>
        <p:spPr>
          <a:xfrm>
            <a:off x="990737" y="1045634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모니터링 시스템이란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4CB77C-3498-0A42-B196-F60E67942559}"/>
              </a:ext>
            </a:extLst>
          </p:cNvPr>
          <p:cNvSpPr/>
          <p:nvPr/>
        </p:nvSpPr>
        <p:spPr>
          <a:xfrm>
            <a:off x="1047982" y="5560206"/>
            <a:ext cx="10666467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모니터링 시스템이란 </a:t>
            </a:r>
            <a:r>
              <a:rPr lang="en-US" altLang="ko-KR" b="1" dirty="0">
                <a:solidFill>
                  <a:srgbClr val="44546A"/>
                </a:solidFill>
              </a:rPr>
              <a:t>IOT </a:t>
            </a:r>
            <a:r>
              <a:rPr lang="ko-KR" altLang="en-US" b="1" dirty="0">
                <a:solidFill>
                  <a:srgbClr val="44546A"/>
                </a:solidFill>
              </a:rPr>
              <a:t>기술을 활용해 인버터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계통 연계 장치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계전기에서 제공되는 발전량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설비 이상 신호 등을 실시간으로 수집하여 원격지에서 관리할 수 있도록 구성한 시스템을 의미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7B83D43-B0AA-9CAD-8F80-B91A10CC2241}"/>
              </a:ext>
            </a:extLst>
          </p:cNvPr>
          <p:cNvGrpSpPr/>
          <p:nvPr/>
        </p:nvGrpSpPr>
        <p:grpSpPr>
          <a:xfrm>
            <a:off x="1133325" y="1673689"/>
            <a:ext cx="9239577" cy="3778872"/>
            <a:chOff x="1424906" y="1572930"/>
            <a:chExt cx="9239577" cy="377887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D98D94C-0658-F2A1-3E0B-5239AE142E7D}"/>
                </a:ext>
              </a:extLst>
            </p:cNvPr>
            <p:cNvSpPr/>
            <p:nvPr/>
          </p:nvSpPr>
          <p:spPr>
            <a:xfrm>
              <a:off x="1424906" y="1572930"/>
              <a:ext cx="9239577" cy="31508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rgbClr val="548A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1D64B879-0E62-CA0D-7A1B-283930E0CD69}"/>
                </a:ext>
              </a:extLst>
            </p:cNvPr>
            <p:cNvCxnSpPr>
              <a:stCxn id="21" idx="0"/>
              <a:endCxn id="19" idx="3"/>
            </p:cNvCxnSpPr>
            <p:nvPr/>
          </p:nvCxnSpPr>
          <p:spPr>
            <a:xfrm rot="5400000" flipH="1" flipV="1">
              <a:off x="2345131" y="2594973"/>
              <a:ext cx="940036" cy="718453"/>
            </a:xfrm>
            <a:prstGeom prst="bentConnector4">
              <a:avLst>
                <a:gd name="adj1" fmla="val 11704"/>
                <a:gd name="adj2" fmla="val 131818"/>
              </a:avLst>
            </a:prstGeom>
            <a:ln w="28575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D1BC91-46C4-B20E-05EF-3F36587326BA}"/>
                </a:ext>
              </a:extLst>
            </p:cNvPr>
            <p:cNvCxnSpPr>
              <a:cxnSpLocks/>
            </p:cNvCxnSpPr>
            <p:nvPr/>
          </p:nvCxnSpPr>
          <p:spPr>
            <a:xfrm>
              <a:off x="3398982" y="2917255"/>
              <a:ext cx="6440860" cy="0"/>
            </a:xfrm>
            <a:prstGeom prst="line">
              <a:avLst/>
            </a:prstGeom>
            <a:ln w="28575">
              <a:solidFill>
                <a:srgbClr val="548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AA21319-3732-D42A-3E86-42B4A6D1CD50}"/>
                </a:ext>
              </a:extLst>
            </p:cNvPr>
            <p:cNvGrpSpPr/>
            <p:nvPr/>
          </p:nvGrpSpPr>
          <p:grpSpPr>
            <a:xfrm>
              <a:off x="1734376" y="1764181"/>
              <a:ext cx="1440000" cy="2733358"/>
              <a:chOff x="1734376" y="1764181"/>
              <a:chExt cx="1440000" cy="273335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584C1F2-F5A7-2AE7-7CE6-971C63E7557D}"/>
                  </a:ext>
                </a:extLst>
              </p:cNvPr>
              <p:cNvGrpSpPr/>
              <p:nvPr/>
            </p:nvGrpSpPr>
            <p:grpSpPr>
              <a:xfrm>
                <a:off x="1734376" y="1764181"/>
                <a:ext cx="1440000" cy="2380036"/>
                <a:chOff x="1370630" y="1764181"/>
                <a:chExt cx="1440000" cy="238003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708CC3A4-F39D-1944-9CB3-7C3C26AE51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30" y="1764181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88AE4440-D2E9-C8D9-DC8B-1B4677640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2177" y="3424217"/>
                  <a:ext cx="720000" cy="72000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597D06-FDD6-E333-439E-D2B06EFAE61E}"/>
                  </a:ext>
                </a:extLst>
              </p:cNvPr>
              <p:cNvSpPr txBox="1"/>
              <p:nvPr/>
            </p:nvSpPr>
            <p:spPr>
              <a:xfrm>
                <a:off x="1734376" y="4205151"/>
                <a:ext cx="1440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태양전지 어레이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ADF0D6D-6859-1FCE-3358-7896EAA84B45}"/>
                </a:ext>
              </a:extLst>
            </p:cNvPr>
            <p:cNvGrpSpPr/>
            <p:nvPr/>
          </p:nvGrpSpPr>
          <p:grpSpPr>
            <a:xfrm>
              <a:off x="4236376" y="2414199"/>
              <a:ext cx="1440000" cy="1408560"/>
              <a:chOff x="4236376" y="2414199"/>
              <a:chExt cx="1440000" cy="140856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30E3D54-BDCB-3BB4-ADC0-CE14277F7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376" y="2414199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753A8C-1DFD-FC07-C103-A43F5FC95C2A}"/>
                  </a:ext>
                </a:extLst>
              </p:cNvPr>
              <p:cNvSpPr txBox="1"/>
              <p:nvPr/>
            </p:nvSpPr>
            <p:spPr>
              <a:xfrm>
                <a:off x="4236376" y="3530371"/>
                <a:ext cx="1440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인버터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1FC8C1F-FF71-1A05-00CC-896A72C7B745}"/>
                </a:ext>
              </a:extLst>
            </p:cNvPr>
            <p:cNvGrpSpPr/>
            <p:nvPr/>
          </p:nvGrpSpPr>
          <p:grpSpPr>
            <a:xfrm>
              <a:off x="6891124" y="2414199"/>
              <a:ext cx="1440000" cy="1408560"/>
              <a:chOff x="6891124" y="2414199"/>
              <a:chExt cx="1440000" cy="140856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9837216-F6DC-66BA-948F-0D2565193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124" y="2414199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AA8C78-9BF6-C9F2-6328-62BF58C6E5D0}"/>
                  </a:ext>
                </a:extLst>
              </p:cNvPr>
              <p:cNvSpPr txBox="1"/>
              <p:nvPr/>
            </p:nvSpPr>
            <p:spPr>
              <a:xfrm>
                <a:off x="6891124" y="3530371"/>
                <a:ext cx="1440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계통 연계장치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EBA91D2-C56C-5186-725F-968F6E1FB245}"/>
                </a:ext>
              </a:extLst>
            </p:cNvPr>
            <p:cNvGrpSpPr/>
            <p:nvPr/>
          </p:nvGrpSpPr>
          <p:grpSpPr>
            <a:xfrm>
              <a:off x="9224483" y="2414199"/>
              <a:ext cx="1440000" cy="1408560"/>
              <a:chOff x="9224483" y="2414199"/>
              <a:chExt cx="1440000" cy="140856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0CAE16F-9E3E-C299-AB50-E3BD70E14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4483" y="2414199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42FBF-16CC-C668-175A-99054327BEC3}"/>
                  </a:ext>
                </a:extLst>
              </p:cNvPr>
              <p:cNvSpPr txBox="1"/>
              <p:nvPr/>
            </p:nvSpPr>
            <p:spPr>
              <a:xfrm>
                <a:off x="9224483" y="3530371"/>
                <a:ext cx="1440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한전 계통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6930299-89CE-2959-DFB5-EEEDAE077D0B}"/>
                </a:ext>
              </a:extLst>
            </p:cNvPr>
            <p:cNvGrpSpPr/>
            <p:nvPr/>
          </p:nvGrpSpPr>
          <p:grpSpPr>
            <a:xfrm>
              <a:off x="7771819" y="4016836"/>
              <a:ext cx="1761350" cy="1334966"/>
              <a:chOff x="8504483" y="3895874"/>
              <a:chExt cx="1761350" cy="1334966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B2AE621-A846-93EF-F633-0BF8D80E9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5158" y="3895874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78E613-54B2-5C90-B03B-57E244FFB9E9}"/>
                  </a:ext>
                </a:extLst>
              </p:cNvPr>
              <p:cNvSpPr txBox="1"/>
              <p:nvPr/>
            </p:nvSpPr>
            <p:spPr>
              <a:xfrm>
                <a:off x="8504483" y="4938452"/>
                <a:ext cx="176135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/>
                  <a:t>RTU(</a:t>
                </a:r>
                <a:r>
                  <a:rPr lang="ko-KR" altLang="en-US" sz="1300" b="1" dirty="0"/>
                  <a:t>원격 단말 장치</a:t>
                </a:r>
                <a:r>
                  <a:rPr lang="en-US" altLang="ko-KR" sz="1300" b="1" dirty="0"/>
                  <a:t>)</a:t>
                </a:r>
                <a:endParaRPr lang="ko-KR" altLang="en-US" sz="1300" b="1" dirty="0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00C7AEB-A353-590C-F98D-891BDF457321}"/>
                </a:ext>
              </a:extLst>
            </p:cNvPr>
            <p:cNvCxnSpPr/>
            <p:nvPr/>
          </p:nvCxnSpPr>
          <p:spPr>
            <a:xfrm>
              <a:off x="5375564" y="3784217"/>
              <a:ext cx="2613891" cy="7726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CC82347-C68D-E4ED-D647-4E5A65EC66D5}"/>
                </a:ext>
              </a:extLst>
            </p:cNvPr>
            <p:cNvCxnSpPr>
              <a:cxnSpLocks/>
            </p:cNvCxnSpPr>
            <p:nvPr/>
          </p:nvCxnSpPr>
          <p:spPr>
            <a:xfrm>
              <a:off x="8151124" y="3361406"/>
              <a:ext cx="412491" cy="84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1192265-424E-5142-7EBC-13131497C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9455" y="3829866"/>
              <a:ext cx="385787" cy="45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817201F-C261-5DF9-28F2-31B7D5119C60}"/>
              </a:ext>
            </a:extLst>
          </p:cNvPr>
          <p:cNvSpPr txBox="1"/>
          <p:nvPr/>
        </p:nvSpPr>
        <p:spPr>
          <a:xfrm>
            <a:off x="1387865" y="4875158"/>
            <a:ext cx="273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출처 </a:t>
            </a:r>
            <a:r>
              <a:rPr lang="en-US" altLang="ko-KR" sz="1000" dirty="0"/>
              <a:t>: https://www.flaticon.com/kr/</a:t>
            </a:r>
            <a:endParaRPr lang="ko-KR" altLang="en-US" sz="10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868AF47-1761-FFEE-79D7-EE08D4DEF9DF}"/>
              </a:ext>
            </a:extLst>
          </p:cNvPr>
          <p:cNvCxnSpPr>
            <a:cxnSpLocks/>
            <a:stCxn id="25" idx="3"/>
            <a:endCxn id="73" idx="2"/>
          </p:cNvCxnSpPr>
          <p:nvPr/>
        </p:nvCxnSpPr>
        <p:spPr>
          <a:xfrm flipV="1">
            <a:off x="8900913" y="3803182"/>
            <a:ext cx="2284002" cy="85441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74327F3-64B6-20A6-5D95-91BC45AB8F1A}"/>
              </a:ext>
            </a:extLst>
          </p:cNvPr>
          <p:cNvGrpSpPr/>
          <p:nvPr/>
        </p:nvGrpSpPr>
        <p:grpSpPr>
          <a:xfrm>
            <a:off x="10644914" y="2505766"/>
            <a:ext cx="1080001" cy="1297416"/>
            <a:chOff x="10666352" y="2620511"/>
            <a:chExt cx="1080001" cy="1297416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5CDE65C8-D2F8-73F4-1D7D-3DD1A5FF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352" y="2620511"/>
              <a:ext cx="1080000" cy="108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E1098F-26B3-5AD8-8AA4-7364DA3B6027}"/>
                </a:ext>
              </a:extLst>
            </p:cNvPr>
            <p:cNvSpPr txBox="1"/>
            <p:nvPr/>
          </p:nvSpPr>
          <p:spPr>
            <a:xfrm>
              <a:off x="10666352" y="3625539"/>
              <a:ext cx="108000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/>
                <a:t>원격지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F325D6-DE95-E40C-89B6-5E60339EE9F4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7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900B1-2188-6B28-943F-6C5A0D6BE56C}"/>
              </a:ext>
            </a:extLst>
          </p:cNvPr>
          <p:cNvSpPr/>
          <p:nvPr/>
        </p:nvSpPr>
        <p:spPr>
          <a:xfrm>
            <a:off x="990737" y="1045634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예측제도란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1886EC-71CC-00F2-F1DC-12607A72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2" y="1676007"/>
            <a:ext cx="5480428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F26064B-4A07-9E40-8457-3C3B4B15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26" y="1963842"/>
            <a:ext cx="4999247" cy="18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4CB77C-3498-0A42-B196-F60E67942559}"/>
              </a:ext>
            </a:extLst>
          </p:cNvPr>
          <p:cNvSpPr/>
          <p:nvPr/>
        </p:nvSpPr>
        <p:spPr>
          <a:xfrm>
            <a:off x="1046325" y="4520003"/>
            <a:ext cx="10666467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20MW </a:t>
            </a:r>
            <a:r>
              <a:rPr lang="ko-KR" altLang="en-US" b="1" dirty="0">
                <a:solidFill>
                  <a:srgbClr val="44546A"/>
                </a:solidFill>
              </a:rPr>
              <a:t>이상 태양광</a:t>
            </a:r>
            <a:r>
              <a:rPr lang="en-US" altLang="ko-KR" b="1" dirty="0">
                <a:solidFill>
                  <a:srgbClr val="44546A"/>
                </a:solidFill>
              </a:rPr>
              <a:t>,</a:t>
            </a:r>
            <a:r>
              <a:rPr lang="ko-KR" altLang="en-US" b="1" dirty="0">
                <a:solidFill>
                  <a:srgbClr val="44546A"/>
                </a:solidFill>
              </a:rPr>
              <a:t> 풍력 등 발전사업자의 재생에너지 발전량을 하루 전에 미리 예측하여 제출하고</a:t>
            </a:r>
            <a:r>
              <a:rPr lang="en-US" altLang="ko-KR" b="1" dirty="0">
                <a:solidFill>
                  <a:srgbClr val="44546A"/>
                </a:solidFill>
              </a:rPr>
              <a:t>,</a:t>
            </a:r>
            <a:r>
              <a:rPr lang="ko-KR" altLang="en-US" b="1" dirty="0">
                <a:solidFill>
                  <a:srgbClr val="44546A"/>
                </a:solidFill>
              </a:rPr>
              <a:t>당일 날 일정 오차율 이내로 이를 이행할 경우 정산급을 지급하는 제도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기대 효과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재생에너지 발전량 예측능력을 제고함으로써 재생에너지 변동성에 따른 발전기 추가 기동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           </a:t>
            </a:r>
            <a:r>
              <a:rPr lang="ko-KR" altLang="en-US" b="1" dirty="0">
                <a:solidFill>
                  <a:srgbClr val="44546A"/>
                </a:solidFill>
              </a:rPr>
              <a:t>등의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불필요한 사용을 줄여 보다 안정적인 전력계통 운용에 기여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66C170C-78D8-5AA2-2B40-C00F2D3E202B}"/>
              </a:ext>
            </a:extLst>
          </p:cNvPr>
          <p:cNvSpPr/>
          <p:nvPr/>
        </p:nvSpPr>
        <p:spPr>
          <a:xfrm rot="10800000">
            <a:off x="6467909" y="2809666"/>
            <a:ext cx="395307" cy="291732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FFBEE6-E1AB-3975-207C-A7BA856E6453}"/>
              </a:ext>
            </a:extLst>
          </p:cNvPr>
          <p:cNvSpPr/>
          <p:nvPr/>
        </p:nvSpPr>
        <p:spPr>
          <a:xfrm>
            <a:off x="8273364" y="3735546"/>
            <a:ext cx="343942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>
                <a:solidFill>
                  <a:srgbClr val="44546A"/>
                </a:solidFill>
              </a:rPr>
              <a:t>산업통상자원부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E79329-6553-3E40-08DE-598ACD0F8983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2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2BBD4-959D-285B-3F01-EA4304C48DC7}"/>
              </a:ext>
            </a:extLst>
          </p:cNvPr>
          <p:cNvSpPr/>
          <p:nvPr/>
        </p:nvSpPr>
        <p:spPr>
          <a:xfrm>
            <a:off x="947553" y="1086084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발전에 영향을 미치는 요인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9DCFB6-55CD-965B-6C20-5F0B35203B2A}"/>
              </a:ext>
            </a:extLst>
          </p:cNvPr>
          <p:cNvSpPr/>
          <p:nvPr/>
        </p:nvSpPr>
        <p:spPr>
          <a:xfrm>
            <a:off x="1036318" y="1578576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1. </a:t>
            </a:r>
            <a:r>
              <a:rPr lang="ko-KR" altLang="en-US" sz="1400" b="1" dirty="0">
                <a:solidFill>
                  <a:srgbClr val="44546A"/>
                </a:solidFill>
              </a:rPr>
              <a:t>인버터 유형 </a:t>
            </a:r>
            <a:r>
              <a:rPr lang="en-US" altLang="ko-KR" sz="1400" b="1" dirty="0">
                <a:solidFill>
                  <a:srgbClr val="44546A"/>
                </a:solidFill>
              </a:rPr>
              <a:t>(</a:t>
            </a:r>
            <a:r>
              <a:rPr lang="ko-KR" altLang="en-US" sz="1400" b="1" dirty="0">
                <a:solidFill>
                  <a:srgbClr val="44546A"/>
                </a:solidFill>
              </a:rPr>
              <a:t>스트링</a:t>
            </a:r>
            <a:r>
              <a:rPr lang="en-US" altLang="ko-KR" sz="1400" b="1" dirty="0">
                <a:solidFill>
                  <a:srgbClr val="44546A"/>
                </a:solidFill>
              </a:rPr>
              <a:t> VS </a:t>
            </a:r>
            <a:r>
              <a:rPr lang="ko-KR" altLang="en-US" sz="1400" b="1" dirty="0">
                <a:solidFill>
                  <a:srgbClr val="44546A"/>
                </a:solidFill>
              </a:rPr>
              <a:t>센트럴</a:t>
            </a:r>
            <a:r>
              <a:rPr lang="en-US" altLang="ko-KR" sz="14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7FC2A0-44B4-E761-C3A5-7E324A1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6" y="1952462"/>
            <a:ext cx="3896652" cy="21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04564A-2D1B-8946-223B-0B730FBD63A8}"/>
              </a:ext>
            </a:extLst>
          </p:cNvPr>
          <p:cNvSpPr/>
          <p:nvPr/>
        </p:nvSpPr>
        <p:spPr>
          <a:xfrm>
            <a:off x="1036318" y="4320860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2. </a:t>
            </a:r>
            <a:r>
              <a:rPr lang="ko-KR" altLang="en-US" sz="1400" b="1" dirty="0">
                <a:solidFill>
                  <a:srgbClr val="44546A"/>
                </a:solidFill>
              </a:rPr>
              <a:t>모듈 연결 방식 </a:t>
            </a:r>
            <a:r>
              <a:rPr lang="en-US" altLang="ko-KR" sz="1400" b="1" dirty="0">
                <a:solidFill>
                  <a:srgbClr val="44546A"/>
                </a:solidFill>
              </a:rPr>
              <a:t>(</a:t>
            </a:r>
            <a:r>
              <a:rPr lang="ko-KR" altLang="en-US" sz="1400" b="1" dirty="0">
                <a:solidFill>
                  <a:srgbClr val="44546A"/>
                </a:solidFill>
              </a:rPr>
              <a:t>모듈 간 직렬 </a:t>
            </a:r>
            <a:r>
              <a:rPr lang="en-US" altLang="ko-KR" sz="1400" b="1" dirty="0">
                <a:solidFill>
                  <a:srgbClr val="44546A"/>
                </a:solidFill>
              </a:rPr>
              <a:t>vs </a:t>
            </a:r>
            <a:r>
              <a:rPr lang="ko-KR" altLang="en-US" sz="1400" b="1" dirty="0">
                <a:solidFill>
                  <a:srgbClr val="44546A"/>
                </a:solidFill>
              </a:rPr>
              <a:t>병렬</a:t>
            </a:r>
            <a:r>
              <a:rPr lang="en-US" altLang="ko-KR" sz="14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3C689D-343A-71D0-900E-65258D4E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06" y="4694745"/>
            <a:ext cx="3896652" cy="162877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1BEB1F9-5093-EE0C-F4C9-172BEAA3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58" y="1849357"/>
            <a:ext cx="6116320" cy="25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29036-8625-1FD9-309B-35D8995E6B2D}"/>
              </a:ext>
            </a:extLst>
          </p:cNvPr>
          <p:cNvSpPr/>
          <p:nvPr/>
        </p:nvSpPr>
        <p:spPr>
          <a:xfrm>
            <a:off x="6112070" y="1558256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3. </a:t>
            </a:r>
            <a:r>
              <a:rPr lang="ko-KR" altLang="en-US" sz="1400" b="1" dirty="0">
                <a:solidFill>
                  <a:srgbClr val="44546A"/>
                </a:solidFill>
              </a:rPr>
              <a:t>기상 요소</a:t>
            </a:r>
            <a:endParaRPr lang="en-US" altLang="ko-KR" sz="1400" b="1" dirty="0">
              <a:solidFill>
                <a:srgbClr val="44546A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3B8A75-0463-1BF7-2E63-48A5E1D3D4F8}"/>
              </a:ext>
            </a:extLst>
          </p:cNvPr>
          <p:cNvSpPr/>
          <p:nvPr/>
        </p:nvSpPr>
        <p:spPr>
          <a:xfrm>
            <a:off x="6112070" y="4530760"/>
            <a:ext cx="4354284" cy="697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발전에 직접적인 영향 </a:t>
            </a:r>
            <a:r>
              <a:rPr lang="en-US" altLang="ko-KR" sz="1400" b="1" dirty="0">
                <a:solidFill>
                  <a:srgbClr val="44546A"/>
                </a:solidFill>
              </a:rPr>
              <a:t>: </a:t>
            </a:r>
            <a:r>
              <a:rPr lang="ko-KR" altLang="en-US" sz="1400" b="1" dirty="0">
                <a:solidFill>
                  <a:srgbClr val="44546A"/>
                </a:solidFill>
              </a:rPr>
              <a:t>일사량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일조시간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운량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태양전지 효율에 간접적 영향 </a:t>
            </a:r>
            <a:r>
              <a:rPr lang="en-US" altLang="ko-KR" sz="1400" b="1" dirty="0">
                <a:solidFill>
                  <a:srgbClr val="44546A"/>
                </a:solidFill>
              </a:rPr>
              <a:t>: </a:t>
            </a:r>
            <a:r>
              <a:rPr lang="ko-KR" altLang="en-US" sz="1400" b="1" dirty="0">
                <a:solidFill>
                  <a:srgbClr val="44546A"/>
                </a:solidFill>
              </a:rPr>
              <a:t>온도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풍속</a:t>
            </a:r>
            <a:r>
              <a:rPr lang="en-US" altLang="ko-KR" sz="1400" b="1" dirty="0">
                <a:solidFill>
                  <a:srgbClr val="44546A"/>
                </a:solidFill>
              </a:rPr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C028CB-E7DB-1E7A-BA11-389B7F601B5A}"/>
              </a:ext>
            </a:extLst>
          </p:cNvPr>
          <p:cNvSpPr/>
          <p:nvPr/>
        </p:nvSpPr>
        <p:spPr>
          <a:xfrm>
            <a:off x="5759118" y="1477447"/>
            <a:ext cx="5945203" cy="5160954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0FE65C-112E-FE26-1C58-4A52448B1B87}"/>
              </a:ext>
            </a:extLst>
          </p:cNvPr>
          <p:cNvSpPr/>
          <p:nvPr/>
        </p:nvSpPr>
        <p:spPr>
          <a:xfrm>
            <a:off x="1985985" y="6304783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B66832-5B6C-4E3A-ADAA-5F33E2F7CEE5}"/>
              </a:ext>
            </a:extLst>
          </p:cNvPr>
          <p:cNvSpPr/>
          <p:nvPr/>
        </p:nvSpPr>
        <p:spPr>
          <a:xfrm>
            <a:off x="2001517" y="4076177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BAF97B-1B61-9A09-F6EA-D5441F12CCA6}"/>
              </a:ext>
            </a:extLst>
          </p:cNvPr>
          <p:cNvSpPr/>
          <p:nvPr/>
        </p:nvSpPr>
        <p:spPr>
          <a:xfrm>
            <a:off x="6111277" y="5302436"/>
            <a:ext cx="5431535" cy="10722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관련 논문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</a:p>
          <a:p>
            <a:r>
              <a:rPr lang="en-US" altLang="ko-KR" sz="1200" b="0" i="0" dirty="0">
                <a:solidFill>
                  <a:srgbClr val="1D1D1D"/>
                </a:solidFill>
                <a:effectLst/>
                <a:latin typeface="NotoSansKRM"/>
              </a:rPr>
              <a:t>1. </a:t>
            </a: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태양광발전에 영향을 미치는 요소 분석을 통한 연간 발전량 예측에 관한 연구</a:t>
            </a:r>
            <a:endParaRPr lang="en-US" altLang="ko-KR" sz="1200" b="0" i="0" dirty="0">
              <a:solidFill>
                <a:srgbClr val="1D1D1D"/>
              </a:solidFill>
              <a:effectLst/>
              <a:latin typeface="NotoSansKRM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    </a:t>
            </a:r>
            <a:r>
              <a:rPr lang="en-US" altLang="ko-KR" sz="1200" b="0" i="0" dirty="0">
                <a:solidFill>
                  <a:srgbClr val="1D1D1D"/>
                </a:solidFill>
                <a:effectLst/>
                <a:latin typeface="NotoSansKRM"/>
              </a:rPr>
              <a:t>(</a:t>
            </a:r>
            <a:r>
              <a:rPr lang="ko-KR" altLang="en-US" sz="1200" dirty="0">
                <a:solidFill>
                  <a:srgbClr val="1D1D1D"/>
                </a:solidFill>
                <a:latin typeface="NotoSansKRM"/>
              </a:rPr>
              <a:t>숭실대학교 대학원</a:t>
            </a:r>
            <a:r>
              <a:rPr lang="en-US" altLang="ko-KR" sz="1200" dirty="0">
                <a:solidFill>
                  <a:srgbClr val="1D1D1D"/>
                </a:solidFill>
                <a:latin typeface="NotoSansKRM"/>
              </a:rPr>
              <a:t>, </a:t>
            </a:r>
            <a:r>
              <a:rPr lang="ko-KR" altLang="en-US" sz="1200" dirty="0">
                <a:solidFill>
                  <a:srgbClr val="1D1D1D"/>
                </a:solidFill>
                <a:latin typeface="NotoSansKRM"/>
              </a:rPr>
              <a:t>저자 </a:t>
            </a:r>
            <a:r>
              <a:rPr lang="ko-KR" altLang="en-US" sz="1200" dirty="0" err="1">
                <a:solidFill>
                  <a:srgbClr val="1D1D1D"/>
                </a:solidFill>
                <a:latin typeface="NotoSansKRM"/>
              </a:rPr>
              <a:t>차왕철</a:t>
            </a:r>
            <a:r>
              <a:rPr lang="en-US" altLang="ko-KR" sz="1200" dirty="0">
                <a:solidFill>
                  <a:srgbClr val="1D1D1D"/>
                </a:solidFill>
                <a:latin typeface="NotoSansKRM"/>
              </a:rPr>
              <a:t>)</a:t>
            </a: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 </a:t>
            </a:r>
            <a:endParaRPr lang="en-US" altLang="ko-KR" sz="1200" b="0" i="0" dirty="0">
              <a:solidFill>
                <a:srgbClr val="1D1D1D"/>
              </a:solidFill>
              <a:effectLst/>
              <a:latin typeface="NotoSansKRM"/>
            </a:endParaRPr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solidFill>
                  <a:srgbClr val="111111"/>
                </a:solidFill>
                <a:effectLst/>
              </a:rPr>
              <a:t>2. </a:t>
            </a:r>
            <a:r>
              <a:rPr lang="ko-KR" altLang="en-US" sz="1200" i="0" dirty="0">
                <a:solidFill>
                  <a:srgbClr val="111111"/>
                </a:solidFill>
                <a:effectLst/>
              </a:rPr>
              <a:t>기상요소가 태양광발전에 미치는 영향 분석 </a:t>
            </a:r>
            <a:r>
              <a:rPr lang="en-US" altLang="ko-KR" sz="1200" i="0" dirty="0">
                <a:solidFill>
                  <a:srgbClr val="111111"/>
                </a:solidFill>
                <a:effectLst/>
              </a:rPr>
              <a:t>(</a:t>
            </a:r>
            <a:r>
              <a:rPr lang="ko-KR" altLang="en-US" sz="1200" i="0" dirty="0" err="1">
                <a:solidFill>
                  <a:srgbClr val="111111"/>
                </a:solidFill>
                <a:effectLst/>
              </a:rPr>
              <a:t>한국신재생에너지학회</a:t>
            </a:r>
            <a:r>
              <a:rPr lang="en-US" altLang="ko-KR" sz="1200" i="0" dirty="0">
                <a:solidFill>
                  <a:srgbClr val="111111"/>
                </a:solidFill>
                <a:effectLst/>
              </a:rPr>
              <a:t>)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489DCF-E938-8B42-8546-7D239E97184F}"/>
              </a:ext>
            </a:extLst>
          </p:cNvPr>
          <p:cNvSpPr/>
          <p:nvPr/>
        </p:nvSpPr>
        <p:spPr>
          <a:xfrm>
            <a:off x="8383553" y="4207303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61682-43D4-28BC-06C2-877F60222A21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110A61E6-E7D7-5D91-CD25-6FCCC6F6B46D}"/>
              </a:ext>
            </a:extLst>
          </p:cNvPr>
          <p:cNvSpPr/>
          <p:nvPr/>
        </p:nvSpPr>
        <p:spPr>
          <a:xfrm>
            <a:off x="798896" y="972630"/>
            <a:ext cx="11198031" cy="5665771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F15876-FB41-A026-2660-087FE92E36AB}"/>
              </a:ext>
            </a:extLst>
          </p:cNvPr>
          <p:cNvGrpSpPr/>
          <p:nvPr/>
        </p:nvGrpSpPr>
        <p:grpSpPr>
          <a:xfrm>
            <a:off x="563422" y="57895"/>
            <a:ext cx="1527208" cy="323736"/>
            <a:chOff x="-53717" y="4177"/>
            <a:chExt cx="2824236" cy="5482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E23BE-2ECD-F43C-DA18-415C1182105F}"/>
                </a:ext>
              </a:extLst>
            </p:cNvPr>
            <p:cNvSpPr/>
            <p:nvPr/>
          </p:nvSpPr>
          <p:spPr>
            <a:xfrm>
              <a:off x="753368" y="4178"/>
              <a:ext cx="2017151" cy="54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7115D-71D9-9279-8234-0F1F211E95C8}"/>
                </a:ext>
              </a:extLst>
            </p:cNvPr>
            <p:cNvSpPr txBox="1"/>
            <p:nvPr/>
          </p:nvSpPr>
          <p:spPr>
            <a:xfrm>
              <a:off x="753368" y="78244"/>
              <a:ext cx="2017151" cy="41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lt"/>
                </a:rPr>
                <a:t>개 요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325977C-65DB-22FB-435E-1C96198DC10C}"/>
                </a:ext>
              </a:extLst>
            </p:cNvPr>
            <p:cNvGrpSpPr/>
            <p:nvPr/>
          </p:nvGrpSpPr>
          <p:grpSpPr>
            <a:xfrm>
              <a:off x="-53717" y="4177"/>
              <a:ext cx="857085" cy="548245"/>
              <a:chOff x="-44092" y="52302"/>
              <a:chExt cx="857085" cy="5482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0DCA9A0-1E14-F7E3-EB3C-11DF325250B4}"/>
                  </a:ext>
                </a:extLst>
              </p:cNvPr>
              <p:cNvSpPr/>
              <p:nvPr/>
            </p:nvSpPr>
            <p:spPr>
              <a:xfrm>
                <a:off x="5908" y="52302"/>
                <a:ext cx="757085" cy="548245"/>
              </a:xfrm>
              <a:prstGeom prst="rect">
                <a:avLst/>
              </a:prstGeom>
              <a:solidFill>
                <a:srgbClr val="548AFF"/>
              </a:solidFill>
              <a:ln>
                <a:solidFill>
                  <a:srgbClr val="548A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E95CAE-969E-C5CE-BEC7-16C066A226A9}"/>
                  </a:ext>
                </a:extLst>
              </p:cNvPr>
              <p:cNvSpPr txBox="1"/>
              <p:nvPr/>
            </p:nvSpPr>
            <p:spPr>
              <a:xfrm>
                <a:off x="-44092" y="95592"/>
                <a:ext cx="857085" cy="469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484E05-23CB-F169-BEB2-8106FDA31471}"/>
              </a:ext>
            </a:extLst>
          </p:cNvPr>
          <p:cNvSpPr/>
          <p:nvPr/>
        </p:nvSpPr>
        <p:spPr>
          <a:xfrm>
            <a:off x="77002" y="0"/>
            <a:ext cx="2637322" cy="51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F135D-8B17-24D4-DFB2-670B563927A0}"/>
              </a:ext>
            </a:extLst>
          </p:cNvPr>
          <p:cNvSpPr txBox="1"/>
          <p:nvPr/>
        </p:nvSpPr>
        <p:spPr>
          <a:xfrm>
            <a:off x="773229" y="214092"/>
            <a:ext cx="54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기초 지식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EFC652-AED5-62D1-1598-99EF277AA509}"/>
              </a:ext>
            </a:extLst>
          </p:cNvPr>
          <p:cNvSpPr/>
          <p:nvPr/>
        </p:nvSpPr>
        <p:spPr>
          <a:xfrm>
            <a:off x="999854" y="1111565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발전에 직접적인 영향을 미치는 기상 요인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12525-DC74-214D-5697-41BB954A4E49}"/>
              </a:ext>
            </a:extLst>
          </p:cNvPr>
          <p:cNvSpPr/>
          <p:nvPr/>
        </p:nvSpPr>
        <p:spPr>
          <a:xfrm>
            <a:off x="1070974" y="1726776"/>
            <a:ext cx="9464332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태양으로부터 오는 태양 복사 에너지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일사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가 지표에 닿는 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41997-747D-4936-65AB-784ECE994A75}"/>
              </a:ext>
            </a:extLst>
          </p:cNvPr>
          <p:cNvSpPr/>
          <p:nvPr/>
        </p:nvSpPr>
        <p:spPr>
          <a:xfrm>
            <a:off x="1070974" y="2807540"/>
            <a:ext cx="10322560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태양의 직사광이 지표면에 비친 시간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일정한 장소에 해가 떠서 질 때까지 태양에서 직접 오는 볕이 지구표면을 쬐는 시간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- 1</a:t>
            </a:r>
            <a:r>
              <a:rPr lang="ko-KR" altLang="en-US" b="1" dirty="0">
                <a:solidFill>
                  <a:srgbClr val="44546A"/>
                </a:solidFill>
              </a:rPr>
              <a:t>시간을 기준으로 얼마나 조사되었는가를 나타내는 척도로 </a:t>
            </a:r>
            <a:r>
              <a:rPr lang="en-US" altLang="ko-KR" b="1" dirty="0">
                <a:solidFill>
                  <a:srgbClr val="44546A"/>
                </a:solidFill>
              </a:rPr>
              <a:t>Categorical value</a:t>
            </a:r>
            <a:r>
              <a:rPr lang="ko-KR" altLang="en-US" b="1" dirty="0">
                <a:solidFill>
                  <a:srgbClr val="44546A"/>
                </a:solidFill>
              </a:rPr>
              <a:t>에 해당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33B148-EB0B-FFA7-7A6D-DE7B4DE4202B}"/>
              </a:ext>
            </a:extLst>
          </p:cNvPr>
          <p:cNvSpPr/>
          <p:nvPr/>
        </p:nvSpPr>
        <p:spPr>
          <a:xfrm>
            <a:off x="1070974" y="4719301"/>
            <a:ext cx="9464332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운량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구름의 많고 적음의 정도를 나타내는 정도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특정 지점에서 관찰할 때 구름이 하늘을 덮고 있는 정도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정도를 나타내는 값으로 </a:t>
            </a:r>
            <a:r>
              <a:rPr lang="en-US" altLang="ko-KR" b="1" dirty="0">
                <a:solidFill>
                  <a:srgbClr val="44546A"/>
                </a:solidFill>
              </a:rPr>
              <a:t>Categorical value</a:t>
            </a:r>
            <a:r>
              <a:rPr lang="ko-KR" altLang="en-US" b="1" dirty="0">
                <a:solidFill>
                  <a:srgbClr val="44546A"/>
                </a:solidFill>
              </a:rPr>
              <a:t>에 해당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5B156A-4B6B-B438-BE7B-C589469E3D39}"/>
              </a:ext>
            </a:extLst>
          </p:cNvPr>
          <p:cNvSpPr/>
          <p:nvPr/>
        </p:nvSpPr>
        <p:spPr>
          <a:xfrm>
            <a:off x="0" y="0"/>
            <a:ext cx="545806" cy="6858000"/>
          </a:xfrm>
          <a:prstGeom prst="rect">
            <a:avLst/>
          </a:prstGeom>
          <a:solidFill>
            <a:srgbClr val="548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3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2571</Words>
  <Application>Microsoft Office PowerPoint</Application>
  <PresentationFormat>와이드스크린</PresentationFormat>
  <Paragraphs>453</Paragraphs>
  <Slides>46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NotoSansKRM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세훈</dc:creator>
  <cp:lastModifiedBy>김 세훈</cp:lastModifiedBy>
  <cp:revision>231</cp:revision>
  <dcterms:created xsi:type="dcterms:W3CDTF">2023-07-19T12:19:52Z</dcterms:created>
  <dcterms:modified xsi:type="dcterms:W3CDTF">2023-07-21T08:47:16Z</dcterms:modified>
</cp:coreProperties>
</file>