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75" r:id="rId3"/>
    <p:sldId id="258" r:id="rId4"/>
    <p:sldId id="279" r:id="rId5"/>
    <p:sldId id="295" r:id="rId6"/>
    <p:sldId id="283" r:id="rId7"/>
    <p:sldId id="296" r:id="rId8"/>
    <p:sldId id="288" r:id="rId9"/>
    <p:sldId id="285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276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D29F10"/>
    <a:srgbClr val="2E2304"/>
    <a:srgbClr val="1D1D1D"/>
    <a:srgbClr val="594407"/>
    <a:srgbClr val="FAEABC"/>
    <a:srgbClr val="F0C13C"/>
    <a:srgbClr val="F6D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557D2-04B2-4622-A5F7-8679065053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DA794-5288-496F-A657-7E0702B6CA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013D-9AEF-4F3A-B417-E8BF6B8EFC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5C8A-821B-4139-B445-02EC66E8D9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94"/>
          <a:stretch>
            <a:fillRect/>
          </a:stretch>
        </p:blipFill>
        <p:spPr>
          <a:xfrm>
            <a:off x="0" y="0"/>
            <a:ext cx="12192000" cy="6931742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139638" y="706437"/>
            <a:ext cx="2711824" cy="777875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62000" y="609600"/>
            <a:ext cx="1289050" cy="971550"/>
            <a:chOff x="762000" y="609600"/>
            <a:chExt cx="1289050" cy="971550"/>
          </a:xfrm>
        </p:grpSpPr>
        <p:sp>
          <p:nvSpPr>
            <p:cNvPr id="13" name="矩形 12"/>
            <p:cNvSpPr/>
            <p:nvPr/>
          </p:nvSpPr>
          <p:spPr>
            <a:xfrm rot="2664561">
              <a:off x="762000" y="609600"/>
              <a:ext cx="971550" cy="971550"/>
            </a:xfrm>
            <a:prstGeom prst="rect">
              <a:avLst/>
            </a:prstGeom>
            <a:noFill/>
            <a:ln>
              <a:solidFill>
                <a:srgbClr val="F0C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664561">
              <a:off x="1079500" y="609600"/>
              <a:ext cx="971550" cy="971550"/>
            </a:xfrm>
            <a:prstGeom prst="rect">
              <a:avLst/>
            </a:prstGeom>
            <a:noFill/>
            <a:ln>
              <a:solidFill>
                <a:srgbClr val="F0C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94"/>
          <a:stretch>
            <a:fillRect/>
          </a:stretch>
        </p:blipFill>
        <p:spPr>
          <a:xfrm>
            <a:off x="0" y="0"/>
            <a:ext cx="12192000" cy="6931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" r="29370"/>
          <a:stretch>
            <a:fillRect/>
          </a:stretch>
        </p:blipFill>
        <p:spPr>
          <a:xfrm>
            <a:off x="0" y="1"/>
            <a:ext cx="12191999" cy="682865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4133850"/>
            <a:ext cx="12192000" cy="269480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  <a:alpha val="0"/>
                </a:schemeClr>
              </a:gs>
              <a:gs pos="71000">
                <a:srgbClr val="1D1D1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1139638" y="706437"/>
            <a:ext cx="2711824" cy="777875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62000" y="609600"/>
            <a:ext cx="1289050" cy="971550"/>
            <a:chOff x="762000" y="609600"/>
            <a:chExt cx="1289050" cy="971550"/>
          </a:xfrm>
        </p:grpSpPr>
        <p:sp>
          <p:nvSpPr>
            <p:cNvPr id="6" name="矩形 5"/>
            <p:cNvSpPr/>
            <p:nvPr/>
          </p:nvSpPr>
          <p:spPr>
            <a:xfrm rot="2664561">
              <a:off x="762000" y="609600"/>
              <a:ext cx="971550" cy="971550"/>
            </a:xfrm>
            <a:prstGeom prst="rect">
              <a:avLst/>
            </a:prstGeom>
            <a:noFill/>
            <a:ln>
              <a:solidFill>
                <a:srgbClr val="F0C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664561">
              <a:off x="1079500" y="609600"/>
              <a:ext cx="971550" cy="971550"/>
            </a:xfrm>
            <a:prstGeom prst="rect">
              <a:avLst/>
            </a:prstGeom>
            <a:noFill/>
            <a:ln>
              <a:solidFill>
                <a:srgbClr val="F0C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94"/>
          <a:stretch>
            <a:fillRect/>
          </a:stretch>
        </p:blipFill>
        <p:spPr>
          <a:xfrm>
            <a:off x="0" y="0"/>
            <a:ext cx="12192000" cy="6931742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762000" y="609600"/>
            <a:ext cx="1289050" cy="971550"/>
            <a:chOff x="762000" y="609600"/>
            <a:chExt cx="1289050" cy="971550"/>
          </a:xfrm>
        </p:grpSpPr>
        <p:sp>
          <p:nvSpPr>
            <p:cNvPr id="11" name="矩形 10"/>
            <p:cNvSpPr/>
            <p:nvPr/>
          </p:nvSpPr>
          <p:spPr>
            <a:xfrm rot="2664561">
              <a:off x="762000" y="609600"/>
              <a:ext cx="971550" cy="971550"/>
            </a:xfrm>
            <a:prstGeom prst="rect">
              <a:avLst/>
            </a:prstGeom>
            <a:noFill/>
            <a:ln>
              <a:solidFill>
                <a:srgbClr val="F0C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2664561">
              <a:off x="1079500" y="609600"/>
              <a:ext cx="971550" cy="971550"/>
            </a:xfrm>
            <a:prstGeom prst="rect">
              <a:avLst/>
            </a:prstGeom>
            <a:noFill/>
            <a:ln>
              <a:solidFill>
                <a:srgbClr val="F0C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图片 6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94"/>
          <a:stretch>
            <a:fillRect/>
          </a:stretch>
        </p:blipFill>
        <p:spPr>
          <a:xfrm>
            <a:off x="0" y="0"/>
            <a:ext cx="12192000" cy="693174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1828800"/>
            <a:ext cx="12192000" cy="3352800"/>
          </a:xfrm>
          <a:prstGeom prst="rect">
            <a:avLst/>
          </a:prstGeom>
          <a:solidFill>
            <a:srgbClr val="1D1D1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007642" y="2436926"/>
            <a:ext cx="4176715" cy="57150"/>
            <a:chOff x="4860131" y="2378869"/>
            <a:chExt cx="4176715" cy="57150"/>
          </a:xfrm>
        </p:grpSpPr>
        <p:sp>
          <p:nvSpPr>
            <p:cNvPr id="8" name="椭圆 7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4007642" y="4418126"/>
            <a:ext cx="4176715" cy="57150"/>
            <a:chOff x="4860131" y="2378869"/>
            <a:chExt cx="4176715" cy="57150"/>
          </a:xfrm>
        </p:grpSpPr>
        <p:sp>
          <p:nvSpPr>
            <p:cNvPr id="39" name="椭圆 38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013D-9AEF-4F3A-B417-E8BF6B8EFC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5C8A-821B-4139-B445-02EC66E8D9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600"/>
            <a:r>
              <a:rPr kumimoji="1" lang="zh-CN" altLang="en-US" sz="1335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5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5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41" y="2657355"/>
            <a:ext cx="3048000" cy="402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013D-9AEF-4F3A-B417-E8BF6B8EFC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5C8A-821B-4139-B445-02EC66E8D9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855028" y="1326265"/>
            <a:ext cx="2481943" cy="2139606"/>
          </a:xfrm>
          <a:prstGeom prst="triangle">
            <a:avLst/>
          </a:prstGeom>
          <a:solidFill>
            <a:srgbClr val="D29F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0800000">
            <a:off x="4855027" y="1964892"/>
            <a:ext cx="2481943" cy="2139606"/>
          </a:xfrm>
          <a:prstGeom prst="triangle">
            <a:avLst/>
          </a:prstGeom>
          <a:noFill/>
          <a:ln>
            <a:solidFill>
              <a:srgbClr val="D29F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70761" y="2396068"/>
            <a:ext cx="262763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b="1" dirty="0">
                <a:solidFill>
                  <a:schemeClr val="bg1"/>
                </a:solidFill>
                <a:latin typeface="Bodoni MT Condensed" panose="02070606080606020203" pitchFamily="18" charset="0"/>
                <a:cs typeface="Adobe Arabic" panose="02040503050201020203" pitchFamily="18" charset="-78"/>
              </a:rPr>
              <a:t>P</a:t>
            </a:r>
            <a:r>
              <a:rPr kumimoji="1" lang="en-US" altLang="zh-CN" sz="4400" b="1" dirty="0">
                <a:solidFill>
                  <a:schemeClr val="bg1"/>
                </a:solidFill>
                <a:latin typeface="Bodoni MT Condensed" panose="02070606080606020203" pitchFamily="18" charset="0"/>
                <a:cs typeface="Adobe Arabic" panose="02040503050201020203" pitchFamily="18" charset="-78"/>
              </a:rPr>
              <a:t>ersonal PPT</a:t>
            </a:r>
            <a:endParaRPr kumimoji="1" lang="en-US" altLang="zh-CN" sz="4400" b="1" dirty="0">
              <a:solidFill>
                <a:schemeClr val="bg1"/>
              </a:solidFill>
              <a:latin typeface="Bodoni MT Condensed" panose="02070606080606020203" pitchFamily="18" charset="0"/>
              <a:cs typeface="Adobe Arabic" panose="02040503050201020203" pitchFamily="18" charset="-78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70663" y="4610100"/>
            <a:ext cx="2650670" cy="0"/>
          </a:xfrm>
          <a:prstGeom prst="line">
            <a:avLst/>
          </a:prstGeom>
          <a:ln w="12700">
            <a:solidFill>
              <a:srgbClr val="D29F1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326741" y="4710746"/>
            <a:ext cx="15373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Bodoni MT Condensed" panose="02070606080606020203" pitchFamily="18" charset="0"/>
              </a:rPr>
              <a:t>shAdow P</a:t>
            </a:r>
            <a:r>
              <a:rPr kumimoji="1" lang="en-US" altLang="zh-CN" sz="2400" dirty="0">
                <a:solidFill>
                  <a:schemeClr val="bg1"/>
                </a:solidFill>
                <a:latin typeface="Bodoni MT Condensed" panose="02070606080606020203" pitchFamily="18" charset="0"/>
              </a:rPr>
              <a:t>lusing</a:t>
            </a:r>
            <a:endParaRPr kumimoji="1" lang="en-US" altLang="zh-CN" sz="2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list_twolevel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35727" y="2403910"/>
            <a:ext cx="4176715" cy="57150"/>
            <a:chOff x="4860131" y="2378869"/>
            <a:chExt cx="4176715" cy="57150"/>
          </a:xfrm>
        </p:grpSpPr>
        <p:sp>
          <p:nvSpPr>
            <p:cNvPr id="5" name="椭圆 4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923822" y="1756210"/>
            <a:ext cx="4176715" cy="57150"/>
            <a:chOff x="4860131" y="2378869"/>
            <a:chExt cx="4176715" cy="57150"/>
          </a:xfrm>
        </p:grpSpPr>
        <p:sp>
          <p:nvSpPr>
            <p:cNvPr id="36" name="椭圆 35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>
            <a:off x="4644387" y="1891309"/>
            <a:ext cx="3117850" cy="450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list_twolevel</a:t>
            </a:r>
            <a:r>
              <a:rPr lang="en-US" altLang="zh-CN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---Flutter</a:t>
            </a:r>
            <a:r>
              <a:rPr lang="zh-CN" altLang="en-US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b="1" dirty="0">
              <a:solidFill>
                <a:srgbClr val="D29F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978660" y="3029585"/>
            <a:ext cx="8299450" cy="260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list_twolevel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是一个有两种列表形式的列表组件，主要是由个人博客项目里用到的两级列表抽离出来的，并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通过打包的形式发布（还不够完善，后续会继续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更新）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技术选型：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Flutter(Dart)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项目链接：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源码仓库：https://github.com/shAdow-XJY/list_twolevel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发布网址：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https://pub.dev/packages/list_twolevel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blur_glass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35727" y="2403910"/>
            <a:ext cx="4176715" cy="57150"/>
            <a:chOff x="4860131" y="2378869"/>
            <a:chExt cx="4176715" cy="57150"/>
          </a:xfrm>
        </p:grpSpPr>
        <p:sp>
          <p:nvSpPr>
            <p:cNvPr id="5" name="椭圆 4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923822" y="1756210"/>
            <a:ext cx="4176715" cy="57150"/>
            <a:chOff x="4860131" y="2378869"/>
            <a:chExt cx="4176715" cy="57150"/>
          </a:xfrm>
        </p:grpSpPr>
        <p:sp>
          <p:nvSpPr>
            <p:cNvPr id="36" name="椭圆 35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>
            <a:off x="4644387" y="1891309"/>
            <a:ext cx="2846705" cy="450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blur_glass---Flutter</a:t>
            </a:r>
            <a:r>
              <a:rPr lang="zh-CN" altLang="en-US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b="1" dirty="0">
              <a:solidFill>
                <a:srgbClr val="D29F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978660" y="3029585"/>
            <a:ext cx="8299450" cy="260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blur_glass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是一个简单的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Container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组件，用图片过滤器实现了毛玻璃的效果，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从个人博客项目里用到的毛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玻璃抽离出来的，并通过打包的形式发布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技术选型：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Flutter(Dart)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项目链接：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源码仓库：https://github.com/shAdow-XJY/blur_glass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发布网址：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https://pub.dev/packages/blur_glass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字体压缩应用程序</a:t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subFontPackage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35727" y="2403910"/>
            <a:ext cx="4176715" cy="57150"/>
            <a:chOff x="4860131" y="2378869"/>
            <a:chExt cx="4176715" cy="57150"/>
          </a:xfrm>
        </p:grpSpPr>
        <p:sp>
          <p:nvSpPr>
            <p:cNvPr id="5" name="椭圆 4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923822" y="1756210"/>
            <a:ext cx="4176715" cy="57150"/>
            <a:chOff x="4860131" y="2378869"/>
            <a:chExt cx="4176715" cy="57150"/>
          </a:xfrm>
        </p:grpSpPr>
        <p:sp>
          <p:nvSpPr>
            <p:cNvPr id="36" name="椭圆 35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>
            <a:off x="4018912" y="1891309"/>
            <a:ext cx="3893185" cy="450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subFontPackage</a:t>
            </a:r>
            <a:r>
              <a:rPr lang="zh-CN" altLang="en-US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字体压缩应用</a:t>
            </a:r>
            <a:r>
              <a:rPr lang="zh-CN" altLang="en-US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b="1" dirty="0">
              <a:solidFill>
                <a:srgbClr val="D29F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978660" y="3029585"/>
            <a:ext cx="8299450" cy="260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出于考虑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应用部署，中文字体包过大导致加载过慢，用户体验差的问题。使用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flutter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开发一个应用，读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取目录下或者特定文件的内容，捕捉所需要用到的文字，借助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工具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fonttools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生成轻量的字体包。目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前只支持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Windows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端，还没有打包成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，之后将持续优化。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技术选型：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Flutter(Dart)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fonttools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PyInstaller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项目链接：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源码仓库：https://github.com/shAdow-XJY/subFontPackage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9825" y="706120"/>
            <a:ext cx="3133725" cy="77787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数据传输示例</a:t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html_passData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35727" y="2403910"/>
            <a:ext cx="4176715" cy="57150"/>
            <a:chOff x="4860131" y="2378869"/>
            <a:chExt cx="4176715" cy="57150"/>
          </a:xfrm>
        </p:grpSpPr>
        <p:sp>
          <p:nvSpPr>
            <p:cNvPr id="5" name="椭圆 4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923822" y="1756210"/>
            <a:ext cx="4176715" cy="57150"/>
            <a:chOff x="4860131" y="2378869"/>
            <a:chExt cx="4176715" cy="57150"/>
          </a:xfrm>
        </p:grpSpPr>
        <p:sp>
          <p:nvSpPr>
            <p:cNvPr id="36" name="椭圆 35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>
            <a:off x="3923662" y="1891309"/>
            <a:ext cx="4227830" cy="450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html_passData---HTML</a:t>
            </a:r>
            <a:r>
              <a:rPr lang="zh-CN" altLang="en-US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  <a:r>
              <a:rPr lang="zh-CN" altLang="en-US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b="1" dirty="0">
              <a:solidFill>
                <a:srgbClr val="D29F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978660" y="3029585"/>
            <a:ext cx="8299450" cy="260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练习主要由HTML构成的页面的不同传参方法，写一个demo记录下，方便以后回顾。</a:t>
            </a:r>
            <a:r>
              <a:rPr 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同时部署到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 	Pages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以供访问查看效果。</a:t>
            </a:r>
            <a:endParaRPr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技术选型：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localStorage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项目链接：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源码仓库：https://github.com/shAdow-XJY/html_passData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网页：https://shadowplusing.website/html_passData/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9825" y="706120"/>
            <a:ext cx="4838700" cy="77787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组件数据传输示例</a:t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vue_component_pass_message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980690" y="1756410"/>
            <a:ext cx="6295390" cy="76200"/>
            <a:chOff x="4860131" y="2378869"/>
            <a:chExt cx="4176715" cy="57150"/>
          </a:xfrm>
        </p:grpSpPr>
        <p:sp>
          <p:nvSpPr>
            <p:cNvPr id="36" name="椭圆 35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>
            <a:off x="2979417" y="1894484"/>
            <a:ext cx="6296025" cy="450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vue_component_pass_message---Vue</a:t>
            </a:r>
            <a:r>
              <a:rPr lang="zh-CN" altLang="en-US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组件数据传输</a:t>
            </a:r>
            <a:r>
              <a:rPr lang="zh-CN" altLang="en-US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b="1" dirty="0">
              <a:solidFill>
                <a:srgbClr val="D29F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978025" y="3029585"/>
            <a:ext cx="8299450" cy="260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练习vue组件通信的demo项目，记录保存下来，以便回顾。</a:t>
            </a:r>
            <a:r>
              <a:rPr 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同时部署到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 Pages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以供访问查看效果。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当前项目只写了两种方法，后续待更新添加其它方法，如总线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 Bus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、注入、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vuex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之类</a:t>
            </a:r>
            <a:endParaRPr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技术选型：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项目链接：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源码仓库：https://github.com/shAdow-XJY/vue_component_pass_message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网页：https://shadowplusing.website/vue_component_pass_message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80055" y="2400300"/>
            <a:ext cx="6295390" cy="76200"/>
            <a:chOff x="4860131" y="2378869"/>
            <a:chExt cx="4176715" cy="57150"/>
          </a:xfrm>
        </p:grpSpPr>
        <p:sp>
          <p:nvSpPr>
            <p:cNvPr id="68" name="椭圆 67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9825" y="706120"/>
            <a:ext cx="4838700" cy="77787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vue-router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vue_router_train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980690" y="1756410"/>
            <a:ext cx="6295390" cy="76200"/>
            <a:chOff x="4860131" y="2378869"/>
            <a:chExt cx="4176715" cy="57150"/>
          </a:xfrm>
        </p:grpSpPr>
        <p:sp>
          <p:nvSpPr>
            <p:cNvPr id="36" name="椭圆 35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>
            <a:off x="3993512" y="1894484"/>
            <a:ext cx="4047490" cy="450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vue_router_train---</a:t>
            </a:r>
            <a:r>
              <a:rPr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</a:t>
            </a:r>
            <a:r>
              <a:rPr lang="en-US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b="1" dirty="0">
              <a:solidFill>
                <a:srgbClr val="D29F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978025" y="3029585"/>
            <a:ext cx="8299450" cy="2369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学习vue-router，写简单上手的DEMO应用</a:t>
            </a:r>
            <a:r>
              <a:rPr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同时部署到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 Pages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以供访问查看效果。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技术选型：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vue-router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项目链接：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源码仓库：https://github.com/shAdow-XJY/vue_router_train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网页：https://shadowplusing.website/vue_router_train/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80055" y="2400300"/>
            <a:ext cx="6295390" cy="76200"/>
            <a:chOff x="4860131" y="2378869"/>
            <a:chExt cx="4176715" cy="57150"/>
          </a:xfrm>
        </p:grpSpPr>
        <p:sp>
          <p:nvSpPr>
            <p:cNvPr id="68" name="椭圆 67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9825" y="706120"/>
            <a:ext cx="4838700" cy="7778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数据库实训</a:t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flask_secondHandHouse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980690" y="1756410"/>
            <a:ext cx="6295390" cy="76200"/>
            <a:chOff x="4860131" y="2378869"/>
            <a:chExt cx="4176715" cy="57150"/>
          </a:xfrm>
        </p:grpSpPr>
        <p:sp>
          <p:nvSpPr>
            <p:cNvPr id="36" name="椭圆 35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>
            <a:off x="3909057" y="1894484"/>
            <a:ext cx="4437380" cy="450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flask_secondHandHouse---</a:t>
            </a:r>
            <a:r>
              <a:rPr lang="zh-CN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</a:t>
            </a:r>
            <a:endParaRPr lang="zh-CN" b="1" dirty="0">
              <a:solidFill>
                <a:srgbClr val="D29F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978025" y="3029585"/>
            <a:ext cx="8299450" cy="260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大二时期的数据库大作业，基于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Flask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框架，由宿舍四个人一起搞的，有爬虫有设计数据库的，我就写了个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前端。实际上这就是个简陋的纯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单页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，不咋滴，毕竟是第一次写。唯一有用的就是记录下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Ajax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现局部刷新，还有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echarts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组件的使用吧，以后想用的时候可以回顾一下。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技术选型：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、爬虫（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项目链接：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源码仓库：https://github.com/shAdow-XJY/flask_secondHandHouse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80055" y="2400300"/>
            <a:ext cx="6295390" cy="76200"/>
            <a:chOff x="4860131" y="2378869"/>
            <a:chExt cx="4176715" cy="57150"/>
          </a:xfrm>
        </p:grpSpPr>
        <p:sp>
          <p:nvSpPr>
            <p:cNvPr id="68" name="椭圆 67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9825" y="706120"/>
            <a:ext cx="4838700" cy="7778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超级马里奥游戏</a:t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super-mario_-qt_-cpp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980690" y="1756410"/>
            <a:ext cx="6295390" cy="76200"/>
            <a:chOff x="4860131" y="2378869"/>
            <a:chExt cx="4176715" cy="57150"/>
          </a:xfrm>
        </p:grpSpPr>
        <p:sp>
          <p:nvSpPr>
            <p:cNvPr id="36" name="椭圆 35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>
            <a:off x="3909057" y="1894484"/>
            <a:ext cx="4558030" cy="450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super-mario_-qt_-cpp---</a:t>
            </a:r>
            <a:r>
              <a:rPr lang="zh-CN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超级马里奥</a:t>
            </a:r>
            <a:r>
              <a:rPr lang="zh-CN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endParaRPr lang="zh-CN" b="1" dirty="0">
              <a:solidFill>
                <a:srgbClr val="D29F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978025" y="3029585"/>
            <a:ext cx="8299450" cy="260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大二时期的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设计选择的大作业，这个是从油管找的一份博主分享在谷歌云盘的源码，当时把这位大佬的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源码打印出来，然后每天晚上划水的选修课就拿着铅笔不断地勾画，花了大半个月把源码搞懂，然后才开始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上手拓展马里奥所需的功能，不断迭代开发。讲真，我觉得这份代码的结构真是清晰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到离谱。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技术选型：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Qt5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（当时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Qt6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刚出，模板库全没有），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项目链接：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源码仓库：https://github.com/shAdow-XJY/super-mario_-qt_-cpp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80055" y="2400300"/>
            <a:ext cx="6295390" cy="76200"/>
            <a:chOff x="4860131" y="2378869"/>
            <a:chExt cx="4176715" cy="57150"/>
          </a:xfrm>
        </p:grpSpPr>
        <p:sp>
          <p:nvSpPr>
            <p:cNvPr id="68" name="椭圆 67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9825" y="706120"/>
            <a:ext cx="4838700" cy="7778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企业实训开发游戏</a:t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SCUT2022_Portal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980690" y="1756410"/>
            <a:ext cx="6295390" cy="76200"/>
            <a:chOff x="4860131" y="2378869"/>
            <a:chExt cx="4176715" cy="57150"/>
          </a:xfrm>
        </p:grpSpPr>
        <p:sp>
          <p:nvSpPr>
            <p:cNvPr id="36" name="椭圆 35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>
            <a:off x="3909057" y="1894484"/>
            <a:ext cx="4280535" cy="450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SCUT2022_Portal---</a:t>
            </a:r>
            <a:r>
              <a:rPr lang="zh-CN" altLang="en-US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企业实训开发</a:t>
            </a:r>
            <a:r>
              <a:rPr lang="zh-CN" altLang="en-US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endParaRPr lang="zh-CN" altLang="en-US" b="1" dirty="0">
              <a:solidFill>
                <a:srgbClr val="D29F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978025" y="3029585"/>
            <a:ext cx="8299450" cy="284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大三下期末后的企业实训，由西山居游戏工作室指导。当时还有另外两个企业，腾讯和网易，这两个是用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UE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开发，但我们这个比较硬核地使用了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PhysX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OpenGL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直接开发，哈哈哈，打开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VS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就是起早贪黑一个月。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感觉收获还是蛮大的，毕竟自学了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其实也快有一年，换成底层的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C++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其实弥补了之前局限于蓝图的思想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的不足。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技术选型：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PhysX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glut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）、assimp、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imgui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fmod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项目链接：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源码仓库：https://github.com/shAdow-XJY/SCUT2022_Portal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80055" y="2400300"/>
            <a:ext cx="6295390" cy="76200"/>
            <a:chOff x="4860131" y="2378869"/>
            <a:chExt cx="4176715" cy="57150"/>
          </a:xfrm>
        </p:grpSpPr>
        <p:sp>
          <p:nvSpPr>
            <p:cNvPr id="68" name="椭圆 67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9825" y="706120"/>
            <a:ext cx="4838700" cy="7778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虽然还有几个</a:t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但是现在不想写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980690" y="1756410"/>
            <a:ext cx="6295390" cy="76200"/>
            <a:chOff x="4860131" y="2378869"/>
            <a:chExt cx="4176715" cy="57150"/>
          </a:xfrm>
        </p:grpSpPr>
        <p:sp>
          <p:nvSpPr>
            <p:cNvPr id="36" name="椭圆 35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>
            <a:off x="3067047" y="1894484"/>
            <a:ext cx="6009005" cy="450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886 ---- </a:t>
            </a:r>
            <a:r>
              <a:rPr lang="zh-CN" altLang="en-US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啊哈哈哈</a:t>
            </a:r>
            <a:r>
              <a:rPr lang="en-US" altLang="zh-CN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又得忙一阵子了，要是上班了直接</a:t>
            </a:r>
            <a:r>
              <a:rPr lang="zh-CN" altLang="en-US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告辞</a:t>
            </a:r>
            <a:endParaRPr lang="zh-CN" altLang="en-US" b="1" dirty="0">
              <a:solidFill>
                <a:srgbClr val="D29F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80055" y="2400300"/>
            <a:ext cx="6295390" cy="76200"/>
            <a:chOff x="4860131" y="2378869"/>
            <a:chExt cx="4176715" cy="57150"/>
          </a:xfrm>
        </p:grpSpPr>
        <p:sp>
          <p:nvSpPr>
            <p:cNvPr id="68" name="椭圆 67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5207811" y="-324079"/>
            <a:ext cx="3330315" cy="1403410"/>
          </a:xfrm>
          <a:prstGeom prst="line">
            <a:avLst/>
          </a:prstGeom>
          <a:ln>
            <a:solidFill>
              <a:srgbClr val="F0C1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870349" y="2358121"/>
            <a:ext cx="647700" cy="647700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4670782" y="754997"/>
            <a:ext cx="3330315" cy="1403410"/>
          </a:xfrm>
          <a:prstGeom prst="line">
            <a:avLst/>
          </a:prstGeom>
          <a:ln>
            <a:solidFill>
              <a:srgbClr val="F0C1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972050" y="571500"/>
            <a:ext cx="2495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CONTENTS</a:t>
            </a:r>
            <a:endParaRPr lang="en-US" altLang="zh-CN" sz="6000" dirty="0" smtClean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06272" y="2343607"/>
            <a:ext cx="377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Bodoni MT Condensed" panose="02070606080606020203" pitchFamily="18" charset="0"/>
              </a:rPr>
              <a:t>1</a:t>
            </a:r>
            <a:endParaRPr lang="zh-CN" altLang="en-US" sz="4000" b="1" dirty="0">
              <a:latin typeface="Bodoni MT Condensed" panose="02070606080606020203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36122" y="2247367"/>
            <a:ext cx="6092654" cy="100012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5400" dirty="0" smtClean="0">
                <a:solidFill>
                  <a:schemeClr val="bg1"/>
                </a:solidFill>
                <a:latin typeface="Colonna MT" panose="04020805060202030203" pitchFamily="82" charset="0"/>
                <a:ea typeface="微软雅黑" panose="020B0503020204020204" pitchFamily="34" charset="-122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Colonna MT" panose="04020805060202030203" pitchFamily="82" charset="0"/>
                <a:ea typeface="微软雅黑" panose="020B0503020204020204" pitchFamily="34" charset="-122"/>
              </a:rPr>
              <a:t>erson</a:t>
            </a:r>
            <a:endParaRPr kumimoji="1" lang="en-US" altLang="zh-CN" sz="5400" dirty="0" smtClean="0">
              <a:solidFill>
                <a:schemeClr val="bg1"/>
              </a:solidFill>
              <a:latin typeface="Colonna MT" panose="04020805060202030203" pitchFamily="82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  <a:endParaRPr kumimoji="1"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870349" y="3792243"/>
            <a:ext cx="647700" cy="647700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006272" y="3777729"/>
            <a:ext cx="377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Bodoni MT Condensed" panose="02070606080606020203" pitchFamily="18" charset="0"/>
              </a:rPr>
              <a:t>2</a:t>
            </a:r>
            <a:endParaRPr lang="zh-CN" altLang="en-US" sz="4000" b="1" dirty="0">
              <a:latin typeface="Bodoni MT Condensed" panose="02070606080606020203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36122" y="3681489"/>
            <a:ext cx="6092654" cy="100012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5400" dirty="0" smtClean="0">
                <a:solidFill>
                  <a:schemeClr val="bg1"/>
                </a:solidFill>
                <a:latin typeface="Colonna MT" panose="04020805060202030203" pitchFamily="82" charset="0"/>
                <a:ea typeface="微软雅黑" panose="020B0503020204020204" pitchFamily="34" charset="-122"/>
              </a:rPr>
              <a:t>Hobbi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Colonna MT" panose="04020805060202030203" pitchFamily="82" charset="0"/>
                <a:ea typeface="微软雅黑" panose="020B0503020204020204" pitchFamily="34" charset="-122"/>
              </a:rPr>
              <a:t>es</a:t>
            </a:r>
            <a:endParaRPr kumimoji="1" lang="en-US" altLang="zh-CN" sz="5400" dirty="0" smtClean="0">
              <a:solidFill>
                <a:schemeClr val="bg1"/>
              </a:solidFill>
              <a:latin typeface="Colonna MT" panose="04020805060202030203" pitchFamily="82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kumimoji="1"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</a:t>
            </a:r>
            <a:endParaRPr kumimoji="1"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70349" y="5322605"/>
            <a:ext cx="647700" cy="647700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006272" y="5308091"/>
            <a:ext cx="377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Bodoni MT Condensed" panose="02070606080606020203" pitchFamily="18" charset="0"/>
              </a:rPr>
              <a:t>3</a:t>
            </a:r>
            <a:endParaRPr lang="zh-CN" altLang="en-US" sz="4000" b="1" dirty="0">
              <a:latin typeface="Bodoni MT Condensed" panose="02070606080606020203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36122" y="5211851"/>
            <a:ext cx="6092654" cy="100012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5400" dirty="0" smtClean="0">
                <a:solidFill>
                  <a:schemeClr val="bg1"/>
                </a:solidFill>
                <a:latin typeface="Colonna MT" panose="04020805060202030203" pitchFamily="82" charset="0"/>
                <a:ea typeface="微软雅黑" panose="020B0503020204020204" pitchFamily="34" charset="-122"/>
              </a:rPr>
              <a:t>Works</a:t>
            </a:r>
            <a:endParaRPr kumimoji="1" lang="en-US" altLang="zh-CN" sz="5400" dirty="0" smtClean="0">
              <a:solidFill>
                <a:schemeClr val="bg1"/>
              </a:solidFill>
              <a:latin typeface="Colonna MT" panose="04020805060202030203" pitchFamily="82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kumimoji="1"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endParaRPr kumimoji="1"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855028" y="1326265"/>
            <a:ext cx="2481943" cy="2139606"/>
          </a:xfrm>
          <a:prstGeom prst="triangle">
            <a:avLst/>
          </a:prstGeom>
          <a:solidFill>
            <a:srgbClr val="D29F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0800000">
            <a:off x="4855027" y="1964892"/>
            <a:ext cx="2481943" cy="2139606"/>
          </a:xfrm>
          <a:prstGeom prst="triangle">
            <a:avLst/>
          </a:prstGeom>
          <a:noFill/>
          <a:ln>
            <a:solidFill>
              <a:srgbClr val="D29F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59308" y="2396068"/>
            <a:ext cx="2273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b="1" dirty="0" smtClean="0">
                <a:solidFill>
                  <a:schemeClr val="bg1"/>
                </a:solidFill>
                <a:latin typeface="Bodoni MT Condensed" panose="02070606080606020203" pitchFamily="18" charset="0"/>
                <a:cs typeface="Adobe Arabic" panose="02040503050201020203" pitchFamily="18" charset="-78"/>
              </a:rPr>
              <a:t>THANK YOU</a:t>
            </a:r>
            <a:endParaRPr kumimoji="1" lang="zh-CN" altLang="en-US" sz="4400" b="1" dirty="0">
              <a:solidFill>
                <a:schemeClr val="bg1"/>
              </a:solidFill>
              <a:latin typeface="Bodoni MT Condensed" panose="02070606080606020203" pitchFamily="18" charset="0"/>
              <a:cs typeface="Adobe Arabic" panose="02040503050201020203" pitchFamily="18" charset="-78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70663" y="4610100"/>
            <a:ext cx="2650670" cy="0"/>
          </a:xfrm>
          <a:prstGeom prst="line">
            <a:avLst/>
          </a:prstGeom>
          <a:ln w="12700">
            <a:solidFill>
              <a:srgbClr val="D29F1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327376" y="4728526"/>
            <a:ext cx="15373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Bodoni MT Condensed" panose="02070606080606020203" pitchFamily="18" charset="0"/>
              </a:rPr>
              <a:t>shAdow P</a:t>
            </a:r>
            <a:r>
              <a:rPr kumimoji="1" lang="en-US" altLang="zh-CN" sz="2400" dirty="0">
                <a:solidFill>
                  <a:schemeClr val="bg1"/>
                </a:solidFill>
                <a:latin typeface="Bodoni MT Condensed" panose="02070606080606020203" pitchFamily="18" charset="0"/>
              </a:rPr>
              <a:t>lusing</a:t>
            </a:r>
            <a:endParaRPr kumimoji="1" lang="en-US" altLang="zh-CN" sz="2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63935" y="3003532"/>
            <a:ext cx="6092654" cy="100012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5400" dirty="0" smtClean="0">
                <a:solidFill>
                  <a:srgbClr val="D29F10"/>
                </a:solidFill>
                <a:latin typeface="Colonna MT" panose="04020805060202030203" pitchFamily="82" charset="0"/>
                <a:ea typeface="微软雅黑" panose="020B0503020204020204" pitchFamily="34" charset="-122"/>
              </a:rPr>
              <a:t>P</a:t>
            </a:r>
            <a:r>
              <a:rPr kumimoji="1" lang="en-US" altLang="zh-CN" sz="5400" dirty="0" smtClean="0">
                <a:solidFill>
                  <a:srgbClr val="D29F10"/>
                </a:solidFill>
                <a:latin typeface="Colonna MT" panose="04020805060202030203" pitchFamily="82" charset="0"/>
                <a:ea typeface="微软雅黑" panose="020B0503020204020204" pitchFamily="34" charset="-122"/>
              </a:rPr>
              <a:t>erson</a:t>
            </a:r>
            <a:endParaRPr kumimoji="1" lang="en-US" altLang="zh-CN" sz="5400" dirty="0" smtClean="0">
              <a:solidFill>
                <a:srgbClr val="D29F10"/>
              </a:solidFill>
              <a:latin typeface="Colonna MT" panose="04020805060202030203" pitchFamily="82" charset="0"/>
              <a:ea typeface="微软雅黑" panose="020B0503020204020204" pitchFamily="34" charset="-122"/>
            </a:endParaRPr>
          </a:p>
          <a:p>
            <a:pPr algn="ctr">
              <a:lnSpc>
                <a:spcPct val="80000"/>
              </a:lnSpc>
            </a:pPr>
            <a:r>
              <a:rPr kumimoji="1" lang="zh-CN" altLang="en-US" sz="2000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kumimoji="1" lang="zh-CN" altLang="en-US" sz="2000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kumimoji="1" lang="zh-CN" altLang="en-US" sz="2000" dirty="0">
              <a:solidFill>
                <a:srgbClr val="D29F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38810" y="3326130"/>
            <a:ext cx="10779760" cy="297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46150" y="3625850"/>
            <a:ext cx="31934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shadowP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lusing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63411" y="296706"/>
            <a:ext cx="2214371" cy="2214371"/>
          </a:xfrm>
          <a:prstGeom prst="ellipse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41140" y="3625850"/>
            <a:ext cx="319341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生日：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2001-08-01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30365" y="3625850"/>
            <a:ext cx="451358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shadowplusing@outlook.com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46150" y="4291330"/>
            <a:ext cx="120967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链接：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17270" y="4836795"/>
            <a:ext cx="379222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https://shadowplusing.website/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Gitee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https://gitee.com/shAdowPlusing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https://github.com/shAdow-XJY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63935" y="3003532"/>
            <a:ext cx="6092654" cy="100012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5400" dirty="0" smtClean="0">
                <a:solidFill>
                  <a:srgbClr val="D29F10"/>
                </a:solidFill>
                <a:latin typeface="Colonna MT" panose="04020805060202030203" pitchFamily="82" charset="0"/>
                <a:ea typeface="微软雅黑" panose="020B0503020204020204" pitchFamily="34" charset="-122"/>
              </a:rPr>
              <a:t>Hobb</a:t>
            </a:r>
            <a:r>
              <a:rPr kumimoji="1" lang="en-US" altLang="zh-CN" sz="5400" dirty="0" smtClean="0">
                <a:solidFill>
                  <a:srgbClr val="D29F10"/>
                </a:solidFill>
                <a:latin typeface="Colonna MT" panose="04020805060202030203" pitchFamily="82" charset="0"/>
                <a:ea typeface="微软雅黑" panose="020B0503020204020204" pitchFamily="34" charset="-122"/>
              </a:rPr>
              <a:t>ies</a:t>
            </a:r>
            <a:endParaRPr kumimoji="1" lang="en-US" altLang="zh-CN" sz="5400" dirty="0" smtClean="0">
              <a:solidFill>
                <a:srgbClr val="D29F10"/>
              </a:solidFill>
              <a:latin typeface="Colonna MT" panose="04020805060202030203" pitchFamily="82" charset="0"/>
              <a:ea typeface="微软雅黑" panose="020B0503020204020204" pitchFamily="34" charset="-122"/>
            </a:endParaRPr>
          </a:p>
          <a:p>
            <a:pPr algn="ctr">
              <a:lnSpc>
                <a:spcPct val="80000"/>
              </a:lnSpc>
            </a:pPr>
            <a:r>
              <a:rPr kumimoji="1" lang="zh-CN" altLang="en-US" sz="2000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kumimoji="1" lang="zh-CN" altLang="en-US" sz="2000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</a:t>
            </a:r>
            <a:endParaRPr kumimoji="1" lang="zh-CN" altLang="en-US" sz="2000" dirty="0">
              <a:solidFill>
                <a:srgbClr val="D29F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824605" y="0"/>
            <a:ext cx="142875" cy="6931660"/>
          </a:xfrm>
          <a:prstGeom prst="rect">
            <a:avLst/>
          </a:prstGeom>
          <a:solidFill>
            <a:srgbClr val="D29F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1775" y="587349"/>
            <a:ext cx="3398915" cy="930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喜欢开发程序，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应用、游戏，想到什么就去试试看。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55585" y="0"/>
            <a:ext cx="142875" cy="6931660"/>
          </a:xfrm>
          <a:prstGeom prst="rect">
            <a:avLst/>
          </a:prstGeom>
          <a:solidFill>
            <a:srgbClr val="D29F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1775" y="1932914"/>
            <a:ext cx="3398915" cy="1410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网文、散文都喜欢看，对纸质书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情有独钟，超喜欢迅哥儿，刘慈欣的《三体》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太棒啦。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一直想写小说，记下了好多灵感，之后会努力尝试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写出来。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775" y="3758539"/>
            <a:ext cx="3398915" cy="930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篮球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与其说喜欢打球，其实更喜欢看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，谁打得好就喜欢谁，啊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哈哈哈。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1775" y="5104104"/>
            <a:ext cx="3398915" cy="930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从小养成的习惯了，什么风格都有喜欢听的，听久了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对纯音乐偏爱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一点。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03990" y="587349"/>
            <a:ext cx="3398915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剪辑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之前很喜欢看剪辑，自己也有做过一两个，然后发现还是看别人的轻松，自己还不会侵权什么的，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嘿嘿。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03990" y="1932914"/>
            <a:ext cx="3398915" cy="930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小提琴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笑笑，就是在锯木头，还喜欢三分钟热度，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每次过了好久又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得重新认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五线谱。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63935" y="3003532"/>
            <a:ext cx="6092654" cy="100012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5400" dirty="0" smtClean="0">
                <a:solidFill>
                  <a:srgbClr val="D29F10"/>
                </a:solidFill>
                <a:latin typeface="Colonna MT" panose="04020805060202030203" pitchFamily="82" charset="0"/>
                <a:ea typeface="微软雅黑" panose="020B0503020204020204" pitchFamily="34" charset="-122"/>
              </a:rPr>
              <a:t>W</a:t>
            </a:r>
            <a:r>
              <a:rPr kumimoji="1" lang="en-US" altLang="zh-CN" sz="5400" dirty="0" smtClean="0">
                <a:solidFill>
                  <a:srgbClr val="D29F10"/>
                </a:solidFill>
                <a:latin typeface="Colonna MT" panose="04020805060202030203" pitchFamily="82" charset="0"/>
                <a:ea typeface="微软雅黑" panose="020B0503020204020204" pitchFamily="34" charset="-122"/>
              </a:rPr>
              <a:t>orks</a:t>
            </a:r>
            <a:endParaRPr kumimoji="1" lang="en-US" altLang="zh-CN" sz="5400" dirty="0" smtClean="0">
              <a:solidFill>
                <a:srgbClr val="D29F10"/>
              </a:solidFill>
              <a:latin typeface="Colonna MT" panose="04020805060202030203" pitchFamily="82" charset="0"/>
              <a:ea typeface="微软雅黑" panose="020B0503020204020204" pitchFamily="34" charset="-122"/>
            </a:endParaRPr>
          </a:p>
          <a:p>
            <a:pPr algn="ctr">
              <a:lnSpc>
                <a:spcPct val="80000"/>
              </a:lnSpc>
            </a:pPr>
            <a:r>
              <a:rPr kumimoji="1" lang="zh-CN" altLang="en-US" sz="2000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kumimoji="1" lang="zh-CN" altLang="en-US" sz="2000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endParaRPr kumimoji="1" lang="zh-CN" altLang="en-US" sz="2000" dirty="0">
              <a:solidFill>
                <a:srgbClr val="D29F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博客网站</a:t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shAdowPlusing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35727" y="2403910"/>
            <a:ext cx="4176715" cy="57150"/>
            <a:chOff x="4860131" y="2378869"/>
            <a:chExt cx="4176715" cy="57150"/>
          </a:xfrm>
        </p:grpSpPr>
        <p:sp>
          <p:nvSpPr>
            <p:cNvPr id="5" name="椭圆 4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923822" y="1756210"/>
            <a:ext cx="4176715" cy="57150"/>
            <a:chOff x="4860131" y="2378869"/>
            <a:chExt cx="4176715" cy="57150"/>
          </a:xfrm>
        </p:grpSpPr>
        <p:sp>
          <p:nvSpPr>
            <p:cNvPr id="36" name="椭圆 35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>
            <a:off x="4644387" y="1891309"/>
            <a:ext cx="2874010" cy="450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shAdowPlusing</a:t>
            </a:r>
            <a:r>
              <a:rPr lang="zh-CN" altLang="en-US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</a:t>
            </a:r>
            <a:r>
              <a:rPr lang="zh-CN" altLang="en-US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endParaRPr lang="zh-CN" altLang="en-US" b="1" dirty="0">
              <a:solidFill>
                <a:srgbClr val="D29F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978660" y="3029585"/>
            <a:ext cx="8299450" cy="284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shAdowPlsuing是一个基于Github Pages搭建的个人博客，适配桌面端、平板端、手机端Web布局，包括	了音频播放，视频播放，MarkDown文章阅读等功能。项目配合JavaScript调用了Web API实现全屏功能，	使用python实现字体包体积优化，网站使用域名DNS解析实现用户加速访问。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技术选型：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Flutter(Dart)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fonttools(Python)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API(JavaScript)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项目链接：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源码仓库：https://github.com/shAdow-XJY/shAdow-XJY.github.io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部署网页：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https://shadowplusing.website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个人资料网站</a:t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note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35727" y="2403910"/>
            <a:ext cx="4176715" cy="57150"/>
            <a:chOff x="4860131" y="2378869"/>
            <a:chExt cx="4176715" cy="57150"/>
          </a:xfrm>
        </p:grpSpPr>
        <p:sp>
          <p:nvSpPr>
            <p:cNvPr id="5" name="椭圆 4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923822" y="1756210"/>
            <a:ext cx="4176715" cy="57150"/>
            <a:chOff x="4860131" y="2378869"/>
            <a:chExt cx="4176715" cy="57150"/>
          </a:xfrm>
        </p:grpSpPr>
        <p:sp>
          <p:nvSpPr>
            <p:cNvPr id="36" name="椭圆 35"/>
            <p:cNvSpPr/>
            <p:nvPr/>
          </p:nvSpPr>
          <p:spPr>
            <a:xfrm>
              <a:off x="486013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00062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1411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28399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42686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569744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71261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85311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9936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3648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27935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422232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56510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70560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8460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98897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713184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7274720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417595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7558089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6985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784145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98433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8127208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8270083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8410577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55107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69394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8836821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8979696" y="2378869"/>
              <a:ext cx="57150" cy="5715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>
            <a:off x="4644387" y="1891309"/>
            <a:ext cx="2607945" cy="450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noteview</a:t>
            </a:r>
            <a:r>
              <a:rPr lang="zh-CN" altLang="en-US" b="1" dirty="0">
                <a:solidFill>
                  <a:srgbClr val="D29F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个人资料网站</a:t>
            </a:r>
            <a:endParaRPr lang="zh-CN" altLang="en-US" b="1" dirty="0">
              <a:solidFill>
                <a:srgbClr val="D29F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978660" y="3029585"/>
            <a:ext cx="8299450" cy="260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noteview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是一个简单的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flutter web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项目，主要存储个人所用的面试资料或者其它学习资料，并通过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 	Pages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部署提供网页访问，借助了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Office Web Viewer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实现在线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docx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文件的浏览。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技术选型：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Flutter(Dart)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项目链接：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源码仓库：https://github.com/shAdow-XJY/noteview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部署网页：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https://shadowplusing.website/noteview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PP_MARK_KEY" val="7a963215-7550-448a-b2c7-881d589b7a19"/>
  <p:tag name="COMMONDATA" val="eyJoZGlkIjoiZTMxNGI0ZGFjYzIzYjY2MzA0YmQ1MjkwNTY0MTFhOGEifQ=="/>
</p:tagLst>
</file>

<file path=ppt/theme/theme1.xml><?xml version="1.0" encoding="utf-8"?>
<a:theme xmlns:a="http://schemas.openxmlformats.org/drawingml/2006/main" name="Office 主题">
  <a:themeElements>
    <a:clrScheme name="自定义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BA32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Bodoni MT Condensed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3754</Words>
  <Application>WPS 演示</Application>
  <PresentationFormat>宽屏</PresentationFormat>
  <Paragraphs>197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Bodoni MT Condensed</vt:lpstr>
      <vt:lpstr>Adobe Arabic</vt:lpstr>
      <vt:lpstr>DejaVu Math TeX Gyre</vt:lpstr>
      <vt:lpstr>Colonna MT</vt:lpstr>
      <vt:lpstr>微软雅黑</vt:lpstr>
      <vt:lpstr>Century Gothic</vt:lpstr>
      <vt:lpstr>Castellar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点击此处添加标题 ADD TITLE HERE</vt:lpstr>
      <vt:lpstr>博客网站 shAdowPlusing</vt:lpstr>
      <vt:lpstr>博客网站 shAdowPlusing</vt:lpstr>
      <vt:lpstr>Flutter组件 list_twolevel</vt:lpstr>
      <vt:lpstr>个人资料网站 noteview</vt:lpstr>
      <vt:lpstr>字体压缩应用程序 subFontPackage</vt:lpstr>
      <vt:lpstr>HTML数据传输示例 html_passData</vt:lpstr>
      <vt:lpstr>Vue组件数据传输示例 vue_component_pass_message</vt:lpstr>
      <vt:lpstr>vue-router示例 vue_router_train</vt:lpstr>
      <vt:lpstr>数据库实训 flask_secondHandHouse</vt:lpstr>
      <vt:lpstr>超级马里奥游戏 super-mario_-qt_-cpp</vt:lpstr>
      <vt:lpstr>企业实训开发游戏 SCUT2022_Portal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颖</cp:lastModifiedBy>
  <cp:revision>97</cp:revision>
  <dcterms:created xsi:type="dcterms:W3CDTF">2015-08-20T02:39:00Z</dcterms:created>
  <dcterms:modified xsi:type="dcterms:W3CDTF">2022-07-07T17:05:02Z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9919F8EB803A47ABA75BEA5489A82D5D</vt:lpwstr>
  </property>
  <property fmtid="{D5CDD505-2E9C-101B-9397-08002B2CF9AE}" pid="3" name="KSOProductBuildVer">
    <vt:lpwstr>2052-11.1.0.11830</vt:lpwstr>
  </property>
</Properties>
</file>