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60" r:id="rId2"/>
    <p:sldId id="263" r:id="rId3"/>
    <p:sldId id="273" r:id="rId4"/>
    <p:sldId id="287" r:id="rId5"/>
    <p:sldId id="288" r:id="rId6"/>
    <p:sldId id="289" r:id="rId7"/>
    <p:sldId id="290" r:id="rId8"/>
    <p:sldId id="294" r:id="rId9"/>
    <p:sldId id="265" r:id="rId10"/>
    <p:sldId id="291" r:id="rId11"/>
    <p:sldId id="292" r:id="rId12"/>
    <p:sldId id="293" r:id="rId13"/>
    <p:sldId id="29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525250"/>
    <a:srgbClr val="878785"/>
    <a:srgbClr val="23252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9" autoAdjust="0"/>
    <p:restoredTop sz="96966"/>
  </p:normalViewPr>
  <p:slideViewPr>
    <p:cSldViewPr snapToGrid="0" showGuides="1">
      <p:cViewPr varScale="1">
        <p:scale>
          <a:sx n="133" d="100"/>
          <a:sy n="133" d="100"/>
        </p:scale>
        <p:origin x="232" y="7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2024. 5. 20.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3393653" y="3460065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3819818" y="4004401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3819818" y="4531512"/>
            <a:ext cx="2922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전체 매물 자치구별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3856422" y="4995664"/>
            <a:ext cx="2393604" cy="1252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자치구별 데이터 분석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가설 </a:t>
            </a: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1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가설 </a:t>
            </a: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2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가설 </a:t>
            </a: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3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3295701" y="3200795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6343508" y="3460065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6769673" y="4004401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6769673" y="4531512"/>
            <a:ext cx="2871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2024</a:t>
            </a:r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년도 자치구별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6806277" y="4995664"/>
            <a:ext cx="3267241" cy="1254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2024</a:t>
            </a: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년도 자치구별 데이터 분석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가설</a:t>
            </a: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1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가설</a:t>
            </a: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2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가설</a:t>
            </a: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3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6245556" y="3200795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871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2024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년도 자치구별 분석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D10C9B-CEA7-BDF6-A0D7-B76C47718DD9}"/>
              </a:ext>
            </a:extLst>
          </p:cNvPr>
          <p:cNvSpPr txBox="1"/>
          <p:nvPr/>
        </p:nvSpPr>
        <p:spPr>
          <a:xfrm>
            <a:off x="1447477" y="5386213"/>
            <a:ext cx="3796162" cy="89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상관 계수 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-0.14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주택 거래량과 매매 가격 간의 관계가 매우 약한 음의 상관관계가 있음을 보여준다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40C8300-0A8B-0013-7D13-14A81854D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5" y="2056748"/>
            <a:ext cx="5366802" cy="4076423"/>
          </a:xfrm>
          <a:prstGeom prst="rect">
            <a:avLst/>
          </a:prstGeom>
        </p:spPr>
      </p:pic>
      <p:pic>
        <p:nvPicPr>
          <p:cNvPr id="7" name="그림 6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36D6965F-F89A-4FB7-AD49-84D5C5AA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5" y="1266471"/>
            <a:ext cx="3873500" cy="673100"/>
          </a:xfrm>
          <a:prstGeom prst="rect">
            <a:avLst/>
          </a:prstGeom>
        </p:spPr>
      </p:pic>
      <p:pic>
        <p:nvPicPr>
          <p:cNvPr id="14" name="그림 13" descr="스크린샷, 라인, 텍스트, 평행이(가) 표시된 사진&#10;&#10;자동 생성된 설명">
            <a:extLst>
              <a:ext uri="{FF2B5EF4-FFF2-40B4-BE49-F238E27FC236}">
                <a16:creationId xmlns:a16="http://schemas.microsoft.com/office/drawing/2014/main" id="{63E58530-867D-DB0B-845A-336678DDC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07" y="1318590"/>
            <a:ext cx="5737980" cy="48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35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7257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가설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1.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서울시의 매물들은 높은 가격대를 형성하고 있을 것이다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FF48514-62FF-F6BA-01FC-0F41D8D54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58" y="1030849"/>
            <a:ext cx="1890020" cy="4524858"/>
          </a:xfrm>
          <a:prstGeom prst="rect">
            <a:avLst/>
          </a:prstGeom>
        </p:spPr>
      </p:pic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C0F62BC-350F-BDB9-59D0-DE06E4113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35" y="954508"/>
            <a:ext cx="5745346" cy="46775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781C32-6627-6486-39E4-03FFCB989393}"/>
              </a:ext>
            </a:extLst>
          </p:cNvPr>
          <p:cNvSpPr/>
          <p:nvPr/>
        </p:nvSpPr>
        <p:spPr>
          <a:xfrm>
            <a:off x="8537803" y="1143791"/>
            <a:ext cx="3051454" cy="4282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E8D60-D637-7A1E-4654-44D0F8655460}"/>
              </a:ext>
            </a:extLst>
          </p:cNvPr>
          <p:cNvSpPr txBox="1"/>
          <p:nvPr/>
        </p:nvSpPr>
        <p:spPr>
          <a:xfrm>
            <a:off x="8670690" y="1431401"/>
            <a:ext cx="2146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자치구별 주택 매매 분석</a:t>
            </a:r>
          </a:p>
        </p:txBody>
      </p:sp>
      <p:cxnSp>
        <p:nvCxnSpPr>
          <p:cNvPr id="18" name="직선 연결선 26">
            <a:extLst>
              <a:ext uri="{FF2B5EF4-FFF2-40B4-BE49-F238E27FC236}">
                <a16:creationId xmlns:a16="http://schemas.microsoft.com/office/drawing/2014/main" id="{F4F568B1-9AE3-B9F6-9BE7-5535A9F365C5}"/>
              </a:ext>
            </a:extLst>
          </p:cNvPr>
          <p:cNvCxnSpPr>
            <a:cxnSpLocks/>
          </p:cNvCxnSpPr>
          <p:nvPr/>
        </p:nvCxnSpPr>
        <p:spPr>
          <a:xfrm>
            <a:off x="8740401" y="1739178"/>
            <a:ext cx="22461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69E670-1A86-11D8-DC1B-8F8271F846CF}"/>
              </a:ext>
            </a:extLst>
          </p:cNvPr>
          <p:cNvSpPr txBox="1"/>
          <p:nvPr/>
        </p:nvSpPr>
        <p:spPr>
          <a:xfrm>
            <a:off x="8740401" y="1966451"/>
            <a:ext cx="2405358" cy="25136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서울시는 전체적으로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억 이하의 매물이 많고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억을 초과하는 매물들이 많다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171450" indent="-171450" algn="just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억 초과  주택의 거래량이  가장 많다는 점에서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서울시의 매물들은 높은 가격대를 형성하고 있다고 결론 지을 수 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08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0309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가설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2.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서울시의 한강 주변에 위치한 자치구는 대체로 높은 가격대가 형성되어 있을 것이다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496E12-615B-747A-C9D4-96A886AD516F}"/>
              </a:ext>
            </a:extLst>
          </p:cNvPr>
          <p:cNvSpPr/>
          <p:nvPr/>
        </p:nvSpPr>
        <p:spPr>
          <a:xfrm>
            <a:off x="1649349" y="1140430"/>
            <a:ext cx="8610432" cy="499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EC7BB-45B9-5FC5-C86A-5CEEE2E860FC}"/>
              </a:ext>
            </a:extLst>
          </p:cNvPr>
          <p:cNvSpPr txBox="1"/>
          <p:nvPr/>
        </p:nvSpPr>
        <p:spPr>
          <a:xfrm>
            <a:off x="2109935" y="5085173"/>
            <a:ext cx="7689259" cy="8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서울의 한강 주변의 자치구가 다른 지역에 비해 높은 가격을 형성하는 것을 볼 수 있다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강남구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 서초구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 용산구는 한강 주변 자치구 중에서도 특히 높은 평균 매매가를 기록하고 있다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다른 자치구들도 서울시의 다른 지역에 비해 높은 편이다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5" name="그림 14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42765794-3962-A035-A337-32860C155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35" y="1509235"/>
            <a:ext cx="7689258" cy="34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7188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가설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3.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서울의 외곽지역 일수록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3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억 이하의 매물이 많을 것이다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496E12-615B-747A-C9D4-96A886AD516F}"/>
              </a:ext>
            </a:extLst>
          </p:cNvPr>
          <p:cNvSpPr/>
          <p:nvPr/>
        </p:nvSpPr>
        <p:spPr>
          <a:xfrm>
            <a:off x="1649349" y="1140430"/>
            <a:ext cx="8610432" cy="499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EC7BB-45B9-5FC5-C86A-5CEEE2E860FC}"/>
              </a:ext>
            </a:extLst>
          </p:cNvPr>
          <p:cNvSpPr txBox="1"/>
          <p:nvPr/>
        </p:nvSpPr>
        <p:spPr>
          <a:xfrm>
            <a:off x="2109935" y="5085173"/>
            <a:ext cx="7689259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서울의 외곽지역에 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억 이하의 매물이 많이 거래됨을 볼 수 있다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특히 강서구와 은평구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 도봉구에 </a:t>
            </a:r>
            <a:r>
              <a:rPr lang="ko-KR" altLang="en-US" sz="1200" spc="-150" dirty="0" err="1">
                <a:solidFill>
                  <a:schemeClr val="bg1"/>
                </a:solidFill>
                <a:latin typeface="+mn-ea"/>
              </a:rPr>
              <a:t>매매량이</a:t>
            </a: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 많은 것이 보인다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이는 외곽지역 일수록 매매가 활발하다는 것을 알 수 있다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601343C3-F641-3027-5794-69FFFA00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35" y="1396643"/>
            <a:ext cx="7689258" cy="34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06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전체 매물 자치구별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4705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자치구별 데이터 분석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–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자치구별 거래량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, 스크린샷, 라인, 평행이(가) 표시된 사진&#10;&#10;자동 생성된 설명">
            <a:extLst>
              <a:ext uri="{FF2B5EF4-FFF2-40B4-BE49-F238E27FC236}">
                <a16:creationId xmlns:a16="http://schemas.microsoft.com/office/drawing/2014/main" id="{A1577392-0074-547F-D01B-8BDFA0E81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92" y="1085438"/>
            <a:ext cx="9382816" cy="46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5598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자치구별 데이터 분석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–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자치구별 최댓값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,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최솟값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, 텍스트, 그래프, 라인이(가) 표시된 사진&#10;&#10;자동 생성된 설명">
            <a:extLst>
              <a:ext uri="{FF2B5EF4-FFF2-40B4-BE49-F238E27FC236}">
                <a16:creationId xmlns:a16="http://schemas.microsoft.com/office/drawing/2014/main" id="{B3146FEE-4129-3BA6-957C-BE2F90FC8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39" y="1103005"/>
            <a:ext cx="7736322" cy="46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5589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자치구별 데이터 분석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–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자치구별 평균 매매 가격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53FD1915-1F2F-2928-44B3-4FBDD0539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4" y="1597826"/>
            <a:ext cx="7772400" cy="36623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3FA72E-56E5-F4D7-4714-A646A33290BF}"/>
              </a:ext>
            </a:extLst>
          </p:cNvPr>
          <p:cNvSpPr/>
          <p:nvPr/>
        </p:nvSpPr>
        <p:spPr>
          <a:xfrm>
            <a:off x="8543974" y="1669773"/>
            <a:ext cx="3051454" cy="3590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CB1E4-CF8F-8D67-8C00-4E54E896F25A}"/>
              </a:ext>
            </a:extLst>
          </p:cNvPr>
          <p:cNvSpPr txBox="1"/>
          <p:nvPr/>
        </p:nvSpPr>
        <p:spPr>
          <a:xfrm>
            <a:off x="8676861" y="1957383"/>
            <a:ext cx="2146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자치구별 주택 매매 분석</a:t>
            </a:r>
          </a:p>
        </p:txBody>
      </p:sp>
      <p:cxnSp>
        <p:nvCxnSpPr>
          <p:cNvPr id="8" name="직선 연결선 26">
            <a:extLst>
              <a:ext uri="{FF2B5EF4-FFF2-40B4-BE49-F238E27FC236}">
                <a16:creationId xmlns:a16="http://schemas.microsoft.com/office/drawing/2014/main" id="{218D12AB-95FF-EBCE-353D-60E845EC622B}"/>
              </a:ext>
            </a:extLst>
          </p:cNvPr>
          <p:cNvCxnSpPr>
            <a:cxnSpLocks/>
          </p:cNvCxnSpPr>
          <p:nvPr/>
        </p:nvCxnSpPr>
        <p:spPr>
          <a:xfrm>
            <a:off x="8746572" y="2265160"/>
            <a:ext cx="22461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7633E1-08B4-8E5C-ADED-C4673F273B7E}"/>
              </a:ext>
            </a:extLst>
          </p:cNvPr>
          <p:cNvSpPr txBox="1"/>
          <p:nvPr/>
        </p:nvSpPr>
        <p:spPr>
          <a:xfrm>
            <a:off x="8746572" y="2492433"/>
            <a:ext cx="2405358" cy="27367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서울시는 각 자치구 별로 주택 매매 가격에  큰 차이가 있는 것을 확인할 수 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강남구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서초구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용산구가 평균 매매 가격이 가장 높은 것으로 보여지고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금천구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강북구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도봉구가 가장 낮은 것으로 보여진다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789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636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가설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1.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강남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,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서초 용산구의 평균 거래가는 높을 것이다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1510A7C8-0015-A7BC-0893-6BC21B00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1" y="857680"/>
            <a:ext cx="6879537" cy="4208093"/>
          </a:xfrm>
          <a:prstGeom prst="rect">
            <a:avLst/>
          </a:prstGeom>
        </p:spPr>
      </p:pic>
      <p:pic>
        <p:nvPicPr>
          <p:cNvPr id="7" name="그림 6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4BA86187-D481-FF54-42DB-C31E6074F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97" y="934893"/>
            <a:ext cx="4173680" cy="55637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1FEAC7-EC50-25B3-1F3F-C6FD1077B998}"/>
              </a:ext>
            </a:extLst>
          </p:cNvPr>
          <p:cNvSpPr>
            <a:spLocks/>
          </p:cNvSpPr>
          <p:nvPr/>
        </p:nvSpPr>
        <p:spPr>
          <a:xfrm>
            <a:off x="382515" y="5217340"/>
            <a:ext cx="6723868" cy="12812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10C9B-CEA7-BDF6-A0D7-B76C47718DD9}"/>
              </a:ext>
            </a:extLst>
          </p:cNvPr>
          <p:cNvSpPr txBox="1"/>
          <p:nvPr/>
        </p:nvSpPr>
        <p:spPr>
          <a:xfrm>
            <a:off x="519433" y="5545930"/>
            <a:ext cx="5688288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강남구가 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1,128,080,000</a:t>
            </a: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원으로 가장 높았고 이어서 서초구와 용산구가 높은 것을 보아 </a:t>
            </a:r>
            <a:endParaRPr lang="en-US" altLang="ko-KR" sz="1200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강남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 서초 용산구의 평균 거래가가 높을 것이라는 가설이 검증이 된다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073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6498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가설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2.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주택 거래량이 많을수록 매매가격이 높을 것이다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1FEAC7-EC50-25B3-1F3F-C6FD1077B998}"/>
              </a:ext>
            </a:extLst>
          </p:cNvPr>
          <p:cNvSpPr>
            <a:spLocks/>
          </p:cNvSpPr>
          <p:nvPr/>
        </p:nvSpPr>
        <p:spPr>
          <a:xfrm>
            <a:off x="1280688" y="5135138"/>
            <a:ext cx="4997746" cy="13542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10C9B-CEA7-BDF6-A0D7-B76C47718DD9}"/>
              </a:ext>
            </a:extLst>
          </p:cNvPr>
          <p:cNvSpPr txBox="1"/>
          <p:nvPr/>
        </p:nvSpPr>
        <p:spPr>
          <a:xfrm>
            <a:off x="1447477" y="5386213"/>
            <a:ext cx="3796162" cy="89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상관 계수 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-0.14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주택 거래량과 매매 가격 간의 관계가 매우 약한 음의 상관관계가 있음을 보여준다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1" name="그림 10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2104B30D-8EEA-E640-D83B-04CF4E4DF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89" y="1093114"/>
            <a:ext cx="1919081" cy="3854357"/>
          </a:xfrm>
          <a:prstGeom prst="rect">
            <a:avLst/>
          </a:prstGeom>
        </p:spPr>
      </p:pic>
      <p:pic>
        <p:nvPicPr>
          <p:cNvPr id="13" name="그림 12" descr="스크린샷, 텍스트, 라인, 도표이(가) 표시된 사진&#10;&#10;자동 생성된 설명">
            <a:extLst>
              <a:ext uri="{FF2B5EF4-FFF2-40B4-BE49-F238E27FC236}">
                <a16:creationId xmlns:a16="http://schemas.microsoft.com/office/drawing/2014/main" id="{09811F04-62D0-2596-4932-1E2824ECA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007" y="1045743"/>
            <a:ext cx="6166679" cy="40008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C684E7-E2FF-1EFC-6506-4799F44A44CC}"/>
              </a:ext>
            </a:extLst>
          </p:cNvPr>
          <p:cNvSpPr>
            <a:spLocks/>
          </p:cNvSpPr>
          <p:nvPr/>
        </p:nvSpPr>
        <p:spPr>
          <a:xfrm>
            <a:off x="5412940" y="5135138"/>
            <a:ext cx="4997746" cy="13542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7F249-4FEE-52BD-52C8-157FFB133C6A}"/>
              </a:ext>
            </a:extLst>
          </p:cNvPr>
          <p:cNvSpPr txBox="1"/>
          <p:nvPr/>
        </p:nvSpPr>
        <p:spPr>
          <a:xfrm>
            <a:off x="5581306" y="5386213"/>
            <a:ext cx="4661013" cy="89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rgbClr val="020202"/>
                </a:solidFill>
                <a:latin typeface="+mn-ea"/>
              </a:rPr>
              <a:t>주택 거래량이 많을수록 매매 가격이 높을 것이라는 가설은 데이터 분석 결과는 지지되지 않는다</a:t>
            </a:r>
            <a:r>
              <a:rPr lang="en-US" altLang="ko-KR" sz="1200" spc="-150" dirty="0">
                <a:solidFill>
                  <a:srgbClr val="020202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rgbClr val="020202"/>
                </a:solidFill>
                <a:latin typeface="+mn-ea"/>
              </a:rPr>
              <a:t>주택 거래량이 증가할 때 매매 가격이 약간 감소하는  영향이 있는 것 같다</a:t>
            </a:r>
            <a:r>
              <a:rPr lang="en-US" altLang="ko-KR" sz="1200" spc="-150" dirty="0">
                <a:solidFill>
                  <a:srgbClr val="020202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259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902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가설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3.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최근 몇 년간 강북구의 주택 매매 가격 상승률이 강남구보다 높을 것이다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1FEAC7-EC50-25B3-1F3F-C6FD1077B998}"/>
              </a:ext>
            </a:extLst>
          </p:cNvPr>
          <p:cNvSpPr>
            <a:spLocks/>
          </p:cNvSpPr>
          <p:nvPr/>
        </p:nvSpPr>
        <p:spPr>
          <a:xfrm>
            <a:off x="1280688" y="5135138"/>
            <a:ext cx="4997746" cy="13542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10C9B-CEA7-BDF6-A0D7-B76C47718DD9}"/>
              </a:ext>
            </a:extLst>
          </p:cNvPr>
          <p:cNvSpPr txBox="1"/>
          <p:nvPr/>
        </p:nvSpPr>
        <p:spPr>
          <a:xfrm>
            <a:off x="1447477" y="5386213"/>
            <a:ext cx="3796162" cy="8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1200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강남구의 연평균 상승률은 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8.62%</a:t>
            </a: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로 강북구의 연평균 상승률 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0.72$</a:t>
            </a:r>
            <a:r>
              <a:rPr lang="ko-KR" altLang="en-US" sz="1200" spc="-150" dirty="0">
                <a:solidFill>
                  <a:schemeClr val="bg1"/>
                </a:solidFill>
                <a:latin typeface="+mn-ea"/>
              </a:rPr>
              <a:t>보다 높았다</a:t>
            </a:r>
            <a:r>
              <a:rPr lang="en-US" altLang="ko-KR" sz="1200" spc="-15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C684E7-E2FF-1EFC-6506-4799F44A44CC}"/>
              </a:ext>
            </a:extLst>
          </p:cNvPr>
          <p:cNvSpPr>
            <a:spLocks/>
          </p:cNvSpPr>
          <p:nvPr/>
        </p:nvSpPr>
        <p:spPr>
          <a:xfrm>
            <a:off x="5412940" y="5135138"/>
            <a:ext cx="4997746" cy="13542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7F249-4FEE-52BD-52C8-157FFB133C6A}"/>
              </a:ext>
            </a:extLst>
          </p:cNvPr>
          <p:cNvSpPr txBox="1"/>
          <p:nvPr/>
        </p:nvSpPr>
        <p:spPr>
          <a:xfrm>
            <a:off x="5581306" y="5386213"/>
            <a:ext cx="4661013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spc="-150" dirty="0">
                <a:solidFill>
                  <a:srgbClr val="020202"/>
                </a:solidFill>
                <a:latin typeface="+mn-ea"/>
              </a:rPr>
              <a:t>“</a:t>
            </a:r>
            <a:r>
              <a:rPr lang="ko-KR" altLang="en-US" sz="1200" spc="-150" dirty="0">
                <a:solidFill>
                  <a:srgbClr val="020202"/>
                </a:solidFill>
                <a:latin typeface="+mn-ea"/>
              </a:rPr>
              <a:t>최근 몇 년간 강북구의 주택 매매 가격 상승률이 강남구보다 높을 것 이다</a:t>
            </a:r>
            <a:r>
              <a:rPr lang="en-US" altLang="ko-KR" sz="1200" spc="-150" dirty="0">
                <a:solidFill>
                  <a:srgbClr val="020202"/>
                </a:solidFill>
                <a:latin typeface="+mn-ea"/>
              </a:rPr>
              <a:t>.”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rgbClr val="020202"/>
                </a:solidFill>
                <a:latin typeface="+mn-ea"/>
              </a:rPr>
              <a:t>라는 가설은 틀렸다</a:t>
            </a:r>
            <a:r>
              <a:rPr lang="en-US" altLang="ko-KR" sz="1200" spc="-150" dirty="0">
                <a:solidFill>
                  <a:srgbClr val="020202"/>
                </a:solidFill>
                <a:latin typeface="+mn-ea"/>
              </a:rPr>
              <a:t>.</a:t>
            </a:r>
          </a:p>
        </p:txBody>
      </p:sp>
      <p:pic>
        <p:nvPicPr>
          <p:cNvPr id="3" name="그림 2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E12572EC-CCCE-E932-2635-63CA7056E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88" y="975905"/>
            <a:ext cx="2794000" cy="850900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ED19443-E6FF-8D1D-E9AA-FA136A1CA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88" y="1969671"/>
            <a:ext cx="2794000" cy="3022600"/>
          </a:xfrm>
          <a:prstGeom prst="rect">
            <a:avLst/>
          </a:prstGeom>
        </p:spPr>
      </p:pic>
      <p:pic>
        <p:nvPicPr>
          <p:cNvPr id="14" name="그림 1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E56A38B-73CC-FA52-6DE7-3777BB082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88" y="975905"/>
            <a:ext cx="7429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20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395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2024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년도 자치구별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459</Words>
  <Application>Microsoft Macintosh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Pretendard</vt:lpstr>
      <vt:lpstr>Pretendard Black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조성민</cp:lastModifiedBy>
  <cp:revision>24</cp:revision>
  <dcterms:created xsi:type="dcterms:W3CDTF">2023-04-19T04:07:11Z</dcterms:created>
  <dcterms:modified xsi:type="dcterms:W3CDTF">2024-05-20T07:37:59Z</dcterms:modified>
</cp:coreProperties>
</file>