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3" r:id="rId3"/>
    <p:sldId id="267" r:id="rId4"/>
    <p:sldId id="266" r:id="rId5"/>
    <p:sldId id="265" r:id="rId6"/>
    <p:sldId id="26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01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8380" y="4572000"/>
            <a:ext cx="6858000" cy="70802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74233" y="5334000"/>
            <a:ext cx="5396753" cy="533400"/>
          </a:xfrm>
        </p:spPr>
        <p:txBody>
          <a:bodyPr>
            <a:normAutofit/>
          </a:bodyPr>
          <a:lstStyle>
            <a:lvl1pPr marL="0" indent="0" algn="l">
              <a:buNone/>
              <a:defRPr sz="2400" i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3124200" y="6667500"/>
            <a:ext cx="2895600" cy="123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2">
                    <a:lumMod val="75000"/>
                  </a:schemeClr>
                </a:solidFill>
              </a:rPr>
              <a:t>InvenSense Inc. Company Confidential</a:t>
            </a:r>
            <a:endParaRPr 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889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90600"/>
            <a:ext cx="5111750" cy="5135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62200"/>
            <a:ext cx="3008313" cy="3763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010400" y="6623050"/>
            <a:ext cx="2133600" cy="196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B6622-8F35-4F5E-A912-582D18CD3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210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14861"/>
            <a:ext cx="5870576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00200" y="381000"/>
            <a:ext cx="5870576" cy="4191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181599"/>
            <a:ext cx="5870576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010400" y="6623050"/>
            <a:ext cx="2133600" cy="196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B6622-8F35-4F5E-A912-582D18CD3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75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010400" y="6623050"/>
            <a:ext cx="2133600" cy="196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B6622-8F35-4F5E-A912-582D18CD3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47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Footer Placeholder 7"/>
          <p:cNvSpPr txBox="1">
            <a:spLocks/>
          </p:cNvSpPr>
          <p:nvPr/>
        </p:nvSpPr>
        <p:spPr>
          <a:xfrm>
            <a:off x="3124200" y="6638925"/>
            <a:ext cx="2895600" cy="123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2"/>
                </a:solidFill>
              </a:rPr>
              <a:t>InvenSense Inc. Company Confidential</a:t>
            </a:r>
            <a:endParaRPr lang="en-US" sz="9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627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514600"/>
            <a:ext cx="8839200" cy="144780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6200" y="6477000"/>
            <a:ext cx="2133600" cy="196850"/>
          </a:xfrm>
        </p:spPr>
        <p:txBody>
          <a:bodyPr/>
          <a:lstStyle>
            <a:lvl1pPr algn="l">
              <a:defRPr/>
            </a:lvl1pPr>
          </a:lstStyle>
          <a:p>
            <a:fld id="{0D2B6622-8F35-4F5E-A912-582D18CD3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35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135563"/>
          </a:xfrm>
        </p:spPr>
        <p:txBody>
          <a:bodyPr/>
          <a:lstStyle>
            <a:lvl1pPr>
              <a:lnSpc>
                <a:spcPct val="90000"/>
              </a:lnSpc>
              <a:defRPr sz="2800">
                <a:latin typeface="Arial" pitchFamily="34" charset="0"/>
                <a:cs typeface="Arial" pitchFamily="34" charset="0"/>
              </a:defRPr>
            </a:lvl1pPr>
            <a:lvl2pPr>
              <a:lnSpc>
                <a:spcPct val="90000"/>
              </a:lnSpc>
              <a:defRPr sz="2400">
                <a:latin typeface="Arial" pitchFamily="34" charset="0"/>
                <a:cs typeface="Arial" pitchFamily="34" charset="0"/>
              </a:defRPr>
            </a:lvl2pPr>
            <a:lvl3pPr>
              <a:lnSpc>
                <a:spcPct val="90000"/>
              </a:lnSpc>
              <a:defRPr sz="2000">
                <a:latin typeface="Arial" pitchFamily="34" charset="0"/>
                <a:cs typeface="Arial" pitchFamily="34" charset="0"/>
              </a:defRPr>
            </a:lvl3pPr>
            <a:lvl4pPr>
              <a:lnSpc>
                <a:spcPct val="90000"/>
              </a:lnSpc>
              <a:defRPr sz="1800">
                <a:latin typeface="Arial" pitchFamily="34" charset="0"/>
                <a:cs typeface="Arial" pitchFamily="34" charset="0"/>
              </a:defRPr>
            </a:lvl4pPr>
            <a:lvl5pPr>
              <a:lnSpc>
                <a:spcPct val="90000"/>
              </a:lnSpc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010400" y="6623050"/>
            <a:ext cx="2133600" cy="196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B6622-8F35-4F5E-A912-582D18CD3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277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B6622-8F35-4F5E-A912-582D18CD300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 txBox="1">
            <a:spLocks/>
          </p:cNvSpPr>
          <p:nvPr/>
        </p:nvSpPr>
        <p:spPr>
          <a:xfrm>
            <a:off x="3124200" y="6667500"/>
            <a:ext cx="2895600" cy="123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2">
                    <a:lumMod val="75000"/>
                  </a:schemeClr>
                </a:solidFill>
              </a:rPr>
              <a:t>InvenSense Inc. Company Confidential</a:t>
            </a:r>
            <a:endParaRPr 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469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i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010400" y="6623050"/>
            <a:ext cx="2133600" cy="196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B6622-8F35-4F5E-A912-582D18CD3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81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191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143000"/>
            <a:ext cx="4191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010400" y="6623050"/>
            <a:ext cx="2133600" cy="196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B6622-8F35-4F5E-A912-582D18CD3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84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41925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06562"/>
            <a:ext cx="4192588" cy="39512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66800"/>
            <a:ext cx="4194175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06562"/>
            <a:ext cx="4194175" cy="39512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010400" y="6623050"/>
            <a:ext cx="2133600" cy="196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B6622-8F35-4F5E-A912-582D18CD3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82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010400" y="6623050"/>
            <a:ext cx="2133600" cy="196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B6622-8F35-4F5E-A912-582D18CD3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015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010400" y="6623050"/>
            <a:ext cx="2133600" cy="196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B6622-8F35-4F5E-A912-582D18CD3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23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7467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066801"/>
            <a:ext cx="8686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Footer Placeholder 7"/>
          <p:cNvSpPr txBox="1">
            <a:spLocks/>
          </p:cNvSpPr>
          <p:nvPr/>
        </p:nvSpPr>
        <p:spPr>
          <a:xfrm>
            <a:off x="3124200" y="6667500"/>
            <a:ext cx="2895600" cy="123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2">
                    <a:lumMod val="75000"/>
                  </a:schemeClr>
                </a:solidFill>
              </a:rPr>
              <a:t>InvenSense Inc. Company Confidential</a:t>
            </a:r>
            <a:endParaRPr 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010400" y="6623050"/>
            <a:ext cx="2133600" cy="196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B6622-8F35-4F5E-A912-582D18CD3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62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000" b="1" kern="1200" spc="20" baseline="0">
          <a:solidFill>
            <a:srgbClr val="00325B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90000"/>
        </a:lnSpc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Blocks of OWCI Software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smtClean="0"/>
              <a:t>General Setting</a:t>
            </a:r>
          </a:p>
          <a:p>
            <a:pPr lvl="1"/>
            <a:r>
              <a:rPr lang="en-US" dirty="0" smtClean="0"/>
              <a:t>Hardware control, include pilot width and device address.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Test Mode</a:t>
            </a:r>
          </a:p>
          <a:p>
            <a:pPr lvl="1"/>
            <a:r>
              <a:rPr lang="en-US" dirty="0" smtClean="0"/>
              <a:t>Enter Test Mode, supporting different DUTs.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Registers Read/Write</a:t>
            </a:r>
          </a:p>
          <a:p>
            <a:pPr lvl="1"/>
            <a:r>
              <a:rPr lang="en-US" dirty="0" smtClean="0"/>
              <a:t>Single or burst registers read or write.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OTP Window</a:t>
            </a:r>
          </a:p>
          <a:p>
            <a:pPr lvl="1"/>
            <a:r>
              <a:rPr lang="en-US" dirty="0" smtClean="0"/>
              <a:t>OTP operation, bit by bit or byte by byte, load data from a .txt file and save data to a .txt file.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Script Window</a:t>
            </a:r>
          </a:p>
          <a:p>
            <a:pPr lvl="1"/>
            <a:r>
              <a:rPr lang="en-US" dirty="0" smtClean="0"/>
              <a:t>Load script from a .txt file and execute, edit a script and execute or save to .txt file.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Fuse</a:t>
            </a:r>
          </a:p>
          <a:p>
            <a:pPr lvl="1"/>
            <a:r>
              <a:rPr lang="en-US" dirty="0" smtClean="0"/>
              <a:t>Support </a:t>
            </a:r>
            <a:r>
              <a:rPr lang="en-US" dirty="0" err="1" smtClean="0"/>
              <a:t>eFuse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Operation log</a:t>
            </a:r>
          </a:p>
          <a:p>
            <a:pPr lvl="1"/>
            <a:r>
              <a:rPr lang="en-US" dirty="0" smtClean="0"/>
              <a:t>Display all the operations include commands and return data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87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 View of OWCI Software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955636"/>
            <a:ext cx="8991600" cy="58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79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Blocks Review 1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</a:t>
            </a:r>
            <a:r>
              <a:rPr lang="en-US" dirty="0" smtClean="0"/>
              <a:t>Setting, </a:t>
            </a:r>
          </a:p>
          <a:p>
            <a:r>
              <a:rPr lang="en-US" dirty="0" smtClean="0"/>
              <a:t>Test Mode, </a:t>
            </a:r>
          </a:p>
          <a:p>
            <a:r>
              <a:rPr lang="en-US" dirty="0" smtClean="0"/>
              <a:t>Registers Read/Write,</a:t>
            </a:r>
          </a:p>
          <a:p>
            <a:r>
              <a:rPr lang="en-US" dirty="0" smtClean="0"/>
              <a:t>Fuse.</a:t>
            </a:r>
          </a:p>
          <a:p>
            <a:pPr lvl="1"/>
            <a:r>
              <a:rPr lang="en-US" dirty="0" smtClean="0"/>
              <a:t>These operations are almost the same as last version software.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39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Blocks Review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5943600" cy="51355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Functions of OTP Window</a:t>
            </a:r>
          </a:p>
          <a:p>
            <a:pPr lvl="1"/>
            <a:endParaRPr lang="en-US" sz="2200" dirty="0" smtClean="0"/>
          </a:p>
          <a:p>
            <a:pPr lvl="1"/>
            <a:r>
              <a:rPr lang="en-US" sz="2200" dirty="0" smtClean="0"/>
              <a:t>Edit the window directly, supporting edit bit by bit or byte by byte, and blow OTP;</a:t>
            </a:r>
          </a:p>
          <a:p>
            <a:pPr lvl="1"/>
            <a:endParaRPr lang="en-US" sz="2200" dirty="0" smtClean="0"/>
          </a:p>
          <a:p>
            <a:pPr lvl="1"/>
            <a:r>
              <a:rPr lang="en-US" sz="2200" dirty="0" smtClean="0"/>
              <a:t>Save window data to a .txt file as right format;</a:t>
            </a:r>
          </a:p>
          <a:p>
            <a:pPr lvl="1"/>
            <a:endParaRPr lang="en-US" sz="2200" dirty="0" smtClean="0"/>
          </a:p>
          <a:p>
            <a:pPr lvl="1"/>
            <a:r>
              <a:rPr lang="en-US" sz="2200" dirty="0" smtClean="0"/>
              <a:t>Load data form a .txt file as right format, and blow OTP;</a:t>
            </a:r>
          </a:p>
          <a:p>
            <a:pPr lvl="1"/>
            <a:endParaRPr lang="en-US" sz="2200" dirty="0" smtClean="0"/>
          </a:p>
          <a:p>
            <a:pPr lvl="1"/>
            <a:r>
              <a:rPr lang="en-US" sz="2200" dirty="0"/>
              <a:t>A</a:t>
            </a:r>
            <a:r>
              <a:rPr lang="en-US" sz="2200" dirty="0" smtClean="0"/>
              <a:t>fter load, also can edit the updated window, and then save to a file or blow </a:t>
            </a:r>
            <a:r>
              <a:rPr lang="en-US" sz="2200" dirty="0" smtClean="0"/>
              <a:t>OTP;</a:t>
            </a:r>
          </a:p>
          <a:p>
            <a:pPr lvl="1"/>
            <a:endParaRPr lang="en-US" sz="2200" dirty="0"/>
          </a:p>
          <a:p>
            <a:pPr lvl="1"/>
            <a:r>
              <a:rPr lang="en-US" sz="2200" dirty="0" smtClean="0"/>
              <a:t>Command line supporting, ext.              </a:t>
            </a:r>
            <a:r>
              <a:rPr lang="en-US" sz="1900" i="1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writeotp.exe OTP </a:t>
            </a:r>
            <a:r>
              <a:rPr lang="en-US" sz="1900" i="1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Demo.txt </a:t>
            </a:r>
            <a:r>
              <a:rPr lang="en-US" sz="1900" i="1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                   blowotp.exe </a:t>
            </a:r>
            <a:r>
              <a:rPr lang="en-US" sz="1900" i="1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OTP Demo.txt   </a:t>
            </a:r>
            <a:r>
              <a:rPr lang="en-US" sz="1900" i="1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                           (Note: xxxxotp.exe and </a:t>
            </a:r>
            <a:r>
              <a:rPr lang="en-US" sz="1900" i="1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OTP Demo.txt </a:t>
            </a:r>
            <a:r>
              <a:rPr lang="en-US" sz="1900" i="1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 must be in same directory).</a:t>
            </a:r>
            <a:endParaRPr lang="en-US" sz="1900" i="1" dirty="0" smtClean="0">
              <a:solidFill>
                <a:schemeClr val="accent1">
                  <a:lumMod val="90000"/>
                  <a:lumOff val="10000"/>
                </a:schemeClr>
              </a:solidFill>
            </a:endParaRP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990600"/>
            <a:ext cx="2491740" cy="5394960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7696200" y="1905000"/>
            <a:ext cx="1348740" cy="1046630"/>
          </a:xfrm>
          <a:prstGeom prst="wedgeRoundRectCallout">
            <a:avLst>
              <a:gd name="adj1" fmla="val -77151"/>
              <a:gd name="adj2" fmla="val -75201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OTP </a:t>
            </a: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etting name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477000" y="1600200"/>
            <a:ext cx="1828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6629400" y="1676400"/>
            <a:ext cx="6096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6629400" y="4419600"/>
            <a:ext cx="60960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30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Blocks Review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5257800" cy="51355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Functions of Script Window</a:t>
            </a:r>
          </a:p>
          <a:p>
            <a:pPr lvl="1"/>
            <a:endParaRPr lang="en-US" sz="2200" dirty="0" smtClean="0"/>
          </a:p>
          <a:p>
            <a:pPr lvl="1"/>
            <a:r>
              <a:rPr lang="en-US" sz="2200" dirty="0" smtClean="0"/>
              <a:t>Edit a new script, and execute;</a:t>
            </a:r>
          </a:p>
          <a:p>
            <a:pPr lvl="1"/>
            <a:endParaRPr lang="en-US" sz="2200" dirty="0" smtClean="0"/>
          </a:p>
          <a:p>
            <a:pPr lvl="1"/>
            <a:r>
              <a:rPr lang="en-US" sz="2200" dirty="0"/>
              <a:t>Edit a new script, and </a:t>
            </a:r>
            <a:r>
              <a:rPr lang="en-US" sz="2200" dirty="0" smtClean="0"/>
              <a:t>save to a .txt file as right format;</a:t>
            </a:r>
          </a:p>
          <a:p>
            <a:pPr lvl="1"/>
            <a:endParaRPr lang="en-US" sz="2200" dirty="0" smtClean="0"/>
          </a:p>
          <a:p>
            <a:pPr lvl="1"/>
            <a:r>
              <a:rPr lang="en-US" sz="2200" dirty="0" smtClean="0"/>
              <a:t>Load script form a .txt file as right format, and execute;</a:t>
            </a:r>
          </a:p>
          <a:p>
            <a:pPr lvl="1"/>
            <a:endParaRPr lang="en-US" sz="2200" dirty="0" smtClean="0"/>
          </a:p>
          <a:p>
            <a:pPr lvl="1"/>
            <a:r>
              <a:rPr lang="en-US" sz="2200" dirty="0" smtClean="0"/>
              <a:t>After load script, also can edit in the updated window, and then choose to save to a new file or execute</a:t>
            </a:r>
            <a:r>
              <a:rPr lang="en-US" sz="2200" dirty="0" smtClean="0"/>
              <a:t>.</a:t>
            </a:r>
          </a:p>
          <a:p>
            <a:pPr lvl="1"/>
            <a:endParaRPr lang="en-US" sz="2200" dirty="0"/>
          </a:p>
          <a:p>
            <a:pPr lvl="1"/>
            <a:r>
              <a:rPr lang="en-US" sz="2200" dirty="0"/>
              <a:t>Command line supporting, ext.               </a:t>
            </a:r>
            <a:r>
              <a:rPr lang="en-US" sz="2200" dirty="0"/>
              <a:t>              </a:t>
            </a:r>
            <a:r>
              <a:rPr lang="en-US" sz="2000" i="1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execute.exe Script </a:t>
            </a:r>
            <a:r>
              <a:rPr lang="en-US" sz="2000" i="1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Demo.txt             </a:t>
            </a:r>
            <a:r>
              <a:rPr lang="en-US" sz="2000" i="1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                              </a:t>
            </a:r>
            <a:r>
              <a:rPr lang="en-US" sz="2000" i="1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(Note: xxxxotp.exe and OTP Demo.txt  must be in same directory).</a:t>
            </a:r>
          </a:p>
          <a:p>
            <a:pPr lvl="1"/>
            <a:endParaRPr lang="en-US" sz="2200" dirty="0" smtClean="0"/>
          </a:p>
          <a:p>
            <a:pPr lvl="1"/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325" y="1600200"/>
            <a:ext cx="357187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86400" y="4366736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!!! Each command in single line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5410200" y="990600"/>
            <a:ext cx="1828800" cy="381000"/>
          </a:xfrm>
          <a:prstGeom prst="wedgeRoundRectCallout">
            <a:avLst>
              <a:gd name="adj1" fmla="val -5707"/>
              <a:gd name="adj2" fmla="val 269559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Script name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410200" y="2362200"/>
            <a:ext cx="3352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410200" y="2667000"/>
            <a:ext cx="2286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ular Callout 10"/>
          <p:cNvSpPr/>
          <p:nvPr/>
        </p:nvSpPr>
        <p:spPr>
          <a:xfrm>
            <a:off x="7268135" y="1515035"/>
            <a:ext cx="1342465" cy="381000"/>
          </a:xfrm>
          <a:prstGeom prst="wedgeRoundRectCallout">
            <a:avLst>
              <a:gd name="adj1" fmla="val -70903"/>
              <a:gd name="adj2" fmla="val 24603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ommand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24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Supporting Commands 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ts val="2900"/>
              </a:lnSpc>
            </a:pPr>
            <a:r>
              <a:rPr lang="en-US" dirty="0" smtClean="0"/>
              <a:t>Write: </a:t>
            </a:r>
            <a:r>
              <a:rPr lang="en-US" dirty="0" err="1"/>
              <a:t>Addr</a:t>
            </a:r>
            <a:r>
              <a:rPr lang="en-US" dirty="0"/>
              <a:t> 0x80; </a:t>
            </a:r>
            <a:r>
              <a:rPr lang="en-US" dirty="0" smtClean="0"/>
              <a:t>Data </a:t>
            </a:r>
            <a:r>
              <a:rPr lang="en-US" dirty="0"/>
              <a:t>0x10</a:t>
            </a:r>
            <a:endParaRPr lang="en-US" dirty="0" smtClean="0"/>
          </a:p>
          <a:p>
            <a:pPr>
              <a:lnSpc>
                <a:spcPts val="2900"/>
              </a:lnSpc>
            </a:pPr>
            <a:r>
              <a:rPr lang="en-US" dirty="0" smtClean="0"/>
              <a:t>Read: </a:t>
            </a:r>
            <a:r>
              <a:rPr lang="en-US" dirty="0" err="1" smtClean="0"/>
              <a:t>Addr</a:t>
            </a:r>
            <a:r>
              <a:rPr lang="en-US" dirty="0" smtClean="0"/>
              <a:t> 0x80</a:t>
            </a:r>
          </a:p>
          <a:p>
            <a:pPr>
              <a:lnSpc>
                <a:spcPts val="2900"/>
              </a:lnSpc>
            </a:pPr>
            <a:r>
              <a:rPr lang="en-US" dirty="0" err="1" smtClean="0"/>
              <a:t>BurstWrite</a:t>
            </a:r>
            <a:r>
              <a:rPr lang="en-US" dirty="0" smtClean="0"/>
              <a:t>: </a:t>
            </a:r>
            <a:r>
              <a:rPr lang="en-US" dirty="0" err="1"/>
              <a:t>Addr</a:t>
            </a:r>
            <a:r>
              <a:rPr lang="en-US" dirty="0"/>
              <a:t> 0x80; </a:t>
            </a:r>
            <a:r>
              <a:rPr lang="en-US" dirty="0" err="1"/>
              <a:t>Num</a:t>
            </a:r>
            <a:r>
              <a:rPr lang="en-US" dirty="0"/>
              <a:t> </a:t>
            </a:r>
            <a:r>
              <a:rPr lang="en-US" dirty="0" smtClean="0"/>
              <a:t>0x10; Data 0x00</a:t>
            </a:r>
          </a:p>
          <a:p>
            <a:pPr>
              <a:lnSpc>
                <a:spcPts val="2900"/>
              </a:lnSpc>
            </a:pPr>
            <a:r>
              <a:rPr lang="en-US" dirty="0" err="1" smtClean="0"/>
              <a:t>BurstRead</a:t>
            </a:r>
            <a:r>
              <a:rPr lang="en-US" dirty="0" smtClean="0"/>
              <a:t>: </a:t>
            </a:r>
            <a:r>
              <a:rPr lang="en-US" dirty="0" err="1" smtClean="0"/>
              <a:t>Addr</a:t>
            </a:r>
            <a:r>
              <a:rPr lang="en-US" dirty="0" smtClean="0"/>
              <a:t> 0x80; </a:t>
            </a:r>
            <a:r>
              <a:rPr lang="en-US" dirty="0" err="1" smtClean="0"/>
              <a:t>Num</a:t>
            </a:r>
            <a:r>
              <a:rPr lang="en-US" dirty="0" smtClean="0"/>
              <a:t> 0x10</a:t>
            </a:r>
          </a:p>
          <a:p>
            <a:pPr>
              <a:lnSpc>
                <a:spcPts val="2900"/>
              </a:lnSpc>
            </a:pPr>
            <a:r>
              <a:rPr lang="en-US" dirty="0" err="1" smtClean="0"/>
              <a:t>SetPilot</a:t>
            </a:r>
            <a:r>
              <a:rPr lang="en-US" dirty="0" smtClean="0"/>
              <a:t>: 200us</a:t>
            </a:r>
          </a:p>
          <a:p>
            <a:pPr>
              <a:lnSpc>
                <a:spcPts val="2900"/>
              </a:lnSpc>
            </a:pPr>
            <a:r>
              <a:rPr lang="en-US" dirty="0" err="1" smtClean="0"/>
              <a:t>SetDelay</a:t>
            </a:r>
            <a:r>
              <a:rPr lang="en-US" dirty="0" smtClean="0"/>
              <a:t>: 100ms</a:t>
            </a:r>
          </a:p>
          <a:p>
            <a:pPr>
              <a:lnSpc>
                <a:spcPts val="2900"/>
              </a:lnSpc>
            </a:pPr>
            <a:r>
              <a:rPr lang="en-US" dirty="0" smtClean="0"/>
              <a:t>Fuse: 160ns; 10ms</a:t>
            </a:r>
          </a:p>
          <a:p>
            <a:pPr>
              <a:lnSpc>
                <a:spcPts val="2900"/>
              </a:lnSpc>
            </a:pPr>
            <a:r>
              <a:rPr lang="en-US" dirty="0" err="1" smtClean="0"/>
              <a:t>WriteOTP</a:t>
            </a:r>
            <a:r>
              <a:rPr lang="en-US" dirty="0" smtClean="0"/>
              <a:t>:</a:t>
            </a:r>
          </a:p>
          <a:p>
            <a:pPr>
              <a:lnSpc>
                <a:spcPts val="2900"/>
              </a:lnSpc>
            </a:pPr>
            <a:r>
              <a:rPr lang="en-US" dirty="0" err="1" smtClean="0"/>
              <a:t>ReadOTP</a:t>
            </a:r>
            <a:r>
              <a:rPr lang="en-US" dirty="0" smtClean="0"/>
              <a:t>:</a:t>
            </a:r>
          </a:p>
          <a:p>
            <a:pPr>
              <a:lnSpc>
                <a:spcPts val="2900"/>
              </a:lnSpc>
            </a:pPr>
            <a:r>
              <a:rPr lang="en-US" dirty="0" err="1" smtClean="0"/>
              <a:t>BlowOTP</a:t>
            </a:r>
            <a:r>
              <a:rPr lang="en-US" dirty="0" smtClean="0"/>
              <a:t>:</a:t>
            </a:r>
          </a:p>
          <a:p>
            <a:pPr>
              <a:lnSpc>
                <a:spcPts val="2900"/>
              </a:lnSpc>
            </a:pPr>
            <a:r>
              <a:rPr lang="en-US" dirty="0" err="1" smtClean="0"/>
              <a:t>SetLRasOwci</a:t>
            </a:r>
            <a:r>
              <a:rPr lang="en-US" dirty="0" smtClean="0"/>
              <a:t>:</a:t>
            </a:r>
          </a:p>
          <a:p>
            <a:pPr>
              <a:lnSpc>
                <a:spcPts val="2900"/>
              </a:lnSpc>
            </a:pPr>
            <a:r>
              <a:rPr lang="en-US" dirty="0" err="1" smtClean="0"/>
              <a:t>SetConfigasOwci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064627"/>
      </p:ext>
    </p:extLst>
  </p:cSld>
  <p:clrMapOvr>
    <a:masterClrMapping/>
  </p:clrMapOvr>
</p:sld>
</file>

<file path=ppt/theme/theme1.xml><?xml version="1.0" encoding="utf-8"?>
<a:theme xmlns:a="http://schemas.openxmlformats.org/drawingml/2006/main" name="INVN-corporate-ppt-template2-1">
  <a:themeElements>
    <a:clrScheme name="InvenSense">
      <a:dk1>
        <a:srgbClr val="000000"/>
      </a:dk1>
      <a:lt1>
        <a:srgbClr val="7F7F7F"/>
      </a:lt1>
      <a:dk2>
        <a:srgbClr val="D8D8D8"/>
      </a:dk2>
      <a:lt2>
        <a:srgbClr val="FFFFFF"/>
      </a:lt2>
      <a:accent1>
        <a:srgbClr val="00325B"/>
      </a:accent1>
      <a:accent2>
        <a:srgbClr val="9C3022"/>
      </a:accent2>
      <a:accent3>
        <a:srgbClr val="00325B"/>
      </a:accent3>
      <a:accent4>
        <a:srgbClr val="8064A2"/>
      </a:accent4>
      <a:accent5>
        <a:srgbClr val="548DD4"/>
      </a:accent5>
      <a:accent6>
        <a:srgbClr val="F79646"/>
      </a:accent6>
      <a:hlink>
        <a:srgbClr val="2DA0FF"/>
      </a:hlink>
      <a:folHlink>
        <a:srgbClr val="800080"/>
      </a:folHlink>
    </a:clrScheme>
    <a:fontScheme name="invensens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INVN-corporate-ppt-template2-1</Template>
  <TotalTime>398</TotalTime>
  <Words>387</Words>
  <Application>Microsoft Office PowerPoint</Application>
  <PresentationFormat>全屏显示(4:3)</PresentationFormat>
  <Paragraphs>73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8" baseType="lpstr">
      <vt:lpstr>Arial</vt:lpstr>
      <vt:lpstr>INVN-corporate-ppt-template2-1</vt:lpstr>
      <vt:lpstr>Function Blocks of OWCI Software</vt:lpstr>
      <vt:lpstr>Over View of OWCI Software</vt:lpstr>
      <vt:lpstr>Blocks Review 1</vt:lpstr>
      <vt:lpstr>Blocks Review 2</vt:lpstr>
      <vt:lpstr>Blocks Review 3</vt:lpstr>
      <vt:lpstr>Supporting Commands </vt:lpstr>
    </vt:vector>
  </TitlesOfParts>
  <Company>Invensense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Blanford</dc:creator>
  <cp:lastModifiedBy>丁浩joshding</cp:lastModifiedBy>
  <cp:revision>52</cp:revision>
  <dcterms:created xsi:type="dcterms:W3CDTF">2015-03-20T15:24:59Z</dcterms:created>
  <dcterms:modified xsi:type="dcterms:W3CDTF">2015-03-30T10:29:11Z</dcterms:modified>
</cp:coreProperties>
</file>