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69" r:id="rId3"/>
    <p:sldId id="257" r:id="rId4"/>
    <p:sldId id="291" r:id="rId5"/>
    <p:sldId id="270" r:id="rId6"/>
    <p:sldId id="273" r:id="rId7"/>
    <p:sldId id="290" r:id="rId8"/>
    <p:sldId id="284" r:id="rId9"/>
    <p:sldId id="274" r:id="rId10"/>
    <p:sldId id="276" r:id="rId11"/>
    <p:sldId id="277" r:id="rId12"/>
    <p:sldId id="278" r:id="rId13"/>
    <p:sldId id="281" r:id="rId14"/>
    <p:sldId id="280" r:id="rId15"/>
    <p:sldId id="282" r:id="rId16"/>
    <p:sldId id="294" r:id="rId17"/>
    <p:sldId id="283" r:id="rId18"/>
    <p:sldId id="287" r:id="rId19"/>
    <p:sldId id="292" r:id="rId20"/>
    <p:sldId id="293" r:id="rId21"/>
    <p:sldId id="271" r:id="rId22"/>
    <p:sldId id="288" r:id="rId23"/>
    <p:sldId id="289" r:id="rId24"/>
  </p:sldIdLst>
  <p:sldSz cx="9144000" cy="5143500" type="screen16x9"/>
  <p:notesSz cx="6858000" cy="9144000"/>
  <p:embeddedFontLst>
    <p:embeddedFont>
      <p:font typeface="Baskerville Old Face" panose="02020602080505020303" pitchFamily="18" charset="0"/>
      <p:regular r:id="rId26"/>
    </p:embeddedFont>
    <p:embeddedFont>
      <p:font typeface="Bell MT" panose="02020503060305020303" pitchFamily="18" charset="0"/>
      <p:regular r:id="rId27"/>
      <p:bold r:id="rId28"/>
      <p:italic r:id="rId29"/>
    </p:embeddedFont>
    <p:embeddedFont>
      <p:font typeface="Biome Light" panose="020B0303030204020804" pitchFamily="34" charset="0"/>
      <p:regular r:id="rId30"/>
      <p:italic r:id="rId31"/>
    </p:embeddedFont>
    <p:embeddedFont>
      <p:font typeface="Bodoni MT Black" panose="02070A03080606020203" pitchFamily="18" charset="0"/>
      <p:bold r:id="rId32"/>
      <p:boldItalic r:id="rId33"/>
    </p:embeddedFont>
    <p:embeddedFont>
      <p:font typeface="Book Antiqua" panose="02040602050305030304" pitchFamily="18" charset="0"/>
      <p:regular r:id="rId34"/>
      <p:bold r:id="rId35"/>
      <p:italic r:id="rId36"/>
      <p:boldItalic r:id="rId37"/>
    </p:embeddedFont>
    <p:embeddedFont>
      <p:font typeface="Century Schoolbook" panose="02040604050505020304" pitchFamily="18" charset="0"/>
      <p:regular r:id="rId38"/>
      <p:bold r:id="rId39"/>
      <p:italic r:id="rId40"/>
      <p:boldItalic r:id="rId41"/>
    </p:embeddedFont>
    <p:embeddedFont>
      <p:font typeface="Cooper Black" panose="0208090404030B020404" pitchFamily="18" charset="0"/>
      <p:regular r:id="rId42"/>
    </p:embeddedFont>
    <p:embeddedFont>
      <p:font typeface="Copperplate Gothic Bold" panose="020E0705020206020404" pitchFamily="34" charset="0"/>
      <p:regular r:id="rId43"/>
    </p:embeddedFont>
    <p:embeddedFont>
      <p:font typeface="Footlight MT Light" panose="0204060206030A020304" pitchFamily="18" charset="0"/>
      <p:regular r:id="rId44"/>
    </p:embeddedFont>
    <p:embeddedFont>
      <p:font typeface="Lato" panose="020B0604020202020204" charset="0"/>
      <p:regular r:id="rId45"/>
      <p:bold r:id="rId46"/>
      <p:italic r:id="rId47"/>
      <p:boldItalic r:id="rId48"/>
    </p:embeddedFont>
    <p:embeddedFont>
      <p:font typeface="Montserrat"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865" dt="2021-03-19T17:34:54.122"/>
    <p1510:client id="{09134A78-F78C-36F7-6F4D-7BBA5453CDA0}" v="301" dt="2021-03-18T12:39:31.366"/>
    <p1510:client id="{15FBCA2B-9930-0845-6A0F-EBA126E02AB7}" v="49" dt="2021-03-19T17:19:00.676"/>
    <p1510:client id="{22B585C2-BB2B-349D-6F0A-B6B565753F9D}" v="83" dt="2021-03-19T05:10:39.938"/>
    <p1510:client id="{23145EE4-9D39-4375-AA44-A2BF8D3EA9F3}" v="44" dt="2021-03-18T12:15:33.268"/>
    <p1510:client id="{25B5E6DC-DFA7-5B19-D1C1-1644704E422A}" v="57" dt="2021-03-19T16:37:26.171"/>
    <p1510:client id="{29A026C0-0F07-EA2D-A6C3-877FF8DFADCF}" v="299" dt="2021-03-19T17:24:50.361"/>
    <p1510:client id="{2F052639-5053-C680-830B-CDEA20E12DD8}" v="115" dt="2021-03-18T12:47:46.646"/>
    <p1510:client id="{3EA23400-E930-F05F-877B-E1911533E604}" v="116" dt="2021-03-18T12:04:43.469"/>
    <p1510:client id="{537B7A19-0A19-BC7C-39D1-63C371DEB5B2}" v="242" dt="2021-03-18T12:05:54.488"/>
    <p1510:client id="{53936817-9AB7-9382-E7CC-E829F131CE2F}" v="4" dt="2021-03-18T12:13:09.763"/>
    <p1510:client id="{6BAF2518-1CF9-BFA8-F55B-CB30099A35A6}" v="16" dt="2021-03-19T05:15:29.843"/>
    <p1510:client id="{844B4742-2A0B-EB24-02E6-7823B0117443}" v="1076" dt="2021-03-18T12:45:43.311"/>
    <p1510:client id="{8F6EB4CF-2FCF-05A3-DCE1-9C9DB21E99B8}" v="3" dt="2021-03-18T08:20:04.766"/>
    <p1510:client id="{949CAC8B-AB37-C240-DF01-D65C4BC431D9}" v="42" dt="2021-03-18T11:48:59.959"/>
    <p1510:client id="{AFA20161-79B9-EDA9-8698-9800B71219CE}" v="416" dt="2021-03-19T17:42:57.330"/>
    <p1510:client id="{CB349C47-B7C2-C601-CFFD-9F3503127226}" v="1427" dt="2021-03-19T17:36:39.709"/>
    <p1510:client id="{CED9E6D6-88B9-106A-B46F-1E97FB82E707}" v="3" dt="2021-03-18T11:48:59.745"/>
    <p1510:client id="{D6D04D59-1113-71A4-BEA6-7B3731A2C7F3}" v="2" dt="2021-03-18T11:58:41.661"/>
    <p1510:client id="{DAD5B59F-6090-0000-9089-66FB36278FB3}" v="64" dt="2021-03-19T16:30:10.766"/>
    <p1510:client id="{DEC89441-47CE-1422-91D2-7D806A4D1C5B}" v="6" dt="2021-03-18T18:00:33.869"/>
    <p1510:client id="{E2D8FD7D-23A6-F026-CF07-69C0E00BD55B}" v="323" dt="2021-03-18T18:07:17.348"/>
    <p1510:client id="{EBFE35FF-9AA1-9F60-890B-77BF6014D728}" v="6" dt="2021-03-19T17:32:12.188"/>
    <p1510:client id="{ECFEEEC5-C7F5-8B76-8414-30610BD25FD2}" v="546" dt="2021-03-18T18:04:39.741"/>
  </p1510:revLst>
</p1510:revInfo>
</file>

<file path=ppt/tableStyles.xml><?xml version="1.0" encoding="utf-8"?>
<a:tblStyleLst xmlns:a="http://schemas.openxmlformats.org/drawingml/2006/main" def="{C7CE81BA-6749-40BC-B7CB-1B53C91F00FA}">
  <a:tblStyle styleId="{C7CE81BA-6749-40BC-B7CB-1B53C91F00F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46807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lang="en" dirty="0"/>
          </a:p>
        </p:txBody>
      </p:sp>
    </p:spTree>
    <p:extLst>
      <p:ext uri="{BB962C8B-B14F-4D97-AF65-F5344CB8AC3E}">
        <p14:creationId xmlns:p14="http://schemas.microsoft.com/office/powerpoint/2010/main" val="2660920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dirty="0"/>
              <a:t>Theory</a:t>
            </a:r>
          </a:p>
          <a:p>
            <a:pPr>
              <a:buNone/>
            </a:pPr>
            <a:r>
              <a:rPr lang="en-US" dirty="0" err="1"/>
              <a:t>XGBoost</a:t>
            </a:r>
            <a:r>
              <a:rPr lang="en-US" dirty="0"/>
              <a:t> is an optimized distributed gradient boosting library designed to be highly efficient, flexible and portable. It implements machine learning algorithms under the Gradient Boosting framework. It is an approach where new models are created that predict the residuals or errors of prior models and then added together to make the final prediction. It is called gradient boosting because it uses a gradient descent algorithm to minimize the loss when adding new models. </a:t>
            </a:r>
          </a:p>
          <a:p>
            <a:pPr>
              <a:buNone/>
            </a:pPr>
            <a:r>
              <a:rPr lang="en-US" dirty="0"/>
              <a:t>Why </a:t>
            </a:r>
            <a:r>
              <a:rPr lang="en-US" dirty="0" err="1"/>
              <a:t>XGBoost</a:t>
            </a:r>
            <a:r>
              <a:rPr lang="en-US" dirty="0"/>
              <a:t>?</a:t>
            </a:r>
          </a:p>
          <a:p>
            <a:pPr>
              <a:buNone/>
            </a:pPr>
            <a:r>
              <a:rPr lang="en-US" dirty="0"/>
              <a:t>The two reasons to use </a:t>
            </a:r>
            <a:r>
              <a:rPr lang="en-US" dirty="0" err="1"/>
              <a:t>XGBoost</a:t>
            </a:r>
            <a:r>
              <a:rPr lang="en-US" dirty="0"/>
              <a:t> are also the two goals of the project:</a:t>
            </a:r>
          </a:p>
          <a:p>
            <a:pPr marL="171450" indent="-171450"/>
            <a:r>
              <a:rPr lang="en-US" dirty="0"/>
              <a:t>Execution Speed: It is really fast when compared to other implementations of gradient boosting.</a:t>
            </a:r>
          </a:p>
          <a:p>
            <a:pPr marL="171450" indent="-171450"/>
            <a:r>
              <a:rPr lang="en-US" dirty="0"/>
              <a:t>Model Performance: It dominates structured or tabular datasets on classification and regression predictive modelling problems.</a:t>
            </a:r>
          </a:p>
          <a:p>
            <a:pPr indent="0">
              <a:buNone/>
            </a:pPr>
            <a:br>
              <a:rPr lang="en-US" dirty="0"/>
            </a:br>
            <a:endParaRPr lang="en-US" dirty="0"/>
          </a:p>
          <a:p>
            <a:pPr>
              <a:buNone/>
            </a:pPr>
            <a:r>
              <a:rPr lang="en-US" dirty="0"/>
              <a:t>Finally, the evidence is that it is the go-to algorithm for competition winners on the Kaggle competitive data science platform. </a:t>
            </a:r>
          </a:p>
          <a:p>
            <a:pPr>
              <a:buNone/>
            </a:pPr>
            <a:br>
              <a:rPr lang="en-US" dirty="0"/>
            </a:br>
            <a:br>
              <a:rPr lang="en-US" dirty="0"/>
            </a:br>
            <a:endParaRPr lang="en-US" dirty="0"/>
          </a:p>
          <a:p>
            <a:pPr>
              <a:buNone/>
            </a:pPr>
            <a:r>
              <a:rPr lang="en-US" dirty="0"/>
              <a:t>we implemented ML models to check if it could possibly improve the results. XG Boost was chosen mainly because of its higher execution speed.</a:t>
            </a:r>
          </a:p>
          <a:p>
            <a:pPr>
              <a:buNone/>
            </a:pPr>
            <a:r>
              <a:rPr lang="en-US" dirty="0"/>
              <a:t>It calculates errors and residuals of a base model and uses them to keep building better models, until it can reduce the loss as much as possible.</a:t>
            </a:r>
          </a:p>
          <a:p>
            <a:pPr>
              <a:buNone/>
            </a:pPr>
            <a:r>
              <a:rPr lang="en-US" dirty="0"/>
              <a:t>the results obtained were best compared to other traditional classification models ,</a:t>
            </a:r>
            <a:br>
              <a:rPr lang="en-US" dirty="0"/>
            </a:br>
            <a:endParaRPr lang="en-US"/>
          </a:p>
        </p:txBody>
      </p:sp>
    </p:spTree>
    <p:extLst>
      <p:ext uri="{BB962C8B-B14F-4D97-AF65-F5344CB8AC3E}">
        <p14:creationId xmlns:p14="http://schemas.microsoft.com/office/powerpoint/2010/main" val="3756507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28885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24207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42321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8808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        Good Afternoon Judges, To keep you align with the agenda of this presentation We will first start with a big picture of what we are going to present during the course of our presentation,. We will start with our understanding of the problem statement provided, along with some traditional exploratory data analysis. Then we will explain how we have developed intelligent features and removed outliers to help our models learn better. We then move on to explain different models we have applied and the results which we have got on the validation set. Finally we will discuss the best model . So let us begin.    </a:t>
            </a:r>
          </a:p>
          <a:p>
            <a:pPr>
              <a:buNone/>
            </a:pPr>
            <a:br>
              <a:rPr lang="en-US"/>
            </a:br>
            <a:endParaRPr lang="en-US"/>
          </a:p>
        </p:txBody>
      </p:sp>
    </p:spTree>
    <p:extLst>
      <p:ext uri="{BB962C8B-B14F-4D97-AF65-F5344CB8AC3E}">
        <p14:creationId xmlns:p14="http://schemas.microsoft.com/office/powerpoint/2010/main" val="64905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a:t>Ps define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25593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lang="en" dirty="0"/>
          </a:p>
        </p:txBody>
      </p:sp>
    </p:spTree>
    <p:extLst>
      <p:ext uri="{BB962C8B-B14F-4D97-AF65-F5344CB8AC3E}">
        <p14:creationId xmlns:p14="http://schemas.microsoft.com/office/powerpoint/2010/main" val="4239469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1664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a:t>75% of the values in </a:t>
            </a:r>
            <a:r>
              <a:rPr lang="en-US" err="1"/>
              <a:t>Instrumentalness</a:t>
            </a:r>
            <a:r>
              <a:rPr lang="en-US"/>
              <a:t> is less than 0.05 and the maximum value of </a:t>
            </a:r>
            <a:r>
              <a:rPr lang="en-US" err="1"/>
              <a:t>Instrumentalness</a:t>
            </a:r>
            <a:r>
              <a:rPr lang="en-US"/>
              <a:t> is 1 which gives the clear indication that there are outliners in our dataset</a:t>
            </a:r>
          </a:p>
        </p:txBody>
      </p:sp>
    </p:spTree>
    <p:extLst>
      <p:ext uri="{BB962C8B-B14F-4D97-AF65-F5344CB8AC3E}">
        <p14:creationId xmlns:p14="http://schemas.microsoft.com/office/powerpoint/2010/main" val="1762463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WHAT EXACTLY SENTIMENT ANALYSIS DEALS WITH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Classifying whether a piece of text provides a positive, negative or neutral </a:t>
            </a:r>
            <a:endParaRPr/>
          </a:p>
        </p:txBody>
      </p:sp>
    </p:spTree>
    <p:extLst>
      <p:ext uri="{BB962C8B-B14F-4D97-AF65-F5344CB8AC3E}">
        <p14:creationId xmlns:p14="http://schemas.microsoft.com/office/powerpoint/2010/main" val="1605504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4132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1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500"/>
            <a:chOff x="4406400" y="0"/>
            <a:chExt cx="4737600" cy="5143500"/>
          </a:xfrm>
        </p:grpSpPr>
        <p:sp>
          <p:nvSpPr>
            <p:cNvPr id="21" name="Google Shape;21;p3"/>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3"/>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8"/>
            <a:chOff x="0" y="381001"/>
            <a:chExt cx="1037850" cy="1016288"/>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7" name="Google Shape;47;p4"/>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8" name="Google Shape;4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grpSp>
        <p:nvGrpSpPr>
          <p:cNvPr id="50" name="Google Shape;50;p5"/>
          <p:cNvGrpSpPr/>
          <p:nvPr/>
        </p:nvGrpSpPr>
        <p:grpSpPr>
          <a:xfrm>
            <a:off x="0" y="381001"/>
            <a:ext cx="1037850" cy="1016288"/>
            <a:chOff x="0" y="381001"/>
            <a:chExt cx="1037850" cy="1016288"/>
          </a:xfrm>
        </p:grpSpPr>
        <p:sp>
          <p:nvSpPr>
            <p:cNvPr id="51" name="Google Shape;51;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5"/>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4" name="Google Shape;54;p5"/>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55" name="Google Shape;55;p5"/>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grpSp>
        <p:nvGrpSpPr>
          <p:cNvPr id="58" name="Google Shape;58;p6"/>
          <p:cNvGrpSpPr/>
          <p:nvPr/>
        </p:nvGrpSpPr>
        <p:grpSpPr>
          <a:xfrm>
            <a:off x="4406400" y="0"/>
            <a:ext cx="4737600" cy="5143065"/>
            <a:chOff x="4406400" y="0"/>
            <a:chExt cx="4737600" cy="5143065"/>
          </a:xfrm>
        </p:grpSpPr>
        <p:sp>
          <p:nvSpPr>
            <p:cNvPr id="59" name="Google Shape;59;p6"/>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6"/>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6"/>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6"/>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6"/>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6"/>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6"/>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6"/>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6"/>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6"/>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6"/>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6"/>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6"/>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6"/>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6"/>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8" name="Google Shape;7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9"/>
        <p:cNvGrpSpPr/>
        <p:nvPr/>
      </p:nvGrpSpPr>
      <p:grpSpPr>
        <a:xfrm>
          <a:off x="0" y="0"/>
          <a:ext cx="0" cy="0"/>
          <a:chOff x="0" y="0"/>
          <a:chExt cx="0" cy="0"/>
        </a:xfrm>
      </p:grpSpPr>
      <p:grpSp>
        <p:nvGrpSpPr>
          <p:cNvPr id="80" name="Google Shape;80;p7"/>
          <p:cNvGrpSpPr/>
          <p:nvPr/>
        </p:nvGrpSpPr>
        <p:grpSpPr>
          <a:xfrm>
            <a:off x="0" y="381001"/>
            <a:ext cx="1037850" cy="1016288"/>
            <a:chOff x="0" y="381001"/>
            <a:chExt cx="1037850" cy="1016288"/>
          </a:xfrm>
        </p:grpSpPr>
        <p:sp>
          <p:nvSpPr>
            <p:cNvPr id="81" name="Google Shape;81;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p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4" name="Google Shape;84;p7"/>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5" name="Google Shape;8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grpSp>
        <p:nvGrpSpPr>
          <p:cNvPr id="87" name="Google Shape;87;p8"/>
          <p:cNvGrpSpPr/>
          <p:nvPr/>
        </p:nvGrpSpPr>
        <p:grpSpPr>
          <a:xfrm>
            <a:off x="0" y="381001"/>
            <a:ext cx="1037850" cy="1016288"/>
            <a:chOff x="0" y="381001"/>
            <a:chExt cx="1037850" cy="1016288"/>
          </a:xfrm>
        </p:grpSpPr>
        <p:sp>
          <p:nvSpPr>
            <p:cNvPr id="88" name="Google Shape;88;p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p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1" name="Google Shape;9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grpSp>
        <p:nvGrpSpPr>
          <p:cNvPr id="93" name="Google Shape;93;p9"/>
          <p:cNvGrpSpPr/>
          <p:nvPr/>
        </p:nvGrpSpPr>
        <p:grpSpPr>
          <a:xfrm>
            <a:off x="0" y="381001"/>
            <a:ext cx="1037850" cy="1016288"/>
            <a:chOff x="0" y="381001"/>
            <a:chExt cx="1037850" cy="1016288"/>
          </a:xfrm>
        </p:grpSpPr>
        <p:sp>
          <p:nvSpPr>
            <p:cNvPr id="94" name="Google Shape;94;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6" name="Google Shape;96;p9"/>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7" name="Google Shape;97;p9"/>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89021" y="1800882"/>
            <a:ext cx="7866300" cy="233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 sz="4100" b="1">
                <a:solidFill>
                  <a:srgbClr val="B6D7A8"/>
                </a:solidFill>
              </a:rPr>
              <a:t>Team-34</a:t>
            </a:r>
            <a:endParaRPr sz="4100" b="1">
              <a:solidFill>
                <a:srgbClr val="B6D7A8"/>
              </a:solidFill>
            </a:endParaRPr>
          </a:p>
          <a:p>
            <a:pPr marL="0" lvl="0" indent="0" algn="l" rtl="0">
              <a:lnSpc>
                <a:spcPct val="100000"/>
              </a:lnSpc>
              <a:spcBef>
                <a:spcPts val="0"/>
              </a:spcBef>
              <a:spcAft>
                <a:spcPts val="0"/>
              </a:spcAft>
              <a:buSzPts val="4000"/>
              <a:buNone/>
            </a:pPr>
            <a:endParaRPr sz="4100" b="1">
              <a:solidFill>
                <a:srgbClr val="1155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923557" y="386694"/>
            <a:ext cx="7913787" cy="899989"/>
          </a:xfrm>
          <a:prstGeom prst="rect">
            <a:avLst/>
          </a:prstGeom>
          <a:noFill/>
          <a:ln>
            <a:noFill/>
          </a:ln>
        </p:spPr>
        <p:txBody>
          <a:bodyPr spcFirstLastPara="1" wrap="square" lIns="91425" tIns="91425" rIns="91425" bIns="91425" anchor="t" anchorCtr="0">
            <a:noAutofit/>
          </a:bodyPr>
          <a:lstStyle/>
          <a:p>
            <a:pPr algn="ctr"/>
            <a:r>
              <a:rPr lang="en" sz="3400" b="1">
                <a:solidFill>
                  <a:srgbClr val="B6D7A8"/>
                </a:solidFill>
              </a:rPr>
              <a:t>FEATURE ENGINEERING</a:t>
            </a:r>
            <a:endParaRPr lang="en" sz="3400"/>
          </a:p>
          <a:p>
            <a:pPr algn="ctr"/>
            <a:endParaRPr lang="en" sz="3400" b="1">
              <a:solidFill>
                <a:srgbClr val="B6D7A8"/>
              </a:solidFill>
            </a:endParaRPr>
          </a:p>
        </p:txBody>
      </p:sp>
      <p:cxnSp>
        <p:nvCxnSpPr>
          <p:cNvPr id="154" name="Google Shape;154;p15"/>
          <p:cNvCxnSpPr/>
          <p:nvPr/>
        </p:nvCxnSpPr>
        <p:spPr>
          <a:xfrm>
            <a:off x="1355575" y="243325"/>
            <a:ext cx="6872100" cy="0"/>
          </a:xfrm>
          <a:prstGeom prst="straightConnector1">
            <a:avLst/>
          </a:prstGeom>
          <a:noFill/>
          <a:ln w="38100" cap="flat" cmpd="sng">
            <a:solidFill>
              <a:schemeClr val="dk2"/>
            </a:solidFill>
            <a:prstDash val="solid"/>
            <a:round/>
            <a:headEnd type="none" w="sm" len="sm"/>
            <a:tailEnd type="none" w="sm" len="sm"/>
          </a:ln>
        </p:spPr>
      </p:cxnSp>
      <p:cxnSp>
        <p:nvCxnSpPr>
          <p:cNvPr id="155" name="Google Shape;155;p15"/>
          <p:cNvCxnSpPr/>
          <p:nvPr/>
        </p:nvCxnSpPr>
        <p:spPr>
          <a:xfrm>
            <a:off x="1355575" y="1157725"/>
            <a:ext cx="6872100" cy="0"/>
          </a:xfrm>
          <a:prstGeom prst="straightConnector1">
            <a:avLst/>
          </a:prstGeom>
          <a:noFill/>
          <a:ln w="38100" cap="flat" cmpd="sng">
            <a:solidFill>
              <a:schemeClr val="dk2"/>
            </a:solidFill>
            <a:prstDash val="solid"/>
            <a:round/>
            <a:headEnd type="none" w="sm" len="sm"/>
            <a:tailEnd type="none" w="sm" len="sm"/>
          </a:ln>
        </p:spPr>
      </p:cxnSp>
      <p:sp>
        <p:nvSpPr>
          <p:cNvPr id="2" name="TextBox 1">
            <a:extLst>
              <a:ext uri="{FF2B5EF4-FFF2-40B4-BE49-F238E27FC236}">
                <a16:creationId xmlns:a16="http://schemas.microsoft.com/office/drawing/2014/main" id="{37A216FD-0B07-49EA-9FDC-DFF673B36B9A}"/>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09E758AF-767B-400F-A153-D8304FC8F371}"/>
              </a:ext>
            </a:extLst>
          </p:cNvPr>
          <p:cNvSpPr txBox="1"/>
          <p:nvPr/>
        </p:nvSpPr>
        <p:spPr>
          <a:xfrm>
            <a:off x="1410020" y="1527502"/>
            <a:ext cx="275398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sz="2600" b="1" dirty="0">
                <a:solidFill>
                  <a:srgbClr val="B6D7A8"/>
                </a:solidFill>
                <a:latin typeface="Footlight MT Light"/>
              </a:rPr>
              <a:t>Release Day</a:t>
            </a:r>
          </a:p>
          <a:p>
            <a:pPr marL="285750" indent="-285750">
              <a:buClr>
                <a:schemeClr val="bg1"/>
              </a:buClr>
              <a:buFont typeface="Wingdings" panose="05000000000000000000" pitchFamily="2" charset="2"/>
              <a:buChar char="Ø"/>
            </a:pPr>
            <a:r>
              <a:rPr lang="en-US" sz="1800" dirty="0">
                <a:solidFill>
                  <a:srgbClr val="FFFFFF"/>
                </a:solidFill>
                <a:latin typeface="Book Antiqua"/>
              </a:rPr>
              <a:t>Most of the songs were released on a  single day.</a:t>
            </a:r>
          </a:p>
          <a:p>
            <a:pPr marL="285750" indent="-285750">
              <a:buClr>
                <a:schemeClr val="bg1"/>
              </a:buClr>
              <a:buFont typeface="Wingdings" panose="05000000000000000000" pitchFamily="2" charset="2"/>
              <a:buChar char="Ø"/>
            </a:pPr>
            <a:r>
              <a:rPr lang="en-US" sz="1800" dirty="0">
                <a:solidFill>
                  <a:srgbClr val="FFFFFF"/>
                </a:solidFill>
                <a:latin typeface="Book Antiqua"/>
              </a:rPr>
              <a:t>Contains the Day of Year on which the song was released.</a:t>
            </a:r>
          </a:p>
          <a:p>
            <a:endParaRPr lang="en-US" dirty="0"/>
          </a:p>
        </p:txBody>
      </p:sp>
      <p:pic>
        <p:nvPicPr>
          <p:cNvPr id="10" name="Picture 10" descr="Chart, histogram, scatter chart&#10;&#10;Description automatically generated">
            <a:extLst>
              <a:ext uri="{FF2B5EF4-FFF2-40B4-BE49-F238E27FC236}">
                <a16:creationId xmlns:a16="http://schemas.microsoft.com/office/drawing/2014/main" id="{06944025-89E0-4752-AE6A-428619FD08EE}"/>
              </a:ext>
            </a:extLst>
          </p:cNvPr>
          <p:cNvPicPr>
            <a:picLocks noChangeAspect="1"/>
          </p:cNvPicPr>
          <p:nvPr/>
        </p:nvPicPr>
        <p:blipFill>
          <a:blip r:embed="rId3"/>
          <a:stretch>
            <a:fillRect/>
          </a:stretch>
        </p:blipFill>
        <p:spPr>
          <a:xfrm>
            <a:off x="4457700" y="1640711"/>
            <a:ext cx="4279106" cy="2340708"/>
          </a:xfrm>
          <a:prstGeom prst="rect">
            <a:avLst/>
          </a:prstGeom>
        </p:spPr>
      </p:pic>
    </p:spTree>
    <p:extLst>
      <p:ext uri="{BB962C8B-B14F-4D97-AF65-F5344CB8AC3E}">
        <p14:creationId xmlns:p14="http://schemas.microsoft.com/office/powerpoint/2010/main" val="84112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923557" y="386694"/>
            <a:ext cx="7913787" cy="899989"/>
          </a:xfrm>
          <a:prstGeom prst="rect">
            <a:avLst/>
          </a:prstGeom>
          <a:noFill/>
          <a:ln>
            <a:noFill/>
          </a:ln>
        </p:spPr>
        <p:txBody>
          <a:bodyPr spcFirstLastPara="1" wrap="square" lIns="91425" tIns="91425" rIns="91425" bIns="91425" anchor="t" anchorCtr="0">
            <a:noAutofit/>
          </a:bodyPr>
          <a:lstStyle/>
          <a:p>
            <a:pPr algn="ctr"/>
            <a:r>
              <a:rPr lang="en" sz="3400" b="1">
                <a:solidFill>
                  <a:srgbClr val="B6D7A8"/>
                </a:solidFill>
              </a:rPr>
              <a:t>FEATURE ENGINEERING</a:t>
            </a:r>
            <a:endParaRPr lang="en" sz="3400"/>
          </a:p>
          <a:p>
            <a:pPr algn="ctr"/>
            <a:endParaRPr lang="en" sz="3400" b="1">
              <a:solidFill>
                <a:srgbClr val="B6D7A8"/>
              </a:solidFill>
            </a:endParaRPr>
          </a:p>
        </p:txBody>
      </p:sp>
      <p:cxnSp>
        <p:nvCxnSpPr>
          <p:cNvPr id="154" name="Google Shape;154;p15"/>
          <p:cNvCxnSpPr/>
          <p:nvPr/>
        </p:nvCxnSpPr>
        <p:spPr>
          <a:xfrm>
            <a:off x="1355575" y="243325"/>
            <a:ext cx="6872100" cy="0"/>
          </a:xfrm>
          <a:prstGeom prst="straightConnector1">
            <a:avLst/>
          </a:prstGeom>
          <a:noFill/>
          <a:ln w="38100" cap="flat" cmpd="sng">
            <a:solidFill>
              <a:schemeClr val="dk2"/>
            </a:solidFill>
            <a:prstDash val="solid"/>
            <a:round/>
            <a:headEnd type="none" w="sm" len="sm"/>
            <a:tailEnd type="none" w="sm" len="sm"/>
          </a:ln>
        </p:spPr>
      </p:cxnSp>
      <p:cxnSp>
        <p:nvCxnSpPr>
          <p:cNvPr id="155" name="Google Shape;155;p15"/>
          <p:cNvCxnSpPr/>
          <p:nvPr/>
        </p:nvCxnSpPr>
        <p:spPr>
          <a:xfrm>
            <a:off x="1355575" y="1157725"/>
            <a:ext cx="6872100" cy="0"/>
          </a:xfrm>
          <a:prstGeom prst="straightConnector1">
            <a:avLst/>
          </a:prstGeom>
          <a:noFill/>
          <a:ln w="38100" cap="flat" cmpd="sng">
            <a:solidFill>
              <a:schemeClr val="dk2"/>
            </a:solidFill>
            <a:prstDash val="solid"/>
            <a:round/>
            <a:headEnd type="none" w="sm" len="sm"/>
            <a:tailEnd type="none" w="sm" len="sm"/>
          </a:ln>
        </p:spPr>
      </p:cxnSp>
      <p:pic>
        <p:nvPicPr>
          <p:cNvPr id="2" name="Picture 2" descr="Chart, histogram&#10;&#10;Description automatically generated">
            <a:extLst>
              <a:ext uri="{FF2B5EF4-FFF2-40B4-BE49-F238E27FC236}">
                <a16:creationId xmlns:a16="http://schemas.microsoft.com/office/drawing/2014/main" id="{74C22A51-0D0E-41FA-897D-2634019DFA19}"/>
              </a:ext>
            </a:extLst>
          </p:cNvPr>
          <p:cNvPicPr>
            <a:picLocks noChangeAspect="1"/>
          </p:cNvPicPr>
          <p:nvPr/>
        </p:nvPicPr>
        <p:blipFill>
          <a:blip r:embed="rId3"/>
          <a:stretch>
            <a:fillRect/>
          </a:stretch>
        </p:blipFill>
        <p:spPr>
          <a:xfrm>
            <a:off x="4387677" y="1682969"/>
            <a:ext cx="4419600" cy="2609850"/>
          </a:xfrm>
          <a:prstGeom prst="rect">
            <a:avLst/>
          </a:prstGeom>
        </p:spPr>
      </p:pic>
      <p:sp>
        <p:nvSpPr>
          <p:cNvPr id="3" name="TextBox 2">
            <a:extLst>
              <a:ext uri="{FF2B5EF4-FFF2-40B4-BE49-F238E27FC236}">
                <a16:creationId xmlns:a16="http://schemas.microsoft.com/office/drawing/2014/main" id="{66BD5CA3-F9DB-46F5-B7FC-A16BF653A974}"/>
              </a:ext>
            </a:extLst>
          </p:cNvPr>
          <p:cNvSpPr txBox="1"/>
          <p:nvPr/>
        </p:nvSpPr>
        <p:spPr>
          <a:xfrm>
            <a:off x="1228270" y="1744493"/>
            <a:ext cx="259223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sz="2600" b="1" dirty="0">
                <a:solidFill>
                  <a:srgbClr val="B6D7A8"/>
                </a:solidFill>
                <a:latin typeface="Footlight MT Light"/>
              </a:rPr>
              <a:t>Release Month</a:t>
            </a:r>
            <a:endParaRPr lang="en-US" sz="2600" dirty="0">
              <a:latin typeface="Footlight MT Light"/>
            </a:endParaRPr>
          </a:p>
          <a:p>
            <a:pPr marL="285750" indent="-285750">
              <a:buClr>
                <a:schemeClr val="bg1"/>
              </a:buClr>
              <a:buFont typeface="Wingdings" panose="05000000000000000000" pitchFamily="2" charset="2"/>
              <a:buChar char="Ø"/>
            </a:pPr>
            <a:r>
              <a:rPr lang="en-US" sz="1800" dirty="0">
                <a:solidFill>
                  <a:srgbClr val="FFFFFF"/>
                </a:solidFill>
                <a:latin typeface="Book Antiqua"/>
              </a:rPr>
              <a:t>Most of the songs were released in a particular month.</a:t>
            </a:r>
          </a:p>
          <a:p>
            <a:pPr marL="285750" indent="-285750">
              <a:buClr>
                <a:schemeClr val="bg1"/>
              </a:buClr>
              <a:buFont typeface="Wingdings" panose="05000000000000000000" pitchFamily="2" charset="2"/>
              <a:buChar char="Ø"/>
            </a:pPr>
            <a:r>
              <a:rPr lang="en-US" sz="1800" dirty="0">
                <a:solidFill>
                  <a:srgbClr val="FFFFFF"/>
                </a:solidFill>
                <a:latin typeface="Book Antiqua"/>
              </a:rPr>
              <a:t>Contains the month number of the song.</a:t>
            </a:r>
          </a:p>
          <a:p>
            <a:endParaRPr lang="en-US" dirty="0"/>
          </a:p>
        </p:txBody>
      </p:sp>
    </p:spTree>
    <p:extLst>
      <p:ext uri="{BB962C8B-B14F-4D97-AF65-F5344CB8AC3E}">
        <p14:creationId xmlns:p14="http://schemas.microsoft.com/office/powerpoint/2010/main" val="241883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4"/>
          <p:cNvPicPr preferRelativeResize="0"/>
          <p:nvPr/>
        </p:nvPicPr>
        <p:blipFill rotWithShape="1">
          <a:blip r:embed="rId3">
            <a:alphaModFix/>
          </a:blip>
          <a:srcRect l="7783"/>
          <a:stretch/>
        </p:blipFill>
        <p:spPr>
          <a:xfrm>
            <a:off x="150" y="0"/>
            <a:ext cx="9144000" cy="5143500"/>
          </a:xfrm>
          <a:prstGeom prst="rect">
            <a:avLst/>
          </a:prstGeom>
          <a:noFill/>
          <a:ln>
            <a:noFill/>
          </a:ln>
        </p:spPr>
      </p:pic>
      <p:sp>
        <p:nvSpPr>
          <p:cNvPr id="140" name="Google Shape;140;p14"/>
          <p:cNvSpPr txBox="1">
            <a:spLocks noGrp="1"/>
          </p:cNvSpPr>
          <p:nvPr>
            <p:ph type="title"/>
          </p:nvPr>
        </p:nvSpPr>
        <p:spPr>
          <a:xfrm>
            <a:off x="365239" y="111722"/>
            <a:ext cx="9403020" cy="1297011"/>
          </a:xfrm>
          <a:prstGeom prst="rect">
            <a:avLst/>
          </a:prstGeom>
          <a:noFill/>
          <a:ln>
            <a:noFill/>
          </a:ln>
        </p:spPr>
        <p:txBody>
          <a:bodyPr spcFirstLastPara="1" wrap="square" lIns="91425" tIns="91425" rIns="91425" bIns="91425" anchor="ctr" anchorCtr="0">
            <a:noAutofit/>
          </a:bodyPr>
          <a:lstStyle/>
          <a:p>
            <a:r>
              <a:rPr lang="en" sz="4400" b="1">
                <a:solidFill>
                  <a:srgbClr val="4A86E8"/>
                </a:solidFill>
              </a:rPr>
              <a:t>MODELS AND PREDICTIONS</a:t>
            </a:r>
          </a:p>
        </p:txBody>
      </p:sp>
      <p:sp>
        <p:nvSpPr>
          <p:cNvPr id="141" name="Google Shape;141;p14"/>
          <p:cNvSpPr txBox="1"/>
          <p:nvPr/>
        </p:nvSpPr>
        <p:spPr>
          <a:xfrm>
            <a:off x="4240530" y="2709709"/>
            <a:ext cx="4316324" cy="397352"/>
          </a:xfrm>
          <a:prstGeom prst="rect">
            <a:avLst/>
          </a:prstGeom>
          <a:noFill/>
          <a:ln>
            <a:noFill/>
          </a:ln>
        </p:spPr>
        <p:txBody>
          <a:bodyPr spcFirstLastPara="1" wrap="square" lIns="91425" tIns="91425" rIns="91425" bIns="91425" anchor="t" anchorCtr="0">
            <a:noAutofit/>
          </a:bodyPr>
          <a:lstStyle/>
          <a:p>
            <a:pPr marL="0" marR="0" lvl="0" indent="0" algn="ctr">
              <a:lnSpc>
                <a:spcPct val="100000"/>
              </a:lnSpc>
              <a:spcBef>
                <a:spcPts val="0"/>
              </a:spcBef>
              <a:spcAft>
                <a:spcPts val="0"/>
              </a:spcAft>
              <a:buNone/>
            </a:pPr>
            <a:r>
              <a:rPr lang="en-US" sz="2000">
                <a:solidFill>
                  <a:srgbClr val="4A86E8"/>
                </a:solidFill>
                <a:latin typeface="Cooper Black"/>
              </a:rPr>
              <a:t>XGBOOST</a:t>
            </a:r>
            <a:endParaRPr lang="en-US" sz="2000">
              <a:latin typeface="Bodoni MT Black"/>
            </a:endParaRPr>
          </a:p>
          <a:p>
            <a:pPr algn="just">
              <a:buSzPts val="2000"/>
            </a:pPr>
            <a:endParaRPr lang="en" sz="2000" b="0" i="0" u="none" strike="noStrike" cap="none">
              <a:solidFill>
                <a:srgbClr val="3C78D8"/>
              </a:solidFill>
              <a:latin typeface="Bodoni MT Black"/>
              <a:ea typeface="Montserrat"/>
              <a:cs typeface="Montserrat"/>
            </a:endParaRPr>
          </a:p>
          <a:p>
            <a:pPr marL="0" marR="0" lvl="0" indent="0" rtl="0">
              <a:lnSpc>
                <a:spcPct val="100000"/>
              </a:lnSpc>
              <a:spcBef>
                <a:spcPts val="0"/>
              </a:spcBef>
              <a:spcAft>
                <a:spcPts val="0"/>
              </a:spcAft>
              <a:buClr>
                <a:srgbClr val="000000"/>
              </a:buClr>
              <a:buSzPts val="1400"/>
              <a:buFont typeface="Arial"/>
              <a:buNone/>
            </a:pPr>
            <a:endParaRPr lang="en" b="0" i="0" u="none" strike="noStrike" cap="none">
              <a:solidFill>
                <a:srgbClr val="FFFFFF"/>
              </a:solidFill>
              <a:latin typeface="Bodoni MT Black"/>
              <a:ea typeface="Montserrat"/>
              <a:cs typeface="Montserrat"/>
            </a:endParaRPr>
          </a:p>
          <a:p>
            <a:pPr>
              <a:buSzPts val="1400"/>
            </a:pPr>
            <a:endParaRPr lang="en" b="0" i="0" u="none" strike="noStrike" cap="none">
              <a:solidFill>
                <a:srgbClr val="FFFFFF"/>
              </a:solidFill>
              <a:latin typeface="Montserrat"/>
              <a:ea typeface="Montserrat"/>
              <a:cs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ea typeface="Montserrat"/>
            </a:endParaRPr>
          </a:p>
          <a:p>
            <a:pPr>
              <a:buSzPts val="1400"/>
            </a:pPr>
            <a:r>
              <a:rPr lang="en">
                <a:solidFill>
                  <a:srgbClr val="FFFFFF"/>
                </a:solidFill>
              </a:rPr>
              <a:t>           </a:t>
            </a:r>
            <a:endParaRPr sz="14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3F3"/>
              </a:solidFill>
              <a:latin typeface="Arial"/>
              <a:ea typeface="Arial"/>
              <a:cs typeface="Arial"/>
              <a:sym typeface="Arial"/>
            </a:endParaRPr>
          </a:p>
          <a:p>
            <a:pPr>
              <a:buSzPts val="1400"/>
            </a:pPr>
            <a:r>
              <a:rPr lang="en">
                <a:solidFill>
                  <a:srgbClr val="F3F3F3"/>
                </a:solidFill>
              </a:rPr>
              <a:t>      </a:t>
            </a:r>
            <a:endParaRPr sz="1400" b="0" i="0" u="none" strike="noStrike" cap="none">
              <a:solidFill>
                <a:srgbClr val="F3F3F3"/>
              </a:solidFill>
              <a:latin typeface="Arial"/>
              <a:ea typeface="Arial"/>
              <a:cs typeface="Arial"/>
              <a:sym typeface="Arial"/>
            </a:endParaRPr>
          </a:p>
        </p:txBody>
      </p:sp>
      <p:sp>
        <p:nvSpPr>
          <p:cNvPr id="142" name="Google Shape;142;p14"/>
          <p:cNvSpPr/>
          <p:nvPr/>
        </p:nvSpPr>
        <p:spPr>
          <a:xfrm>
            <a:off x="366171" y="281075"/>
            <a:ext cx="8498024" cy="951032"/>
          </a:xfrm>
          <a:custGeom>
            <a:avLst/>
            <a:gdLst/>
            <a:ahLst/>
            <a:cxnLst/>
            <a:rect l="l" t="t" r="r" b="b"/>
            <a:pathLst>
              <a:path w="309441" h="38888" extrusionOk="0">
                <a:moveTo>
                  <a:pt x="332" y="0"/>
                </a:moveTo>
                <a:lnTo>
                  <a:pt x="309441" y="0"/>
                </a:lnTo>
                <a:lnTo>
                  <a:pt x="309441" y="38888"/>
                </a:lnTo>
                <a:lnTo>
                  <a:pt x="0" y="38888"/>
                </a:lnTo>
                <a:close/>
              </a:path>
            </a:pathLst>
          </a:custGeom>
          <a:noFill/>
          <a:ln w="38100" cap="flat" cmpd="sng">
            <a:solidFill>
              <a:srgbClr val="3C78D8"/>
            </a:solidFill>
            <a:prstDash val="solid"/>
            <a:round/>
            <a:headEnd type="none" w="sm" len="sm"/>
            <a:tailEnd type="none" w="sm" len="sm"/>
          </a:ln>
        </p:spPr>
      </p:sp>
      <p:sp>
        <p:nvSpPr>
          <p:cNvPr id="144" name="Google Shape;144;p14"/>
          <p:cNvSpPr/>
          <p:nvPr/>
        </p:nvSpPr>
        <p:spPr>
          <a:xfrm>
            <a:off x="821136" y="2098197"/>
            <a:ext cx="2573989" cy="2039523"/>
          </a:xfrm>
          <a:prstGeom prst="rect">
            <a:avLst/>
          </a:prstGeom>
          <a:noFill/>
          <a:ln w="3810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p:nvPr/>
        </p:nvSpPr>
        <p:spPr>
          <a:xfrm>
            <a:off x="4239161" y="2101527"/>
            <a:ext cx="4322599" cy="2040457"/>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Picture 7" descr="Diagram&#10;&#10;Description automatically generated">
            <a:extLst>
              <a:ext uri="{FF2B5EF4-FFF2-40B4-BE49-F238E27FC236}">
                <a16:creationId xmlns:a16="http://schemas.microsoft.com/office/drawing/2014/main" id="{D8EFEEF8-1B2E-4AB6-88B6-05E3E2D108AE}"/>
              </a:ext>
            </a:extLst>
          </p:cNvPr>
          <p:cNvPicPr>
            <a:picLocks noChangeAspect="1"/>
          </p:cNvPicPr>
          <p:nvPr/>
        </p:nvPicPr>
        <p:blipFill>
          <a:blip r:embed="rId4"/>
          <a:stretch>
            <a:fillRect/>
          </a:stretch>
        </p:blipFill>
        <p:spPr>
          <a:xfrm>
            <a:off x="1436511" y="2484260"/>
            <a:ext cx="1346200" cy="1339144"/>
          </a:xfrm>
          <a:prstGeom prst="rect">
            <a:avLst/>
          </a:prstGeom>
        </p:spPr>
      </p:pic>
      <p:sp>
        <p:nvSpPr>
          <p:cNvPr id="2" name="TextBox 1">
            <a:extLst>
              <a:ext uri="{FF2B5EF4-FFF2-40B4-BE49-F238E27FC236}">
                <a16:creationId xmlns:a16="http://schemas.microsoft.com/office/drawing/2014/main" id="{C6947FD8-D6A1-4871-ABFA-58F9DD5E0F90}"/>
              </a:ext>
            </a:extLst>
          </p:cNvPr>
          <p:cNvSpPr txBox="1"/>
          <p:nvPr/>
        </p:nvSpPr>
        <p:spPr>
          <a:xfrm>
            <a:off x="4238124" y="2144851"/>
            <a:ext cx="432234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a:solidFill>
                  <a:schemeClr val="bg1"/>
                </a:solidFill>
                <a:latin typeface="Footlight MT Light"/>
              </a:rPr>
              <a:t>MODELS USED</a:t>
            </a:r>
          </a:p>
        </p:txBody>
      </p:sp>
      <p:sp>
        <p:nvSpPr>
          <p:cNvPr id="12" name="Google Shape;141;p14">
            <a:extLst>
              <a:ext uri="{FF2B5EF4-FFF2-40B4-BE49-F238E27FC236}">
                <a16:creationId xmlns:a16="http://schemas.microsoft.com/office/drawing/2014/main" id="{55FDDC2D-BC05-4F99-BCDB-5A22BA4F18F2}"/>
              </a:ext>
            </a:extLst>
          </p:cNvPr>
          <p:cNvSpPr txBox="1"/>
          <p:nvPr/>
        </p:nvSpPr>
        <p:spPr>
          <a:xfrm>
            <a:off x="4240529" y="3236090"/>
            <a:ext cx="4316326" cy="444394"/>
          </a:xfrm>
          <a:prstGeom prst="rect">
            <a:avLst/>
          </a:prstGeom>
          <a:noFill/>
          <a:ln>
            <a:noFill/>
          </a:ln>
        </p:spPr>
        <p:txBody>
          <a:bodyPr spcFirstLastPara="1" wrap="square" lIns="91425" tIns="91425" rIns="91425" bIns="91425" anchor="t" anchorCtr="0">
            <a:noAutofit/>
          </a:bodyPr>
          <a:lstStyle/>
          <a:p>
            <a:pPr algn="ctr"/>
            <a:r>
              <a:rPr lang="en-US" sz="2000">
                <a:solidFill>
                  <a:srgbClr val="4A86E8"/>
                </a:solidFill>
                <a:latin typeface="Cooper Black"/>
              </a:rPr>
              <a:t>RANDOM FOREST</a:t>
            </a:r>
          </a:p>
          <a:p>
            <a:pPr algn="just">
              <a:buSzPts val="2000"/>
            </a:pPr>
            <a:endParaRPr lang="en" sz="2000" b="0" i="0" u="none" strike="noStrike" cap="none">
              <a:solidFill>
                <a:srgbClr val="3C78D8"/>
              </a:solidFill>
              <a:latin typeface="Montserrat"/>
              <a:ea typeface="Montserrat"/>
              <a:cs typeface="Montserrat"/>
            </a:endParaRPr>
          </a:p>
          <a:p>
            <a:pPr marL="0" marR="0" lvl="0" indent="0" rtl="0">
              <a:lnSpc>
                <a:spcPct val="100000"/>
              </a:lnSpc>
              <a:spcBef>
                <a:spcPts val="0"/>
              </a:spcBef>
              <a:spcAft>
                <a:spcPts val="0"/>
              </a:spcAft>
              <a:buClr>
                <a:srgbClr val="000000"/>
              </a:buClr>
              <a:buSzPts val="1400"/>
              <a:buFont typeface="Arial"/>
              <a:buNone/>
            </a:pPr>
            <a:endParaRPr lang="en" b="0" i="0" u="none" strike="noStrike" cap="none">
              <a:solidFill>
                <a:srgbClr val="FFFFFF"/>
              </a:solidFill>
              <a:latin typeface="Montserrat"/>
              <a:ea typeface="Montserrat"/>
              <a:cs typeface="Montserrat"/>
            </a:endParaRPr>
          </a:p>
          <a:p>
            <a:pPr>
              <a:buSzPts val="1400"/>
            </a:pPr>
            <a:endParaRPr lang="en" b="0" i="0" u="none" strike="noStrike" cap="none">
              <a:solidFill>
                <a:srgbClr val="FFFFFF"/>
              </a:solidFill>
              <a:latin typeface="Montserrat"/>
              <a:ea typeface="Montserrat"/>
              <a:cs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ea typeface="Montserrat"/>
            </a:endParaRPr>
          </a:p>
          <a:p>
            <a:pPr>
              <a:buSzPts val="1400"/>
            </a:pPr>
            <a:r>
              <a:rPr lang="en">
                <a:solidFill>
                  <a:srgbClr val="FFFFFF"/>
                </a:solidFill>
              </a:rPr>
              <a:t>           </a:t>
            </a:r>
            <a:endParaRPr sz="1400" b="0" i="0" u="none" strike="noStrike" cap="none">
              <a:solidFill>
                <a:srgbClr val="FFFFFF"/>
              </a:solidFill>
              <a:latin typeface="Arial"/>
              <a:ea typeface="Arial"/>
              <a:cs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3F3"/>
              </a:solidFill>
              <a:latin typeface="Arial"/>
              <a:ea typeface="Arial"/>
              <a:cs typeface="Arial"/>
              <a:sym typeface="Arial"/>
            </a:endParaRPr>
          </a:p>
          <a:p>
            <a:pPr>
              <a:buSzPts val="1400"/>
            </a:pPr>
            <a:r>
              <a:rPr lang="en">
                <a:solidFill>
                  <a:srgbClr val="F3F3F3"/>
                </a:solidFill>
              </a:rPr>
              <a:t>      </a:t>
            </a:r>
            <a:endParaRPr sz="1400" b="0" i="0" u="none" strike="noStrike" cap="none">
              <a:solidFill>
                <a:srgbClr val="F3F3F3"/>
              </a:solidFill>
              <a:latin typeface="Arial"/>
              <a:ea typeface="Arial"/>
              <a:cs typeface="Arial"/>
            </a:endParaRPr>
          </a:p>
        </p:txBody>
      </p:sp>
    </p:spTree>
    <p:extLst>
      <p:ext uri="{BB962C8B-B14F-4D97-AF65-F5344CB8AC3E}">
        <p14:creationId xmlns:p14="http://schemas.microsoft.com/office/powerpoint/2010/main" val="3864159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923557" y="386694"/>
            <a:ext cx="7913787" cy="899989"/>
          </a:xfrm>
          <a:prstGeom prst="rect">
            <a:avLst/>
          </a:prstGeom>
          <a:noFill/>
          <a:ln>
            <a:noFill/>
          </a:ln>
        </p:spPr>
        <p:txBody>
          <a:bodyPr spcFirstLastPara="1" wrap="square" lIns="91425" tIns="91425" rIns="91425" bIns="91425" anchor="t" anchorCtr="0">
            <a:noAutofit/>
          </a:bodyPr>
          <a:lstStyle/>
          <a:p>
            <a:pPr algn="ctr"/>
            <a:r>
              <a:rPr lang="en" sz="3400" b="1">
                <a:solidFill>
                  <a:srgbClr val="B6D7A8"/>
                </a:solidFill>
              </a:rPr>
              <a:t>MODELS</a:t>
            </a:r>
          </a:p>
        </p:txBody>
      </p:sp>
      <p:sp>
        <p:nvSpPr>
          <p:cNvPr id="152" name="Google Shape;152;p15"/>
          <p:cNvSpPr txBox="1">
            <a:spLocks noGrp="1"/>
          </p:cNvSpPr>
          <p:nvPr>
            <p:ph type="body" idx="1"/>
          </p:nvPr>
        </p:nvSpPr>
        <p:spPr>
          <a:xfrm>
            <a:off x="2983313" y="1327719"/>
            <a:ext cx="3403200" cy="1920000"/>
          </a:xfrm>
          <a:prstGeom prst="rect">
            <a:avLst/>
          </a:prstGeom>
          <a:noFill/>
          <a:ln>
            <a:noFill/>
          </a:ln>
        </p:spPr>
        <p:txBody>
          <a:bodyPr spcFirstLastPara="1" wrap="square" lIns="91425" tIns="91425" rIns="91425" bIns="91425" anchor="t" anchorCtr="0">
            <a:noAutofit/>
          </a:bodyPr>
          <a:lstStyle/>
          <a:p>
            <a:pPr marL="0" indent="0" algn="ctr">
              <a:lnSpc>
                <a:spcPct val="100000"/>
              </a:lnSpc>
              <a:buNone/>
            </a:pPr>
            <a:r>
              <a:rPr lang="en" sz="2600" b="1">
                <a:solidFill>
                  <a:schemeClr val="tx1">
                    <a:lumMod val="10000"/>
                    <a:lumOff val="90000"/>
                  </a:schemeClr>
                </a:solidFill>
                <a:latin typeface="Footlight MT Light"/>
                <a:ea typeface="Montserrat"/>
                <a:cs typeface="Montserrat"/>
              </a:rPr>
              <a:t>XGBOOST</a:t>
            </a:r>
          </a:p>
          <a:p>
            <a:pPr marL="0" indent="0" algn="ctr">
              <a:lnSpc>
                <a:spcPct val="100000"/>
              </a:lnSpc>
              <a:buNone/>
            </a:pPr>
            <a:r>
              <a:rPr lang="en" sz="1700" err="1">
                <a:solidFill>
                  <a:schemeClr val="tx2">
                    <a:lumMod val="60000"/>
                    <a:lumOff val="40000"/>
                  </a:schemeClr>
                </a:solidFill>
                <a:latin typeface="Bell MT"/>
              </a:rPr>
              <a:t>Xgboost</a:t>
            </a:r>
            <a:r>
              <a:rPr lang="en" sz="1700">
                <a:solidFill>
                  <a:schemeClr val="tx2">
                    <a:lumMod val="60000"/>
                    <a:lumOff val="40000"/>
                  </a:schemeClr>
                </a:solidFill>
                <a:latin typeface="Bell MT"/>
              </a:rPr>
              <a:t> is a decision-tree-based ensemble Machine Learning algorithm that uses a gradient boosting framework.</a:t>
            </a:r>
          </a:p>
          <a:p>
            <a:pPr marL="0" indent="0" algn="ctr">
              <a:lnSpc>
                <a:spcPct val="100000"/>
              </a:lnSpc>
              <a:buNone/>
            </a:pPr>
            <a:endParaRPr lang="en" sz="1600">
              <a:solidFill>
                <a:schemeClr val="tx2">
                  <a:lumMod val="60000"/>
                  <a:lumOff val="40000"/>
                </a:schemeClr>
              </a:solidFill>
              <a:latin typeface="Montserrat"/>
            </a:endParaRPr>
          </a:p>
          <a:p>
            <a:pPr marL="0" indent="0" algn="ctr">
              <a:lnSpc>
                <a:spcPct val="100000"/>
              </a:lnSpc>
              <a:buNone/>
            </a:pPr>
            <a:endParaRPr lang="en" sz="1600">
              <a:solidFill>
                <a:schemeClr val="tx2">
                  <a:lumMod val="60000"/>
                  <a:lumOff val="40000"/>
                </a:schemeClr>
              </a:solidFill>
              <a:latin typeface="Montserrat"/>
            </a:endParaRPr>
          </a:p>
          <a:p>
            <a:pPr marL="0" indent="0" algn="ctr">
              <a:lnSpc>
                <a:spcPct val="100000"/>
              </a:lnSpc>
              <a:buNone/>
            </a:pPr>
            <a:endParaRPr lang="en" sz="1600">
              <a:solidFill>
                <a:srgbClr val="B4DDC9"/>
              </a:solidFill>
              <a:latin typeface="Montserrat"/>
            </a:endParaRPr>
          </a:p>
          <a:p>
            <a:pPr marL="0" indent="0" algn="ctr">
              <a:lnSpc>
                <a:spcPct val="100000"/>
              </a:lnSpc>
              <a:buNone/>
            </a:pPr>
            <a:endParaRPr lang="en" sz="2400">
              <a:latin typeface="Montserrat"/>
            </a:endParaRPr>
          </a:p>
        </p:txBody>
      </p:sp>
      <p:sp>
        <p:nvSpPr>
          <p:cNvPr id="153" name="Google Shape;153;p15"/>
          <p:cNvSpPr txBox="1">
            <a:spLocks noGrp="1"/>
          </p:cNvSpPr>
          <p:nvPr>
            <p:ph type="body" idx="2"/>
          </p:nvPr>
        </p:nvSpPr>
        <p:spPr>
          <a:xfrm flipH="1">
            <a:off x="6486195" y="3103545"/>
            <a:ext cx="2390379" cy="1542819"/>
          </a:xfrm>
          <a:prstGeom prst="rect">
            <a:avLst/>
          </a:prstGeom>
          <a:noFill/>
          <a:ln>
            <a:noFill/>
          </a:ln>
        </p:spPr>
        <p:txBody>
          <a:bodyPr spcFirstLastPara="1" wrap="square" lIns="91425" tIns="91425" rIns="91425" bIns="91425" anchor="t" anchorCtr="0">
            <a:noAutofit/>
          </a:bodyPr>
          <a:lstStyle/>
          <a:p>
            <a:pPr marL="0" indent="0" algn="ctr">
              <a:lnSpc>
                <a:spcPct val="100000"/>
              </a:lnSpc>
              <a:buClr>
                <a:srgbClr val="FFFFFF"/>
              </a:buClr>
              <a:buSzPts val="1100"/>
              <a:buNone/>
            </a:pPr>
            <a:endParaRPr lang="en" sz="1700" b="1">
              <a:solidFill>
                <a:srgbClr val="B6D7A8"/>
              </a:solidFill>
              <a:latin typeface="Montserrat"/>
            </a:endParaRPr>
          </a:p>
          <a:p>
            <a:pPr marL="0" indent="0" algn="ctr">
              <a:lnSpc>
                <a:spcPct val="100000"/>
              </a:lnSpc>
              <a:buSzPts val="1100"/>
              <a:buNone/>
            </a:pPr>
            <a:r>
              <a:rPr lang="en" sz="1700" b="1">
                <a:solidFill>
                  <a:srgbClr val="B6D7A8"/>
                </a:solidFill>
                <a:latin typeface="Copperplate Gothic Bold"/>
              </a:rPr>
              <a:t>Maximum possible bid on test data:</a:t>
            </a:r>
            <a:endParaRPr lang="en">
              <a:latin typeface="Copperplate Gothic Bold"/>
            </a:endParaRPr>
          </a:p>
          <a:p>
            <a:pPr marL="0" indent="0" algn="ctr">
              <a:lnSpc>
                <a:spcPct val="100000"/>
              </a:lnSpc>
              <a:buSzPts val="1100"/>
              <a:buNone/>
            </a:pPr>
            <a:r>
              <a:rPr lang="en" sz="1700" b="1">
                <a:solidFill>
                  <a:srgbClr val="B6D7A8"/>
                </a:solidFill>
                <a:latin typeface="Copperplate Gothic Bold"/>
              </a:rPr>
              <a:t>$ 9891 </a:t>
            </a:r>
          </a:p>
        </p:txBody>
      </p:sp>
      <p:cxnSp>
        <p:nvCxnSpPr>
          <p:cNvPr id="154" name="Google Shape;154;p15"/>
          <p:cNvCxnSpPr/>
          <p:nvPr/>
        </p:nvCxnSpPr>
        <p:spPr>
          <a:xfrm>
            <a:off x="1355575" y="243325"/>
            <a:ext cx="6872100" cy="0"/>
          </a:xfrm>
          <a:prstGeom prst="straightConnector1">
            <a:avLst/>
          </a:prstGeom>
          <a:noFill/>
          <a:ln w="38100" cap="flat" cmpd="sng">
            <a:solidFill>
              <a:schemeClr val="dk2"/>
            </a:solidFill>
            <a:prstDash val="solid"/>
            <a:round/>
            <a:headEnd type="none" w="sm" len="sm"/>
            <a:tailEnd type="none" w="sm" len="sm"/>
          </a:ln>
        </p:spPr>
      </p:cxnSp>
      <p:cxnSp>
        <p:nvCxnSpPr>
          <p:cNvPr id="155" name="Google Shape;155;p15"/>
          <p:cNvCxnSpPr/>
          <p:nvPr/>
        </p:nvCxnSpPr>
        <p:spPr>
          <a:xfrm>
            <a:off x="1355575" y="1157725"/>
            <a:ext cx="6872100" cy="0"/>
          </a:xfrm>
          <a:prstGeom prst="straightConnector1">
            <a:avLst/>
          </a:prstGeom>
          <a:noFill/>
          <a:ln w="38100" cap="flat" cmpd="sng">
            <a:solidFill>
              <a:schemeClr val="dk2"/>
            </a:solidFill>
            <a:prstDash val="solid"/>
            <a:round/>
            <a:headEnd type="none" w="sm" len="sm"/>
            <a:tailEnd type="none" w="sm" len="sm"/>
          </a:ln>
        </p:spPr>
      </p:cxnSp>
      <p:sp>
        <p:nvSpPr>
          <p:cNvPr id="3" name="TextBox 2">
            <a:extLst>
              <a:ext uri="{FF2B5EF4-FFF2-40B4-BE49-F238E27FC236}">
                <a16:creationId xmlns:a16="http://schemas.microsoft.com/office/drawing/2014/main" id="{270E3166-695B-445D-B040-E0FFE24CDAF7}"/>
              </a:ext>
            </a:extLst>
          </p:cNvPr>
          <p:cNvSpPr txBox="1"/>
          <p:nvPr/>
        </p:nvSpPr>
        <p:spPr>
          <a:xfrm rot="-10800000" flipV="1">
            <a:off x="2757488" y="3158133"/>
            <a:ext cx="16144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p>
        </p:txBody>
      </p:sp>
      <p:sp>
        <p:nvSpPr>
          <p:cNvPr id="4" name="TextBox 3">
            <a:extLst>
              <a:ext uri="{FF2B5EF4-FFF2-40B4-BE49-F238E27FC236}">
                <a16:creationId xmlns:a16="http://schemas.microsoft.com/office/drawing/2014/main" id="{D315DA40-831F-4DC8-903A-3A798EC0521E}"/>
              </a:ext>
            </a:extLst>
          </p:cNvPr>
          <p:cNvSpPr txBox="1"/>
          <p:nvPr/>
        </p:nvSpPr>
        <p:spPr>
          <a:xfrm>
            <a:off x="407195" y="3100387"/>
            <a:ext cx="2776450"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 sz="2000" b="1">
                <a:solidFill>
                  <a:srgbClr val="B6D7A8"/>
                </a:solidFill>
                <a:latin typeface="Footlight MT Light"/>
              </a:rPr>
              <a:t>WHY XGBOOST?</a:t>
            </a:r>
            <a:endParaRPr lang="en-US" sz="1800">
              <a:latin typeface="Footlight MT Light"/>
            </a:endParaRPr>
          </a:p>
          <a:p>
            <a:pPr algn="ctr"/>
            <a:endParaRPr lang="en" b="1">
              <a:solidFill>
                <a:srgbClr val="B6D7A8"/>
              </a:solidFill>
              <a:latin typeface="Montserrat"/>
            </a:endParaRPr>
          </a:p>
          <a:p>
            <a:r>
              <a:rPr lang="en">
                <a:solidFill>
                  <a:schemeClr val="tx2">
                    <a:lumMod val="60000"/>
                    <a:lumOff val="40000"/>
                  </a:schemeClr>
                </a:solidFill>
                <a:latin typeface="Montserrat"/>
              </a:rPr>
              <a:t>1. Execution Speed</a:t>
            </a:r>
          </a:p>
          <a:p>
            <a:r>
              <a:rPr lang="en">
                <a:solidFill>
                  <a:schemeClr val="tx2">
                    <a:lumMod val="60000"/>
                    <a:lumOff val="40000"/>
                  </a:schemeClr>
                </a:solidFill>
                <a:latin typeface="Montserrat"/>
              </a:rPr>
              <a:t>2. Flexibility in setting on objective function</a:t>
            </a:r>
          </a:p>
          <a:p>
            <a:pPr algn="ctr"/>
            <a:endParaRPr lang="en" b="1">
              <a:solidFill>
                <a:srgbClr val="B6D7A8"/>
              </a:solidFill>
            </a:endParaRPr>
          </a:p>
          <a:p>
            <a:endParaRPr lang="en-US"/>
          </a:p>
        </p:txBody>
      </p:sp>
      <p:sp>
        <p:nvSpPr>
          <p:cNvPr id="6" name="TextBox 5">
            <a:extLst>
              <a:ext uri="{FF2B5EF4-FFF2-40B4-BE49-F238E27FC236}">
                <a16:creationId xmlns:a16="http://schemas.microsoft.com/office/drawing/2014/main" id="{2776F061-D203-4182-87A4-EED84276A5E1}"/>
              </a:ext>
            </a:extLst>
          </p:cNvPr>
          <p:cNvSpPr txBox="1"/>
          <p:nvPr/>
        </p:nvSpPr>
        <p:spPr>
          <a:xfrm>
            <a:off x="2871790" y="3250406"/>
            <a:ext cx="174307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 b="1">
                <a:solidFill>
                  <a:srgbClr val="B6D7A8"/>
                </a:solidFill>
              </a:rPr>
              <a:t>    </a:t>
            </a:r>
            <a:endParaRPr lang="en-US"/>
          </a:p>
          <a:p>
            <a:pPr lvl="1"/>
            <a:endParaRPr lang="en" b="1">
              <a:solidFill>
                <a:srgbClr val="B6D7A8"/>
              </a:solidFill>
            </a:endParaRPr>
          </a:p>
          <a:p>
            <a:endParaRPr lang="en" b="1">
              <a:solidFill>
                <a:srgbClr val="B6D7A8"/>
              </a:solidFill>
            </a:endParaRPr>
          </a:p>
          <a:p>
            <a:endParaRPr lang="en" b="1">
              <a:solidFill>
                <a:srgbClr val="B6D7A8"/>
              </a:solidFill>
            </a:endParaRPr>
          </a:p>
        </p:txBody>
      </p:sp>
      <p:pic>
        <p:nvPicPr>
          <p:cNvPr id="2" name="Picture 4" descr="Chart&#10;&#10;Description automatically generated">
            <a:extLst>
              <a:ext uri="{FF2B5EF4-FFF2-40B4-BE49-F238E27FC236}">
                <a16:creationId xmlns:a16="http://schemas.microsoft.com/office/drawing/2014/main" id="{5CC9814B-4303-4499-BB22-E549EF0CC689}"/>
              </a:ext>
            </a:extLst>
          </p:cNvPr>
          <p:cNvPicPr>
            <a:picLocks noChangeAspect="1"/>
          </p:cNvPicPr>
          <p:nvPr/>
        </p:nvPicPr>
        <p:blipFill>
          <a:blip r:embed="rId3"/>
          <a:stretch>
            <a:fillRect/>
          </a:stretch>
        </p:blipFill>
        <p:spPr>
          <a:xfrm>
            <a:off x="3364706" y="3101602"/>
            <a:ext cx="2771775" cy="1540623"/>
          </a:xfrm>
          <a:prstGeom prst="rect">
            <a:avLst/>
          </a:prstGeom>
        </p:spPr>
      </p:pic>
    </p:spTree>
    <p:extLst>
      <p:ext uri="{BB962C8B-B14F-4D97-AF65-F5344CB8AC3E}">
        <p14:creationId xmlns:p14="http://schemas.microsoft.com/office/powerpoint/2010/main" val="141321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923557" y="386694"/>
            <a:ext cx="7913787" cy="899989"/>
          </a:xfrm>
          <a:prstGeom prst="rect">
            <a:avLst/>
          </a:prstGeom>
          <a:noFill/>
          <a:ln>
            <a:noFill/>
          </a:ln>
        </p:spPr>
        <p:txBody>
          <a:bodyPr spcFirstLastPara="1" wrap="square" lIns="91425" tIns="91425" rIns="91425" bIns="91425" anchor="t" anchorCtr="0">
            <a:noAutofit/>
          </a:bodyPr>
          <a:lstStyle/>
          <a:p>
            <a:pPr algn="ctr"/>
            <a:r>
              <a:rPr lang="en" sz="3400" b="1">
                <a:solidFill>
                  <a:srgbClr val="B6D7A8"/>
                </a:solidFill>
              </a:rPr>
              <a:t>MODELS</a:t>
            </a:r>
          </a:p>
        </p:txBody>
      </p:sp>
      <p:sp>
        <p:nvSpPr>
          <p:cNvPr id="152" name="Google Shape;152;p15"/>
          <p:cNvSpPr txBox="1">
            <a:spLocks noGrp="1"/>
          </p:cNvSpPr>
          <p:nvPr>
            <p:ph type="body" idx="1"/>
          </p:nvPr>
        </p:nvSpPr>
        <p:spPr>
          <a:xfrm>
            <a:off x="1020999" y="1284117"/>
            <a:ext cx="7431190" cy="599638"/>
          </a:xfrm>
          <a:prstGeom prst="rect">
            <a:avLst/>
          </a:prstGeom>
          <a:noFill/>
          <a:ln>
            <a:noFill/>
          </a:ln>
        </p:spPr>
        <p:txBody>
          <a:bodyPr spcFirstLastPara="1" wrap="square" lIns="91425" tIns="91425" rIns="91425" bIns="91425" anchor="t" anchorCtr="0">
            <a:noAutofit/>
          </a:bodyPr>
          <a:lstStyle/>
          <a:p>
            <a:pPr marL="0" indent="0" algn="ctr">
              <a:lnSpc>
                <a:spcPct val="100000"/>
              </a:lnSpc>
              <a:buNone/>
            </a:pPr>
            <a:r>
              <a:rPr lang="en" sz="2600" b="1">
                <a:solidFill>
                  <a:schemeClr val="tx1">
                    <a:lumMod val="10000"/>
                    <a:lumOff val="90000"/>
                  </a:schemeClr>
                </a:solidFill>
                <a:latin typeface="Footlight MT Light"/>
              </a:rPr>
              <a:t>Random Forest</a:t>
            </a:r>
            <a:r>
              <a:rPr lang="en" sz="2400" b="1">
                <a:solidFill>
                  <a:schemeClr val="tx1">
                    <a:lumMod val="10000"/>
                    <a:lumOff val="90000"/>
                  </a:schemeClr>
                </a:solidFill>
                <a:latin typeface="Montserrat"/>
              </a:rPr>
              <a:t> </a:t>
            </a:r>
            <a:endParaRPr lang="en-US">
              <a:solidFill>
                <a:schemeClr val="tx1">
                  <a:lumMod val="10000"/>
                  <a:lumOff val="90000"/>
                </a:schemeClr>
              </a:solidFill>
            </a:endParaRPr>
          </a:p>
        </p:txBody>
      </p:sp>
      <p:cxnSp>
        <p:nvCxnSpPr>
          <p:cNvPr id="154" name="Google Shape;154;p15"/>
          <p:cNvCxnSpPr/>
          <p:nvPr/>
        </p:nvCxnSpPr>
        <p:spPr>
          <a:xfrm>
            <a:off x="1355575" y="243325"/>
            <a:ext cx="6872100" cy="0"/>
          </a:xfrm>
          <a:prstGeom prst="straightConnector1">
            <a:avLst/>
          </a:prstGeom>
          <a:noFill/>
          <a:ln w="38100" cap="flat" cmpd="sng">
            <a:solidFill>
              <a:schemeClr val="dk2"/>
            </a:solidFill>
            <a:prstDash val="solid"/>
            <a:round/>
            <a:headEnd type="none" w="sm" len="sm"/>
            <a:tailEnd type="none" w="sm" len="sm"/>
          </a:ln>
        </p:spPr>
      </p:cxnSp>
      <p:cxnSp>
        <p:nvCxnSpPr>
          <p:cNvPr id="155" name="Google Shape;155;p15"/>
          <p:cNvCxnSpPr/>
          <p:nvPr/>
        </p:nvCxnSpPr>
        <p:spPr>
          <a:xfrm>
            <a:off x="1355575" y="1157725"/>
            <a:ext cx="6872100" cy="0"/>
          </a:xfrm>
          <a:prstGeom prst="straightConnector1">
            <a:avLst/>
          </a:prstGeom>
          <a:noFill/>
          <a:ln w="38100" cap="flat" cmpd="sng">
            <a:solidFill>
              <a:schemeClr val="dk2"/>
            </a:solidFill>
            <a:prstDash val="solid"/>
            <a:round/>
            <a:headEnd type="none" w="sm" len="sm"/>
            <a:tailEnd type="none" w="sm" len="sm"/>
          </a:ln>
        </p:spPr>
      </p:cxnSp>
      <p:pic>
        <p:nvPicPr>
          <p:cNvPr id="2" name="Picture 2">
            <a:extLst>
              <a:ext uri="{FF2B5EF4-FFF2-40B4-BE49-F238E27FC236}">
                <a16:creationId xmlns:a16="http://schemas.microsoft.com/office/drawing/2014/main" id="{E86941C4-B4C4-451C-9881-5A1CC1C7300E}"/>
              </a:ext>
            </a:extLst>
          </p:cNvPr>
          <p:cNvPicPr>
            <a:picLocks noChangeAspect="1"/>
          </p:cNvPicPr>
          <p:nvPr/>
        </p:nvPicPr>
        <p:blipFill>
          <a:blip r:embed="rId3"/>
          <a:stretch>
            <a:fillRect/>
          </a:stretch>
        </p:blipFill>
        <p:spPr>
          <a:xfrm>
            <a:off x="5124650" y="2095793"/>
            <a:ext cx="3788942" cy="2826990"/>
          </a:xfrm>
          <a:prstGeom prst="rect">
            <a:avLst/>
          </a:prstGeom>
        </p:spPr>
      </p:pic>
      <p:sp>
        <p:nvSpPr>
          <p:cNvPr id="3" name="TextBox 2">
            <a:extLst>
              <a:ext uri="{FF2B5EF4-FFF2-40B4-BE49-F238E27FC236}">
                <a16:creationId xmlns:a16="http://schemas.microsoft.com/office/drawing/2014/main" id="{A27E0396-6B27-4411-9631-B875E1CFB30E}"/>
              </a:ext>
            </a:extLst>
          </p:cNvPr>
          <p:cNvSpPr txBox="1"/>
          <p:nvPr/>
        </p:nvSpPr>
        <p:spPr>
          <a:xfrm>
            <a:off x="650081" y="2028825"/>
            <a:ext cx="4395963"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 sz="2200" b="1">
                <a:solidFill>
                  <a:srgbClr val="B6D7A8"/>
                </a:solidFill>
                <a:latin typeface="Footlight MT Light"/>
                <a:sym typeface="Lato"/>
              </a:rPr>
              <a:t>RANDOM FOREST CLASSIFIER</a:t>
            </a:r>
            <a:endParaRPr lang="en-US" sz="2200" b="1">
              <a:solidFill>
                <a:srgbClr val="B6D7A8"/>
              </a:solidFill>
              <a:latin typeface="Footlight MT Light"/>
            </a:endParaRPr>
          </a:p>
          <a:p>
            <a:pPr algn="just"/>
            <a:r>
              <a:rPr lang="en" sz="1600">
                <a:solidFill>
                  <a:schemeClr val="bg1">
                    <a:lumMod val="65000"/>
                  </a:schemeClr>
                </a:solidFill>
                <a:latin typeface="Century Schoolbook"/>
                <a:sym typeface="Lato"/>
              </a:rPr>
              <a:t>Random Forest consist of large number of individual decision trees that operates as an ensemble. </a:t>
            </a:r>
            <a:endParaRPr lang="en-US" sz="1600">
              <a:solidFill>
                <a:schemeClr val="bg1">
                  <a:lumMod val="65000"/>
                </a:schemeClr>
              </a:solidFill>
              <a:latin typeface="Century Schoolbook"/>
            </a:endParaRPr>
          </a:p>
          <a:p>
            <a:pPr algn="just"/>
            <a:endParaRPr lang="en" sz="1600">
              <a:solidFill>
                <a:schemeClr val="bg1">
                  <a:lumMod val="65000"/>
                </a:schemeClr>
              </a:solidFill>
              <a:latin typeface="Century Schoolbook"/>
            </a:endParaRPr>
          </a:p>
          <a:p>
            <a:pPr marL="285750" indent="-285750">
              <a:buChar char="•"/>
            </a:pPr>
            <a:r>
              <a:rPr lang="en" sz="1600">
                <a:solidFill>
                  <a:schemeClr val="bg1">
                    <a:lumMod val="65000"/>
                  </a:schemeClr>
                </a:solidFill>
                <a:latin typeface="Century Schoolbook"/>
                <a:sym typeface="Lato"/>
              </a:rPr>
              <a:t>Ensemble Cross-Validation</a:t>
            </a:r>
            <a:endParaRPr lang="en" sz="1600">
              <a:solidFill>
                <a:schemeClr val="bg1">
                  <a:lumMod val="65000"/>
                </a:schemeClr>
              </a:solidFill>
              <a:latin typeface="Century Schoolbook"/>
            </a:endParaRPr>
          </a:p>
          <a:p>
            <a:pPr marL="285750" indent="-285750">
              <a:buChar char="•"/>
            </a:pPr>
            <a:r>
              <a:rPr lang="en" sz="1600">
                <a:solidFill>
                  <a:schemeClr val="bg1">
                    <a:lumMod val="65000"/>
                  </a:schemeClr>
                </a:solidFill>
                <a:latin typeface="Century Schoolbook"/>
                <a:sym typeface="Lato"/>
              </a:rPr>
              <a:t>Class Weight</a:t>
            </a:r>
            <a:endParaRPr lang="en" sz="1600">
              <a:solidFill>
                <a:schemeClr val="bg1">
                  <a:lumMod val="65000"/>
                </a:schemeClr>
              </a:solidFill>
              <a:latin typeface="Montserrat"/>
            </a:endParaRPr>
          </a:p>
          <a:p>
            <a:pPr algn="ctr"/>
            <a:endParaRPr lang="en" sz="1600" b="1">
              <a:solidFill>
                <a:srgbClr val="B6D7A8"/>
              </a:solidFill>
              <a:latin typeface="Montserrat"/>
            </a:endParaRPr>
          </a:p>
          <a:p>
            <a:pPr algn="ctr"/>
            <a:r>
              <a:rPr lang="en" sz="2200" b="1">
                <a:solidFill>
                  <a:srgbClr val="B6D7A8"/>
                </a:solidFill>
                <a:latin typeface="Footlight MT Light"/>
                <a:sym typeface="Lato"/>
              </a:rPr>
              <a:t>WHY RANDOM FOREST ?</a:t>
            </a:r>
            <a:endParaRPr lang="en" sz="2200" b="1">
              <a:solidFill>
                <a:srgbClr val="B6D7A8"/>
              </a:solidFill>
              <a:latin typeface="Footlight MT Light"/>
            </a:endParaRPr>
          </a:p>
          <a:p>
            <a:r>
              <a:rPr lang="en" sz="1600">
                <a:solidFill>
                  <a:schemeClr val="bg1">
                    <a:lumMod val="65000"/>
                  </a:schemeClr>
                </a:solidFill>
                <a:latin typeface="Century Schoolbook"/>
                <a:sym typeface="Lato"/>
              </a:rPr>
              <a:t>1. Robust to overfitting.</a:t>
            </a:r>
            <a:endParaRPr lang="en" sz="1600">
              <a:solidFill>
                <a:schemeClr val="bg1">
                  <a:lumMod val="65000"/>
                </a:schemeClr>
              </a:solidFill>
              <a:latin typeface="Century Schoolbook"/>
            </a:endParaRPr>
          </a:p>
          <a:p>
            <a:r>
              <a:rPr lang="en" sz="1600">
                <a:solidFill>
                  <a:schemeClr val="bg1">
                    <a:lumMod val="65000"/>
                  </a:schemeClr>
                </a:solidFill>
                <a:latin typeface="Century Schoolbook"/>
                <a:sym typeface="Lato"/>
              </a:rPr>
              <a:t>2. Intuitively classify data points.</a:t>
            </a:r>
            <a:endParaRPr lang="en-US" sz="1600">
              <a:solidFill>
                <a:schemeClr val="bg1">
                  <a:lumMod val="65000"/>
                </a:schemeClr>
              </a:solidFill>
              <a:latin typeface="Montserrat"/>
            </a:endParaRPr>
          </a:p>
        </p:txBody>
      </p:sp>
    </p:spTree>
    <p:extLst>
      <p:ext uri="{BB962C8B-B14F-4D97-AF65-F5344CB8AC3E}">
        <p14:creationId xmlns:p14="http://schemas.microsoft.com/office/powerpoint/2010/main" val="417983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923557" y="386694"/>
            <a:ext cx="7913787" cy="899989"/>
          </a:xfrm>
          <a:prstGeom prst="rect">
            <a:avLst/>
          </a:prstGeom>
          <a:noFill/>
          <a:ln>
            <a:noFill/>
          </a:ln>
        </p:spPr>
        <p:txBody>
          <a:bodyPr spcFirstLastPara="1" wrap="square" lIns="91425" tIns="91425" rIns="91425" bIns="91425" anchor="t" anchorCtr="0">
            <a:noAutofit/>
          </a:bodyPr>
          <a:lstStyle/>
          <a:p>
            <a:pPr algn="ctr"/>
            <a:r>
              <a:rPr lang="en" sz="3400" b="1">
                <a:solidFill>
                  <a:srgbClr val="B6D7A8"/>
                </a:solidFill>
              </a:rPr>
              <a:t>PREDICTIONS</a:t>
            </a:r>
          </a:p>
        </p:txBody>
      </p:sp>
      <p:sp>
        <p:nvSpPr>
          <p:cNvPr id="152" name="Google Shape;152;p15"/>
          <p:cNvSpPr txBox="1">
            <a:spLocks noGrp="1"/>
          </p:cNvSpPr>
          <p:nvPr>
            <p:ph type="body" idx="1"/>
          </p:nvPr>
        </p:nvSpPr>
        <p:spPr>
          <a:xfrm>
            <a:off x="787313" y="1569989"/>
            <a:ext cx="4317502" cy="2964465"/>
          </a:xfrm>
          <a:prstGeom prst="rect">
            <a:avLst/>
          </a:prstGeom>
          <a:noFill/>
          <a:ln>
            <a:noFill/>
          </a:ln>
        </p:spPr>
        <p:txBody>
          <a:bodyPr spcFirstLastPara="1" wrap="square" lIns="91425" tIns="91425" rIns="91425" bIns="91425" anchor="t" anchorCtr="0">
            <a:noAutofit/>
          </a:bodyPr>
          <a:lstStyle/>
          <a:p>
            <a:pPr marL="285750" indent="-285750">
              <a:lnSpc>
                <a:spcPct val="100000"/>
              </a:lnSpc>
              <a:buFont typeface="Wingdings"/>
              <a:buChar char="Ø"/>
            </a:pPr>
            <a:r>
              <a:rPr lang="en" sz="1800" b="1">
                <a:solidFill>
                  <a:schemeClr val="tx2">
                    <a:lumMod val="60000"/>
                    <a:lumOff val="40000"/>
                  </a:schemeClr>
                </a:solidFill>
                <a:latin typeface="Footlight MT Light"/>
              </a:rPr>
              <a:t>Cross</a:t>
            </a:r>
            <a:r>
              <a:rPr lang="en" sz="1800" b="1">
                <a:solidFill>
                  <a:schemeClr val="tx2">
                    <a:lumMod val="40000"/>
                    <a:lumOff val="60000"/>
                  </a:schemeClr>
                </a:solidFill>
                <a:latin typeface="Footlight MT Light"/>
              </a:rPr>
              <a:t>-</a:t>
            </a:r>
            <a:r>
              <a:rPr lang="en" sz="1800" b="1">
                <a:solidFill>
                  <a:schemeClr val="tx2">
                    <a:lumMod val="60000"/>
                    <a:lumOff val="40000"/>
                  </a:schemeClr>
                </a:solidFill>
                <a:latin typeface="Footlight MT Light"/>
              </a:rPr>
              <a:t>Validation</a:t>
            </a:r>
            <a:endParaRPr lang="en-US" sz="1600" b="1">
              <a:solidFill>
                <a:schemeClr val="tx2">
                  <a:lumMod val="60000"/>
                  <a:lumOff val="40000"/>
                </a:schemeClr>
              </a:solidFill>
              <a:latin typeface="Montserrat"/>
            </a:endParaRPr>
          </a:p>
          <a:p>
            <a:pPr marL="742950" lvl="1">
              <a:lnSpc>
                <a:spcPct val="100000"/>
              </a:lnSpc>
              <a:buFont typeface="Wingdings"/>
              <a:buChar char="§"/>
            </a:pPr>
            <a:r>
              <a:rPr lang="en" sz="1600">
                <a:solidFill>
                  <a:schemeClr val="tx2">
                    <a:lumMod val="60000"/>
                    <a:lumOff val="40000"/>
                  </a:schemeClr>
                </a:solidFill>
                <a:latin typeface="Baskerville Old Face"/>
              </a:rPr>
              <a:t>Accuracy ~84.5%</a:t>
            </a:r>
            <a:endParaRPr lang="en-US" sz="1600">
              <a:solidFill>
                <a:schemeClr val="tx2">
                  <a:lumMod val="60000"/>
                  <a:lumOff val="40000"/>
                </a:schemeClr>
              </a:solidFill>
              <a:latin typeface="Baskerville Old Face"/>
            </a:endParaRPr>
          </a:p>
          <a:p>
            <a:pPr marL="742950" lvl="1">
              <a:lnSpc>
                <a:spcPct val="100000"/>
              </a:lnSpc>
              <a:buFont typeface="Wingdings"/>
              <a:buChar char="§"/>
            </a:pPr>
            <a:r>
              <a:rPr lang="en" sz="1600">
                <a:solidFill>
                  <a:schemeClr val="tx2">
                    <a:lumMod val="60000"/>
                    <a:lumOff val="40000"/>
                  </a:schemeClr>
                </a:solidFill>
                <a:latin typeface="Baskerville Old Face"/>
              </a:rPr>
              <a:t>Successful bidding cost 9259 generated revenue of 17789</a:t>
            </a:r>
            <a:endParaRPr lang="en-US" sz="1600">
              <a:solidFill>
                <a:schemeClr val="tx2">
                  <a:lumMod val="60000"/>
                  <a:lumOff val="40000"/>
                </a:schemeClr>
              </a:solidFill>
              <a:latin typeface="Baskerville Old Face"/>
            </a:endParaRPr>
          </a:p>
          <a:p>
            <a:pPr marL="742950" lvl="1">
              <a:lnSpc>
                <a:spcPct val="100000"/>
              </a:lnSpc>
              <a:buFont typeface="Wingdings"/>
              <a:buChar char="§"/>
            </a:pPr>
            <a:r>
              <a:rPr lang="en" sz="1600">
                <a:solidFill>
                  <a:schemeClr val="tx2">
                    <a:lumMod val="60000"/>
                    <a:lumOff val="40000"/>
                  </a:schemeClr>
                </a:solidFill>
                <a:latin typeface="Baskerville Old Face"/>
              </a:rPr>
              <a:t>F1 score 63.0%</a:t>
            </a:r>
            <a:endParaRPr lang="en-US" sz="1600">
              <a:solidFill>
                <a:schemeClr val="tx2">
                  <a:lumMod val="60000"/>
                  <a:lumOff val="40000"/>
                </a:schemeClr>
              </a:solidFill>
              <a:latin typeface="Baskerville Old Face"/>
            </a:endParaRPr>
          </a:p>
          <a:p>
            <a:pPr marL="285750" indent="-285750">
              <a:lnSpc>
                <a:spcPct val="100000"/>
              </a:lnSpc>
              <a:buFont typeface="Wingdings"/>
              <a:buChar char="Ø"/>
            </a:pPr>
            <a:r>
              <a:rPr lang="en" sz="1800" b="1">
                <a:solidFill>
                  <a:schemeClr val="tx2">
                    <a:lumMod val="60000"/>
                    <a:lumOff val="40000"/>
                  </a:schemeClr>
                </a:solidFill>
                <a:latin typeface="Footlight MT Light"/>
              </a:rPr>
              <a:t>Test</a:t>
            </a:r>
          </a:p>
          <a:p>
            <a:pPr marL="742950" lvl="1" indent="-285750">
              <a:lnSpc>
                <a:spcPct val="100000"/>
              </a:lnSpc>
              <a:buFont typeface="Arial"/>
              <a:buChar char="•"/>
            </a:pPr>
            <a:r>
              <a:rPr lang="en" sz="1600">
                <a:solidFill>
                  <a:schemeClr val="tx2">
                    <a:lumMod val="60000"/>
                    <a:lumOff val="40000"/>
                  </a:schemeClr>
                </a:solidFill>
                <a:latin typeface="Baskerville Old Face"/>
              </a:rPr>
              <a:t>Predicted 2.4% music in very high class.</a:t>
            </a:r>
          </a:p>
          <a:p>
            <a:pPr marL="0" indent="0">
              <a:lnSpc>
                <a:spcPct val="100000"/>
              </a:lnSpc>
              <a:buNone/>
            </a:pPr>
            <a:endParaRPr lang="en" sz="1400">
              <a:solidFill>
                <a:srgbClr val="CDE9DB"/>
              </a:solidFill>
              <a:latin typeface="Arial"/>
            </a:endParaRPr>
          </a:p>
          <a:p>
            <a:pPr marL="0" indent="0">
              <a:lnSpc>
                <a:spcPct val="100000"/>
              </a:lnSpc>
              <a:buNone/>
            </a:pPr>
            <a:endParaRPr lang="en" sz="1400">
              <a:solidFill>
                <a:schemeClr val="tx2">
                  <a:lumMod val="40000"/>
                  <a:lumOff val="60000"/>
                </a:schemeClr>
              </a:solidFill>
              <a:latin typeface="Arial"/>
            </a:endParaRPr>
          </a:p>
        </p:txBody>
      </p:sp>
      <p:cxnSp>
        <p:nvCxnSpPr>
          <p:cNvPr id="154" name="Google Shape;154;p15"/>
          <p:cNvCxnSpPr/>
          <p:nvPr/>
        </p:nvCxnSpPr>
        <p:spPr>
          <a:xfrm>
            <a:off x="1355575" y="243325"/>
            <a:ext cx="6872100" cy="0"/>
          </a:xfrm>
          <a:prstGeom prst="straightConnector1">
            <a:avLst/>
          </a:prstGeom>
          <a:noFill/>
          <a:ln w="38100" cap="flat" cmpd="sng">
            <a:solidFill>
              <a:schemeClr val="dk2"/>
            </a:solidFill>
            <a:prstDash val="solid"/>
            <a:round/>
            <a:headEnd type="none" w="sm" len="sm"/>
            <a:tailEnd type="none" w="sm" len="sm"/>
          </a:ln>
        </p:spPr>
      </p:cxnSp>
      <p:cxnSp>
        <p:nvCxnSpPr>
          <p:cNvPr id="155" name="Google Shape;155;p15"/>
          <p:cNvCxnSpPr/>
          <p:nvPr/>
        </p:nvCxnSpPr>
        <p:spPr>
          <a:xfrm>
            <a:off x="1355575" y="1157725"/>
            <a:ext cx="6872100" cy="0"/>
          </a:xfrm>
          <a:prstGeom prst="straightConnector1">
            <a:avLst/>
          </a:prstGeom>
          <a:noFill/>
          <a:ln w="38100" cap="flat" cmpd="sng">
            <a:solidFill>
              <a:schemeClr val="dk2"/>
            </a:solidFill>
            <a:prstDash val="solid"/>
            <a:round/>
            <a:headEnd type="none" w="sm" len="sm"/>
            <a:tailEnd type="none" w="sm" len="sm"/>
          </a:ln>
        </p:spPr>
      </p:cxnSp>
      <p:pic>
        <p:nvPicPr>
          <p:cNvPr id="2" name="Picture 2" descr="Chart, bar chart&#10;&#10;Description automatically generated">
            <a:extLst>
              <a:ext uri="{FF2B5EF4-FFF2-40B4-BE49-F238E27FC236}">
                <a16:creationId xmlns:a16="http://schemas.microsoft.com/office/drawing/2014/main" id="{09281A50-A88F-4758-8729-D7D4C9414E79}"/>
              </a:ext>
            </a:extLst>
          </p:cNvPr>
          <p:cNvPicPr>
            <a:picLocks noChangeAspect="1"/>
          </p:cNvPicPr>
          <p:nvPr/>
        </p:nvPicPr>
        <p:blipFill>
          <a:blip r:embed="rId3"/>
          <a:stretch>
            <a:fillRect/>
          </a:stretch>
        </p:blipFill>
        <p:spPr>
          <a:xfrm>
            <a:off x="5219607" y="1801702"/>
            <a:ext cx="3726393" cy="2499894"/>
          </a:xfrm>
          <a:prstGeom prst="rect">
            <a:avLst/>
          </a:prstGeom>
        </p:spPr>
      </p:pic>
    </p:spTree>
    <p:extLst>
      <p:ext uri="{BB962C8B-B14F-4D97-AF65-F5344CB8AC3E}">
        <p14:creationId xmlns:p14="http://schemas.microsoft.com/office/powerpoint/2010/main" val="1822214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923557" y="386694"/>
            <a:ext cx="7913787" cy="899989"/>
          </a:xfrm>
          <a:prstGeom prst="rect">
            <a:avLst/>
          </a:prstGeom>
          <a:noFill/>
          <a:ln>
            <a:noFill/>
          </a:ln>
        </p:spPr>
        <p:txBody>
          <a:bodyPr spcFirstLastPara="1" wrap="square" lIns="91425" tIns="91425" rIns="91425" bIns="91425" anchor="t" anchorCtr="0">
            <a:noAutofit/>
          </a:bodyPr>
          <a:lstStyle/>
          <a:p>
            <a:pPr algn="ctr"/>
            <a:r>
              <a:rPr lang="en" sz="3400" b="1">
                <a:solidFill>
                  <a:srgbClr val="B6D7A8"/>
                </a:solidFill>
              </a:rPr>
              <a:t>CONCLUSION</a:t>
            </a:r>
          </a:p>
        </p:txBody>
      </p:sp>
      <p:sp>
        <p:nvSpPr>
          <p:cNvPr id="152" name="Google Shape;152;p15"/>
          <p:cNvSpPr txBox="1">
            <a:spLocks noGrp="1"/>
          </p:cNvSpPr>
          <p:nvPr>
            <p:ph type="body" idx="1"/>
          </p:nvPr>
        </p:nvSpPr>
        <p:spPr>
          <a:xfrm>
            <a:off x="1168800" y="1382652"/>
            <a:ext cx="7135588" cy="3437430"/>
          </a:xfrm>
          <a:prstGeom prst="rect">
            <a:avLst/>
          </a:prstGeom>
          <a:noFill/>
          <a:ln>
            <a:noFill/>
          </a:ln>
        </p:spPr>
        <p:txBody>
          <a:bodyPr spcFirstLastPara="1" wrap="square" lIns="91425" tIns="91425" rIns="91425" bIns="91425" anchor="t" anchorCtr="0">
            <a:noAutofit/>
          </a:bodyPr>
          <a:lstStyle/>
          <a:p>
            <a:pPr indent="-457200">
              <a:lnSpc>
                <a:spcPct val="100000"/>
              </a:lnSpc>
              <a:buAutoNum type="arabicPeriod"/>
            </a:pPr>
            <a:r>
              <a:rPr lang="en" sz="2400" b="1">
                <a:solidFill>
                  <a:srgbClr val="B6D7A8"/>
                </a:solidFill>
                <a:latin typeface="Montserrat"/>
              </a:rPr>
              <a:t>We ran the dataset on two models(</a:t>
            </a:r>
            <a:r>
              <a:rPr lang="en" sz="2400" b="1" err="1">
                <a:solidFill>
                  <a:srgbClr val="B6D7A8"/>
                </a:solidFill>
                <a:latin typeface="Montserrat"/>
              </a:rPr>
              <a:t>XgBoost</a:t>
            </a:r>
            <a:r>
              <a:rPr lang="en" sz="2400" b="1">
                <a:solidFill>
                  <a:srgbClr val="B6D7A8"/>
                </a:solidFill>
                <a:latin typeface="Montserrat"/>
              </a:rPr>
              <a:t> and Random Forest) for obtaining the performance.</a:t>
            </a:r>
          </a:p>
          <a:p>
            <a:pPr indent="-457200">
              <a:lnSpc>
                <a:spcPct val="100000"/>
              </a:lnSpc>
              <a:buAutoNum type="arabicPeriod"/>
            </a:pPr>
            <a:r>
              <a:rPr lang="en" sz="2400" b="1">
                <a:solidFill>
                  <a:srgbClr val="B6D7A8"/>
                </a:solidFill>
                <a:latin typeface="Montserrat"/>
              </a:rPr>
              <a:t>On the cross-validation set with ~4000 music we obtained a revenue of 14198 and 17798 in </a:t>
            </a:r>
            <a:r>
              <a:rPr lang="en" sz="2400" b="1" err="1">
                <a:solidFill>
                  <a:srgbClr val="B6D7A8"/>
                </a:solidFill>
                <a:latin typeface="Montserrat"/>
              </a:rPr>
              <a:t>XgBoost</a:t>
            </a:r>
            <a:r>
              <a:rPr lang="en" sz="2400" b="1">
                <a:solidFill>
                  <a:srgbClr val="B6D7A8"/>
                </a:solidFill>
                <a:latin typeface="Montserrat"/>
              </a:rPr>
              <a:t> and Random Forest respectively.</a:t>
            </a:r>
            <a:endParaRPr lang="en" sz="2400">
              <a:solidFill>
                <a:srgbClr val="FFFFFF"/>
              </a:solidFill>
            </a:endParaRPr>
          </a:p>
          <a:p>
            <a:pPr indent="-457200">
              <a:lnSpc>
                <a:spcPct val="100000"/>
              </a:lnSpc>
              <a:buAutoNum type="arabicPeriod"/>
            </a:pPr>
            <a:r>
              <a:rPr lang="en" sz="2400" b="1">
                <a:solidFill>
                  <a:srgbClr val="B6D7A8"/>
                </a:solidFill>
                <a:latin typeface="Montserrat"/>
              </a:rPr>
              <a:t>Tree based methods outperformed other models due high imbalance in classes.</a:t>
            </a:r>
          </a:p>
          <a:p>
            <a:pPr marL="0" indent="0">
              <a:lnSpc>
                <a:spcPct val="100000"/>
              </a:lnSpc>
              <a:buNone/>
            </a:pPr>
            <a:endParaRPr lang="en" sz="2400" b="1">
              <a:solidFill>
                <a:srgbClr val="B6D7A8"/>
              </a:solidFill>
              <a:latin typeface="Montserrat"/>
            </a:endParaRPr>
          </a:p>
          <a:p>
            <a:pPr indent="-457200">
              <a:lnSpc>
                <a:spcPct val="100000"/>
              </a:lnSpc>
              <a:buAutoNum type="arabicPeriod"/>
            </a:pPr>
            <a:endParaRPr lang="en" sz="2400" b="1">
              <a:solidFill>
                <a:srgbClr val="B6D7A8"/>
              </a:solidFill>
              <a:latin typeface="Montserrat"/>
            </a:endParaRPr>
          </a:p>
          <a:p>
            <a:pPr indent="-457200">
              <a:lnSpc>
                <a:spcPct val="100000"/>
              </a:lnSpc>
              <a:buAutoNum type="arabicPeriod"/>
            </a:pPr>
            <a:endParaRPr lang="en" sz="2400" b="1">
              <a:solidFill>
                <a:srgbClr val="B6D7A8"/>
              </a:solidFill>
              <a:latin typeface="Montserrat"/>
            </a:endParaRPr>
          </a:p>
          <a:p>
            <a:pPr indent="-457200">
              <a:lnSpc>
                <a:spcPct val="100000"/>
              </a:lnSpc>
              <a:buAutoNum type="arabicPeriod"/>
            </a:pPr>
            <a:endParaRPr lang="en" sz="2400" b="1">
              <a:solidFill>
                <a:srgbClr val="B6D7A8"/>
              </a:solidFill>
              <a:latin typeface="Montserrat"/>
            </a:endParaRPr>
          </a:p>
          <a:p>
            <a:pPr indent="-457200">
              <a:lnSpc>
                <a:spcPct val="100000"/>
              </a:lnSpc>
              <a:buAutoNum type="arabicPeriod"/>
            </a:pPr>
            <a:endParaRPr lang="en" sz="2400" b="1">
              <a:solidFill>
                <a:srgbClr val="B6D7A8"/>
              </a:solidFill>
              <a:latin typeface="Montserrat"/>
            </a:endParaRPr>
          </a:p>
        </p:txBody>
      </p:sp>
      <p:cxnSp>
        <p:nvCxnSpPr>
          <p:cNvPr id="154" name="Google Shape;154;p15"/>
          <p:cNvCxnSpPr/>
          <p:nvPr/>
        </p:nvCxnSpPr>
        <p:spPr>
          <a:xfrm>
            <a:off x="1355575" y="243325"/>
            <a:ext cx="6872100" cy="0"/>
          </a:xfrm>
          <a:prstGeom prst="straightConnector1">
            <a:avLst/>
          </a:prstGeom>
          <a:noFill/>
          <a:ln w="38100" cap="flat" cmpd="sng">
            <a:solidFill>
              <a:schemeClr val="dk2"/>
            </a:solidFill>
            <a:prstDash val="solid"/>
            <a:round/>
            <a:headEnd type="none" w="sm" len="sm"/>
            <a:tailEnd type="none" w="sm" len="sm"/>
          </a:ln>
        </p:spPr>
      </p:cxnSp>
      <p:cxnSp>
        <p:nvCxnSpPr>
          <p:cNvPr id="155" name="Google Shape;155;p15"/>
          <p:cNvCxnSpPr/>
          <p:nvPr/>
        </p:nvCxnSpPr>
        <p:spPr>
          <a:xfrm>
            <a:off x="1355575" y="1157725"/>
            <a:ext cx="6872100" cy="0"/>
          </a:xfrm>
          <a:prstGeom prst="straightConnector1">
            <a:avLst/>
          </a:prstGeom>
          <a:noFill/>
          <a:ln w="38100" cap="flat" cmpd="sng">
            <a:solidFill>
              <a:schemeClr val="dk2"/>
            </a:solidFill>
            <a:prstDash val="solid"/>
            <a:round/>
            <a:headEnd type="none" w="sm" len="sm"/>
            <a:tailEnd type="none" w="sm" len="sm"/>
          </a:ln>
        </p:spPr>
      </p:cxnSp>
    </p:spTree>
    <p:extLst>
      <p:ext uri="{BB962C8B-B14F-4D97-AF65-F5344CB8AC3E}">
        <p14:creationId xmlns:p14="http://schemas.microsoft.com/office/powerpoint/2010/main" val="3851630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8BBB-A09F-467B-8DF9-7972E5B83EEE}"/>
              </a:ext>
            </a:extLst>
          </p:cNvPr>
          <p:cNvSpPr>
            <a:spLocks noGrp="1"/>
          </p:cNvSpPr>
          <p:nvPr>
            <p:ph type="title"/>
          </p:nvPr>
        </p:nvSpPr>
        <p:spPr>
          <a:xfrm>
            <a:off x="753294" y="1510453"/>
            <a:ext cx="4776000" cy="1300800"/>
          </a:xfrm>
        </p:spPr>
        <p:txBody>
          <a:bodyPr/>
          <a:lstStyle/>
          <a:p>
            <a:r>
              <a:rPr lang="en-US"/>
              <a:t>THANK YOU</a:t>
            </a:r>
          </a:p>
        </p:txBody>
      </p:sp>
    </p:spTree>
    <p:extLst>
      <p:ext uri="{BB962C8B-B14F-4D97-AF65-F5344CB8AC3E}">
        <p14:creationId xmlns:p14="http://schemas.microsoft.com/office/powerpoint/2010/main" val="354062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923557" y="386694"/>
            <a:ext cx="7913787" cy="899989"/>
          </a:xfrm>
          <a:prstGeom prst="rect">
            <a:avLst/>
          </a:prstGeom>
          <a:noFill/>
          <a:ln>
            <a:noFill/>
          </a:ln>
        </p:spPr>
        <p:txBody>
          <a:bodyPr spcFirstLastPara="1" wrap="square" lIns="91425" tIns="91425" rIns="91425" bIns="91425" anchor="t" anchorCtr="0">
            <a:noAutofit/>
          </a:bodyPr>
          <a:lstStyle/>
          <a:p>
            <a:pPr algn="ctr"/>
            <a:r>
              <a:rPr lang="en" sz="3400" b="1">
                <a:solidFill>
                  <a:srgbClr val="B6D7A8"/>
                </a:solidFill>
              </a:rPr>
              <a:t>BACKUP SLIDES</a:t>
            </a:r>
          </a:p>
        </p:txBody>
      </p:sp>
      <p:sp>
        <p:nvSpPr>
          <p:cNvPr id="152" name="Google Shape;152;p15"/>
          <p:cNvSpPr txBox="1">
            <a:spLocks noGrp="1"/>
          </p:cNvSpPr>
          <p:nvPr>
            <p:ph type="body" idx="1"/>
          </p:nvPr>
        </p:nvSpPr>
        <p:spPr>
          <a:xfrm>
            <a:off x="1168800" y="1520600"/>
            <a:ext cx="7135588" cy="1920000"/>
          </a:xfrm>
          <a:prstGeom prst="rect">
            <a:avLst/>
          </a:prstGeom>
          <a:noFill/>
          <a:ln>
            <a:noFill/>
          </a:ln>
        </p:spPr>
        <p:txBody>
          <a:bodyPr spcFirstLastPara="1" wrap="square" lIns="91425" tIns="91425" rIns="91425" bIns="91425" anchor="t" anchorCtr="0">
            <a:noAutofit/>
          </a:bodyPr>
          <a:lstStyle/>
          <a:p>
            <a:pPr indent="-457200">
              <a:lnSpc>
                <a:spcPct val="100000"/>
              </a:lnSpc>
              <a:buAutoNum type="arabicPeriod"/>
            </a:pPr>
            <a:r>
              <a:rPr lang="en" sz="2400" b="1">
                <a:solidFill>
                  <a:srgbClr val="B6D7A8"/>
                </a:solidFill>
                <a:latin typeface="Montserrat"/>
              </a:rPr>
              <a:t>Correlation Heatmap</a:t>
            </a:r>
          </a:p>
          <a:p>
            <a:pPr indent="-457200">
              <a:lnSpc>
                <a:spcPct val="100000"/>
              </a:lnSpc>
              <a:buAutoNum type="arabicPeriod"/>
            </a:pPr>
            <a:r>
              <a:rPr lang="en" sz="2400" b="1">
                <a:solidFill>
                  <a:srgbClr val="B6D7A8"/>
                </a:solidFill>
                <a:latin typeface="Montserrat"/>
              </a:rPr>
              <a:t>Data Description</a:t>
            </a:r>
          </a:p>
          <a:p>
            <a:pPr indent="-457200">
              <a:lnSpc>
                <a:spcPct val="100000"/>
              </a:lnSpc>
              <a:buAutoNum type="arabicPeriod"/>
            </a:pPr>
            <a:r>
              <a:rPr lang="en" sz="2400" b="1">
                <a:solidFill>
                  <a:srgbClr val="B6D7A8"/>
                </a:solidFill>
                <a:latin typeface="Montserrat"/>
              </a:rPr>
              <a:t>Boxplots of features</a:t>
            </a:r>
          </a:p>
          <a:p>
            <a:pPr indent="-457200">
              <a:lnSpc>
                <a:spcPct val="100000"/>
              </a:lnSpc>
              <a:buAutoNum type="arabicPeriod"/>
            </a:pPr>
            <a:r>
              <a:rPr lang="en" sz="2400" b="1">
                <a:solidFill>
                  <a:srgbClr val="B6D7A8"/>
                </a:solidFill>
                <a:latin typeface="Montserrat"/>
              </a:rPr>
              <a:t>Histogram of features</a:t>
            </a:r>
          </a:p>
          <a:p>
            <a:pPr indent="-457200">
              <a:lnSpc>
                <a:spcPct val="100000"/>
              </a:lnSpc>
              <a:buAutoNum type="arabicPeriod"/>
            </a:pPr>
            <a:r>
              <a:rPr lang="en" sz="2400" b="1">
                <a:solidFill>
                  <a:srgbClr val="B6D7A8"/>
                </a:solidFill>
                <a:latin typeface="Montserrat"/>
              </a:rPr>
              <a:t>Classification Report  of Random Forest</a:t>
            </a:r>
          </a:p>
          <a:p>
            <a:pPr indent="-457200">
              <a:lnSpc>
                <a:spcPct val="100000"/>
              </a:lnSpc>
              <a:buAutoNum type="arabicPeriod"/>
            </a:pPr>
            <a:endParaRPr lang="en" sz="2400" b="1">
              <a:solidFill>
                <a:srgbClr val="B6D7A8"/>
              </a:solidFill>
              <a:latin typeface="Montserrat"/>
            </a:endParaRPr>
          </a:p>
        </p:txBody>
      </p:sp>
      <p:cxnSp>
        <p:nvCxnSpPr>
          <p:cNvPr id="154" name="Google Shape;154;p15"/>
          <p:cNvCxnSpPr/>
          <p:nvPr/>
        </p:nvCxnSpPr>
        <p:spPr>
          <a:xfrm>
            <a:off x="1355575" y="243325"/>
            <a:ext cx="6872100" cy="0"/>
          </a:xfrm>
          <a:prstGeom prst="straightConnector1">
            <a:avLst/>
          </a:prstGeom>
          <a:noFill/>
          <a:ln w="38100" cap="flat" cmpd="sng">
            <a:solidFill>
              <a:schemeClr val="dk2"/>
            </a:solidFill>
            <a:prstDash val="solid"/>
            <a:round/>
            <a:headEnd type="none" w="sm" len="sm"/>
            <a:tailEnd type="none" w="sm" len="sm"/>
          </a:ln>
        </p:spPr>
      </p:cxnSp>
      <p:cxnSp>
        <p:nvCxnSpPr>
          <p:cNvPr id="155" name="Google Shape;155;p15"/>
          <p:cNvCxnSpPr/>
          <p:nvPr/>
        </p:nvCxnSpPr>
        <p:spPr>
          <a:xfrm>
            <a:off x="1355575" y="1157725"/>
            <a:ext cx="6872100" cy="0"/>
          </a:xfrm>
          <a:prstGeom prst="straightConnector1">
            <a:avLst/>
          </a:prstGeom>
          <a:noFill/>
          <a:ln w="38100" cap="flat" cmpd="sng">
            <a:solidFill>
              <a:schemeClr val="dk2"/>
            </a:solidFill>
            <a:prstDash val="solid"/>
            <a:round/>
            <a:headEnd type="none" w="sm" len="sm"/>
            <a:tailEnd type="none" w="sm" len="sm"/>
          </a:ln>
        </p:spPr>
      </p:cxnSp>
    </p:spTree>
    <p:extLst>
      <p:ext uri="{BB962C8B-B14F-4D97-AF65-F5344CB8AC3E}">
        <p14:creationId xmlns:p14="http://schemas.microsoft.com/office/powerpoint/2010/main" val="188962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CC7440-70D7-42A6-AE78-FD38C3B37CF4}"/>
              </a:ext>
            </a:extLst>
          </p:cNvPr>
          <p:cNvSpPr/>
          <p:nvPr/>
        </p:nvSpPr>
        <p:spPr>
          <a:xfrm>
            <a:off x="1285523" y="1063273"/>
            <a:ext cx="4952999" cy="402166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C38B9-45C0-4D28-A70B-54A1B526FC3A}"/>
              </a:ext>
            </a:extLst>
          </p:cNvPr>
          <p:cNvSpPr>
            <a:spLocks noGrp="1"/>
          </p:cNvSpPr>
          <p:nvPr>
            <p:ph type="title"/>
          </p:nvPr>
        </p:nvSpPr>
        <p:spPr>
          <a:xfrm>
            <a:off x="1268925" y="415181"/>
            <a:ext cx="7038900" cy="914100"/>
          </a:xfrm>
        </p:spPr>
        <p:txBody>
          <a:bodyPr/>
          <a:lstStyle/>
          <a:p>
            <a:r>
              <a:rPr lang="en-US" b="1"/>
              <a:t>1. Correlation Heatmap</a:t>
            </a:r>
          </a:p>
        </p:txBody>
      </p:sp>
      <p:sp>
        <p:nvSpPr>
          <p:cNvPr id="5" name="TextBox 4">
            <a:extLst>
              <a:ext uri="{FF2B5EF4-FFF2-40B4-BE49-F238E27FC236}">
                <a16:creationId xmlns:a16="http://schemas.microsoft.com/office/drawing/2014/main" id="{E4107C82-3E99-492B-9327-F042EC181769}"/>
              </a:ext>
            </a:extLst>
          </p:cNvPr>
          <p:cNvSpPr txBox="1"/>
          <p:nvPr/>
        </p:nvSpPr>
        <p:spPr>
          <a:xfrm>
            <a:off x="1464469" y="1193007"/>
            <a:ext cx="639365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6" name="Picture 6">
            <a:extLst>
              <a:ext uri="{FF2B5EF4-FFF2-40B4-BE49-F238E27FC236}">
                <a16:creationId xmlns:a16="http://schemas.microsoft.com/office/drawing/2014/main" id="{0C9F0ECC-1F53-48CB-8B5D-48CCED2C7878}"/>
              </a:ext>
            </a:extLst>
          </p:cNvPr>
          <p:cNvPicPr>
            <a:picLocks noChangeAspect="1"/>
          </p:cNvPicPr>
          <p:nvPr/>
        </p:nvPicPr>
        <p:blipFill>
          <a:blip r:embed="rId2"/>
          <a:stretch>
            <a:fillRect/>
          </a:stretch>
        </p:blipFill>
        <p:spPr>
          <a:xfrm>
            <a:off x="1362780" y="1122715"/>
            <a:ext cx="4716639" cy="4018757"/>
          </a:xfrm>
          <a:prstGeom prst="rect">
            <a:avLst/>
          </a:prstGeom>
        </p:spPr>
      </p:pic>
    </p:spTree>
    <p:extLst>
      <p:ext uri="{BB962C8B-B14F-4D97-AF65-F5344CB8AC3E}">
        <p14:creationId xmlns:p14="http://schemas.microsoft.com/office/powerpoint/2010/main" val="330815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960A-3330-45B9-BDB8-29F9E5020FC7}"/>
              </a:ext>
            </a:extLst>
          </p:cNvPr>
          <p:cNvSpPr>
            <a:spLocks noGrp="1"/>
          </p:cNvSpPr>
          <p:nvPr>
            <p:ph type="title"/>
          </p:nvPr>
        </p:nvSpPr>
        <p:spPr/>
        <p:txBody>
          <a:bodyPr/>
          <a:lstStyle/>
          <a:p>
            <a:r>
              <a:rPr lang="en-US" b="1"/>
              <a:t>CONTENT OF THE PRESENTATION</a:t>
            </a:r>
          </a:p>
        </p:txBody>
      </p:sp>
      <p:sp>
        <p:nvSpPr>
          <p:cNvPr id="3" name="TextBox 2">
            <a:extLst>
              <a:ext uri="{FF2B5EF4-FFF2-40B4-BE49-F238E27FC236}">
                <a16:creationId xmlns:a16="http://schemas.microsoft.com/office/drawing/2014/main" id="{D0E2C301-4FDD-4B98-8896-2C77E9B7D4C4}"/>
              </a:ext>
            </a:extLst>
          </p:cNvPr>
          <p:cNvSpPr txBox="1"/>
          <p:nvPr/>
        </p:nvSpPr>
        <p:spPr>
          <a:xfrm>
            <a:off x="1507067" y="1517651"/>
            <a:ext cx="49939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F11893D6-0C6D-42F4-AD59-3F1FCD7D0455}"/>
              </a:ext>
            </a:extLst>
          </p:cNvPr>
          <p:cNvSpPr txBox="1"/>
          <p:nvPr/>
        </p:nvSpPr>
        <p:spPr>
          <a:xfrm>
            <a:off x="1429456" y="1637266"/>
            <a:ext cx="4181877" cy="8418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endParaRPr lang="en" sz="1800" b="1">
              <a:solidFill>
                <a:srgbClr val="B4DDC9"/>
              </a:solidFill>
            </a:endParaRPr>
          </a:p>
          <a:p>
            <a:pPr marL="342900" indent="-342900">
              <a:lnSpc>
                <a:spcPct val="200000"/>
              </a:lnSpc>
              <a:buFont typeface="Wingdings"/>
              <a:buChar char="Ø"/>
            </a:pPr>
            <a:endParaRPr lang="en-US" sz="1800">
              <a:solidFill>
                <a:schemeClr val="accent5"/>
              </a:solidFill>
              <a:latin typeface="Montserrat"/>
            </a:endParaRPr>
          </a:p>
        </p:txBody>
      </p:sp>
      <p:pic>
        <p:nvPicPr>
          <p:cNvPr id="7" name="Picture 7">
            <a:extLst>
              <a:ext uri="{FF2B5EF4-FFF2-40B4-BE49-F238E27FC236}">
                <a16:creationId xmlns:a16="http://schemas.microsoft.com/office/drawing/2014/main" id="{6FB87A38-5076-474D-86BD-81095FD58284}"/>
              </a:ext>
            </a:extLst>
          </p:cNvPr>
          <p:cNvPicPr>
            <a:picLocks noChangeAspect="1"/>
          </p:cNvPicPr>
          <p:nvPr/>
        </p:nvPicPr>
        <p:blipFill>
          <a:blip r:embed="rId3"/>
          <a:stretch>
            <a:fillRect/>
          </a:stretch>
        </p:blipFill>
        <p:spPr>
          <a:xfrm>
            <a:off x="6365373" y="3390249"/>
            <a:ext cx="661812" cy="654756"/>
          </a:xfrm>
          <a:prstGeom prst="rect">
            <a:avLst/>
          </a:prstGeom>
        </p:spPr>
      </p:pic>
      <p:pic>
        <p:nvPicPr>
          <p:cNvPr id="8" name="Picture 8" descr="Icon&#10;&#10;Description automatically generated">
            <a:extLst>
              <a:ext uri="{FF2B5EF4-FFF2-40B4-BE49-F238E27FC236}">
                <a16:creationId xmlns:a16="http://schemas.microsoft.com/office/drawing/2014/main" id="{94A7E1E9-C76B-4EA3-8CB7-9B9E6D65CCEA}"/>
              </a:ext>
            </a:extLst>
          </p:cNvPr>
          <p:cNvPicPr>
            <a:picLocks noChangeAspect="1"/>
          </p:cNvPicPr>
          <p:nvPr/>
        </p:nvPicPr>
        <p:blipFill>
          <a:blip r:embed="rId4"/>
          <a:stretch>
            <a:fillRect/>
          </a:stretch>
        </p:blipFill>
        <p:spPr>
          <a:xfrm>
            <a:off x="1678907" y="2877515"/>
            <a:ext cx="464256" cy="457201"/>
          </a:xfrm>
          <a:prstGeom prst="rect">
            <a:avLst/>
          </a:prstGeom>
        </p:spPr>
      </p:pic>
      <p:pic>
        <p:nvPicPr>
          <p:cNvPr id="10" name="Picture 10" descr="Icon&#10;&#10;Description automatically generated">
            <a:extLst>
              <a:ext uri="{FF2B5EF4-FFF2-40B4-BE49-F238E27FC236}">
                <a16:creationId xmlns:a16="http://schemas.microsoft.com/office/drawing/2014/main" id="{A3F22EB9-B312-40DA-8907-541330FF8517}"/>
              </a:ext>
            </a:extLst>
          </p:cNvPr>
          <p:cNvPicPr>
            <a:picLocks noChangeAspect="1"/>
          </p:cNvPicPr>
          <p:nvPr/>
        </p:nvPicPr>
        <p:blipFill>
          <a:blip r:embed="rId5"/>
          <a:stretch>
            <a:fillRect/>
          </a:stretch>
        </p:blipFill>
        <p:spPr>
          <a:xfrm>
            <a:off x="6367786" y="2058792"/>
            <a:ext cx="506590" cy="499534"/>
          </a:xfrm>
          <a:prstGeom prst="rect">
            <a:avLst/>
          </a:prstGeom>
        </p:spPr>
      </p:pic>
      <p:pic>
        <p:nvPicPr>
          <p:cNvPr id="11" name="Picture 11">
            <a:extLst>
              <a:ext uri="{FF2B5EF4-FFF2-40B4-BE49-F238E27FC236}">
                <a16:creationId xmlns:a16="http://schemas.microsoft.com/office/drawing/2014/main" id="{AAF37CAD-9A19-4D8B-9ADB-C32D09669DB2}"/>
              </a:ext>
            </a:extLst>
          </p:cNvPr>
          <p:cNvPicPr>
            <a:picLocks noChangeAspect="1"/>
          </p:cNvPicPr>
          <p:nvPr/>
        </p:nvPicPr>
        <p:blipFill>
          <a:blip r:embed="rId6"/>
          <a:stretch>
            <a:fillRect/>
          </a:stretch>
        </p:blipFill>
        <p:spPr>
          <a:xfrm>
            <a:off x="1573630" y="1288530"/>
            <a:ext cx="612423" cy="605367"/>
          </a:xfrm>
          <a:prstGeom prst="rect">
            <a:avLst/>
          </a:prstGeom>
        </p:spPr>
      </p:pic>
      <p:sp>
        <p:nvSpPr>
          <p:cNvPr id="4" name="TextBox 3">
            <a:extLst>
              <a:ext uri="{FF2B5EF4-FFF2-40B4-BE49-F238E27FC236}">
                <a16:creationId xmlns:a16="http://schemas.microsoft.com/office/drawing/2014/main" id="{75E0FA2D-756F-47A0-AEE6-4E84F8B5EDB0}"/>
              </a:ext>
            </a:extLst>
          </p:cNvPr>
          <p:cNvSpPr txBox="1"/>
          <p:nvPr/>
        </p:nvSpPr>
        <p:spPr>
          <a:xfrm>
            <a:off x="2143440" y="1383772"/>
            <a:ext cx="4216191"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Clr>
                <a:schemeClr val="bg1"/>
              </a:buClr>
              <a:buFont typeface="+mj-lt"/>
              <a:buAutoNum type="arabicPeriod"/>
            </a:pPr>
            <a:r>
              <a:rPr lang="en-US" sz="2000" dirty="0">
                <a:solidFill>
                  <a:schemeClr val="tx1">
                    <a:lumMod val="25000"/>
                    <a:lumOff val="75000"/>
                  </a:schemeClr>
                </a:solidFill>
                <a:latin typeface="Baskerville Old Face"/>
              </a:rPr>
              <a:t>PROBLEM STATEMENT </a:t>
            </a:r>
            <a:endParaRPr lang="en-US" dirty="0">
              <a:solidFill>
                <a:schemeClr val="tx1">
                  <a:lumMod val="25000"/>
                  <a:lumOff val="75000"/>
                </a:schemeClr>
              </a:solidFill>
            </a:endParaRPr>
          </a:p>
          <a:p>
            <a:pPr marL="342900" indent="-342900">
              <a:buClr>
                <a:schemeClr val="bg1"/>
              </a:buClr>
              <a:buFont typeface="+mj-lt"/>
              <a:buAutoNum type="arabicPeriod"/>
            </a:pPr>
            <a:endParaRPr lang="en-US" dirty="0">
              <a:solidFill>
                <a:schemeClr val="tx1">
                  <a:lumMod val="25000"/>
                  <a:lumOff val="75000"/>
                </a:schemeClr>
              </a:solidFill>
            </a:endParaRPr>
          </a:p>
          <a:p>
            <a:pPr marL="457200" indent="-457200">
              <a:buClr>
                <a:schemeClr val="bg1"/>
              </a:buClr>
              <a:buFont typeface="+mj-lt"/>
              <a:buAutoNum type="arabicPeriod"/>
            </a:pPr>
            <a:r>
              <a:rPr lang="en-US" sz="2000" dirty="0">
                <a:solidFill>
                  <a:schemeClr val="tx1">
                    <a:lumMod val="25000"/>
                    <a:lumOff val="75000"/>
                  </a:schemeClr>
                </a:solidFill>
                <a:latin typeface="Baskerville Old Face"/>
              </a:rPr>
              <a:t>EXPLORATORY DATA ANALYSIS </a:t>
            </a:r>
            <a:endParaRPr lang="en-US" dirty="0">
              <a:solidFill>
                <a:schemeClr val="tx1">
                  <a:lumMod val="25000"/>
                  <a:lumOff val="75000"/>
                </a:schemeClr>
              </a:solidFill>
            </a:endParaRPr>
          </a:p>
          <a:p>
            <a:pPr marL="457200" indent="-457200">
              <a:buClr>
                <a:schemeClr val="bg1"/>
              </a:buClr>
              <a:buFont typeface="+mj-lt"/>
              <a:buAutoNum type="arabicPeriod"/>
            </a:pPr>
            <a:endParaRPr lang="en-US" sz="2000" dirty="0">
              <a:solidFill>
                <a:schemeClr val="tx1">
                  <a:lumMod val="25000"/>
                  <a:lumOff val="75000"/>
                </a:schemeClr>
              </a:solidFill>
              <a:latin typeface="Baskerville Old Face"/>
            </a:endParaRPr>
          </a:p>
          <a:p>
            <a:pPr marL="457200" indent="-457200">
              <a:buClr>
                <a:schemeClr val="bg1"/>
              </a:buClr>
              <a:buFont typeface="+mj-lt"/>
              <a:buAutoNum type="arabicPeriod"/>
            </a:pPr>
            <a:r>
              <a:rPr lang="en-US" sz="2000" dirty="0">
                <a:solidFill>
                  <a:schemeClr val="tx1">
                    <a:lumMod val="25000"/>
                    <a:lumOff val="75000"/>
                  </a:schemeClr>
                </a:solidFill>
                <a:latin typeface="Baskerville Old Face"/>
              </a:rPr>
              <a:t>FEATURE ENGINEERING </a:t>
            </a:r>
          </a:p>
          <a:p>
            <a:pPr marL="457200" indent="-457200">
              <a:buClr>
                <a:schemeClr val="bg1"/>
              </a:buClr>
              <a:buFont typeface="+mj-lt"/>
              <a:buAutoNum type="arabicPeriod"/>
            </a:pPr>
            <a:endParaRPr lang="en-US" sz="2000" dirty="0">
              <a:solidFill>
                <a:schemeClr val="tx1">
                  <a:lumMod val="25000"/>
                  <a:lumOff val="75000"/>
                </a:schemeClr>
              </a:solidFill>
              <a:latin typeface="Baskerville Old Face"/>
            </a:endParaRPr>
          </a:p>
          <a:p>
            <a:pPr marL="457200" indent="-457200">
              <a:buClr>
                <a:schemeClr val="bg1"/>
              </a:buClr>
              <a:buFont typeface="+mj-lt"/>
              <a:buAutoNum type="arabicPeriod"/>
            </a:pPr>
            <a:r>
              <a:rPr lang="en-US" sz="2000" dirty="0">
                <a:solidFill>
                  <a:schemeClr val="tx1">
                    <a:lumMod val="25000"/>
                    <a:lumOff val="75000"/>
                  </a:schemeClr>
                </a:solidFill>
                <a:latin typeface="Baskerville Old Face"/>
              </a:rPr>
              <a:t>MODELS AND PREDICTIONS</a:t>
            </a:r>
          </a:p>
        </p:txBody>
      </p:sp>
    </p:spTree>
    <p:extLst>
      <p:ext uri="{BB962C8B-B14F-4D97-AF65-F5344CB8AC3E}">
        <p14:creationId xmlns:p14="http://schemas.microsoft.com/office/powerpoint/2010/main" val="2077425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7509-817E-428B-8CDB-8FE55559EDE7}"/>
              </a:ext>
            </a:extLst>
          </p:cNvPr>
          <p:cNvSpPr>
            <a:spLocks noGrp="1"/>
          </p:cNvSpPr>
          <p:nvPr>
            <p:ph type="title"/>
          </p:nvPr>
        </p:nvSpPr>
        <p:spPr/>
        <p:txBody>
          <a:bodyPr/>
          <a:lstStyle/>
          <a:p>
            <a:r>
              <a:rPr lang="en-US" b="1"/>
              <a:t>2. Data Description</a:t>
            </a:r>
          </a:p>
        </p:txBody>
      </p:sp>
      <p:sp>
        <p:nvSpPr>
          <p:cNvPr id="7" name="Text Placeholder 6">
            <a:extLst>
              <a:ext uri="{FF2B5EF4-FFF2-40B4-BE49-F238E27FC236}">
                <a16:creationId xmlns:a16="http://schemas.microsoft.com/office/drawing/2014/main" id="{B22AD279-6A0F-4E59-8653-629CFD2089C6}"/>
              </a:ext>
            </a:extLst>
          </p:cNvPr>
          <p:cNvSpPr>
            <a:spLocks noGrp="1"/>
          </p:cNvSpPr>
          <p:nvPr>
            <p:ph type="body" idx="1"/>
          </p:nvPr>
        </p:nvSpPr>
        <p:spPr>
          <a:xfrm>
            <a:off x="1183200" y="810312"/>
            <a:ext cx="7153668" cy="2911200"/>
          </a:xfrm>
        </p:spPr>
        <p:txBody>
          <a:bodyPr/>
          <a:lstStyle/>
          <a:p>
            <a:pPr algn="just"/>
            <a:r>
              <a:rPr lang="en-US" sz="1200" b="1"/>
              <a:t>Danceability</a:t>
            </a:r>
            <a:r>
              <a:rPr lang="en-US" sz="1200"/>
              <a:t> describes how suitable a track is for dancing based on a combination of musical elements including tempo, rhythm stability, beat strength, and overall regularity.</a:t>
            </a:r>
          </a:p>
          <a:p>
            <a:pPr algn="just">
              <a:lnSpc>
                <a:spcPct val="114999"/>
              </a:lnSpc>
            </a:pPr>
            <a:r>
              <a:rPr lang="en-US" sz="1200" b="1"/>
              <a:t>Liveness</a:t>
            </a:r>
            <a:r>
              <a:rPr lang="en-US" sz="1200"/>
              <a:t> score detects the presence of an audience in the recording. Higher liveness values represent an increased probability that the track was performed live.</a:t>
            </a:r>
          </a:p>
          <a:p>
            <a:pPr algn="just">
              <a:lnSpc>
                <a:spcPct val="114999"/>
              </a:lnSpc>
            </a:pPr>
            <a:r>
              <a:rPr lang="en-US" sz="1200" b="1"/>
              <a:t>Speechiness </a:t>
            </a:r>
            <a:r>
              <a:rPr lang="en-US" sz="1200"/>
              <a:t>detects the presence of spoken words in a track.</a:t>
            </a:r>
          </a:p>
          <a:p>
            <a:pPr algn="just">
              <a:lnSpc>
                <a:spcPct val="114999"/>
              </a:lnSpc>
            </a:pPr>
            <a:r>
              <a:rPr lang="en-US" sz="1200" b="1"/>
              <a:t>Instrumentalness</a:t>
            </a:r>
            <a:r>
              <a:rPr lang="en-US" sz="1200"/>
              <a:t> predicts whether a track contains no vocals like (“Ooh” and “aah”).</a:t>
            </a:r>
          </a:p>
          <a:p>
            <a:pPr algn="just">
              <a:lnSpc>
                <a:spcPct val="114999"/>
              </a:lnSpc>
            </a:pPr>
            <a:r>
              <a:rPr lang="en-US" sz="1200" b="1"/>
              <a:t>Loudness</a:t>
            </a:r>
            <a:r>
              <a:rPr lang="en-US" sz="1200"/>
              <a:t> score for each sample which is useful for comparing relative loudness of the tracks.</a:t>
            </a:r>
          </a:p>
          <a:p>
            <a:pPr algn="just">
              <a:lnSpc>
                <a:spcPct val="114999"/>
              </a:lnSpc>
            </a:pPr>
            <a:r>
              <a:rPr lang="en-US" sz="1200" b="1"/>
              <a:t>Mode</a:t>
            </a:r>
            <a:r>
              <a:rPr lang="en-US" sz="1200"/>
              <a:t> Indicates the modality (major or minor) of a track, the type of scale from which its melodic content is derived. Major is represented by 1 and minor is 0.</a:t>
            </a:r>
          </a:p>
          <a:p>
            <a:pPr algn="just">
              <a:lnSpc>
                <a:spcPct val="114999"/>
              </a:lnSpc>
            </a:pPr>
            <a:r>
              <a:rPr lang="en-US" sz="1200" b="1"/>
              <a:t>Key </a:t>
            </a:r>
            <a:r>
              <a:rPr lang="en-US" sz="1200"/>
              <a:t>feature  is Integers map to pitches using standard pitch class notation.</a:t>
            </a:r>
          </a:p>
          <a:p>
            <a:pPr algn="just">
              <a:lnSpc>
                <a:spcPct val="114999"/>
              </a:lnSpc>
            </a:pPr>
            <a:r>
              <a:rPr lang="en-US" sz="1200" b="1"/>
              <a:t>Tempo</a:t>
            </a:r>
            <a:r>
              <a:rPr lang="en-US" sz="1200"/>
              <a:t> feature is a measure of BPM(beats per minute ) which shows the speed or pace of sample audio.</a:t>
            </a:r>
          </a:p>
          <a:p>
            <a:pPr algn="just">
              <a:lnSpc>
                <a:spcPct val="114999"/>
              </a:lnSpc>
            </a:pPr>
            <a:r>
              <a:rPr lang="en-US" sz="1200" b="1"/>
              <a:t>Acousticness </a:t>
            </a:r>
            <a:r>
              <a:rPr lang="en-US" sz="1200"/>
              <a:t>is a confidence measure from 0.0 to 1.0 of whether the track is acoustic.</a:t>
            </a:r>
          </a:p>
          <a:p>
            <a:pPr algn="just">
              <a:lnSpc>
                <a:spcPct val="114999"/>
              </a:lnSpc>
            </a:pPr>
            <a:r>
              <a:rPr lang="en-US" sz="1200" b="1"/>
              <a:t>Valence </a:t>
            </a:r>
            <a:r>
              <a:rPr lang="en-US" sz="1200"/>
              <a:t>describes the musical positiveness conveyed by a track. Tracks with high valence sound more positive (e.g. happy, cheerful, euphoric), while tracks with low valence sound more negative (e.g. sad, depressed, angry).</a:t>
            </a:r>
          </a:p>
          <a:p>
            <a:pPr algn="just">
              <a:lnSpc>
                <a:spcPct val="114999"/>
              </a:lnSpc>
            </a:pPr>
            <a:r>
              <a:rPr lang="en-US" sz="1200" b="1"/>
              <a:t>Explicit</a:t>
            </a:r>
            <a:r>
              <a:rPr lang="en-US" sz="1200"/>
              <a:t> </a:t>
            </a:r>
            <a:r>
              <a:rPr lang="en-US" sz="1200" b="1"/>
              <a:t>track</a:t>
            </a:r>
            <a:r>
              <a:rPr lang="en-US" sz="1200"/>
              <a:t> is one that has curse words or language or art that is sexual, violent, or offensive in nature.</a:t>
            </a:r>
          </a:p>
          <a:p>
            <a:pPr>
              <a:lnSpc>
                <a:spcPct val="114999"/>
              </a:lnSpc>
            </a:pPr>
            <a:endParaRPr lang="en-US" sz="1200"/>
          </a:p>
        </p:txBody>
      </p:sp>
    </p:spTree>
    <p:extLst>
      <p:ext uri="{BB962C8B-B14F-4D97-AF65-F5344CB8AC3E}">
        <p14:creationId xmlns:p14="http://schemas.microsoft.com/office/powerpoint/2010/main" val="194564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A8BC-1BE6-4090-9252-8EF651542F5D}"/>
              </a:ext>
            </a:extLst>
          </p:cNvPr>
          <p:cNvSpPr>
            <a:spLocks noGrp="1"/>
          </p:cNvSpPr>
          <p:nvPr>
            <p:ph type="title"/>
          </p:nvPr>
        </p:nvSpPr>
        <p:spPr>
          <a:xfrm>
            <a:off x="1277480" y="577283"/>
            <a:ext cx="7038900" cy="914100"/>
          </a:xfrm>
        </p:spPr>
        <p:txBody>
          <a:bodyPr/>
          <a:lstStyle/>
          <a:p>
            <a:r>
              <a:rPr lang="en-US" b="1"/>
              <a:t>3. Boxplots of features</a:t>
            </a:r>
          </a:p>
        </p:txBody>
      </p:sp>
      <p:pic>
        <p:nvPicPr>
          <p:cNvPr id="5" name="Picture 5" descr="Chart, box and whisker chart&#10;&#10;Description automatically generated">
            <a:extLst>
              <a:ext uri="{FF2B5EF4-FFF2-40B4-BE49-F238E27FC236}">
                <a16:creationId xmlns:a16="http://schemas.microsoft.com/office/drawing/2014/main" id="{2572C370-825F-4C62-8BE8-30013E5E70E0}"/>
              </a:ext>
            </a:extLst>
          </p:cNvPr>
          <p:cNvPicPr>
            <a:picLocks noChangeAspect="1"/>
          </p:cNvPicPr>
          <p:nvPr/>
        </p:nvPicPr>
        <p:blipFill>
          <a:blip r:embed="rId2"/>
          <a:stretch>
            <a:fillRect/>
          </a:stretch>
        </p:blipFill>
        <p:spPr>
          <a:xfrm>
            <a:off x="1058157" y="1484753"/>
            <a:ext cx="1946628" cy="2647245"/>
          </a:xfrm>
          <a:prstGeom prst="rect">
            <a:avLst/>
          </a:prstGeom>
        </p:spPr>
      </p:pic>
      <p:pic>
        <p:nvPicPr>
          <p:cNvPr id="6" name="Picture 6" descr="Chart, box and whisker chart&#10;&#10;Description automatically generated">
            <a:extLst>
              <a:ext uri="{FF2B5EF4-FFF2-40B4-BE49-F238E27FC236}">
                <a16:creationId xmlns:a16="http://schemas.microsoft.com/office/drawing/2014/main" id="{A01BEA13-A311-409D-8079-351321785696}"/>
              </a:ext>
            </a:extLst>
          </p:cNvPr>
          <p:cNvPicPr>
            <a:picLocks noChangeAspect="1"/>
          </p:cNvPicPr>
          <p:nvPr/>
        </p:nvPicPr>
        <p:blipFill>
          <a:blip r:embed="rId3"/>
          <a:stretch>
            <a:fillRect/>
          </a:stretch>
        </p:blipFill>
        <p:spPr>
          <a:xfrm>
            <a:off x="3087159" y="1487222"/>
            <a:ext cx="1850673" cy="2642659"/>
          </a:xfrm>
          <a:prstGeom prst="rect">
            <a:avLst/>
          </a:prstGeom>
        </p:spPr>
      </p:pic>
      <p:pic>
        <p:nvPicPr>
          <p:cNvPr id="7" name="Picture 7">
            <a:extLst>
              <a:ext uri="{FF2B5EF4-FFF2-40B4-BE49-F238E27FC236}">
                <a16:creationId xmlns:a16="http://schemas.microsoft.com/office/drawing/2014/main" id="{479F5F80-D456-4A07-A65C-F58F4E64C95A}"/>
              </a:ext>
            </a:extLst>
          </p:cNvPr>
          <p:cNvPicPr>
            <a:picLocks noChangeAspect="1"/>
          </p:cNvPicPr>
          <p:nvPr/>
        </p:nvPicPr>
        <p:blipFill>
          <a:blip r:embed="rId4"/>
          <a:stretch>
            <a:fillRect/>
          </a:stretch>
        </p:blipFill>
        <p:spPr>
          <a:xfrm>
            <a:off x="5081237" y="1490044"/>
            <a:ext cx="1785056" cy="2651126"/>
          </a:xfrm>
          <a:prstGeom prst="rect">
            <a:avLst/>
          </a:prstGeom>
        </p:spPr>
      </p:pic>
      <p:pic>
        <p:nvPicPr>
          <p:cNvPr id="8" name="Picture 8" descr="Chart, box and whisker chart&#10;&#10;Description automatically generated">
            <a:extLst>
              <a:ext uri="{FF2B5EF4-FFF2-40B4-BE49-F238E27FC236}">
                <a16:creationId xmlns:a16="http://schemas.microsoft.com/office/drawing/2014/main" id="{A9EE60B2-192B-4613-B735-4FE6679905BA}"/>
              </a:ext>
            </a:extLst>
          </p:cNvPr>
          <p:cNvPicPr>
            <a:picLocks noChangeAspect="1"/>
          </p:cNvPicPr>
          <p:nvPr/>
        </p:nvPicPr>
        <p:blipFill>
          <a:blip r:embed="rId5"/>
          <a:stretch>
            <a:fillRect/>
          </a:stretch>
        </p:blipFill>
        <p:spPr>
          <a:xfrm>
            <a:off x="7015957" y="1485194"/>
            <a:ext cx="1956505" cy="2639482"/>
          </a:xfrm>
          <a:prstGeom prst="rect">
            <a:avLst/>
          </a:prstGeom>
        </p:spPr>
      </p:pic>
    </p:spTree>
    <p:extLst>
      <p:ext uri="{BB962C8B-B14F-4D97-AF65-F5344CB8AC3E}">
        <p14:creationId xmlns:p14="http://schemas.microsoft.com/office/powerpoint/2010/main" val="1137367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A8BC-1BE6-4090-9252-8EF651542F5D}"/>
              </a:ext>
            </a:extLst>
          </p:cNvPr>
          <p:cNvSpPr>
            <a:spLocks noGrp="1"/>
          </p:cNvSpPr>
          <p:nvPr>
            <p:ph type="title"/>
          </p:nvPr>
        </p:nvSpPr>
        <p:spPr>
          <a:xfrm>
            <a:off x="1319019" y="533186"/>
            <a:ext cx="7038900" cy="914100"/>
          </a:xfrm>
        </p:spPr>
        <p:txBody>
          <a:bodyPr/>
          <a:lstStyle/>
          <a:p>
            <a:r>
              <a:rPr lang="en-US" b="1"/>
              <a:t>4. Histograms of features</a:t>
            </a:r>
          </a:p>
        </p:txBody>
      </p:sp>
      <p:pic>
        <p:nvPicPr>
          <p:cNvPr id="3" name="Picture 3" descr="Chart, histogram&#10;&#10;Description automatically generated">
            <a:extLst>
              <a:ext uri="{FF2B5EF4-FFF2-40B4-BE49-F238E27FC236}">
                <a16:creationId xmlns:a16="http://schemas.microsoft.com/office/drawing/2014/main" id="{22583D29-B59E-41A6-805C-8313879C73AA}"/>
              </a:ext>
            </a:extLst>
          </p:cNvPr>
          <p:cNvPicPr>
            <a:picLocks noChangeAspect="1"/>
          </p:cNvPicPr>
          <p:nvPr/>
        </p:nvPicPr>
        <p:blipFill>
          <a:blip r:embed="rId2"/>
          <a:stretch>
            <a:fillRect/>
          </a:stretch>
        </p:blipFill>
        <p:spPr>
          <a:xfrm>
            <a:off x="252701" y="1602164"/>
            <a:ext cx="2128312" cy="2873728"/>
          </a:xfrm>
          <a:prstGeom prst="rect">
            <a:avLst/>
          </a:prstGeom>
        </p:spPr>
      </p:pic>
      <p:pic>
        <p:nvPicPr>
          <p:cNvPr id="4" name="Picture 8" descr="Shape&#10;&#10;Description automatically generated">
            <a:extLst>
              <a:ext uri="{FF2B5EF4-FFF2-40B4-BE49-F238E27FC236}">
                <a16:creationId xmlns:a16="http://schemas.microsoft.com/office/drawing/2014/main" id="{DE3898B8-A9DE-43FE-9840-EADE3E5D169B}"/>
              </a:ext>
            </a:extLst>
          </p:cNvPr>
          <p:cNvPicPr>
            <a:picLocks noChangeAspect="1"/>
          </p:cNvPicPr>
          <p:nvPr/>
        </p:nvPicPr>
        <p:blipFill>
          <a:blip r:embed="rId3"/>
          <a:stretch>
            <a:fillRect/>
          </a:stretch>
        </p:blipFill>
        <p:spPr>
          <a:xfrm>
            <a:off x="2489024" y="1603993"/>
            <a:ext cx="2015069" cy="2861735"/>
          </a:xfrm>
          <a:prstGeom prst="rect">
            <a:avLst/>
          </a:prstGeom>
        </p:spPr>
      </p:pic>
      <p:pic>
        <p:nvPicPr>
          <p:cNvPr id="9" name="Picture 9" descr="Chart, histogram&#10;&#10;Description automatically generated">
            <a:extLst>
              <a:ext uri="{FF2B5EF4-FFF2-40B4-BE49-F238E27FC236}">
                <a16:creationId xmlns:a16="http://schemas.microsoft.com/office/drawing/2014/main" id="{8E595A9B-27C7-4CB7-BCFB-3AB4F98BE88E}"/>
              </a:ext>
            </a:extLst>
          </p:cNvPr>
          <p:cNvPicPr>
            <a:picLocks noChangeAspect="1"/>
          </p:cNvPicPr>
          <p:nvPr/>
        </p:nvPicPr>
        <p:blipFill>
          <a:blip r:embed="rId4"/>
          <a:stretch>
            <a:fillRect/>
          </a:stretch>
        </p:blipFill>
        <p:spPr>
          <a:xfrm>
            <a:off x="4654725" y="1607255"/>
            <a:ext cx="2250370" cy="2869142"/>
          </a:xfrm>
          <a:prstGeom prst="rect">
            <a:avLst/>
          </a:prstGeom>
        </p:spPr>
      </p:pic>
      <p:pic>
        <p:nvPicPr>
          <p:cNvPr id="11" name="Picture 11" descr="Chart, histogram&#10;&#10;Description automatically generated">
            <a:extLst>
              <a:ext uri="{FF2B5EF4-FFF2-40B4-BE49-F238E27FC236}">
                <a16:creationId xmlns:a16="http://schemas.microsoft.com/office/drawing/2014/main" id="{CEA8B923-D914-40EE-BF89-0DA2BB9D5D2E}"/>
              </a:ext>
            </a:extLst>
          </p:cNvPr>
          <p:cNvPicPr>
            <a:picLocks noChangeAspect="1"/>
          </p:cNvPicPr>
          <p:nvPr/>
        </p:nvPicPr>
        <p:blipFill>
          <a:blip r:embed="rId5"/>
          <a:stretch>
            <a:fillRect/>
          </a:stretch>
        </p:blipFill>
        <p:spPr>
          <a:xfrm>
            <a:off x="6999023" y="1604874"/>
            <a:ext cx="2076804" cy="2867025"/>
          </a:xfrm>
          <a:prstGeom prst="rect">
            <a:avLst/>
          </a:prstGeom>
        </p:spPr>
      </p:pic>
    </p:spTree>
    <p:extLst>
      <p:ext uri="{BB962C8B-B14F-4D97-AF65-F5344CB8AC3E}">
        <p14:creationId xmlns:p14="http://schemas.microsoft.com/office/powerpoint/2010/main" val="2972725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A8BC-1BE6-4090-9252-8EF651542F5D}"/>
              </a:ext>
            </a:extLst>
          </p:cNvPr>
          <p:cNvSpPr>
            <a:spLocks noGrp="1"/>
          </p:cNvSpPr>
          <p:nvPr>
            <p:ph type="title"/>
          </p:nvPr>
        </p:nvSpPr>
        <p:spPr>
          <a:xfrm>
            <a:off x="1290444" y="261723"/>
            <a:ext cx="7038900" cy="914100"/>
          </a:xfrm>
        </p:spPr>
        <p:txBody>
          <a:bodyPr/>
          <a:lstStyle/>
          <a:p>
            <a:r>
              <a:rPr lang="en-US" b="1"/>
              <a:t>5. Classification Report of Random Forest </a:t>
            </a:r>
          </a:p>
        </p:txBody>
      </p:sp>
      <p:sp>
        <p:nvSpPr>
          <p:cNvPr id="6" name="TextBox 5">
            <a:extLst>
              <a:ext uri="{FF2B5EF4-FFF2-40B4-BE49-F238E27FC236}">
                <a16:creationId xmlns:a16="http://schemas.microsoft.com/office/drawing/2014/main" id="{E72E3288-F67A-4CEE-9FC7-9C2D954C5965}"/>
              </a:ext>
            </a:extLst>
          </p:cNvPr>
          <p:cNvSpPr txBox="1"/>
          <p:nvPr/>
        </p:nvSpPr>
        <p:spPr>
          <a:xfrm>
            <a:off x="1288344" y="1009650"/>
            <a:ext cx="456353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a:solidFill>
                  <a:schemeClr val="lt1"/>
                </a:solidFill>
                <a:latin typeface="Montserrat"/>
                <a:sym typeface="Montserrat"/>
              </a:rPr>
              <a:t>The F-1 score of the model 0.57</a:t>
            </a:r>
          </a:p>
          <a:p>
            <a:pPr marL="285750" indent="-285750">
              <a:buChar char="•"/>
            </a:pPr>
            <a:r>
              <a:rPr lang="en-US" sz="1800">
                <a:solidFill>
                  <a:schemeClr val="lt1"/>
                </a:solidFill>
                <a:latin typeface="Montserrat"/>
                <a:sym typeface="Montserrat"/>
              </a:rPr>
              <a:t>The recall score of the model 0.56</a:t>
            </a:r>
            <a:endParaRPr lang="en-US" sz="1800">
              <a:solidFill>
                <a:schemeClr val="lt1"/>
              </a:solidFill>
              <a:latin typeface="Montserrat"/>
            </a:endParaRPr>
          </a:p>
          <a:p>
            <a:pPr algn="l"/>
            <a:endParaRPr lang="en-US">
              <a:solidFill>
                <a:schemeClr val="tx2"/>
              </a:solidFill>
            </a:endParaRPr>
          </a:p>
        </p:txBody>
      </p:sp>
      <p:graphicFrame>
        <p:nvGraphicFramePr>
          <p:cNvPr id="8" name="Table 7">
            <a:extLst>
              <a:ext uri="{FF2B5EF4-FFF2-40B4-BE49-F238E27FC236}">
                <a16:creationId xmlns:a16="http://schemas.microsoft.com/office/drawing/2014/main" id="{C2BAD5F9-D62F-433D-B66A-E274A83C540F}"/>
              </a:ext>
            </a:extLst>
          </p:cNvPr>
          <p:cNvGraphicFramePr>
            <a:graphicFrameLocks noGrp="1"/>
          </p:cNvGraphicFramePr>
          <p:nvPr>
            <p:extLst>
              <p:ext uri="{D42A27DB-BD31-4B8C-83A1-F6EECF244321}">
                <p14:modId xmlns:p14="http://schemas.microsoft.com/office/powerpoint/2010/main" val="1962848200"/>
              </p:ext>
            </p:extLst>
          </p:nvPr>
        </p:nvGraphicFramePr>
        <p:xfrm>
          <a:off x="239888" y="2518833"/>
          <a:ext cx="4115314" cy="2468880"/>
        </p:xfrm>
        <a:graphic>
          <a:graphicData uri="http://schemas.openxmlformats.org/drawingml/2006/table">
            <a:tbl>
              <a:tblPr firstRow="1" bandRow="1">
                <a:tableStyleId>{C7CE81BA-6749-40BC-B7CB-1B53C91F00FA}</a:tableStyleId>
              </a:tblPr>
              <a:tblGrid>
                <a:gridCol w="642658">
                  <a:extLst>
                    <a:ext uri="{9D8B030D-6E8A-4147-A177-3AD203B41FA5}">
                      <a16:colId xmlns:a16="http://schemas.microsoft.com/office/drawing/2014/main" val="1737290791"/>
                    </a:ext>
                  </a:extLst>
                </a:gridCol>
                <a:gridCol w="968760">
                  <a:extLst>
                    <a:ext uri="{9D8B030D-6E8A-4147-A177-3AD203B41FA5}">
                      <a16:colId xmlns:a16="http://schemas.microsoft.com/office/drawing/2014/main" val="4195593897"/>
                    </a:ext>
                  </a:extLst>
                </a:gridCol>
                <a:gridCol w="754613">
                  <a:extLst>
                    <a:ext uri="{9D8B030D-6E8A-4147-A177-3AD203B41FA5}">
                      <a16:colId xmlns:a16="http://schemas.microsoft.com/office/drawing/2014/main" val="1632368682"/>
                    </a:ext>
                  </a:extLst>
                </a:gridCol>
                <a:gridCol w="716989">
                  <a:extLst>
                    <a:ext uri="{9D8B030D-6E8A-4147-A177-3AD203B41FA5}">
                      <a16:colId xmlns:a16="http://schemas.microsoft.com/office/drawing/2014/main" val="4162331518"/>
                    </a:ext>
                  </a:extLst>
                </a:gridCol>
                <a:gridCol w="1032294">
                  <a:extLst>
                    <a:ext uri="{9D8B030D-6E8A-4147-A177-3AD203B41FA5}">
                      <a16:colId xmlns:a16="http://schemas.microsoft.com/office/drawing/2014/main" val="1798288025"/>
                    </a:ext>
                  </a:extLst>
                </a:gridCol>
              </a:tblGrid>
              <a:tr h="413025">
                <a:tc>
                  <a:txBody>
                    <a:bodyPr/>
                    <a:lstStyle/>
                    <a:p>
                      <a:pPr algn="ctr" rtl="0" fontAlgn="t">
                        <a:spcBef>
                          <a:spcPts val="0"/>
                        </a:spcBef>
                        <a:spcAft>
                          <a:spcPts val="0"/>
                        </a:spcAft>
                      </a:pPr>
                      <a:r>
                        <a:rPr lang="en-US" sz="1600">
                          <a:solidFill>
                            <a:schemeClr val="bg1"/>
                          </a:solidFill>
                          <a:effectLst/>
                          <a:latin typeface="Monnsera"/>
                        </a:rPr>
                        <a:t>Class</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Precision</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Recall</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f1-score</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support</a:t>
                      </a:r>
                    </a:p>
                  </a:txBody>
                  <a:tcPr marL="63500" marR="63500" marT="63500" marB="63500"/>
                </a:tc>
                <a:extLst>
                  <a:ext uri="{0D108BD9-81ED-4DB2-BD59-A6C34878D82A}">
                    <a16:rowId xmlns:a16="http://schemas.microsoft.com/office/drawing/2014/main" val="438478552"/>
                  </a:ext>
                </a:extLst>
              </a:tr>
              <a:tr h="367109">
                <a:tc>
                  <a:txBody>
                    <a:bodyPr/>
                    <a:lstStyle/>
                    <a:p>
                      <a:pPr algn="ctr" rtl="0" fontAlgn="t">
                        <a:spcBef>
                          <a:spcPts val="0"/>
                        </a:spcBef>
                        <a:spcAft>
                          <a:spcPts val="0"/>
                        </a:spcAft>
                      </a:pPr>
                      <a:r>
                        <a:rPr lang="en-US" sz="1600">
                          <a:solidFill>
                            <a:schemeClr val="bg1"/>
                          </a:solidFill>
                          <a:effectLst/>
                          <a:latin typeface="Monnsera"/>
                        </a:rPr>
                        <a:t>1</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0.85</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0.78</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0.82</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3222</a:t>
                      </a:r>
                    </a:p>
                  </a:txBody>
                  <a:tcPr marL="63500" marR="63500" marT="63500" marB="63500"/>
                </a:tc>
                <a:extLst>
                  <a:ext uri="{0D108BD9-81ED-4DB2-BD59-A6C34878D82A}">
                    <a16:rowId xmlns:a16="http://schemas.microsoft.com/office/drawing/2014/main" val="1263102055"/>
                  </a:ext>
                </a:extLst>
              </a:tr>
              <a:tr h="367109">
                <a:tc>
                  <a:txBody>
                    <a:bodyPr/>
                    <a:lstStyle/>
                    <a:p>
                      <a:pPr algn="ctr" rtl="0" fontAlgn="t">
                        <a:spcBef>
                          <a:spcPts val="0"/>
                        </a:spcBef>
                        <a:spcAft>
                          <a:spcPts val="0"/>
                        </a:spcAft>
                      </a:pPr>
                      <a:r>
                        <a:rPr lang="en-US" sz="1600">
                          <a:solidFill>
                            <a:schemeClr val="bg1"/>
                          </a:solidFill>
                          <a:effectLst/>
                          <a:latin typeface="Monnsera"/>
                        </a:rPr>
                        <a:t>2</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0.56</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0.71</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0.63</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3118</a:t>
                      </a:r>
                    </a:p>
                  </a:txBody>
                  <a:tcPr marL="63500" marR="63500" marT="63500" marB="63500"/>
                </a:tc>
                <a:extLst>
                  <a:ext uri="{0D108BD9-81ED-4DB2-BD59-A6C34878D82A}">
                    <a16:rowId xmlns:a16="http://schemas.microsoft.com/office/drawing/2014/main" val="194031575"/>
                  </a:ext>
                </a:extLst>
              </a:tr>
              <a:tr h="367109">
                <a:tc>
                  <a:txBody>
                    <a:bodyPr/>
                    <a:lstStyle/>
                    <a:p>
                      <a:pPr algn="ctr" rtl="0" fontAlgn="t">
                        <a:spcBef>
                          <a:spcPts val="0"/>
                        </a:spcBef>
                        <a:spcAft>
                          <a:spcPts val="0"/>
                        </a:spcAft>
                      </a:pPr>
                      <a:r>
                        <a:rPr lang="en-US" sz="1600">
                          <a:solidFill>
                            <a:schemeClr val="bg1"/>
                          </a:solidFill>
                          <a:effectLst/>
                          <a:latin typeface="Monnsera"/>
                        </a:rPr>
                        <a:t>3</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0.51</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0.45</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0.48</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2912</a:t>
                      </a:r>
                    </a:p>
                  </a:txBody>
                  <a:tcPr marL="63500" marR="63500" marT="63500" marB="63500"/>
                </a:tc>
                <a:extLst>
                  <a:ext uri="{0D108BD9-81ED-4DB2-BD59-A6C34878D82A}">
                    <a16:rowId xmlns:a16="http://schemas.microsoft.com/office/drawing/2014/main" val="1592713460"/>
                  </a:ext>
                </a:extLst>
              </a:tr>
              <a:tr h="367109">
                <a:tc>
                  <a:txBody>
                    <a:bodyPr/>
                    <a:lstStyle/>
                    <a:p>
                      <a:pPr algn="ctr" rtl="0" fontAlgn="t">
                        <a:spcBef>
                          <a:spcPts val="0"/>
                        </a:spcBef>
                        <a:spcAft>
                          <a:spcPts val="0"/>
                        </a:spcAft>
                      </a:pPr>
                      <a:r>
                        <a:rPr lang="en-US" sz="1600">
                          <a:solidFill>
                            <a:schemeClr val="bg1"/>
                          </a:solidFill>
                          <a:effectLst/>
                          <a:latin typeface="Monnsera"/>
                        </a:rPr>
                        <a:t>4</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0.61</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0.58</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0.59</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2606</a:t>
                      </a:r>
                    </a:p>
                  </a:txBody>
                  <a:tcPr marL="63500" marR="63500" marT="63500" marB="63500"/>
                </a:tc>
                <a:extLst>
                  <a:ext uri="{0D108BD9-81ED-4DB2-BD59-A6C34878D82A}">
                    <a16:rowId xmlns:a16="http://schemas.microsoft.com/office/drawing/2014/main" val="734158761"/>
                  </a:ext>
                </a:extLst>
              </a:tr>
              <a:tr h="367109">
                <a:tc>
                  <a:txBody>
                    <a:bodyPr/>
                    <a:lstStyle/>
                    <a:p>
                      <a:pPr algn="ctr" rtl="0" fontAlgn="t">
                        <a:spcBef>
                          <a:spcPts val="0"/>
                        </a:spcBef>
                        <a:spcAft>
                          <a:spcPts val="0"/>
                        </a:spcAft>
                      </a:pPr>
                      <a:r>
                        <a:rPr lang="en-US" sz="1600">
                          <a:solidFill>
                            <a:schemeClr val="bg1"/>
                          </a:solidFill>
                          <a:effectLst/>
                          <a:latin typeface="Monnsera"/>
                        </a:rPr>
                        <a:t>5</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0.51</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0.35</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0.42</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369</a:t>
                      </a:r>
                    </a:p>
                  </a:txBody>
                  <a:tcPr marL="63500" marR="63500" marT="63500" marB="63500"/>
                </a:tc>
                <a:extLst>
                  <a:ext uri="{0D108BD9-81ED-4DB2-BD59-A6C34878D82A}">
                    <a16:rowId xmlns:a16="http://schemas.microsoft.com/office/drawing/2014/main" val="2919906624"/>
                  </a:ext>
                </a:extLst>
              </a:tr>
            </a:tbl>
          </a:graphicData>
        </a:graphic>
      </p:graphicFrame>
      <p:sp>
        <p:nvSpPr>
          <p:cNvPr id="10" name="TextBox 9">
            <a:extLst>
              <a:ext uri="{FF2B5EF4-FFF2-40B4-BE49-F238E27FC236}">
                <a16:creationId xmlns:a16="http://schemas.microsoft.com/office/drawing/2014/main" id="{A1FD8C23-D748-4D3A-BF8B-B037C18A24BE}"/>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13" name="Table 12">
            <a:extLst>
              <a:ext uri="{FF2B5EF4-FFF2-40B4-BE49-F238E27FC236}">
                <a16:creationId xmlns:a16="http://schemas.microsoft.com/office/drawing/2014/main" id="{9A295B91-DB7B-4E8F-BB8B-BAD17071E85A}"/>
              </a:ext>
            </a:extLst>
          </p:cNvPr>
          <p:cNvGraphicFramePr>
            <a:graphicFrameLocks noGrp="1"/>
          </p:cNvGraphicFramePr>
          <p:nvPr>
            <p:extLst>
              <p:ext uri="{D42A27DB-BD31-4B8C-83A1-F6EECF244321}">
                <p14:modId xmlns:p14="http://schemas.microsoft.com/office/powerpoint/2010/main" val="3918789032"/>
              </p:ext>
            </p:extLst>
          </p:nvPr>
        </p:nvGraphicFramePr>
        <p:xfrm>
          <a:off x="4423833" y="3132666"/>
          <a:ext cx="4588604" cy="1844040"/>
        </p:xfrm>
        <a:graphic>
          <a:graphicData uri="http://schemas.openxmlformats.org/drawingml/2006/table">
            <a:tbl>
              <a:tblPr firstRow="1" bandRow="1">
                <a:tableStyleId>{C7CE81BA-6749-40BC-B7CB-1B53C91F00FA}</a:tableStyleId>
              </a:tblPr>
              <a:tblGrid>
                <a:gridCol w="968760">
                  <a:extLst>
                    <a:ext uri="{9D8B030D-6E8A-4147-A177-3AD203B41FA5}">
                      <a16:colId xmlns:a16="http://schemas.microsoft.com/office/drawing/2014/main" val="2102304239"/>
                    </a:ext>
                  </a:extLst>
                </a:gridCol>
                <a:gridCol w="1070735">
                  <a:extLst>
                    <a:ext uri="{9D8B030D-6E8A-4147-A177-3AD203B41FA5}">
                      <a16:colId xmlns:a16="http://schemas.microsoft.com/office/drawing/2014/main" val="1227051664"/>
                    </a:ext>
                  </a:extLst>
                </a:gridCol>
                <a:gridCol w="856588">
                  <a:extLst>
                    <a:ext uri="{9D8B030D-6E8A-4147-A177-3AD203B41FA5}">
                      <a16:colId xmlns:a16="http://schemas.microsoft.com/office/drawing/2014/main" val="3873588574"/>
                    </a:ext>
                  </a:extLst>
                </a:gridCol>
                <a:gridCol w="775008">
                  <a:extLst>
                    <a:ext uri="{9D8B030D-6E8A-4147-A177-3AD203B41FA5}">
                      <a16:colId xmlns:a16="http://schemas.microsoft.com/office/drawing/2014/main" val="843175378"/>
                    </a:ext>
                  </a:extLst>
                </a:gridCol>
                <a:gridCol w="917513">
                  <a:extLst>
                    <a:ext uri="{9D8B030D-6E8A-4147-A177-3AD203B41FA5}">
                      <a16:colId xmlns:a16="http://schemas.microsoft.com/office/drawing/2014/main" val="1920536120"/>
                    </a:ext>
                  </a:extLst>
                </a:gridCol>
              </a:tblGrid>
              <a:tr h="563393">
                <a:tc>
                  <a:txBody>
                    <a:bodyPr/>
                    <a:lstStyle/>
                    <a:p>
                      <a:pPr fontAlgn="t"/>
                      <a:br>
                        <a:rPr lang="en-US">
                          <a:effectLst/>
                        </a:rPr>
                      </a:br>
                      <a:endParaRPr lang="en-US" sz="1600">
                        <a:solidFill>
                          <a:schemeClr val="bg1"/>
                        </a:solidFill>
                        <a:effectLst/>
                        <a:latin typeface="Monnsera"/>
                      </a:endParaRP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Precision</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Recall</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f1-score</a:t>
                      </a:r>
                    </a:p>
                  </a:txBody>
                  <a:tcPr marL="63500" marR="63500" marT="63500" marB="63500"/>
                </a:tc>
                <a:tc>
                  <a:txBody>
                    <a:bodyPr/>
                    <a:lstStyle/>
                    <a:p>
                      <a:pPr algn="ctr" rtl="0" fontAlgn="t">
                        <a:spcBef>
                          <a:spcPts val="0"/>
                        </a:spcBef>
                        <a:spcAft>
                          <a:spcPts val="0"/>
                        </a:spcAft>
                      </a:pPr>
                      <a:r>
                        <a:rPr lang="en-US" sz="1600">
                          <a:solidFill>
                            <a:schemeClr val="bg1"/>
                          </a:solidFill>
                          <a:effectLst/>
                          <a:latin typeface="Monnsera"/>
                        </a:rPr>
                        <a:t>Support</a:t>
                      </a:r>
                    </a:p>
                  </a:txBody>
                  <a:tcPr marL="63500" marR="63500" marT="63500" marB="63500"/>
                </a:tc>
                <a:extLst>
                  <a:ext uri="{0D108BD9-81ED-4DB2-BD59-A6C34878D82A}">
                    <a16:rowId xmlns:a16="http://schemas.microsoft.com/office/drawing/2014/main" val="2195821870"/>
                  </a:ext>
                </a:extLst>
              </a:tr>
              <a:tr h="563393">
                <a:tc>
                  <a:txBody>
                    <a:bodyPr/>
                    <a:lstStyle/>
                    <a:p>
                      <a:pPr rtl="0" fontAlgn="t">
                        <a:spcBef>
                          <a:spcPts val="0"/>
                        </a:spcBef>
                        <a:spcAft>
                          <a:spcPts val="0"/>
                        </a:spcAft>
                      </a:pPr>
                      <a:r>
                        <a:rPr lang="en-US" sz="1600">
                          <a:solidFill>
                            <a:schemeClr val="bg1"/>
                          </a:solidFill>
                          <a:effectLst/>
                          <a:latin typeface="Monnsera"/>
                        </a:rPr>
                        <a:t>macro average </a:t>
                      </a:r>
                    </a:p>
                  </a:txBody>
                  <a:tcPr marL="63500" marR="63500" marT="63500" marB="63500"/>
                </a:tc>
                <a:tc>
                  <a:txBody>
                    <a:bodyPr/>
                    <a:lstStyle/>
                    <a:p>
                      <a:pPr rtl="0" fontAlgn="t">
                        <a:spcBef>
                          <a:spcPts val="0"/>
                        </a:spcBef>
                        <a:spcAft>
                          <a:spcPts val="0"/>
                        </a:spcAft>
                      </a:pPr>
                      <a:r>
                        <a:rPr lang="en-US" sz="1600">
                          <a:solidFill>
                            <a:schemeClr val="bg1"/>
                          </a:solidFill>
                          <a:effectLst/>
                          <a:latin typeface="Monnsera"/>
                        </a:rPr>
                        <a:t>0.61</a:t>
                      </a:r>
                    </a:p>
                  </a:txBody>
                  <a:tcPr marL="63500" marR="63500" marT="63500" marB="63500"/>
                </a:tc>
                <a:tc>
                  <a:txBody>
                    <a:bodyPr/>
                    <a:lstStyle/>
                    <a:p>
                      <a:pPr rtl="0" fontAlgn="t">
                        <a:spcBef>
                          <a:spcPts val="0"/>
                        </a:spcBef>
                        <a:spcAft>
                          <a:spcPts val="0"/>
                        </a:spcAft>
                      </a:pPr>
                      <a:r>
                        <a:rPr lang="en-US" sz="1600">
                          <a:solidFill>
                            <a:schemeClr val="bg1"/>
                          </a:solidFill>
                          <a:effectLst/>
                          <a:latin typeface="Monnsera"/>
                        </a:rPr>
                        <a:t>0.57</a:t>
                      </a:r>
                    </a:p>
                  </a:txBody>
                  <a:tcPr marL="63500" marR="63500" marT="63500" marB="63500"/>
                </a:tc>
                <a:tc>
                  <a:txBody>
                    <a:bodyPr/>
                    <a:lstStyle/>
                    <a:p>
                      <a:pPr rtl="0" fontAlgn="t">
                        <a:spcBef>
                          <a:spcPts val="0"/>
                        </a:spcBef>
                        <a:spcAft>
                          <a:spcPts val="0"/>
                        </a:spcAft>
                      </a:pPr>
                      <a:r>
                        <a:rPr lang="en-US" sz="1600">
                          <a:solidFill>
                            <a:schemeClr val="bg1"/>
                          </a:solidFill>
                          <a:effectLst/>
                          <a:latin typeface="Monnsera"/>
                        </a:rPr>
                        <a:t>0.58</a:t>
                      </a:r>
                    </a:p>
                  </a:txBody>
                  <a:tcPr marL="63500" marR="63500" marT="63500" marB="63500"/>
                </a:tc>
                <a:tc>
                  <a:txBody>
                    <a:bodyPr/>
                    <a:lstStyle/>
                    <a:p>
                      <a:pPr rtl="0" fontAlgn="t">
                        <a:spcBef>
                          <a:spcPts val="0"/>
                        </a:spcBef>
                        <a:spcAft>
                          <a:spcPts val="0"/>
                        </a:spcAft>
                      </a:pPr>
                      <a:r>
                        <a:rPr lang="en-US" sz="1600">
                          <a:solidFill>
                            <a:schemeClr val="bg1"/>
                          </a:solidFill>
                          <a:effectLst/>
                          <a:latin typeface="Monnsera"/>
                        </a:rPr>
                        <a:t>12227</a:t>
                      </a:r>
                    </a:p>
                  </a:txBody>
                  <a:tcPr marL="63500" marR="63500" marT="63500" marB="63500"/>
                </a:tc>
                <a:extLst>
                  <a:ext uri="{0D108BD9-81ED-4DB2-BD59-A6C34878D82A}">
                    <a16:rowId xmlns:a16="http://schemas.microsoft.com/office/drawing/2014/main" val="2100478966"/>
                  </a:ext>
                </a:extLst>
              </a:tr>
              <a:tr h="611849">
                <a:tc>
                  <a:txBody>
                    <a:bodyPr/>
                    <a:lstStyle/>
                    <a:p>
                      <a:pPr rtl="0" fontAlgn="t">
                        <a:spcBef>
                          <a:spcPts val="0"/>
                        </a:spcBef>
                        <a:spcAft>
                          <a:spcPts val="0"/>
                        </a:spcAft>
                      </a:pPr>
                      <a:r>
                        <a:rPr lang="en-US" sz="1600">
                          <a:solidFill>
                            <a:schemeClr val="bg1"/>
                          </a:solidFill>
                          <a:effectLst/>
                          <a:latin typeface="Monnsera"/>
                        </a:rPr>
                        <a:t>weighted average</a:t>
                      </a:r>
                    </a:p>
                  </a:txBody>
                  <a:tcPr marL="63500" marR="63500" marT="63500" marB="63500"/>
                </a:tc>
                <a:tc>
                  <a:txBody>
                    <a:bodyPr/>
                    <a:lstStyle/>
                    <a:p>
                      <a:pPr rtl="0" fontAlgn="t">
                        <a:spcBef>
                          <a:spcPts val="0"/>
                        </a:spcBef>
                        <a:spcAft>
                          <a:spcPts val="0"/>
                        </a:spcAft>
                      </a:pPr>
                      <a:r>
                        <a:rPr lang="en-US" sz="1600">
                          <a:solidFill>
                            <a:schemeClr val="bg1"/>
                          </a:solidFill>
                          <a:effectLst/>
                          <a:latin typeface="Monnsera"/>
                        </a:rPr>
                        <a:t>0.63</a:t>
                      </a:r>
                    </a:p>
                  </a:txBody>
                  <a:tcPr marL="63500" marR="63500" marT="63500" marB="63500"/>
                </a:tc>
                <a:tc>
                  <a:txBody>
                    <a:bodyPr/>
                    <a:lstStyle/>
                    <a:p>
                      <a:pPr rtl="0" fontAlgn="t">
                        <a:spcBef>
                          <a:spcPts val="0"/>
                        </a:spcBef>
                        <a:spcAft>
                          <a:spcPts val="0"/>
                        </a:spcAft>
                      </a:pPr>
                      <a:r>
                        <a:rPr lang="en-US" sz="1600">
                          <a:solidFill>
                            <a:schemeClr val="bg1"/>
                          </a:solidFill>
                          <a:effectLst/>
                          <a:latin typeface="Monnsera"/>
                        </a:rPr>
                        <a:t>0.63</a:t>
                      </a:r>
                    </a:p>
                  </a:txBody>
                  <a:tcPr marL="63500" marR="63500" marT="63500" marB="63500"/>
                </a:tc>
                <a:tc>
                  <a:txBody>
                    <a:bodyPr/>
                    <a:lstStyle/>
                    <a:p>
                      <a:pPr rtl="0" fontAlgn="t">
                        <a:spcBef>
                          <a:spcPts val="0"/>
                        </a:spcBef>
                        <a:spcAft>
                          <a:spcPts val="0"/>
                        </a:spcAft>
                      </a:pPr>
                      <a:r>
                        <a:rPr lang="en-US" sz="1600">
                          <a:solidFill>
                            <a:schemeClr val="bg1"/>
                          </a:solidFill>
                          <a:effectLst/>
                          <a:latin typeface="Monnsera"/>
                        </a:rPr>
                        <a:t>0.63</a:t>
                      </a:r>
                    </a:p>
                  </a:txBody>
                  <a:tcPr marL="63500" marR="63500" marT="63500" marB="63500"/>
                </a:tc>
                <a:tc>
                  <a:txBody>
                    <a:bodyPr/>
                    <a:lstStyle/>
                    <a:p>
                      <a:pPr rtl="0" fontAlgn="t">
                        <a:spcBef>
                          <a:spcPts val="0"/>
                        </a:spcBef>
                        <a:spcAft>
                          <a:spcPts val="0"/>
                        </a:spcAft>
                      </a:pPr>
                      <a:r>
                        <a:rPr lang="en-US" sz="1600">
                          <a:solidFill>
                            <a:schemeClr val="bg1"/>
                          </a:solidFill>
                          <a:effectLst/>
                          <a:latin typeface="Monnsera"/>
                        </a:rPr>
                        <a:t>12227</a:t>
                      </a:r>
                    </a:p>
                  </a:txBody>
                  <a:tcPr marL="63500" marR="63500" marT="63500" marB="63500"/>
                </a:tc>
                <a:extLst>
                  <a:ext uri="{0D108BD9-81ED-4DB2-BD59-A6C34878D82A}">
                    <a16:rowId xmlns:a16="http://schemas.microsoft.com/office/drawing/2014/main" val="323995686"/>
                  </a:ext>
                </a:extLst>
              </a:tr>
            </a:tbl>
          </a:graphicData>
        </a:graphic>
      </p:graphicFrame>
      <p:graphicFrame>
        <p:nvGraphicFramePr>
          <p:cNvPr id="16" name="Table 15">
            <a:extLst>
              <a:ext uri="{FF2B5EF4-FFF2-40B4-BE49-F238E27FC236}">
                <a16:creationId xmlns:a16="http://schemas.microsoft.com/office/drawing/2014/main" id="{9FE0AC7E-1083-415B-B566-01ED8661C207}"/>
              </a:ext>
            </a:extLst>
          </p:cNvPr>
          <p:cNvGraphicFramePr>
            <a:graphicFrameLocks noGrp="1"/>
          </p:cNvGraphicFramePr>
          <p:nvPr>
            <p:extLst>
              <p:ext uri="{D42A27DB-BD31-4B8C-83A1-F6EECF244321}">
                <p14:modId xmlns:p14="http://schemas.microsoft.com/office/powerpoint/2010/main" val="1722369459"/>
              </p:ext>
            </p:extLst>
          </p:nvPr>
        </p:nvGraphicFramePr>
        <p:xfrm>
          <a:off x="5870221" y="1072444"/>
          <a:ext cx="2942615" cy="1854200"/>
        </p:xfrm>
        <a:graphic>
          <a:graphicData uri="http://schemas.openxmlformats.org/drawingml/2006/table">
            <a:tbl>
              <a:tblPr firstRow="1" bandRow="1">
                <a:tableStyleId>{C7CE81BA-6749-40BC-B7CB-1B53C91F00FA}</a:tableStyleId>
              </a:tblPr>
              <a:tblGrid>
                <a:gridCol w="588523">
                  <a:extLst>
                    <a:ext uri="{9D8B030D-6E8A-4147-A177-3AD203B41FA5}">
                      <a16:colId xmlns:a16="http://schemas.microsoft.com/office/drawing/2014/main" val="1840480872"/>
                    </a:ext>
                  </a:extLst>
                </a:gridCol>
                <a:gridCol w="588523">
                  <a:extLst>
                    <a:ext uri="{9D8B030D-6E8A-4147-A177-3AD203B41FA5}">
                      <a16:colId xmlns:a16="http://schemas.microsoft.com/office/drawing/2014/main" val="2841386951"/>
                    </a:ext>
                  </a:extLst>
                </a:gridCol>
                <a:gridCol w="588523">
                  <a:extLst>
                    <a:ext uri="{9D8B030D-6E8A-4147-A177-3AD203B41FA5}">
                      <a16:colId xmlns:a16="http://schemas.microsoft.com/office/drawing/2014/main" val="3763421148"/>
                    </a:ext>
                  </a:extLst>
                </a:gridCol>
                <a:gridCol w="588523">
                  <a:extLst>
                    <a:ext uri="{9D8B030D-6E8A-4147-A177-3AD203B41FA5}">
                      <a16:colId xmlns:a16="http://schemas.microsoft.com/office/drawing/2014/main" val="3573348835"/>
                    </a:ext>
                  </a:extLst>
                </a:gridCol>
                <a:gridCol w="588523">
                  <a:extLst>
                    <a:ext uri="{9D8B030D-6E8A-4147-A177-3AD203B41FA5}">
                      <a16:colId xmlns:a16="http://schemas.microsoft.com/office/drawing/2014/main" val="2699784529"/>
                    </a:ext>
                  </a:extLst>
                </a:gridCol>
              </a:tblGrid>
              <a:tr h="367109">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2516</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303</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97</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291  </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15</a:t>
                      </a:r>
                    </a:p>
                  </a:txBody>
                  <a:tcPr marL="63500" marR="63500" marT="63500" marB="63500"/>
                </a:tc>
                <a:extLst>
                  <a:ext uri="{0D108BD9-81ED-4DB2-BD59-A6C34878D82A}">
                    <a16:rowId xmlns:a16="http://schemas.microsoft.com/office/drawing/2014/main" val="2554339085"/>
                  </a:ext>
                </a:extLst>
              </a:tr>
              <a:tr h="331015">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310</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2215</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558</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31</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4</a:t>
                      </a:r>
                    </a:p>
                  </a:txBody>
                  <a:tcPr marL="63500" marR="63500" marT="63500" marB="63500"/>
                </a:tc>
                <a:extLst>
                  <a:ext uri="{0D108BD9-81ED-4DB2-BD59-A6C34878D82A}">
                    <a16:rowId xmlns:a16="http://schemas.microsoft.com/office/drawing/2014/main" val="1317298854"/>
                  </a:ext>
                </a:extLst>
              </a:tr>
              <a:tr h="331015">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77</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1077</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1309</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449</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0</a:t>
                      </a:r>
                    </a:p>
                  </a:txBody>
                  <a:tcPr marL="63500" marR="63500" marT="63500" marB="63500"/>
                </a:tc>
                <a:extLst>
                  <a:ext uri="{0D108BD9-81ED-4DB2-BD59-A6C34878D82A}">
                    <a16:rowId xmlns:a16="http://schemas.microsoft.com/office/drawing/2014/main" val="3610416018"/>
                  </a:ext>
                </a:extLst>
              </a:tr>
              <a:tr h="331015">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36</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353</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609</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1501</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107</a:t>
                      </a:r>
                    </a:p>
                  </a:txBody>
                  <a:tcPr marL="63500" marR="63500" marT="63500" marB="63500"/>
                </a:tc>
                <a:extLst>
                  <a:ext uri="{0D108BD9-81ED-4DB2-BD59-A6C34878D82A}">
                    <a16:rowId xmlns:a16="http://schemas.microsoft.com/office/drawing/2014/main" val="2351856608"/>
                  </a:ext>
                </a:extLst>
              </a:tr>
              <a:tr h="331015">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9</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11</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13</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206</a:t>
                      </a:r>
                    </a:p>
                  </a:txBody>
                  <a:tcPr marL="63500" marR="63500" marT="63500" marB="63500"/>
                </a:tc>
                <a:tc>
                  <a:txBody>
                    <a:bodyPr/>
                    <a:lstStyle/>
                    <a:p>
                      <a:pPr rtl="0" fontAlgn="t">
                        <a:spcBef>
                          <a:spcPts val="0"/>
                        </a:spcBef>
                        <a:spcAft>
                          <a:spcPts val="0"/>
                        </a:spcAft>
                      </a:pPr>
                      <a:r>
                        <a:rPr lang="en-US" sz="1600" b="0" i="0" u="none" strike="noStrike" cap="none">
                          <a:solidFill>
                            <a:schemeClr val="bg1"/>
                          </a:solidFill>
                          <a:effectLst/>
                          <a:latin typeface="Monnsera"/>
                          <a:cs typeface="Arial"/>
                          <a:sym typeface="Arial"/>
                        </a:rPr>
                        <a:t>109</a:t>
                      </a:r>
                    </a:p>
                  </a:txBody>
                  <a:tcPr marL="63500" marR="63500" marT="63500" marB="63500"/>
                </a:tc>
                <a:extLst>
                  <a:ext uri="{0D108BD9-81ED-4DB2-BD59-A6C34878D82A}">
                    <a16:rowId xmlns:a16="http://schemas.microsoft.com/office/drawing/2014/main" val="2601309842"/>
                  </a:ext>
                </a:extLst>
              </a:tr>
            </a:tbl>
          </a:graphicData>
        </a:graphic>
      </p:graphicFrame>
      <p:sp>
        <p:nvSpPr>
          <p:cNvPr id="3" name="TextBox 2">
            <a:extLst>
              <a:ext uri="{FF2B5EF4-FFF2-40B4-BE49-F238E27FC236}">
                <a16:creationId xmlns:a16="http://schemas.microsoft.com/office/drawing/2014/main" id="{F1B3D257-8219-41D7-B458-7A1A154BAB68}"/>
              </a:ext>
            </a:extLst>
          </p:cNvPr>
          <p:cNvSpPr txBox="1"/>
          <p:nvPr/>
        </p:nvSpPr>
        <p:spPr>
          <a:xfrm>
            <a:off x="5937955" y="790928"/>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lt1"/>
                </a:solidFill>
                <a:latin typeface="Moon"/>
              </a:rPr>
              <a:t>Confusion Matrix</a:t>
            </a:r>
          </a:p>
        </p:txBody>
      </p:sp>
    </p:spTree>
    <p:extLst>
      <p:ext uri="{BB962C8B-B14F-4D97-AF65-F5344CB8AC3E}">
        <p14:creationId xmlns:p14="http://schemas.microsoft.com/office/powerpoint/2010/main" val="19245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4"/>
          <p:cNvPicPr preferRelativeResize="0"/>
          <p:nvPr/>
        </p:nvPicPr>
        <p:blipFill rotWithShape="1">
          <a:blip r:embed="rId3">
            <a:alphaModFix/>
          </a:blip>
          <a:srcRect l="7783"/>
          <a:stretch/>
        </p:blipFill>
        <p:spPr>
          <a:xfrm>
            <a:off x="150" y="7056"/>
            <a:ext cx="9144000" cy="5143500"/>
          </a:xfrm>
          <a:prstGeom prst="rect">
            <a:avLst/>
          </a:prstGeom>
          <a:noFill/>
          <a:ln>
            <a:noFill/>
          </a:ln>
        </p:spPr>
      </p:pic>
      <p:sp>
        <p:nvSpPr>
          <p:cNvPr id="140" name="Google Shape;140;p14"/>
          <p:cNvSpPr txBox="1">
            <a:spLocks noGrp="1"/>
          </p:cNvSpPr>
          <p:nvPr>
            <p:ph type="title"/>
          </p:nvPr>
        </p:nvSpPr>
        <p:spPr>
          <a:xfrm>
            <a:off x="1985551" y="153106"/>
            <a:ext cx="5688489" cy="793747"/>
          </a:xfrm>
          <a:prstGeom prst="rect">
            <a:avLst/>
          </a:prstGeom>
          <a:noFill/>
          <a:ln>
            <a:noFill/>
          </a:ln>
        </p:spPr>
        <p:txBody>
          <a:bodyPr spcFirstLastPara="1" wrap="square" lIns="91425" tIns="91425" rIns="91425" bIns="91425" anchor="ctr" anchorCtr="0">
            <a:noAutofit/>
          </a:bodyPr>
          <a:lstStyle/>
          <a:p>
            <a:r>
              <a:rPr lang="en" b="1">
                <a:solidFill>
                  <a:srgbClr val="4A86E8"/>
                </a:solidFill>
              </a:rPr>
              <a:t> PROBLEM STATEMENT</a:t>
            </a:r>
            <a:endParaRPr lang="en-US" b="1">
              <a:solidFill>
                <a:srgbClr val="4A86E8"/>
              </a:solidFill>
            </a:endParaRPr>
          </a:p>
        </p:txBody>
      </p:sp>
      <p:sp>
        <p:nvSpPr>
          <p:cNvPr id="141" name="Google Shape;141;p14"/>
          <p:cNvSpPr txBox="1"/>
          <p:nvPr/>
        </p:nvSpPr>
        <p:spPr>
          <a:xfrm>
            <a:off x="4462781" y="1284303"/>
            <a:ext cx="4412317" cy="1967397"/>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4A86E8"/>
              </a:solidFill>
              <a:latin typeface="Montserrat"/>
              <a:ea typeface="Montserrat"/>
              <a:cs typeface="Montserrat"/>
              <a:sym typeface="Montserrat"/>
            </a:endParaRPr>
          </a:p>
          <a:p>
            <a:pPr>
              <a:buSzPts val="2000"/>
            </a:pPr>
            <a:r>
              <a:rPr lang="en" sz="1600">
                <a:solidFill>
                  <a:srgbClr val="FFFFFF"/>
                </a:solidFill>
                <a:latin typeface="Bell MT"/>
                <a:ea typeface="Montserrat"/>
                <a:cs typeface="Montserrat"/>
                <a:sym typeface="Montserrat"/>
              </a:rPr>
              <a:t>MAXIMIZING </a:t>
            </a:r>
            <a:r>
              <a:rPr lang="en" sz="1600">
                <a:solidFill>
                  <a:srgbClr val="3C78D8"/>
                </a:solidFill>
                <a:latin typeface="Bell MT"/>
                <a:sym typeface="Montserrat"/>
              </a:rPr>
              <a:t>REVENUE</a:t>
            </a:r>
            <a:r>
              <a:rPr lang="en" sz="1600">
                <a:solidFill>
                  <a:srgbClr val="FFFFFF"/>
                </a:solidFill>
                <a:latin typeface="Bell MT"/>
                <a:ea typeface="Montserrat"/>
                <a:cs typeface="Montserrat"/>
                <a:sym typeface="Montserrat"/>
              </a:rPr>
              <a:t> BY </a:t>
            </a:r>
            <a:r>
              <a:rPr lang="en" sz="1600">
                <a:solidFill>
                  <a:srgbClr val="FFFFFF"/>
                </a:solidFill>
                <a:latin typeface="Bell MT"/>
                <a:sym typeface="Montserrat"/>
              </a:rPr>
              <a:t>EFFICIENTLY </a:t>
            </a:r>
            <a:r>
              <a:rPr lang="en" sz="1600">
                <a:solidFill>
                  <a:schemeClr val="accent1">
                    <a:lumMod val="60000"/>
                    <a:lumOff val="40000"/>
                  </a:schemeClr>
                </a:solidFill>
                <a:latin typeface="Bell MT"/>
                <a:ea typeface="Montserrat"/>
                <a:cs typeface="Montserrat"/>
                <a:sym typeface="Montserrat"/>
              </a:rPr>
              <a:t>PREDICTING POPULARITY OF SONGS</a:t>
            </a:r>
            <a:endParaRPr lang="en" sz="1600" b="0" i="0" u="none" strike="noStrike" cap="none">
              <a:solidFill>
                <a:schemeClr val="accent1">
                  <a:lumMod val="60000"/>
                  <a:lumOff val="40000"/>
                </a:schemeClr>
              </a:solidFill>
              <a:latin typeface="Bell MT"/>
              <a:ea typeface="Montserrat"/>
              <a:cs typeface="Montserrat"/>
            </a:endParaRPr>
          </a:p>
          <a:p>
            <a:pPr marL="0" marR="0" lvl="0" indent="0" rtl="0">
              <a:lnSpc>
                <a:spcPct val="100000"/>
              </a:lnSpc>
              <a:spcBef>
                <a:spcPts val="0"/>
              </a:spcBef>
              <a:spcAft>
                <a:spcPts val="0"/>
              </a:spcAft>
              <a:buClr>
                <a:srgbClr val="000000"/>
              </a:buClr>
              <a:buSzPts val="1400"/>
              <a:buFont typeface="Arial"/>
              <a:buNone/>
            </a:pPr>
            <a:endParaRPr lang="en" b="0" i="0" u="none" strike="noStrike" cap="none">
              <a:solidFill>
                <a:srgbClr val="FFFFFF"/>
              </a:solidFill>
              <a:latin typeface="Montserrat"/>
              <a:ea typeface="Montserrat"/>
              <a:cs typeface="Montserrat"/>
            </a:endParaRPr>
          </a:p>
          <a:p>
            <a:pPr>
              <a:buSzPts val="1400"/>
            </a:pPr>
            <a:r>
              <a:rPr lang="en">
                <a:solidFill>
                  <a:srgbClr val="FFFFFF"/>
                </a:solidFill>
              </a:rPr>
              <a:t>    </a:t>
            </a:r>
            <a:endParaRPr sz="1400" b="0" i="0" u="none" strike="noStrike" cap="none">
              <a:solidFill>
                <a:srgbClr val="FFFFFF"/>
              </a:solidFill>
              <a:latin typeface="Arial"/>
              <a:ea typeface="Arial"/>
              <a:cs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3F3"/>
              </a:solidFill>
              <a:latin typeface="Arial"/>
              <a:ea typeface="Arial"/>
              <a:cs typeface="Arial"/>
              <a:sym typeface="Arial"/>
            </a:endParaRPr>
          </a:p>
          <a:p>
            <a:pPr>
              <a:buSzPts val="1400"/>
            </a:pPr>
            <a:r>
              <a:rPr lang="en">
                <a:solidFill>
                  <a:srgbClr val="F3F3F3"/>
                </a:solidFill>
              </a:rPr>
              <a:t>      </a:t>
            </a:r>
            <a:endParaRPr sz="1400" b="0" i="0" u="none" strike="noStrike" cap="none">
              <a:solidFill>
                <a:srgbClr val="F3F3F3"/>
              </a:solidFill>
              <a:latin typeface="Arial"/>
              <a:ea typeface="Arial"/>
              <a:cs typeface="Arial"/>
              <a:sym typeface="Arial"/>
            </a:endParaRPr>
          </a:p>
        </p:txBody>
      </p:sp>
      <p:sp>
        <p:nvSpPr>
          <p:cNvPr id="144" name="Google Shape;144;p14"/>
          <p:cNvSpPr/>
          <p:nvPr/>
        </p:nvSpPr>
        <p:spPr>
          <a:xfrm>
            <a:off x="302274" y="1481115"/>
            <a:ext cx="3709468" cy="3107231"/>
          </a:xfrm>
          <a:prstGeom prst="rect">
            <a:avLst/>
          </a:prstGeom>
          <a:noFill/>
          <a:ln w="3810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p:nvPr/>
        </p:nvSpPr>
        <p:spPr>
          <a:xfrm>
            <a:off x="4466768" y="1482864"/>
            <a:ext cx="4306359" cy="3102227"/>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 name="Picture 5">
            <a:extLst>
              <a:ext uri="{FF2B5EF4-FFF2-40B4-BE49-F238E27FC236}">
                <a16:creationId xmlns:a16="http://schemas.microsoft.com/office/drawing/2014/main" id="{1CD6D1ED-15B7-4BCC-9FCD-2402DDED2CF0}"/>
              </a:ext>
            </a:extLst>
          </p:cNvPr>
          <p:cNvPicPr>
            <a:picLocks noChangeAspect="1"/>
          </p:cNvPicPr>
          <p:nvPr/>
        </p:nvPicPr>
        <p:blipFill>
          <a:blip r:embed="rId4"/>
          <a:stretch>
            <a:fillRect/>
          </a:stretch>
        </p:blipFill>
        <p:spPr>
          <a:xfrm>
            <a:off x="648982" y="1784925"/>
            <a:ext cx="1049867" cy="1056923"/>
          </a:xfrm>
          <a:prstGeom prst="rect">
            <a:avLst/>
          </a:prstGeom>
        </p:spPr>
      </p:pic>
      <p:pic>
        <p:nvPicPr>
          <p:cNvPr id="6" name="Picture 6" descr="Icon&#10;&#10;Description automatically generated">
            <a:extLst>
              <a:ext uri="{FF2B5EF4-FFF2-40B4-BE49-F238E27FC236}">
                <a16:creationId xmlns:a16="http://schemas.microsoft.com/office/drawing/2014/main" id="{F827129E-FB7A-42BC-8EE0-9460D183EC80}"/>
              </a:ext>
            </a:extLst>
          </p:cNvPr>
          <p:cNvPicPr>
            <a:picLocks noChangeAspect="1"/>
          </p:cNvPicPr>
          <p:nvPr/>
        </p:nvPicPr>
        <p:blipFill>
          <a:blip r:embed="rId5"/>
          <a:stretch>
            <a:fillRect/>
          </a:stretch>
        </p:blipFill>
        <p:spPr>
          <a:xfrm>
            <a:off x="2359859" y="3287666"/>
            <a:ext cx="1106312" cy="1106312"/>
          </a:xfrm>
          <a:prstGeom prst="rect">
            <a:avLst/>
          </a:prstGeom>
        </p:spPr>
      </p:pic>
      <p:pic>
        <p:nvPicPr>
          <p:cNvPr id="2" name="Picture 3" descr="A picture containing graphical user interface&#10;&#10;Description automatically generated">
            <a:extLst>
              <a:ext uri="{FF2B5EF4-FFF2-40B4-BE49-F238E27FC236}">
                <a16:creationId xmlns:a16="http://schemas.microsoft.com/office/drawing/2014/main" id="{0783ADA3-7120-4A5A-ABE4-B5B335E2AC06}"/>
              </a:ext>
            </a:extLst>
          </p:cNvPr>
          <p:cNvPicPr>
            <a:picLocks noChangeAspect="1"/>
          </p:cNvPicPr>
          <p:nvPr/>
        </p:nvPicPr>
        <p:blipFill>
          <a:blip r:embed="rId6"/>
          <a:stretch>
            <a:fillRect/>
          </a:stretch>
        </p:blipFill>
        <p:spPr>
          <a:xfrm>
            <a:off x="563201" y="3208942"/>
            <a:ext cx="1219200" cy="1219200"/>
          </a:xfrm>
          <a:prstGeom prst="rect">
            <a:avLst/>
          </a:prstGeom>
        </p:spPr>
      </p:pic>
      <p:pic>
        <p:nvPicPr>
          <p:cNvPr id="3" name="Picture 2" descr="Shape&#10;&#10;Description automatically generated">
            <a:extLst>
              <a:ext uri="{FF2B5EF4-FFF2-40B4-BE49-F238E27FC236}">
                <a16:creationId xmlns:a16="http://schemas.microsoft.com/office/drawing/2014/main" id="{809683F0-8F20-48AE-9C99-AA68EDD7DC66}"/>
              </a:ext>
            </a:extLst>
          </p:cNvPr>
          <p:cNvPicPr>
            <a:picLocks noChangeAspect="1"/>
          </p:cNvPicPr>
          <p:nvPr/>
        </p:nvPicPr>
        <p:blipFill>
          <a:blip r:embed="rId7"/>
          <a:stretch>
            <a:fillRect/>
          </a:stretch>
        </p:blipFill>
        <p:spPr>
          <a:xfrm>
            <a:off x="2608846" y="1722539"/>
            <a:ext cx="1159043" cy="1174082"/>
          </a:xfrm>
          <a:prstGeom prst="rect">
            <a:avLst/>
          </a:prstGeom>
        </p:spPr>
      </p:pic>
      <p:sp>
        <p:nvSpPr>
          <p:cNvPr id="7" name="Google Shape;152;p15">
            <a:extLst>
              <a:ext uri="{FF2B5EF4-FFF2-40B4-BE49-F238E27FC236}">
                <a16:creationId xmlns:a16="http://schemas.microsoft.com/office/drawing/2014/main" id="{2E6A24D3-81DE-4E00-AA27-1DE921E02540}"/>
              </a:ext>
            </a:extLst>
          </p:cNvPr>
          <p:cNvSpPr txBox="1">
            <a:spLocks/>
          </p:cNvSpPr>
          <p:nvPr/>
        </p:nvSpPr>
        <p:spPr>
          <a:xfrm>
            <a:off x="4830911" y="2204896"/>
            <a:ext cx="1914294" cy="2025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300"/>
            </a:pPr>
            <a:r>
              <a:rPr lang="en-US" sz="2400" b="1">
                <a:solidFill>
                  <a:srgbClr val="B6D7A8"/>
                </a:solidFill>
                <a:latin typeface="Montserrat"/>
                <a:ea typeface="Montserrat"/>
                <a:cs typeface="Montserrat"/>
                <a:sym typeface="Montserrat"/>
              </a:rPr>
              <a:t>TASK 1</a:t>
            </a:r>
            <a:endParaRPr lang="en-US"/>
          </a:p>
          <a:p>
            <a:pPr algn="ctr">
              <a:buSzPts val="1100"/>
            </a:pPr>
            <a:endParaRPr lang="en-US" sz="2400">
              <a:latin typeface="Montserrat"/>
              <a:ea typeface="Montserrat"/>
              <a:cs typeface="Montserrat"/>
              <a:sym typeface="Montserrat"/>
            </a:endParaRPr>
          </a:p>
          <a:p>
            <a:pPr>
              <a:buSzPts val="1800"/>
            </a:pPr>
            <a:r>
              <a:rPr lang="en-US">
                <a:solidFill>
                  <a:schemeClr val="bg1"/>
                </a:solidFill>
                <a:latin typeface="Book Antiqua"/>
                <a:ea typeface="Montserrat"/>
                <a:cs typeface="Montserrat"/>
                <a:sym typeface="Montserrat"/>
              </a:rPr>
              <a:t>Classification of Songs into 5 predefined </a:t>
            </a:r>
            <a:endParaRPr lang="en-US">
              <a:solidFill>
                <a:schemeClr val="bg1"/>
              </a:solidFill>
              <a:latin typeface="Book Antiqua"/>
              <a:ea typeface="Montserrat"/>
              <a:cs typeface="Montserrat"/>
            </a:endParaRPr>
          </a:p>
          <a:p>
            <a:pPr>
              <a:buSzPts val="1800"/>
            </a:pPr>
            <a:r>
              <a:rPr lang="en-US">
                <a:solidFill>
                  <a:schemeClr val="bg1"/>
                </a:solidFill>
                <a:latin typeface="Book Antiqua"/>
                <a:ea typeface="Montserrat"/>
                <a:cs typeface="Montserrat"/>
                <a:sym typeface="Montserrat"/>
              </a:rPr>
              <a:t>popularity levels</a:t>
            </a:r>
            <a:endParaRPr lang="en-US">
              <a:solidFill>
                <a:schemeClr val="bg1"/>
              </a:solidFill>
              <a:latin typeface="Book Antiqua"/>
              <a:ea typeface="Montserrat"/>
              <a:cs typeface="Montserrat"/>
            </a:endParaRPr>
          </a:p>
          <a:p>
            <a:pPr>
              <a:spcAft>
                <a:spcPts val="1600"/>
              </a:spcAft>
            </a:pPr>
            <a:endParaRPr lang="en-US">
              <a:ea typeface="Montserrat"/>
              <a:cs typeface="Montserrat"/>
            </a:endParaRPr>
          </a:p>
        </p:txBody>
      </p:sp>
      <p:sp>
        <p:nvSpPr>
          <p:cNvPr id="8" name="Google Shape;153;p15">
            <a:extLst>
              <a:ext uri="{FF2B5EF4-FFF2-40B4-BE49-F238E27FC236}">
                <a16:creationId xmlns:a16="http://schemas.microsoft.com/office/drawing/2014/main" id="{858F7059-69EF-4372-9459-5042D2EB72A8}"/>
              </a:ext>
            </a:extLst>
          </p:cNvPr>
          <p:cNvSpPr txBox="1">
            <a:spLocks/>
          </p:cNvSpPr>
          <p:nvPr/>
        </p:nvSpPr>
        <p:spPr>
          <a:xfrm>
            <a:off x="6828198" y="2207192"/>
            <a:ext cx="1921814" cy="2004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100"/>
            </a:pPr>
            <a:r>
              <a:rPr lang="en-US" sz="2400" b="1">
                <a:solidFill>
                  <a:srgbClr val="B6D7A8"/>
                </a:solidFill>
                <a:latin typeface="Montserrat"/>
                <a:ea typeface="Montserrat"/>
                <a:cs typeface="Montserrat"/>
                <a:sym typeface="Montserrat"/>
              </a:rPr>
              <a:t>TASK 2</a:t>
            </a:r>
            <a:r>
              <a:rPr lang="en-US" sz="2400">
                <a:latin typeface="Montserrat"/>
                <a:ea typeface="Montserrat"/>
                <a:cs typeface="Montserrat"/>
                <a:sym typeface="Montserrat"/>
              </a:rPr>
              <a:t> </a:t>
            </a:r>
            <a:endParaRPr lang="en-US"/>
          </a:p>
          <a:p>
            <a:pPr algn="ctr">
              <a:buSzPts val="1100"/>
            </a:pPr>
            <a:endParaRPr lang="en-US" sz="2400">
              <a:solidFill>
                <a:schemeClr val="bg1"/>
              </a:solidFill>
              <a:latin typeface="Montserrat"/>
              <a:ea typeface="Montserrat"/>
              <a:cs typeface="Montserrat"/>
            </a:endParaRPr>
          </a:p>
          <a:p>
            <a:pPr>
              <a:buSzPts val="1800"/>
            </a:pPr>
            <a:r>
              <a:rPr lang="en-US">
                <a:solidFill>
                  <a:schemeClr val="bg1"/>
                </a:solidFill>
                <a:latin typeface="Book Antiqua"/>
                <a:ea typeface="Montserrat"/>
                <a:cs typeface="Montserrat"/>
                <a:sym typeface="Montserrat"/>
              </a:rPr>
              <a:t>Calculating the Maximum Revenue generated by Bidding according to the Model</a:t>
            </a:r>
            <a:endParaRPr lang="en-US">
              <a:solidFill>
                <a:schemeClr val="bg1"/>
              </a:solidFill>
              <a:latin typeface="Book Antiqua"/>
              <a:ea typeface="Montserrat"/>
              <a:cs typeface="Montserrat"/>
            </a:endParaRPr>
          </a:p>
          <a:p>
            <a:pPr marL="457200">
              <a:buSzPts val="1300"/>
            </a:pPr>
            <a:endParaRPr lang="en-US" sz="1600">
              <a:latin typeface="Montserrat"/>
              <a:ea typeface="Montserrat"/>
              <a:cs typeface="Montserrat"/>
              <a:sym typeface="Montserrat"/>
            </a:endParaRPr>
          </a:p>
          <a:p>
            <a:pPr>
              <a:lnSpc>
                <a:spcPct val="115000"/>
              </a:lnSpc>
              <a:buSzPts val="1100"/>
            </a:pPr>
            <a:endParaRPr lang="en-US"/>
          </a:p>
          <a:p>
            <a:pPr>
              <a:lnSpc>
                <a:spcPct val="115000"/>
              </a:lnSpc>
              <a:spcBef>
                <a:spcPts val="1600"/>
              </a:spcBef>
              <a:spcAft>
                <a:spcPts val="1600"/>
              </a:spcAft>
              <a:buSzPts val="1300"/>
            </a:pPr>
            <a:endParaRPr lang="en-US"/>
          </a:p>
        </p:txBody>
      </p:sp>
      <p:sp>
        <p:nvSpPr>
          <p:cNvPr id="4" name="Google Shape;142;p14">
            <a:extLst>
              <a:ext uri="{FF2B5EF4-FFF2-40B4-BE49-F238E27FC236}">
                <a16:creationId xmlns:a16="http://schemas.microsoft.com/office/drawing/2014/main" id="{57E7EFBF-AC21-4414-87BB-84CBD2930D50}"/>
              </a:ext>
            </a:extLst>
          </p:cNvPr>
          <p:cNvSpPr/>
          <p:nvPr/>
        </p:nvSpPr>
        <p:spPr>
          <a:xfrm>
            <a:off x="317438" y="118798"/>
            <a:ext cx="8511478" cy="824032"/>
          </a:xfrm>
          <a:custGeom>
            <a:avLst/>
            <a:gdLst/>
            <a:ahLst/>
            <a:cxnLst/>
            <a:rect l="l" t="t" r="r" b="b"/>
            <a:pathLst>
              <a:path w="309441" h="38888" extrusionOk="0">
                <a:moveTo>
                  <a:pt x="332" y="0"/>
                </a:moveTo>
                <a:lnTo>
                  <a:pt x="309441" y="0"/>
                </a:lnTo>
                <a:lnTo>
                  <a:pt x="309441" y="38888"/>
                </a:lnTo>
                <a:lnTo>
                  <a:pt x="0" y="38888"/>
                </a:lnTo>
                <a:close/>
              </a:path>
            </a:pathLst>
          </a:custGeom>
          <a:noFill/>
          <a:ln w="38100" cap="flat" cmpd="sng">
            <a:solidFill>
              <a:srgbClr val="3C78D8"/>
            </a:solidFill>
            <a:prstDash val="solid"/>
            <a:roun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923557" y="386694"/>
            <a:ext cx="7913787" cy="899989"/>
          </a:xfrm>
          <a:prstGeom prst="rect">
            <a:avLst/>
          </a:prstGeom>
          <a:noFill/>
          <a:ln>
            <a:noFill/>
          </a:ln>
        </p:spPr>
        <p:txBody>
          <a:bodyPr spcFirstLastPara="1" wrap="square" lIns="91425" tIns="91425" rIns="91425" bIns="91425" anchor="t" anchorCtr="0">
            <a:noAutofit/>
          </a:bodyPr>
          <a:lstStyle/>
          <a:p>
            <a:pPr algn="ctr"/>
            <a:r>
              <a:rPr lang="en" sz="3400" b="1">
                <a:solidFill>
                  <a:srgbClr val="B6D7A8"/>
                </a:solidFill>
              </a:rPr>
              <a:t>PROBLEM STATEMENT</a:t>
            </a:r>
          </a:p>
        </p:txBody>
      </p:sp>
      <p:sp>
        <p:nvSpPr>
          <p:cNvPr id="152" name="Google Shape;152;p15"/>
          <p:cNvSpPr txBox="1">
            <a:spLocks noGrp="1"/>
          </p:cNvSpPr>
          <p:nvPr>
            <p:ph type="body" idx="1"/>
          </p:nvPr>
        </p:nvSpPr>
        <p:spPr>
          <a:xfrm>
            <a:off x="1246273" y="1279575"/>
            <a:ext cx="3403200" cy="1844240"/>
          </a:xfrm>
          <a:prstGeom prst="rect">
            <a:avLst/>
          </a:prstGeom>
          <a:noFill/>
          <a:ln>
            <a:noFill/>
          </a:ln>
        </p:spPr>
        <p:txBody>
          <a:bodyPr spcFirstLastPara="1" wrap="square" lIns="91425" tIns="91425" rIns="91425" bIns="91425" anchor="t" anchorCtr="0">
            <a:noAutofit/>
          </a:bodyPr>
          <a:lstStyle/>
          <a:p>
            <a:pPr marL="0" indent="0" algn="just">
              <a:lnSpc>
                <a:spcPct val="114999"/>
              </a:lnSpc>
              <a:buNone/>
            </a:pPr>
            <a:r>
              <a:rPr lang="en" sz="1400">
                <a:solidFill>
                  <a:schemeClr val="bg1"/>
                </a:solidFill>
                <a:latin typeface="Century Schoolbook"/>
              </a:rPr>
              <a:t>The target variable to predict is “popularity”, has 5 categories: ‘Very high’, ‘high’, ‘average’, ‘low’, ‘very low’. For each category, there is an initial bid price and expected revenue collections (in $10K ) as shown in table</a:t>
            </a:r>
            <a:r>
              <a:rPr lang="en" sz="1400">
                <a:latin typeface="Century Schoolbook"/>
              </a:rPr>
              <a:t>.</a:t>
            </a:r>
            <a:endParaRPr lang="en">
              <a:latin typeface="Century Schoolbook"/>
            </a:endParaRPr>
          </a:p>
        </p:txBody>
      </p:sp>
      <p:cxnSp>
        <p:nvCxnSpPr>
          <p:cNvPr id="154" name="Google Shape;154;p15"/>
          <p:cNvCxnSpPr/>
          <p:nvPr/>
        </p:nvCxnSpPr>
        <p:spPr>
          <a:xfrm>
            <a:off x="1355575" y="243325"/>
            <a:ext cx="6872100" cy="0"/>
          </a:xfrm>
          <a:prstGeom prst="straightConnector1">
            <a:avLst/>
          </a:prstGeom>
          <a:noFill/>
          <a:ln w="38100" cap="flat" cmpd="sng">
            <a:solidFill>
              <a:schemeClr val="dk2"/>
            </a:solidFill>
            <a:prstDash val="solid"/>
            <a:round/>
            <a:headEnd type="none" w="sm" len="sm"/>
            <a:tailEnd type="none" w="sm" len="sm"/>
          </a:ln>
        </p:spPr>
      </p:cxnSp>
      <p:cxnSp>
        <p:nvCxnSpPr>
          <p:cNvPr id="155" name="Google Shape;155;p15"/>
          <p:cNvCxnSpPr/>
          <p:nvPr/>
        </p:nvCxnSpPr>
        <p:spPr>
          <a:xfrm>
            <a:off x="1355575" y="1157725"/>
            <a:ext cx="6872100" cy="0"/>
          </a:xfrm>
          <a:prstGeom prst="straightConnector1">
            <a:avLst/>
          </a:prstGeom>
          <a:noFill/>
          <a:ln w="38100" cap="flat" cmpd="sng">
            <a:solidFill>
              <a:schemeClr val="dk2"/>
            </a:solidFill>
            <a:prstDash val="solid"/>
            <a:round/>
            <a:headEnd type="none" w="sm" len="sm"/>
            <a:tailEnd type="none" w="sm" len="sm"/>
          </a:ln>
        </p:spPr>
      </p:cxnSp>
      <p:graphicFrame>
        <p:nvGraphicFramePr>
          <p:cNvPr id="3" name="Table 3">
            <a:extLst>
              <a:ext uri="{FF2B5EF4-FFF2-40B4-BE49-F238E27FC236}">
                <a16:creationId xmlns:a16="http://schemas.microsoft.com/office/drawing/2014/main" id="{24BFBCAE-6847-4711-AF34-95E9ED8FEA06}"/>
              </a:ext>
            </a:extLst>
          </p:cNvPr>
          <p:cNvGraphicFramePr>
            <a:graphicFrameLocks noGrp="1"/>
          </p:cNvGraphicFramePr>
          <p:nvPr>
            <p:extLst>
              <p:ext uri="{D42A27DB-BD31-4B8C-83A1-F6EECF244321}">
                <p14:modId xmlns:p14="http://schemas.microsoft.com/office/powerpoint/2010/main" val="3770929483"/>
              </p:ext>
            </p:extLst>
          </p:nvPr>
        </p:nvGraphicFramePr>
        <p:xfrm>
          <a:off x="5249333" y="1531055"/>
          <a:ext cx="3533007" cy="2372360"/>
        </p:xfrm>
        <a:graphic>
          <a:graphicData uri="http://schemas.openxmlformats.org/drawingml/2006/table">
            <a:tbl>
              <a:tblPr firstRow="1" bandRow="1">
                <a:tableStyleId>{C7CE81BA-6749-40BC-B7CB-1B53C91F00FA}</a:tableStyleId>
              </a:tblPr>
              <a:tblGrid>
                <a:gridCol w="1323381">
                  <a:extLst>
                    <a:ext uri="{9D8B030D-6E8A-4147-A177-3AD203B41FA5}">
                      <a16:colId xmlns:a16="http://schemas.microsoft.com/office/drawing/2014/main" val="3631121761"/>
                    </a:ext>
                  </a:extLst>
                </a:gridCol>
                <a:gridCol w="1100848">
                  <a:extLst>
                    <a:ext uri="{9D8B030D-6E8A-4147-A177-3AD203B41FA5}">
                      <a16:colId xmlns:a16="http://schemas.microsoft.com/office/drawing/2014/main" val="1408164375"/>
                    </a:ext>
                  </a:extLst>
                </a:gridCol>
                <a:gridCol w="1108778">
                  <a:extLst>
                    <a:ext uri="{9D8B030D-6E8A-4147-A177-3AD203B41FA5}">
                      <a16:colId xmlns:a16="http://schemas.microsoft.com/office/drawing/2014/main" val="989882569"/>
                    </a:ext>
                  </a:extLst>
                </a:gridCol>
              </a:tblGrid>
              <a:tr h="370840">
                <a:tc>
                  <a:txBody>
                    <a:bodyPr/>
                    <a:lstStyle/>
                    <a:p>
                      <a:pPr lvl="0">
                        <a:buNone/>
                      </a:pPr>
                      <a:r>
                        <a:rPr lang="en" sz="1400" b="1" i="0" u="none" strike="noStrike" cap="none" noProof="0">
                          <a:solidFill>
                            <a:schemeClr val="bg1"/>
                          </a:solidFill>
                          <a:latin typeface="Montserrat"/>
                          <a:sym typeface="Lato"/>
                        </a:rPr>
                        <a:t>Popularity</a:t>
                      </a:r>
                    </a:p>
                  </a:txBody>
                  <a:tcPr/>
                </a:tc>
                <a:tc>
                  <a:txBody>
                    <a:bodyPr/>
                    <a:lstStyle/>
                    <a:p>
                      <a:r>
                        <a:rPr lang="en-US" sz="1400" b="1" i="0" u="none" strike="noStrike" cap="none">
                          <a:solidFill>
                            <a:schemeClr val="bg1"/>
                          </a:solidFill>
                          <a:latin typeface="Montserrat"/>
                          <a:sym typeface="Lato"/>
                        </a:rPr>
                        <a:t>Bid Price</a:t>
                      </a:r>
                    </a:p>
                  </a:txBody>
                  <a:tcPr/>
                </a:tc>
                <a:tc>
                  <a:txBody>
                    <a:bodyPr/>
                    <a:lstStyle/>
                    <a:p>
                      <a:r>
                        <a:rPr lang="en-US" sz="1400" b="1" i="0" u="none" strike="noStrike" cap="none">
                          <a:solidFill>
                            <a:schemeClr val="bg1"/>
                          </a:solidFill>
                          <a:latin typeface="Montserrat"/>
                        </a:rPr>
                        <a:t>Expected</a:t>
                      </a:r>
                      <a:r>
                        <a:rPr lang="en-US" sz="1400" b="1" i="0" u="none" strike="noStrike" cap="none">
                          <a:solidFill>
                            <a:schemeClr val="bg1"/>
                          </a:solidFill>
                          <a:latin typeface="Montserrat"/>
                          <a:sym typeface="Lato"/>
                        </a:rPr>
                        <a:t> Revenue</a:t>
                      </a:r>
                    </a:p>
                  </a:txBody>
                  <a:tcPr/>
                </a:tc>
                <a:extLst>
                  <a:ext uri="{0D108BD9-81ED-4DB2-BD59-A6C34878D82A}">
                    <a16:rowId xmlns:a16="http://schemas.microsoft.com/office/drawing/2014/main" val="3361396320"/>
                  </a:ext>
                </a:extLst>
              </a:tr>
              <a:tr h="370840">
                <a:tc>
                  <a:txBody>
                    <a:bodyPr/>
                    <a:lstStyle/>
                    <a:p>
                      <a:r>
                        <a:rPr lang="en-US" sz="1400" b="0" i="0" u="none" strike="noStrike" cap="none">
                          <a:solidFill>
                            <a:schemeClr val="bg1"/>
                          </a:solidFill>
                          <a:latin typeface="Biome Light"/>
                          <a:sym typeface="Lato"/>
                        </a:rPr>
                        <a:t>Very </a:t>
                      </a:r>
                      <a:r>
                        <a:rPr lang="en-US" sz="1400" b="0" i="0" u="none" strike="noStrike" cap="none">
                          <a:solidFill>
                            <a:schemeClr val="bg1"/>
                          </a:solidFill>
                          <a:latin typeface="Biome Light"/>
                        </a:rPr>
                        <a:t>High</a:t>
                      </a:r>
                      <a:endParaRPr lang="en-US">
                        <a:latin typeface="Biome Light"/>
                        <a:sym typeface="Lato"/>
                      </a:endParaRPr>
                    </a:p>
                  </a:txBody>
                  <a:tcPr/>
                </a:tc>
                <a:tc>
                  <a:txBody>
                    <a:bodyPr/>
                    <a:lstStyle/>
                    <a:p>
                      <a:r>
                        <a:rPr lang="en-US" sz="1400" b="0" i="0" u="none" strike="noStrike" cap="none">
                          <a:solidFill>
                            <a:schemeClr val="bg1"/>
                          </a:solidFill>
                          <a:latin typeface="Biome Light"/>
                          <a:sym typeface="Lato"/>
                        </a:rPr>
                        <a:t>5</a:t>
                      </a:r>
                    </a:p>
                  </a:txBody>
                  <a:tcPr/>
                </a:tc>
                <a:tc>
                  <a:txBody>
                    <a:bodyPr/>
                    <a:lstStyle/>
                    <a:p>
                      <a:r>
                        <a:rPr lang="en-US" sz="1400" b="0" i="0" u="none" strike="noStrike" cap="none">
                          <a:solidFill>
                            <a:schemeClr val="bg1"/>
                          </a:solidFill>
                          <a:latin typeface="Biome Light"/>
                          <a:sym typeface="Lato"/>
                        </a:rPr>
                        <a:t>10</a:t>
                      </a:r>
                    </a:p>
                  </a:txBody>
                  <a:tcPr/>
                </a:tc>
                <a:extLst>
                  <a:ext uri="{0D108BD9-81ED-4DB2-BD59-A6C34878D82A}">
                    <a16:rowId xmlns:a16="http://schemas.microsoft.com/office/drawing/2014/main" val="3036639523"/>
                  </a:ext>
                </a:extLst>
              </a:tr>
              <a:tr h="370840">
                <a:tc>
                  <a:txBody>
                    <a:bodyPr/>
                    <a:lstStyle/>
                    <a:p>
                      <a:r>
                        <a:rPr lang="en-US" sz="1400" b="0" i="0" u="none" strike="noStrike" cap="none">
                          <a:solidFill>
                            <a:schemeClr val="bg1"/>
                          </a:solidFill>
                          <a:latin typeface="Biome Light"/>
                          <a:sym typeface="Lato"/>
                        </a:rPr>
                        <a:t>High</a:t>
                      </a:r>
                    </a:p>
                  </a:txBody>
                  <a:tcPr/>
                </a:tc>
                <a:tc>
                  <a:txBody>
                    <a:bodyPr/>
                    <a:lstStyle/>
                    <a:p>
                      <a:r>
                        <a:rPr lang="en-US" sz="1400" b="0" i="0" u="none" strike="noStrike" cap="none">
                          <a:solidFill>
                            <a:schemeClr val="bg1"/>
                          </a:solidFill>
                          <a:latin typeface="Biome Light"/>
                          <a:sym typeface="Lato"/>
                        </a:rPr>
                        <a:t>4</a:t>
                      </a:r>
                    </a:p>
                  </a:txBody>
                  <a:tcPr/>
                </a:tc>
                <a:tc>
                  <a:txBody>
                    <a:bodyPr/>
                    <a:lstStyle/>
                    <a:p>
                      <a:r>
                        <a:rPr lang="en-US" sz="1400" b="0" i="0" u="none" strike="noStrike" cap="none">
                          <a:solidFill>
                            <a:schemeClr val="bg1"/>
                          </a:solidFill>
                          <a:latin typeface="Biome Light"/>
                          <a:sym typeface="Lato"/>
                        </a:rPr>
                        <a:t>8</a:t>
                      </a:r>
                    </a:p>
                  </a:txBody>
                  <a:tcPr/>
                </a:tc>
                <a:extLst>
                  <a:ext uri="{0D108BD9-81ED-4DB2-BD59-A6C34878D82A}">
                    <a16:rowId xmlns:a16="http://schemas.microsoft.com/office/drawing/2014/main" val="364897804"/>
                  </a:ext>
                </a:extLst>
              </a:tr>
              <a:tr h="370840">
                <a:tc>
                  <a:txBody>
                    <a:bodyPr/>
                    <a:lstStyle/>
                    <a:p>
                      <a:r>
                        <a:rPr lang="en-US" sz="1400" b="0" i="0" u="none" strike="noStrike" cap="none">
                          <a:solidFill>
                            <a:schemeClr val="bg1"/>
                          </a:solidFill>
                          <a:latin typeface="Biome Light"/>
                          <a:sym typeface="Lato"/>
                        </a:rPr>
                        <a:t>Average</a:t>
                      </a:r>
                    </a:p>
                  </a:txBody>
                  <a:tcPr/>
                </a:tc>
                <a:tc>
                  <a:txBody>
                    <a:bodyPr/>
                    <a:lstStyle/>
                    <a:p>
                      <a:r>
                        <a:rPr lang="en-US" sz="1400" b="0" i="0" u="none" strike="noStrike" cap="none">
                          <a:solidFill>
                            <a:schemeClr val="bg1"/>
                          </a:solidFill>
                          <a:latin typeface="Biome Light"/>
                          <a:sym typeface="Lato"/>
                        </a:rPr>
                        <a:t>3</a:t>
                      </a:r>
                    </a:p>
                  </a:txBody>
                  <a:tcPr/>
                </a:tc>
                <a:tc>
                  <a:txBody>
                    <a:bodyPr/>
                    <a:lstStyle/>
                    <a:p>
                      <a:r>
                        <a:rPr lang="en-US" sz="1400" b="0" i="0" u="none" strike="noStrike" cap="none">
                          <a:solidFill>
                            <a:schemeClr val="bg1"/>
                          </a:solidFill>
                          <a:latin typeface="Biome Light"/>
                          <a:sym typeface="Lato"/>
                        </a:rPr>
                        <a:t>6</a:t>
                      </a:r>
                    </a:p>
                  </a:txBody>
                  <a:tcPr/>
                </a:tc>
                <a:extLst>
                  <a:ext uri="{0D108BD9-81ED-4DB2-BD59-A6C34878D82A}">
                    <a16:rowId xmlns:a16="http://schemas.microsoft.com/office/drawing/2014/main" val="3010992754"/>
                  </a:ext>
                </a:extLst>
              </a:tr>
              <a:tr h="370840">
                <a:tc>
                  <a:txBody>
                    <a:bodyPr/>
                    <a:lstStyle/>
                    <a:p>
                      <a:r>
                        <a:rPr lang="en-US" sz="1400" b="0" i="0" u="none" strike="noStrike" cap="none">
                          <a:solidFill>
                            <a:schemeClr val="bg1"/>
                          </a:solidFill>
                          <a:latin typeface="Biome Light"/>
                          <a:sym typeface="Lato"/>
                        </a:rPr>
                        <a:t>Low </a:t>
                      </a:r>
                    </a:p>
                  </a:txBody>
                  <a:tcPr/>
                </a:tc>
                <a:tc>
                  <a:txBody>
                    <a:bodyPr/>
                    <a:lstStyle/>
                    <a:p>
                      <a:r>
                        <a:rPr lang="en-US" sz="1400" b="0" i="0" u="none" strike="noStrike" cap="none">
                          <a:solidFill>
                            <a:schemeClr val="bg1"/>
                          </a:solidFill>
                          <a:latin typeface="Biome Light"/>
                          <a:sym typeface="Lato"/>
                        </a:rPr>
                        <a:t>2</a:t>
                      </a:r>
                    </a:p>
                  </a:txBody>
                  <a:tcPr/>
                </a:tc>
                <a:tc>
                  <a:txBody>
                    <a:bodyPr/>
                    <a:lstStyle/>
                    <a:p>
                      <a:r>
                        <a:rPr lang="en-US" sz="1400" b="0" i="0" u="none" strike="noStrike" cap="none">
                          <a:solidFill>
                            <a:schemeClr val="bg1"/>
                          </a:solidFill>
                          <a:latin typeface="Biome Light"/>
                          <a:sym typeface="Lato"/>
                        </a:rPr>
                        <a:t>4</a:t>
                      </a:r>
                    </a:p>
                  </a:txBody>
                  <a:tcPr/>
                </a:tc>
                <a:extLst>
                  <a:ext uri="{0D108BD9-81ED-4DB2-BD59-A6C34878D82A}">
                    <a16:rowId xmlns:a16="http://schemas.microsoft.com/office/drawing/2014/main" val="2065089343"/>
                  </a:ext>
                </a:extLst>
              </a:tr>
              <a:tr h="370840">
                <a:tc>
                  <a:txBody>
                    <a:bodyPr/>
                    <a:lstStyle/>
                    <a:p>
                      <a:r>
                        <a:rPr lang="en-US" sz="1400" b="0" i="0" u="none" strike="noStrike" cap="none">
                          <a:solidFill>
                            <a:schemeClr val="bg1"/>
                          </a:solidFill>
                          <a:latin typeface="Biome Light"/>
                          <a:sym typeface="Lato"/>
                        </a:rPr>
                        <a:t>Very Low</a:t>
                      </a:r>
                    </a:p>
                  </a:txBody>
                  <a:tcPr/>
                </a:tc>
                <a:tc>
                  <a:txBody>
                    <a:bodyPr/>
                    <a:lstStyle/>
                    <a:p>
                      <a:r>
                        <a:rPr lang="en-US" sz="1400" b="0" i="0" u="none" strike="noStrike" cap="none">
                          <a:solidFill>
                            <a:schemeClr val="bg1"/>
                          </a:solidFill>
                          <a:latin typeface="Biome Light"/>
                          <a:sym typeface="Lato"/>
                        </a:rPr>
                        <a:t>1</a:t>
                      </a:r>
                    </a:p>
                  </a:txBody>
                  <a:tcPr/>
                </a:tc>
                <a:tc>
                  <a:txBody>
                    <a:bodyPr/>
                    <a:lstStyle/>
                    <a:p>
                      <a:r>
                        <a:rPr lang="en-US" sz="1400" b="0" i="0" u="none" strike="noStrike" cap="none">
                          <a:solidFill>
                            <a:schemeClr val="bg1"/>
                          </a:solidFill>
                          <a:latin typeface="Biome Light"/>
                          <a:sym typeface="Lato"/>
                        </a:rPr>
                        <a:t>2</a:t>
                      </a:r>
                    </a:p>
                  </a:txBody>
                  <a:tcPr/>
                </a:tc>
                <a:extLst>
                  <a:ext uri="{0D108BD9-81ED-4DB2-BD59-A6C34878D82A}">
                    <a16:rowId xmlns:a16="http://schemas.microsoft.com/office/drawing/2014/main" val="3547302942"/>
                  </a:ext>
                </a:extLst>
              </a:tr>
            </a:tbl>
          </a:graphicData>
        </a:graphic>
      </p:graphicFrame>
      <p:sp>
        <p:nvSpPr>
          <p:cNvPr id="4" name="TextBox 3">
            <a:extLst>
              <a:ext uri="{FF2B5EF4-FFF2-40B4-BE49-F238E27FC236}">
                <a16:creationId xmlns:a16="http://schemas.microsoft.com/office/drawing/2014/main" id="{B0955893-4348-4717-B8AA-5B532D808FA2}"/>
              </a:ext>
            </a:extLst>
          </p:cNvPr>
          <p:cNvSpPr txBox="1"/>
          <p:nvPr/>
        </p:nvSpPr>
        <p:spPr>
          <a:xfrm>
            <a:off x="1302455" y="3210983"/>
            <a:ext cx="3505198"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chemeClr val="bg1"/>
                </a:solidFill>
                <a:latin typeface="Footlight MT Light"/>
                <a:sym typeface="Lato"/>
              </a:rPr>
              <a:t>Bidding Criteria</a:t>
            </a:r>
            <a:endParaRPr lang="en-US" sz="1800" b="1">
              <a:solidFill>
                <a:schemeClr val="bg1"/>
              </a:solidFill>
              <a:latin typeface="Footlight MT Light"/>
            </a:endParaRPr>
          </a:p>
          <a:p>
            <a:endParaRPr lang="en-US" sz="1800" b="1">
              <a:solidFill>
                <a:schemeClr val="bg1"/>
              </a:solidFill>
              <a:latin typeface="Footlight MT Light"/>
              <a:sym typeface="Lato"/>
            </a:endParaRPr>
          </a:p>
          <a:p>
            <a:pPr algn="just"/>
            <a:r>
              <a:rPr lang="en-US">
                <a:solidFill>
                  <a:schemeClr val="bg1"/>
                </a:solidFill>
                <a:latin typeface="Century Schoolbook"/>
                <a:sym typeface="Lato"/>
              </a:rPr>
              <a:t>For the wrong prediction, bidding will be successful only if we bid a</a:t>
            </a:r>
            <a:r>
              <a:rPr lang="en-US" b="1">
                <a:solidFill>
                  <a:schemeClr val="bg1"/>
                </a:solidFill>
                <a:latin typeface="Century Schoolbook"/>
                <a:sym typeface="Lato"/>
              </a:rPr>
              <a:t> less</a:t>
            </a:r>
            <a:endParaRPr lang="en-US" b="1">
              <a:solidFill>
                <a:schemeClr val="bg1"/>
              </a:solidFill>
              <a:latin typeface="Century Schoolbook"/>
            </a:endParaRPr>
          </a:p>
          <a:p>
            <a:r>
              <a:rPr lang="en-US">
                <a:solidFill>
                  <a:schemeClr val="bg1"/>
                </a:solidFill>
                <a:latin typeface="Century Schoolbook"/>
                <a:sym typeface="Lato"/>
              </a:rPr>
              <a:t>popular music track at the cost of a more popular music track, vice versa is not possible.</a:t>
            </a:r>
            <a:endParaRPr lang="en-US">
              <a:solidFill>
                <a:schemeClr val="bg1"/>
              </a:solidFill>
              <a:latin typeface="Century Schoolbook"/>
            </a:endParaRPr>
          </a:p>
        </p:txBody>
      </p:sp>
    </p:spTree>
    <p:extLst>
      <p:ext uri="{BB962C8B-B14F-4D97-AF65-F5344CB8AC3E}">
        <p14:creationId xmlns:p14="http://schemas.microsoft.com/office/powerpoint/2010/main" val="105804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4"/>
          <p:cNvPicPr preferRelativeResize="0"/>
          <p:nvPr/>
        </p:nvPicPr>
        <p:blipFill rotWithShape="1">
          <a:blip r:embed="rId3">
            <a:alphaModFix/>
          </a:blip>
          <a:srcRect l="7783"/>
          <a:stretch/>
        </p:blipFill>
        <p:spPr>
          <a:xfrm>
            <a:off x="150" y="0"/>
            <a:ext cx="9144000" cy="5143500"/>
          </a:xfrm>
          <a:prstGeom prst="rect">
            <a:avLst/>
          </a:prstGeom>
          <a:noFill/>
          <a:ln>
            <a:noFill/>
          </a:ln>
        </p:spPr>
      </p:pic>
      <p:sp>
        <p:nvSpPr>
          <p:cNvPr id="140" name="Google Shape;140;p14"/>
          <p:cNvSpPr txBox="1">
            <a:spLocks noGrp="1"/>
          </p:cNvSpPr>
          <p:nvPr>
            <p:ph type="title"/>
          </p:nvPr>
        </p:nvSpPr>
        <p:spPr>
          <a:xfrm>
            <a:off x="823850" y="464500"/>
            <a:ext cx="7723800" cy="1155900"/>
          </a:xfrm>
          <a:prstGeom prst="rect">
            <a:avLst/>
          </a:prstGeom>
          <a:noFill/>
          <a:ln>
            <a:noFill/>
          </a:ln>
        </p:spPr>
        <p:txBody>
          <a:bodyPr spcFirstLastPara="1" wrap="square" lIns="91425" tIns="91425" rIns="91425" bIns="91425" anchor="ctr" anchorCtr="0">
            <a:noAutofit/>
          </a:bodyPr>
          <a:lstStyle/>
          <a:p>
            <a:r>
              <a:rPr lang="en" sz="4800" b="1">
                <a:solidFill>
                  <a:srgbClr val="4A86E8"/>
                </a:solidFill>
              </a:rPr>
              <a:t>EXPLORATORY DATA ANALYSIS</a:t>
            </a:r>
          </a:p>
        </p:txBody>
      </p:sp>
      <p:sp>
        <p:nvSpPr>
          <p:cNvPr id="141" name="Google Shape;141;p14"/>
          <p:cNvSpPr txBox="1"/>
          <p:nvPr/>
        </p:nvSpPr>
        <p:spPr>
          <a:xfrm>
            <a:off x="4684195" y="2288605"/>
            <a:ext cx="3692187" cy="2412641"/>
          </a:xfrm>
          <a:prstGeom prst="rect">
            <a:avLst/>
          </a:prstGeom>
          <a:noFill/>
          <a:ln>
            <a:noFill/>
          </a:ln>
        </p:spPr>
        <p:txBody>
          <a:bodyPr spcFirstLastPara="1" wrap="square" lIns="91425" tIns="91425" rIns="91425" bIns="91425" anchor="t" anchorCtr="0">
            <a:noAutofit/>
          </a:bodyPr>
          <a:lstStyle/>
          <a:p>
            <a:pPr algn="ctr">
              <a:buSzPts val="1700"/>
            </a:pPr>
            <a:endParaRPr lang="en-US" sz="1700">
              <a:solidFill>
                <a:srgbClr val="4A86E8"/>
              </a:solidFill>
              <a:latin typeface="Montserrat"/>
            </a:endParaRPr>
          </a:p>
          <a:p>
            <a:pPr algn="just">
              <a:buSzPts val="2000"/>
            </a:pPr>
            <a:r>
              <a:rPr lang="en" sz="2000" b="1">
                <a:solidFill>
                  <a:srgbClr val="FFFFFF"/>
                </a:solidFill>
                <a:latin typeface="Courier New"/>
              </a:rPr>
              <a:t>GETTING </a:t>
            </a:r>
            <a:r>
              <a:rPr lang="en" sz="2000" b="1">
                <a:solidFill>
                  <a:srgbClr val="3C78D8"/>
                </a:solidFill>
                <a:latin typeface="Courier New"/>
              </a:rPr>
              <a:t>INSIGHTS</a:t>
            </a:r>
            <a:r>
              <a:rPr lang="en" sz="2000" b="1">
                <a:solidFill>
                  <a:srgbClr val="FFFFFF"/>
                </a:solidFill>
                <a:latin typeface="Courier New"/>
              </a:rPr>
              <a:t> ABOUT THE </a:t>
            </a:r>
            <a:r>
              <a:rPr lang="en" sz="2000" b="1">
                <a:solidFill>
                  <a:srgbClr val="3C78D8"/>
                </a:solidFill>
                <a:latin typeface="Courier New"/>
              </a:rPr>
              <a:t> GIVEN DATASET</a:t>
            </a:r>
            <a:endParaRPr lang="en" sz="2000" b="1">
              <a:solidFill>
                <a:srgbClr val="FFFFFF"/>
              </a:solidFill>
              <a:latin typeface="Courier New"/>
            </a:endParaRPr>
          </a:p>
          <a:p>
            <a:pPr>
              <a:buSzPts val="1400"/>
            </a:pPr>
            <a:endParaRPr lang="en">
              <a:solidFill>
                <a:srgbClr val="FFFFFF"/>
              </a:solidFill>
              <a:latin typeface="Montserrat"/>
            </a:endParaRPr>
          </a:p>
          <a:p>
            <a:pPr>
              <a:buSzPts val="1400"/>
            </a:pPr>
            <a:endParaRPr lang="en-US">
              <a:solidFill>
                <a:srgbClr val="FFFFFF"/>
              </a:solidFill>
            </a:endParaRPr>
          </a:p>
          <a:p>
            <a:pPr>
              <a:buSzPts val="1400"/>
            </a:pPr>
            <a:r>
              <a:rPr lang="en">
                <a:solidFill>
                  <a:srgbClr val="FFFFFF"/>
                </a:solidFill>
              </a:rPr>
              <a:t>           </a:t>
            </a:r>
            <a:endParaRPr lang="en-US">
              <a:solidFill>
                <a:srgbClr val="FFFFFF"/>
              </a:solidFill>
            </a:endParaRPr>
          </a:p>
          <a:p>
            <a:pPr>
              <a:buSzPts val="1400"/>
            </a:pPr>
            <a:endParaRPr lang="en-US">
              <a:solidFill>
                <a:srgbClr val="F3F3F3"/>
              </a:solidFill>
            </a:endParaRPr>
          </a:p>
          <a:p>
            <a:pPr>
              <a:buSzPts val="1400"/>
            </a:pPr>
            <a:r>
              <a:rPr lang="en">
                <a:solidFill>
                  <a:srgbClr val="F3F3F3"/>
                </a:solidFill>
              </a:rPr>
              <a:t>      </a:t>
            </a:r>
            <a:endParaRPr lang="en" sz="1400" b="0" i="0" u="none" strike="noStrike" cap="none">
              <a:solidFill>
                <a:srgbClr val="F3F3F3"/>
              </a:solidFill>
              <a:latin typeface="Arial"/>
              <a:ea typeface="Arial"/>
              <a:cs typeface="Arial"/>
            </a:endParaRPr>
          </a:p>
        </p:txBody>
      </p:sp>
      <p:sp>
        <p:nvSpPr>
          <p:cNvPr id="142" name="Google Shape;142;p14"/>
          <p:cNvSpPr/>
          <p:nvPr/>
        </p:nvSpPr>
        <p:spPr>
          <a:xfrm>
            <a:off x="507937" y="281075"/>
            <a:ext cx="7975257" cy="1473144"/>
          </a:xfrm>
          <a:custGeom>
            <a:avLst/>
            <a:gdLst/>
            <a:ahLst/>
            <a:cxnLst/>
            <a:rect l="l" t="t" r="r" b="b"/>
            <a:pathLst>
              <a:path w="309441" h="38888" extrusionOk="0">
                <a:moveTo>
                  <a:pt x="332" y="0"/>
                </a:moveTo>
                <a:lnTo>
                  <a:pt x="309441" y="0"/>
                </a:lnTo>
                <a:lnTo>
                  <a:pt x="309441" y="38888"/>
                </a:lnTo>
                <a:lnTo>
                  <a:pt x="0" y="38888"/>
                </a:lnTo>
                <a:close/>
              </a:path>
            </a:pathLst>
          </a:custGeom>
          <a:noFill/>
          <a:ln w="38100" cap="flat" cmpd="sng">
            <a:solidFill>
              <a:srgbClr val="3C78D8"/>
            </a:solidFill>
            <a:prstDash val="solid"/>
            <a:round/>
            <a:headEnd type="none" w="sm" len="sm"/>
            <a:tailEnd type="none" w="sm" len="sm"/>
          </a:ln>
        </p:spPr>
      </p:sp>
      <p:sp>
        <p:nvSpPr>
          <p:cNvPr id="144" name="Google Shape;144;p14"/>
          <p:cNvSpPr/>
          <p:nvPr/>
        </p:nvSpPr>
        <p:spPr>
          <a:xfrm>
            <a:off x="750580" y="2281641"/>
            <a:ext cx="3096100" cy="1870190"/>
          </a:xfrm>
          <a:prstGeom prst="rect">
            <a:avLst/>
          </a:prstGeom>
          <a:noFill/>
          <a:ln w="3810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p:nvPr/>
        </p:nvSpPr>
        <p:spPr>
          <a:xfrm>
            <a:off x="4613105" y="2284971"/>
            <a:ext cx="3934545" cy="1871124"/>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Picture 2" descr="Graphical user interface, application, icon&#10;&#10;Description automatically generated">
            <a:extLst>
              <a:ext uri="{FF2B5EF4-FFF2-40B4-BE49-F238E27FC236}">
                <a16:creationId xmlns:a16="http://schemas.microsoft.com/office/drawing/2014/main" id="{B1FF290A-2096-40C4-BB20-174D7217D208}"/>
              </a:ext>
            </a:extLst>
          </p:cNvPr>
          <p:cNvPicPr>
            <a:picLocks noChangeAspect="1"/>
          </p:cNvPicPr>
          <p:nvPr/>
        </p:nvPicPr>
        <p:blipFill>
          <a:blip r:embed="rId4"/>
          <a:stretch>
            <a:fillRect/>
          </a:stretch>
        </p:blipFill>
        <p:spPr>
          <a:xfrm>
            <a:off x="2283178" y="2611262"/>
            <a:ext cx="1219200" cy="1219200"/>
          </a:xfrm>
          <a:prstGeom prst="rect">
            <a:avLst/>
          </a:prstGeom>
        </p:spPr>
      </p:pic>
      <p:pic>
        <p:nvPicPr>
          <p:cNvPr id="3" name="Picture 10" descr="Icon&#10;&#10;Description automatically generated">
            <a:extLst>
              <a:ext uri="{FF2B5EF4-FFF2-40B4-BE49-F238E27FC236}">
                <a16:creationId xmlns:a16="http://schemas.microsoft.com/office/drawing/2014/main" id="{BBA0896E-047F-4028-A105-5DFE3F01EB10}"/>
              </a:ext>
            </a:extLst>
          </p:cNvPr>
          <p:cNvPicPr>
            <a:picLocks noChangeAspect="1"/>
          </p:cNvPicPr>
          <p:nvPr/>
        </p:nvPicPr>
        <p:blipFill>
          <a:blip r:embed="rId5"/>
          <a:stretch>
            <a:fillRect/>
          </a:stretch>
        </p:blipFill>
        <p:spPr>
          <a:xfrm>
            <a:off x="1351843" y="2992261"/>
            <a:ext cx="506590" cy="499534"/>
          </a:xfrm>
          <a:prstGeom prst="rect">
            <a:avLst/>
          </a:prstGeom>
        </p:spPr>
      </p:pic>
    </p:spTree>
    <p:extLst>
      <p:ext uri="{BB962C8B-B14F-4D97-AF65-F5344CB8AC3E}">
        <p14:creationId xmlns:p14="http://schemas.microsoft.com/office/powerpoint/2010/main" val="57801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3" name="Rectangle 2">
            <a:extLst>
              <a:ext uri="{FF2B5EF4-FFF2-40B4-BE49-F238E27FC236}">
                <a16:creationId xmlns:a16="http://schemas.microsoft.com/office/drawing/2014/main" id="{82EF0090-6AA5-410C-AA1A-BE549212731B}"/>
              </a:ext>
            </a:extLst>
          </p:cNvPr>
          <p:cNvSpPr/>
          <p:nvPr/>
        </p:nvSpPr>
        <p:spPr>
          <a:xfrm>
            <a:off x="4404079" y="1352550"/>
            <a:ext cx="4261555" cy="3683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Google Shape;151;p15"/>
          <p:cNvSpPr txBox="1">
            <a:spLocks noGrp="1"/>
          </p:cNvSpPr>
          <p:nvPr>
            <p:ph type="title"/>
          </p:nvPr>
        </p:nvSpPr>
        <p:spPr>
          <a:xfrm>
            <a:off x="923557" y="386694"/>
            <a:ext cx="7913787" cy="899989"/>
          </a:xfrm>
          <a:prstGeom prst="rect">
            <a:avLst/>
          </a:prstGeom>
          <a:noFill/>
          <a:ln>
            <a:noFill/>
          </a:ln>
        </p:spPr>
        <p:txBody>
          <a:bodyPr spcFirstLastPara="1" wrap="square" lIns="91425" tIns="91425" rIns="91425" bIns="91425" anchor="t" anchorCtr="0">
            <a:noAutofit/>
          </a:bodyPr>
          <a:lstStyle/>
          <a:p>
            <a:pPr algn="ctr"/>
            <a:r>
              <a:rPr lang="en" sz="3400" b="1">
                <a:solidFill>
                  <a:srgbClr val="B6D7A8"/>
                </a:solidFill>
              </a:rPr>
              <a:t>EXPLORATORY DATA ANALYSIS</a:t>
            </a:r>
          </a:p>
        </p:txBody>
      </p:sp>
      <p:sp>
        <p:nvSpPr>
          <p:cNvPr id="152" name="Google Shape;152;p15"/>
          <p:cNvSpPr txBox="1">
            <a:spLocks noGrp="1"/>
          </p:cNvSpPr>
          <p:nvPr>
            <p:ph type="body" idx="1"/>
          </p:nvPr>
        </p:nvSpPr>
        <p:spPr>
          <a:xfrm>
            <a:off x="837051" y="1286631"/>
            <a:ext cx="3403200" cy="3213017"/>
          </a:xfrm>
          <a:prstGeom prst="rect">
            <a:avLst/>
          </a:prstGeom>
          <a:noFill/>
          <a:ln>
            <a:noFill/>
          </a:ln>
        </p:spPr>
        <p:txBody>
          <a:bodyPr spcFirstLastPara="1" wrap="square" lIns="91425" tIns="91425" rIns="91425" bIns="91425" anchor="t" anchorCtr="0">
            <a:noAutofit/>
          </a:bodyPr>
          <a:lstStyle/>
          <a:p>
            <a:pPr marL="0" indent="0" algn="ctr">
              <a:lnSpc>
                <a:spcPct val="100000"/>
              </a:lnSpc>
              <a:buNone/>
            </a:pPr>
            <a:r>
              <a:rPr lang="en" sz="2200" b="1">
                <a:solidFill>
                  <a:srgbClr val="B6D7A8"/>
                </a:solidFill>
                <a:latin typeface="Footlight MT Light"/>
              </a:rPr>
              <a:t>CORRELATION</a:t>
            </a:r>
            <a:endParaRPr lang="en-US" sz="2200">
              <a:solidFill>
                <a:srgbClr val="FFFFFF"/>
              </a:solidFill>
              <a:latin typeface="Footlight MT Light"/>
            </a:endParaRPr>
          </a:p>
          <a:p>
            <a:pPr marL="0" indent="0" algn="ctr">
              <a:lnSpc>
                <a:spcPct val="100000"/>
              </a:lnSpc>
              <a:buNone/>
            </a:pPr>
            <a:endParaRPr lang="en" sz="2400" b="1">
              <a:solidFill>
                <a:srgbClr val="B6D7A8"/>
              </a:solidFill>
              <a:latin typeface="Montserrat"/>
            </a:endParaRPr>
          </a:p>
          <a:p>
            <a:pPr marL="0" indent="0" algn="just">
              <a:lnSpc>
                <a:spcPct val="100000"/>
              </a:lnSpc>
              <a:buNone/>
            </a:pPr>
            <a:r>
              <a:rPr lang="en" sz="1400">
                <a:solidFill>
                  <a:schemeClr val="bg1"/>
                </a:solidFill>
                <a:latin typeface="Century Schoolbook"/>
              </a:rPr>
              <a:t>The Louder the sound is, the more energy the sound wave contains. The correlation we found out between loudness and energy is pretty high, which validates the above mentioned fact. The popularity of songs increases as we move ahead in time indicating that people prefer new songs to old ones and also there is an overall increase in the number of people listening to music.</a:t>
            </a:r>
            <a:endParaRPr lang="en-US" sz="1400">
              <a:solidFill>
                <a:schemeClr val="bg1"/>
              </a:solidFill>
              <a:latin typeface="Century Schoolbook"/>
            </a:endParaRPr>
          </a:p>
          <a:p>
            <a:pPr marL="0" indent="0" algn="ctr">
              <a:lnSpc>
                <a:spcPct val="100000"/>
              </a:lnSpc>
              <a:buNone/>
            </a:pPr>
            <a:endParaRPr lang="en" sz="2400" b="1">
              <a:solidFill>
                <a:srgbClr val="B6D7A8"/>
              </a:solidFill>
              <a:latin typeface="Montserrat"/>
              <a:ea typeface="Montserrat"/>
              <a:cs typeface="Montserrat"/>
            </a:endParaRPr>
          </a:p>
        </p:txBody>
      </p:sp>
      <p:cxnSp>
        <p:nvCxnSpPr>
          <p:cNvPr id="154" name="Google Shape;154;p15"/>
          <p:cNvCxnSpPr/>
          <p:nvPr/>
        </p:nvCxnSpPr>
        <p:spPr>
          <a:xfrm>
            <a:off x="1355575" y="243325"/>
            <a:ext cx="6872100" cy="0"/>
          </a:xfrm>
          <a:prstGeom prst="straightConnector1">
            <a:avLst/>
          </a:prstGeom>
          <a:noFill/>
          <a:ln w="38100" cap="flat" cmpd="sng">
            <a:solidFill>
              <a:schemeClr val="dk2"/>
            </a:solidFill>
            <a:prstDash val="solid"/>
            <a:round/>
            <a:headEnd type="none" w="sm" len="sm"/>
            <a:tailEnd type="none" w="sm" len="sm"/>
          </a:ln>
        </p:spPr>
      </p:cxnSp>
      <p:cxnSp>
        <p:nvCxnSpPr>
          <p:cNvPr id="155" name="Google Shape;155;p15"/>
          <p:cNvCxnSpPr/>
          <p:nvPr/>
        </p:nvCxnSpPr>
        <p:spPr>
          <a:xfrm>
            <a:off x="1355575" y="1157725"/>
            <a:ext cx="6872100" cy="0"/>
          </a:xfrm>
          <a:prstGeom prst="straightConnector1">
            <a:avLst/>
          </a:prstGeom>
          <a:noFill/>
          <a:ln w="38100" cap="flat" cmpd="sng">
            <a:solidFill>
              <a:schemeClr val="dk2"/>
            </a:solidFill>
            <a:prstDash val="solid"/>
            <a:round/>
            <a:headEnd type="none" w="sm" len="sm"/>
            <a:tailEnd type="none" w="sm" len="sm"/>
          </a:ln>
        </p:spPr>
      </p:cxnSp>
      <p:pic>
        <p:nvPicPr>
          <p:cNvPr id="2" name="Picture 2" descr="A picture containing graphical user interface&#10;&#10;Description automatically generated">
            <a:extLst>
              <a:ext uri="{FF2B5EF4-FFF2-40B4-BE49-F238E27FC236}">
                <a16:creationId xmlns:a16="http://schemas.microsoft.com/office/drawing/2014/main" id="{AF3F90DF-57F6-4D97-91E5-DDF5383CBF7C}"/>
              </a:ext>
            </a:extLst>
          </p:cNvPr>
          <p:cNvPicPr>
            <a:picLocks noChangeAspect="1"/>
          </p:cNvPicPr>
          <p:nvPr/>
        </p:nvPicPr>
        <p:blipFill>
          <a:blip r:embed="rId3"/>
          <a:stretch>
            <a:fillRect/>
          </a:stretch>
        </p:blipFill>
        <p:spPr>
          <a:xfrm>
            <a:off x="4407551" y="1351612"/>
            <a:ext cx="4267200" cy="3743325"/>
          </a:xfrm>
          <a:prstGeom prst="rect">
            <a:avLst/>
          </a:prstGeom>
          <a:ln>
            <a:solidFill>
              <a:srgbClr val="4472C4"/>
            </a:solidFill>
          </a:ln>
        </p:spPr>
      </p:pic>
    </p:spTree>
    <p:extLst>
      <p:ext uri="{BB962C8B-B14F-4D97-AF65-F5344CB8AC3E}">
        <p14:creationId xmlns:p14="http://schemas.microsoft.com/office/powerpoint/2010/main" val="178939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923557" y="386694"/>
            <a:ext cx="7913787" cy="899989"/>
          </a:xfrm>
          <a:prstGeom prst="rect">
            <a:avLst/>
          </a:prstGeom>
          <a:noFill/>
          <a:ln>
            <a:noFill/>
          </a:ln>
        </p:spPr>
        <p:txBody>
          <a:bodyPr spcFirstLastPara="1" wrap="square" lIns="91425" tIns="91425" rIns="91425" bIns="91425" anchor="t" anchorCtr="0">
            <a:noAutofit/>
          </a:bodyPr>
          <a:lstStyle/>
          <a:p>
            <a:pPr algn="ctr"/>
            <a:r>
              <a:rPr lang="en" sz="3400" b="1">
                <a:solidFill>
                  <a:srgbClr val="B6D7A8"/>
                </a:solidFill>
              </a:rPr>
              <a:t>EXPLORATORY DATA ANALYSIS</a:t>
            </a:r>
          </a:p>
        </p:txBody>
      </p:sp>
      <p:sp>
        <p:nvSpPr>
          <p:cNvPr id="152" name="Google Shape;152;p15"/>
          <p:cNvSpPr txBox="1">
            <a:spLocks noGrp="1"/>
          </p:cNvSpPr>
          <p:nvPr>
            <p:ph type="body" idx="1"/>
          </p:nvPr>
        </p:nvSpPr>
        <p:spPr>
          <a:xfrm>
            <a:off x="307886" y="1787574"/>
            <a:ext cx="2951645" cy="2747351"/>
          </a:xfrm>
          <a:prstGeom prst="rect">
            <a:avLst/>
          </a:prstGeom>
          <a:noFill/>
          <a:ln>
            <a:noFill/>
          </a:ln>
        </p:spPr>
        <p:txBody>
          <a:bodyPr spcFirstLastPara="1" wrap="square" lIns="91425" tIns="91425" rIns="91425" bIns="91425" anchor="t" anchorCtr="0">
            <a:noAutofit/>
          </a:bodyPr>
          <a:lstStyle/>
          <a:p>
            <a:pPr marL="0" indent="0" algn="ctr">
              <a:lnSpc>
                <a:spcPct val="100000"/>
              </a:lnSpc>
              <a:buNone/>
            </a:pPr>
            <a:r>
              <a:rPr lang="en" sz="2200" b="1">
                <a:solidFill>
                  <a:srgbClr val="B6D7A8"/>
                </a:solidFill>
                <a:latin typeface="Footlight MT Light"/>
              </a:rPr>
              <a:t>SUMMARY STATISTICS</a:t>
            </a:r>
            <a:endParaRPr lang="en-US" sz="2200">
              <a:solidFill>
                <a:srgbClr val="FFFFFF"/>
              </a:solidFill>
              <a:latin typeface="Footlight MT Light"/>
            </a:endParaRPr>
          </a:p>
          <a:p>
            <a:pPr marL="0" indent="0" algn="ctr">
              <a:lnSpc>
                <a:spcPct val="100000"/>
              </a:lnSpc>
              <a:buNone/>
            </a:pPr>
            <a:endParaRPr lang="en-US" sz="1200">
              <a:solidFill>
                <a:schemeClr val="bg1"/>
              </a:solidFill>
              <a:latin typeface="Montserrat"/>
            </a:endParaRPr>
          </a:p>
          <a:p>
            <a:pPr marL="0" indent="0" algn="just">
              <a:lnSpc>
                <a:spcPct val="100000"/>
              </a:lnSpc>
              <a:buNone/>
            </a:pPr>
            <a:r>
              <a:rPr lang="en-US" sz="1400">
                <a:solidFill>
                  <a:schemeClr val="bg1"/>
                </a:solidFill>
                <a:latin typeface="Montserrat"/>
              </a:rPr>
              <a:t>The data provided consists of different audio features and their release dates with 12227 unique ids. There is a measure of loudness score for each sample which is useful for comparing relative loudness of the tracks.</a:t>
            </a:r>
            <a:endParaRPr lang="en" sz="1400">
              <a:solidFill>
                <a:schemeClr val="bg1"/>
              </a:solidFill>
              <a:latin typeface="Montserrat"/>
            </a:endParaRPr>
          </a:p>
          <a:p>
            <a:pPr marL="0" indent="0" algn="just">
              <a:lnSpc>
                <a:spcPct val="100000"/>
              </a:lnSpc>
              <a:buNone/>
            </a:pPr>
            <a:endParaRPr lang="en" sz="1400">
              <a:solidFill>
                <a:schemeClr val="bg1"/>
              </a:solidFill>
              <a:latin typeface="Montserrat"/>
            </a:endParaRPr>
          </a:p>
          <a:p>
            <a:pPr marL="0" indent="0" algn="ctr">
              <a:lnSpc>
                <a:spcPct val="100000"/>
              </a:lnSpc>
              <a:buNone/>
            </a:pPr>
            <a:endParaRPr lang="en" sz="2400" b="1">
              <a:solidFill>
                <a:srgbClr val="B6D7A8"/>
              </a:solidFill>
              <a:latin typeface="Montserrat"/>
              <a:ea typeface="Montserrat"/>
              <a:cs typeface="Montserrat"/>
            </a:endParaRPr>
          </a:p>
        </p:txBody>
      </p:sp>
      <p:cxnSp>
        <p:nvCxnSpPr>
          <p:cNvPr id="154" name="Google Shape;154;p15"/>
          <p:cNvCxnSpPr/>
          <p:nvPr/>
        </p:nvCxnSpPr>
        <p:spPr>
          <a:xfrm>
            <a:off x="1355575" y="243325"/>
            <a:ext cx="6872100" cy="0"/>
          </a:xfrm>
          <a:prstGeom prst="straightConnector1">
            <a:avLst/>
          </a:prstGeom>
          <a:noFill/>
          <a:ln w="38100" cap="flat" cmpd="sng">
            <a:solidFill>
              <a:schemeClr val="dk2"/>
            </a:solidFill>
            <a:prstDash val="solid"/>
            <a:round/>
            <a:headEnd type="none" w="sm" len="sm"/>
            <a:tailEnd type="none" w="sm" len="sm"/>
          </a:ln>
        </p:spPr>
      </p:cxnSp>
      <p:cxnSp>
        <p:nvCxnSpPr>
          <p:cNvPr id="155" name="Google Shape;155;p15"/>
          <p:cNvCxnSpPr/>
          <p:nvPr/>
        </p:nvCxnSpPr>
        <p:spPr>
          <a:xfrm>
            <a:off x="1355575" y="1157725"/>
            <a:ext cx="6872100" cy="0"/>
          </a:xfrm>
          <a:prstGeom prst="straightConnector1">
            <a:avLst/>
          </a:prstGeom>
          <a:noFill/>
          <a:ln w="38100" cap="flat" cmpd="sng">
            <a:solidFill>
              <a:schemeClr val="dk2"/>
            </a:solidFill>
            <a:prstDash val="solid"/>
            <a:round/>
            <a:headEnd type="none" w="sm" len="sm"/>
            <a:tailEnd type="none" w="sm" len="sm"/>
          </a:ln>
        </p:spPr>
      </p:cxnSp>
      <p:graphicFrame>
        <p:nvGraphicFramePr>
          <p:cNvPr id="3" name="Table 2">
            <a:extLst>
              <a:ext uri="{FF2B5EF4-FFF2-40B4-BE49-F238E27FC236}">
                <a16:creationId xmlns:a16="http://schemas.microsoft.com/office/drawing/2014/main" id="{24DE76C0-1E60-46DA-AD3B-F8CDB94897A5}"/>
              </a:ext>
            </a:extLst>
          </p:cNvPr>
          <p:cNvGraphicFramePr>
            <a:graphicFrameLocks noGrp="1"/>
          </p:cNvGraphicFramePr>
          <p:nvPr>
            <p:extLst>
              <p:ext uri="{D42A27DB-BD31-4B8C-83A1-F6EECF244321}">
                <p14:modId xmlns:p14="http://schemas.microsoft.com/office/powerpoint/2010/main" val="2546430497"/>
              </p:ext>
            </p:extLst>
          </p:nvPr>
        </p:nvGraphicFramePr>
        <p:xfrm>
          <a:off x="3443111" y="1643943"/>
          <a:ext cx="5626395" cy="3277888"/>
        </p:xfrm>
        <a:graphic>
          <a:graphicData uri="http://schemas.openxmlformats.org/drawingml/2006/table">
            <a:tbl>
              <a:tblPr firstRow="1" bandRow="1">
                <a:tableStyleId>{C7CE81BA-6749-40BC-B7CB-1B53C91F00FA}</a:tableStyleId>
              </a:tblPr>
              <a:tblGrid>
                <a:gridCol w="469083">
                  <a:extLst>
                    <a:ext uri="{9D8B030D-6E8A-4147-A177-3AD203B41FA5}">
                      <a16:colId xmlns:a16="http://schemas.microsoft.com/office/drawing/2014/main" val="3516906075"/>
                    </a:ext>
                  </a:extLst>
                </a:gridCol>
                <a:gridCol w="959502">
                  <a:extLst>
                    <a:ext uri="{9D8B030D-6E8A-4147-A177-3AD203B41FA5}">
                      <a16:colId xmlns:a16="http://schemas.microsoft.com/office/drawing/2014/main" val="2418953607"/>
                    </a:ext>
                  </a:extLst>
                </a:gridCol>
                <a:gridCol w="1040143">
                  <a:extLst>
                    <a:ext uri="{9D8B030D-6E8A-4147-A177-3AD203B41FA5}">
                      <a16:colId xmlns:a16="http://schemas.microsoft.com/office/drawing/2014/main" val="2785997679"/>
                    </a:ext>
                  </a:extLst>
                </a:gridCol>
                <a:gridCol w="652638">
                  <a:extLst>
                    <a:ext uri="{9D8B030D-6E8A-4147-A177-3AD203B41FA5}">
                      <a16:colId xmlns:a16="http://schemas.microsoft.com/office/drawing/2014/main" val="3988639440"/>
                    </a:ext>
                  </a:extLst>
                </a:gridCol>
                <a:gridCol w="785493">
                  <a:extLst>
                    <a:ext uri="{9D8B030D-6E8A-4147-A177-3AD203B41FA5}">
                      <a16:colId xmlns:a16="http://schemas.microsoft.com/office/drawing/2014/main" val="754138075"/>
                    </a:ext>
                  </a:extLst>
                </a:gridCol>
                <a:gridCol w="968760">
                  <a:extLst>
                    <a:ext uri="{9D8B030D-6E8A-4147-A177-3AD203B41FA5}">
                      <a16:colId xmlns:a16="http://schemas.microsoft.com/office/drawing/2014/main" val="922393583"/>
                    </a:ext>
                  </a:extLst>
                </a:gridCol>
                <a:gridCol w="750776">
                  <a:extLst>
                    <a:ext uri="{9D8B030D-6E8A-4147-A177-3AD203B41FA5}">
                      <a16:colId xmlns:a16="http://schemas.microsoft.com/office/drawing/2014/main" val="4096102800"/>
                    </a:ext>
                  </a:extLst>
                </a:gridCol>
              </a:tblGrid>
              <a:tr h="407854">
                <a:tc>
                  <a:txBody>
                    <a:bodyPr/>
                    <a:lstStyle/>
                    <a:p>
                      <a:pPr fontAlgn="t"/>
                      <a:endParaRPr lang="en-US">
                        <a:solidFill>
                          <a:schemeClr val="bg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b="0" err="1">
                          <a:solidFill>
                            <a:schemeClr val="bg1"/>
                          </a:solidFill>
                          <a:effectLst/>
                        </a:rPr>
                        <a:t>acousticness</a:t>
                      </a:r>
                      <a:endParaRPr lang="en-US" b="0">
                        <a:solidFill>
                          <a:schemeClr val="bg1"/>
                        </a:solidFill>
                        <a:effectLst/>
                      </a:endParaRPr>
                    </a:p>
                  </a:txBody>
                  <a:tcPr marL="66675" marR="66675" marT="66675" marB="66675">
                    <a:solidFill>
                      <a:schemeClr val="tx1">
                        <a:lumMod val="25000"/>
                        <a:lumOff val="75000"/>
                      </a:schemeClr>
                    </a:solidFill>
                  </a:tcPr>
                </a:tc>
                <a:tc>
                  <a:txBody>
                    <a:bodyPr/>
                    <a:lstStyle/>
                    <a:p>
                      <a:pPr algn="l" rtl="0" fontAlgn="t">
                        <a:spcBef>
                          <a:spcPts val="0"/>
                        </a:spcBef>
                        <a:spcAft>
                          <a:spcPts val="0"/>
                        </a:spcAft>
                      </a:pPr>
                      <a:r>
                        <a:rPr lang="en-US" sz="950" b="0" err="1">
                          <a:solidFill>
                            <a:schemeClr val="bg1"/>
                          </a:solidFill>
                          <a:effectLst/>
                        </a:rPr>
                        <a:t>instrumentalness</a:t>
                      </a: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b="0">
                          <a:solidFill>
                            <a:schemeClr val="bg1"/>
                          </a:solidFill>
                          <a:effectLst/>
                        </a:rPr>
                        <a:t>energy</a:t>
                      </a:r>
                      <a:endParaRPr lang="en-US" b="0">
                        <a:solidFill>
                          <a:schemeClr val="bg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b="0">
                          <a:solidFill>
                            <a:schemeClr val="bg1"/>
                          </a:solidFill>
                          <a:effectLst/>
                        </a:rPr>
                        <a:t>loudness</a:t>
                      </a:r>
                      <a:endParaRPr lang="en-US" b="0">
                        <a:solidFill>
                          <a:schemeClr val="bg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b="0">
                          <a:solidFill>
                            <a:schemeClr val="bg1"/>
                          </a:solidFill>
                          <a:effectLst/>
                        </a:rPr>
                        <a:t>year</a:t>
                      </a:r>
                      <a:endParaRPr lang="en-US" b="0">
                        <a:solidFill>
                          <a:schemeClr val="bg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b="0">
                          <a:solidFill>
                            <a:schemeClr val="bg1"/>
                          </a:solidFill>
                          <a:effectLst/>
                        </a:rPr>
                        <a:t>popularity</a:t>
                      </a:r>
                      <a:endParaRPr lang="en-US" b="0">
                        <a:solidFill>
                          <a:schemeClr val="bg1"/>
                        </a:solidFill>
                        <a:effectLst/>
                      </a:endParaRPr>
                    </a:p>
                  </a:txBody>
                  <a:tcPr marL="66675" marR="66675" marT="66675" marB="66675">
                    <a:solidFill>
                      <a:schemeClr val="tx1">
                        <a:lumMod val="25000"/>
                        <a:lumOff val="75000"/>
                      </a:schemeClr>
                    </a:solidFill>
                  </a:tcPr>
                </a:tc>
                <a:extLst>
                  <a:ext uri="{0D108BD9-81ED-4DB2-BD59-A6C34878D82A}">
                    <a16:rowId xmlns:a16="http://schemas.microsoft.com/office/drawing/2014/main" val="2751298169"/>
                  </a:ext>
                </a:extLst>
              </a:tr>
              <a:tr h="407854">
                <a:tc>
                  <a:txBody>
                    <a:bodyPr/>
                    <a:lstStyle/>
                    <a:p>
                      <a:pPr algn="ctr" rtl="0" fontAlgn="ctr">
                        <a:spcBef>
                          <a:spcPts val="0"/>
                        </a:spcBef>
                        <a:spcAft>
                          <a:spcPts val="0"/>
                        </a:spcAft>
                      </a:pPr>
                      <a:r>
                        <a:rPr lang="en-US" sz="950">
                          <a:solidFill>
                            <a:schemeClr val="tx1"/>
                          </a:solidFill>
                          <a:effectLst/>
                        </a:rPr>
                        <a:t>mean</a:t>
                      </a:r>
                      <a:endParaRPr lang="en-US">
                        <a:solidFill>
                          <a:schemeClr val="tx1"/>
                        </a:solidFill>
                        <a:effectLst/>
                      </a:endParaRPr>
                    </a:p>
                  </a:txBody>
                  <a:tcPr marL="66675" marR="66675" marT="66675" marB="66675" anchor="ctr">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0.430578</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0.149321</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0.522129</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-10.668687</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1984.517298</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2.491453</a:t>
                      </a:r>
                      <a:endParaRPr lang="en-US">
                        <a:solidFill>
                          <a:schemeClr val="tx1"/>
                        </a:solidFill>
                        <a:effectLst/>
                      </a:endParaRPr>
                    </a:p>
                  </a:txBody>
                  <a:tcPr marL="66675" marR="66675" marT="66675" marB="66675">
                    <a:solidFill>
                      <a:schemeClr val="tx1">
                        <a:lumMod val="25000"/>
                        <a:lumOff val="75000"/>
                      </a:schemeClr>
                    </a:solidFill>
                  </a:tcPr>
                </a:tc>
                <a:extLst>
                  <a:ext uri="{0D108BD9-81ED-4DB2-BD59-A6C34878D82A}">
                    <a16:rowId xmlns:a16="http://schemas.microsoft.com/office/drawing/2014/main" val="2125656379"/>
                  </a:ext>
                </a:extLst>
              </a:tr>
              <a:tr h="407854">
                <a:tc>
                  <a:txBody>
                    <a:bodyPr/>
                    <a:lstStyle/>
                    <a:p>
                      <a:pPr algn="ctr" rtl="0" fontAlgn="ctr">
                        <a:spcBef>
                          <a:spcPts val="0"/>
                        </a:spcBef>
                        <a:spcAft>
                          <a:spcPts val="0"/>
                        </a:spcAft>
                      </a:pPr>
                      <a:r>
                        <a:rPr lang="en-US" sz="950">
                          <a:solidFill>
                            <a:schemeClr val="tx1"/>
                          </a:solidFill>
                          <a:effectLst/>
                        </a:rPr>
                        <a:t>std</a:t>
                      </a:r>
                      <a:endParaRPr lang="en-US">
                        <a:solidFill>
                          <a:schemeClr val="tx1"/>
                        </a:solidFill>
                        <a:effectLst/>
                      </a:endParaRPr>
                    </a:p>
                  </a:txBody>
                  <a:tcPr marL="66675" marR="66675" marT="66675" marB="66675" anchor="ctr">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0.366893</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0.297954</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0.262482</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5.506888</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25.911998</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1.176612</a:t>
                      </a:r>
                      <a:endParaRPr lang="en-US">
                        <a:solidFill>
                          <a:schemeClr val="tx1"/>
                        </a:solidFill>
                        <a:effectLst/>
                      </a:endParaRPr>
                    </a:p>
                  </a:txBody>
                  <a:tcPr marL="66675" marR="66675" marT="66675" marB="66675">
                    <a:solidFill>
                      <a:schemeClr val="tx1">
                        <a:lumMod val="25000"/>
                        <a:lumOff val="75000"/>
                      </a:schemeClr>
                    </a:solidFill>
                  </a:tcPr>
                </a:tc>
                <a:extLst>
                  <a:ext uri="{0D108BD9-81ED-4DB2-BD59-A6C34878D82A}">
                    <a16:rowId xmlns:a16="http://schemas.microsoft.com/office/drawing/2014/main" val="2897278093"/>
                  </a:ext>
                </a:extLst>
              </a:tr>
              <a:tr h="407854">
                <a:tc>
                  <a:txBody>
                    <a:bodyPr/>
                    <a:lstStyle/>
                    <a:p>
                      <a:pPr algn="ctr" rtl="0" fontAlgn="ctr">
                        <a:spcBef>
                          <a:spcPts val="0"/>
                        </a:spcBef>
                        <a:spcAft>
                          <a:spcPts val="0"/>
                        </a:spcAft>
                      </a:pPr>
                      <a:r>
                        <a:rPr lang="en-US" sz="950">
                          <a:solidFill>
                            <a:schemeClr val="tx1"/>
                          </a:solidFill>
                          <a:effectLst/>
                        </a:rPr>
                        <a:t>min</a:t>
                      </a:r>
                      <a:endParaRPr lang="en-US">
                        <a:solidFill>
                          <a:schemeClr val="tx1"/>
                        </a:solidFill>
                        <a:effectLst/>
                      </a:endParaRPr>
                    </a:p>
                  </a:txBody>
                  <a:tcPr marL="66675" marR="66675" marT="66675" marB="66675" anchor="ctr">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0.000001</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0.000000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0.000020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-43.738000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1920.000000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1.000000</a:t>
                      </a:r>
                      <a:endParaRPr lang="en-US">
                        <a:solidFill>
                          <a:schemeClr val="tx1"/>
                        </a:solidFill>
                        <a:effectLst/>
                      </a:endParaRPr>
                    </a:p>
                  </a:txBody>
                  <a:tcPr marL="66675" marR="66675" marT="66675" marB="66675">
                    <a:solidFill>
                      <a:schemeClr val="tx1">
                        <a:lumMod val="25000"/>
                        <a:lumOff val="75000"/>
                      </a:schemeClr>
                    </a:solidFill>
                  </a:tcPr>
                </a:tc>
                <a:extLst>
                  <a:ext uri="{0D108BD9-81ED-4DB2-BD59-A6C34878D82A}">
                    <a16:rowId xmlns:a16="http://schemas.microsoft.com/office/drawing/2014/main" val="3050498787"/>
                  </a:ext>
                </a:extLst>
              </a:tr>
              <a:tr h="407854">
                <a:tc>
                  <a:txBody>
                    <a:bodyPr/>
                    <a:lstStyle/>
                    <a:p>
                      <a:pPr algn="ctr" rtl="0" fontAlgn="ctr">
                        <a:spcBef>
                          <a:spcPts val="0"/>
                        </a:spcBef>
                        <a:spcAft>
                          <a:spcPts val="0"/>
                        </a:spcAft>
                      </a:pPr>
                      <a:r>
                        <a:rPr lang="en-US" sz="950">
                          <a:solidFill>
                            <a:schemeClr val="tx1"/>
                          </a:solidFill>
                          <a:effectLst/>
                        </a:rPr>
                        <a:t>25%</a:t>
                      </a:r>
                      <a:endParaRPr lang="en-US">
                        <a:solidFill>
                          <a:schemeClr val="tx1"/>
                        </a:solidFill>
                        <a:effectLst/>
                      </a:endParaRPr>
                    </a:p>
                  </a:txBody>
                  <a:tcPr marL="66675" marR="66675" marT="66675" marB="66675" anchor="ctr">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0.058950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0.000000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0.303000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-13.656000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1966.000000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1.000000</a:t>
                      </a:r>
                      <a:endParaRPr lang="en-US">
                        <a:solidFill>
                          <a:schemeClr val="tx1"/>
                        </a:solidFill>
                        <a:effectLst/>
                      </a:endParaRPr>
                    </a:p>
                  </a:txBody>
                  <a:tcPr marL="66675" marR="66675" marT="66675" marB="66675">
                    <a:solidFill>
                      <a:schemeClr val="tx1">
                        <a:lumMod val="25000"/>
                        <a:lumOff val="75000"/>
                      </a:schemeClr>
                    </a:solidFill>
                  </a:tcPr>
                </a:tc>
                <a:extLst>
                  <a:ext uri="{0D108BD9-81ED-4DB2-BD59-A6C34878D82A}">
                    <a16:rowId xmlns:a16="http://schemas.microsoft.com/office/drawing/2014/main" val="2810359628"/>
                  </a:ext>
                </a:extLst>
              </a:tr>
              <a:tr h="407854">
                <a:tc>
                  <a:txBody>
                    <a:bodyPr/>
                    <a:lstStyle/>
                    <a:p>
                      <a:pPr algn="ctr" rtl="0" fontAlgn="ctr">
                        <a:spcBef>
                          <a:spcPts val="0"/>
                        </a:spcBef>
                        <a:spcAft>
                          <a:spcPts val="0"/>
                        </a:spcAft>
                      </a:pPr>
                      <a:r>
                        <a:rPr lang="en-US" sz="950">
                          <a:solidFill>
                            <a:schemeClr val="tx1"/>
                          </a:solidFill>
                          <a:effectLst/>
                        </a:rPr>
                        <a:t>50%</a:t>
                      </a:r>
                      <a:endParaRPr lang="en-US">
                        <a:solidFill>
                          <a:schemeClr val="tx1"/>
                        </a:solidFill>
                        <a:effectLst/>
                      </a:endParaRPr>
                    </a:p>
                  </a:txBody>
                  <a:tcPr marL="66675" marR="66675" marT="66675" marB="66675" anchor="ctr">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0.354000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0.000115</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0.534000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-9.584000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1987.000000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2.000000</a:t>
                      </a:r>
                      <a:endParaRPr lang="en-US">
                        <a:solidFill>
                          <a:schemeClr val="tx1"/>
                        </a:solidFill>
                        <a:effectLst/>
                      </a:endParaRPr>
                    </a:p>
                  </a:txBody>
                  <a:tcPr marL="66675" marR="66675" marT="66675" marB="66675">
                    <a:solidFill>
                      <a:schemeClr val="tx1">
                        <a:lumMod val="25000"/>
                        <a:lumOff val="75000"/>
                      </a:schemeClr>
                    </a:solidFill>
                  </a:tcPr>
                </a:tc>
                <a:extLst>
                  <a:ext uri="{0D108BD9-81ED-4DB2-BD59-A6C34878D82A}">
                    <a16:rowId xmlns:a16="http://schemas.microsoft.com/office/drawing/2014/main" val="141790409"/>
                  </a:ext>
                </a:extLst>
              </a:tr>
              <a:tr h="407854">
                <a:tc>
                  <a:txBody>
                    <a:bodyPr/>
                    <a:lstStyle/>
                    <a:p>
                      <a:pPr algn="ctr" rtl="0" fontAlgn="ctr">
                        <a:spcBef>
                          <a:spcPts val="0"/>
                        </a:spcBef>
                        <a:spcAft>
                          <a:spcPts val="0"/>
                        </a:spcAft>
                      </a:pPr>
                      <a:r>
                        <a:rPr lang="en-US" sz="950">
                          <a:solidFill>
                            <a:schemeClr val="tx1"/>
                          </a:solidFill>
                          <a:effectLst/>
                        </a:rPr>
                        <a:t>75%</a:t>
                      </a:r>
                      <a:endParaRPr lang="en-US">
                        <a:solidFill>
                          <a:schemeClr val="tx1"/>
                        </a:solidFill>
                        <a:effectLst/>
                      </a:endParaRPr>
                    </a:p>
                  </a:txBody>
                  <a:tcPr marL="66675" marR="66675" marT="66675" marB="66675" anchor="ctr">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0.805000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0.055650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0.739000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-6.571500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2008.000000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3.000000</a:t>
                      </a:r>
                      <a:endParaRPr lang="en-US">
                        <a:solidFill>
                          <a:schemeClr val="tx1"/>
                        </a:solidFill>
                        <a:effectLst/>
                      </a:endParaRPr>
                    </a:p>
                  </a:txBody>
                  <a:tcPr marL="66675" marR="66675" marT="66675" marB="66675">
                    <a:solidFill>
                      <a:schemeClr val="tx1">
                        <a:lumMod val="25000"/>
                        <a:lumOff val="75000"/>
                      </a:schemeClr>
                    </a:solidFill>
                  </a:tcPr>
                </a:tc>
                <a:extLst>
                  <a:ext uri="{0D108BD9-81ED-4DB2-BD59-A6C34878D82A}">
                    <a16:rowId xmlns:a16="http://schemas.microsoft.com/office/drawing/2014/main" val="228319016"/>
                  </a:ext>
                </a:extLst>
              </a:tr>
              <a:tr h="407854">
                <a:tc>
                  <a:txBody>
                    <a:bodyPr/>
                    <a:lstStyle/>
                    <a:p>
                      <a:pPr algn="ctr" rtl="0" fontAlgn="ctr">
                        <a:spcBef>
                          <a:spcPts val="0"/>
                        </a:spcBef>
                        <a:spcAft>
                          <a:spcPts val="0"/>
                        </a:spcAft>
                      </a:pPr>
                      <a:r>
                        <a:rPr lang="en-US" sz="950">
                          <a:solidFill>
                            <a:schemeClr val="tx1"/>
                          </a:solidFill>
                          <a:effectLst/>
                        </a:rPr>
                        <a:t>max</a:t>
                      </a:r>
                      <a:endParaRPr lang="en-US">
                        <a:solidFill>
                          <a:schemeClr val="tx1"/>
                        </a:solidFill>
                        <a:effectLst/>
                      </a:endParaRPr>
                    </a:p>
                  </a:txBody>
                  <a:tcPr marL="66675" marR="66675" marT="66675" marB="66675" anchor="ctr">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0.996000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1.000000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1.000000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1.006000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2021.000000</a:t>
                      </a:r>
                      <a:endParaRPr lang="en-US">
                        <a:solidFill>
                          <a:schemeClr val="tx1"/>
                        </a:solidFill>
                        <a:effectLst/>
                      </a:endParaRPr>
                    </a:p>
                  </a:txBody>
                  <a:tcPr marL="66675" marR="66675" marT="66675" marB="66675">
                    <a:solidFill>
                      <a:schemeClr val="tx1">
                        <a:lumMod val="25000"/>
                        <a:lumOff val="75000"/>
                      </a:schemeClr>
                    </a:solidFill>
                  </a:tcPr>
                </a:tc>
                <a:tc>
                  <a:txBody>
                    <a:bodyPr/>
                    <a:lstStyle/>
                    <a:p>
                      <a:pPr algn="r" rtl="0" fontAlgn="t">
                        <a:spcBef>
                          <a:spcPts val="0"/>
                        </a:spcBef>
                        <a:spcAft>
                          <a:spcPts val="0"/>
                        </a:spcAft>
                      </a:pPr>
                      <a:r>
                        <a:rPr lang="en-US" sz="950">
                          <a:solidFill>
                            <a:schemeClr val="tx1"/>
                          </a:solidFill>
                          <a:effectLst/>
                        </a:rPr>
                        <a:t>5.000000</a:t>
                      </a:r>
                      <a:endParaRPr lang="en-US">
                        <a:solidFill>
                          <a:schemeClr val="tx1"/>
                        </a:solidFill>
                        <a:effectLst/>
                      </a:endParaRPr>
                    </a:p>
                  </a:txBody>
                  <a:tcPr marL="66675" marR="66675" marT="66675" marB="66675">
                    <a:solidFill>
                      <a:schemeClr val="tx1">
                        <a:lumMod val="25000"/>
                        <a:lumOff val="75000"/>
                      </a:schemeClr>
                    </a:solidFill>
                  </a:tcPr>
                </a:tc>
                <a:extLst>
                  <a:ext uri="{0D108BD9-81ED-4DB2-BD59-A6C34878D82A}">
                    <a16:rowId xmlns:a16="http://schemas.microsoft.com/office/drawing/2014/main" val="1122358017"/>
                  </a:ext>
                </a:extLst>
              </a:tr>
            </a:tbl>
          </a:graphicData>
        </a:graphic>
      </p:graphicFrame>
    </p:spTree>
    <p:extLst>
      <p:ext uri="{BB962C8B-B14F-4D97-AF65-F5344CB8AC3E}">
        <p14:creationId xmlns:p14="http://schemas.microsoft.com/office/powerpoint/2010/main" val="376342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oogle Shape;154;p15">
            <a:extLst>
              <a:ext uri="{FF2B5EF4-FFF2-40B4-BE49-F238E27FC236}">
                <a16:creationId xmlns:a16="http://schemas.microsoft.com/office/drawing/2014/main" id="{94AA87E8-2852-4804-A797-D74FE9C20F61}"/>
              </a:ext>
            </a:extLst>
          </p:cNvPr>
          <p:cNvCxnSpPr/>
          <p:nvPr/>
        </p:nvCxnSpPr>
        <p:spPr>
          <a:xfrm>
            <a:off x="1355575" y="243325"/>
            <a:ext cx="6872100" cy="0"/>
          </a:xfrm>
          <a:prstGeom prst="straightConnector1">
            <a:avLst/>
          </a:prstGeom>
          <a:noFill/>
          <a:ln w="38100" cap="flat" cmpd="sng">
            <a:solidFill>
              <a:schemeClr val="dk2"/>
            </a:solidFill>
            <a:prstDash val="solid"/>
            <a:round/>
            <a:headEnd type="none" w="sm" len="sm"/>
            <a:tailEnd type="none" w="sm" len="sm"/>
          </a:ln>
        </p:spPr>
      </p:cxnSp>
      <p:sp>
        <p:nvSpPr>
          <p:cNvPr id="12" name="Google Shape;151;p15">
            <a:extLst>
              <a:ext uri="{FF2B5EF4-FFF2-40B4-BE49-F238E27FC236}">
                <a16:creationId xmlns:a16="http://schemas.microsoft.com/office/drawing/2014/main" id="{00884990-07F1-4AE8-82BB-35C44035BFD2}"/>
              </a:ext>
            </a:extLst>
          </p:cNvPr>
          <p:cNvSpPr txBox="1">
            <a:spLocks noGrp="1"/>
          </p:cNvSpPr>
          <p:nvPr>
            <p:ph type="title"/>
          </p:nvPr>
        </p:nvSpPr>
        <p:spPr>
          <a:xfrm>
            <a:off x="923557" y="386694"/>
            <a:ext cx="7913787" cy="899989"/>
          </a:xfrm>
          <a:prstGeom prst="rect">
            <a:avLst/>
          </a:prstGeom>
          <a:noFill/>
          <a:ln>
            <a:noFill/>
          </a:ln>
        </p:spPr>
        <p:txBody>
          <a:bodyPr spcFirstLastPara="1" wrap="square" lIns="91425" tIns="91425" rIns="91425" bIns="91425" anchor="t" anchorCtr="0">
            <a:noAutofit/>
          </a:bodyPr>
          <a:lstStyle/>
          <a:p>
            <a:pPr algn="ctr"/>
            <a:r>
              <a:rPr lang="en" sz="3400" b="1">
                <a:solidFill>
                  <a:srgbClr val="B6D7A8"/>
                </a:solidFill>
              </a:rPr>
              <a:t>EXPLORATORY DATA ANALYSIS</a:t>
            </a:r>
          </a:p>
        </p:txBody>
      </p:sp>
      <p:cxnSp>
        <p:nvCxnSpPr>
          <p:cNvPr id="14" name="Google Shape;155;p15">
            <a:extLst>
              <a:ext uri="{FF2B5EF4-FFF2-40B4-BE49-F238E27FC236}">
                <a16:creationId xmlns:a16="http://schemas.microsoft.com/office/drawing/2014/main" id="{AA97D06C-BB6D-4CFA-B5A6-EF79466BC7B8}"/>
              </a:ext>
            </a:extLst>
          </p:cNvPr>
          <p:cNvCxnSpPr/>
          <p:nvPr/>
        </p:nvCxnSpPr>
        <p:spPr>
          <a:xfrm>
            <a:off x="1355575" y="1157725"/>
            <a:ext cx="6872100" cy="0"/>
          </a:xfrm>
          <a:prstGeom prst="straightConnector1">
            <a:avLst/>
          </a:prstGeom>
          <a:noFill/>
          <a:ln w="38100" cap="flat" cmpd="sng">
            <a:solidFill>
              <a:schemeClr val="dk2"/>
            </a:solidFill>
            <a:prstDash val="solid"/>
            <a:round/>
            <a:headEnd type="none" w="sm" len="sm"/>
            <a:tailEnd type="none" w="sm" len="sm"/>
          </a:ln>
        </p:spPr>
      </p:cxnSp>
      <p:sp>
        <p:nvSpPr>
          <p:cNvPr id="15" name="TextBox 14">
            <a:extLst>
              <a:ext uri="{FF2B5EF4-FFF2-40B4-BE49-F238E27FC236}">
                <a16:creationId xmlns:a16="http://schemas.microsoft.com/office/drawing/2014/main" id="{116E6DFA-0E9F-477E-8342-BC43A6760503}"/>
              </a:ext>
            </a:extLst>
          </p:cNvPr>
          <p:cNvSpPr txBox="1"/>
          <p:nvPr/>
        </p:nvSpPr>
        <p:spPr>
          <a:xfrm>
            <a:off x="2369962" y="1393825"/>
            <a:ext cx="62892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800" b="1">
                <a:solidFill>
                  <a:schemeClr val="tx2"/>
                </a:solidFill>
                <a:latin typeface="Footlight MT Light"/>
              </a:rPr>
              <a:t>ANOMALY DETECTION AND REPLACEMENT</a:t>
            </a:r>
          </a:p>
        </p:txBody>
      </p:sp>
      <p:sp>
        <p:nvSpPr>
          <p:cNvPr id="16" name="TextBox 15">
            <a:extLst>
              <a:ext uri="{FF2B5EF4-FFF2-40B4-BE49-F238E27FC236}">
                <a16:creationId xmlns:a16="http://schemas.microsoft.com/office/drawing/2014/main" id="{56EE6A82-6352-4086-A0E3-3FD33D9BE526}"/>
              </a:ext>
            </a:extLst>
          </p:cNvPr>
          <p:cNvSpPr txBox="1"/>
          <p:nvPr/>
        </p:nvSpPr>
        <p:spPr>
          <a:xfrm>
            <a:off x="321821" y="1978553"/>
            <a:ext cx="2389982" cy="30931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chemeClr val="bg1"/>
                </a:solidFill>
                <a:latin typeface="Bell MT"/>
              </a:rPr>
              <a:t>These are the boxplots of features having outliers more than 6%.</a:t>
            </a:r>
          </a:p>
          <a:p>
            <a:r>
              <a:rPr lang="en-US" sz="1500" dirty="0">
                <a:solidFill>
                  <a:schemeClr val="bg1"/>
                </a:solidFill>
                <a:latin typeface="Bell MT"/>
              </a:rPr>
              <a:t>Since there are a significant  number of outliers so we decided to treat them with the help of 3-sigma rule. A threshold for upper limit and lower limit were set and the values greater or lower than them were made equal to the threshold respectively</a:t>
            </a:r>
          </a:p>
        </p:txBody>
      </p:sp>
      <p:pic>
        <p:nvPicPr>
          <p:cNvPr id="17" name="Picture 17" descr="Chart, box and whisker chart&#10;&#10;Description automatically generated">
            <a:extLst>
              <a:ext uri="{FF2B5EF4-FFF2-40B4-BE49-F238E27FC236}">
                <a16:creationId xmlns:a16="http://schemas.microsoft.com/office/drawing/2014/main" id="{36D307CF-0A62-4058-AEC6-99D63CF45EB2}"/>
              </a:ext>
            </a:extLst>
          </p:cNvPr>
          <p:cNvPicPr>
            <a:picLocks noChangeAspect="1"/>
          </p:cNvPicPr>
          <p:nvPr/>
        </p:nvPicPr>
        <p:blipFill>
          <a:blip r:embed="rId2"/>
          <a:stretch>
            <a:fillRect/>
          </a:stretch>
        </p:blipFill>
        <p:spPr>
          <a:xfrm>
            <a:off x="2845065" y="2232554"/>
            <a:ext cx="3203401" cy="2447308"/>
          </a:xfrm>
          <a:prstGeom prst="rect">
            <a:avLst/>
          </a:prstGeom>
        </p:spPr>
      </p:pic>
      <p:graphicFrame>
        <p:nvGraphicFramePr>
          <p:cNvPr id="2" name="Table 2">
            <a:extLst>
              <a:ext uri="{FF2B5EF4-FFF2-40B4-BE49-F238E27FC236}">
                <a16:creationId xmlns:a16="http://schemas.microsoft.com/office/drawing/2014/main" id="{37CECBC1-4EBE-4827-B136-50D26495281F}"/>
              </a:ext>
            </a:extLst>
          </p:cNvPr>
          <p:cNvGraphicFramePr>
            <a:graphicFrameLocks noGrp="1"/>
          </p:cNvGraphicFramePr>
          <p:nvPr>
            <p:extLst>
              <p:ext uri="{D42A27DB-BD31-4B8C-83A1-F6EECF244321}">
                <p14:modId xmlns:p14="http://schemas.microsoft.com/office/powerpoint/2010/main" val="188844855"/>
              </p:ext>
            </p:extLst>
          </p:nvPr>
        </p:nvGraphicFramePr>
        <p:xfrm>
          <a:off x="6230055" y="2271889"/>
          <a:ext cx="2463115" cy="1358496"/>
        </p:xfrm>
        <a:graphic>
          <a:graphicData uri="http://schemas.openxmlformats.org/drawingml/2006/table">
            <a:tbl>
              <a:tblPr firstRow="1" bandRow="1">
                <a:tableStyleId>{C7CE81BA-6749-40BC-B7CB-1B53C91F00FA}</a:tableStyleId>
              </a:tblPr>
              <a:tblGrid>
                <a:gridCol w="1570412">
                  <a:extLst>
                    <a:ext uri="{9D8B030D-6E8A-4147-A177-3AD203B41FA5}">
                      <a16:colId xmlns:a16="http://schemas.microsoft.com/office/drawing/2014/main" val="2776018672"/>
                    </a:ext>
                  </a:extLst>
                </a:gridCol>
                <a:gridCol w="892703">
                  <a:extLst>
                    <a:ext uri="{9D8B030D-6E8A-4147-A177-3AD203B41FA5}">
                      <a16:colId xmlns:a16="http://schemas.microsoft.com/office/drawing/2014/main" val="3430921050"/>
                    </a:ext>
                  </a:extLst>
                </a:gridCol>
              </a:tblGrid>
              <a:tr h="370840">
                <a:tc>
                  <a:txBody>
                    <a:bodyPr/>
                    <a:lstStyle/>
                    <a:p>
                      <a:r>
                        <a:rPr lang="en-US" b="1">
                          <a:solidFill>
                            <a:schemeClr val="bg1"/>
                          </a:solidFill>
                        </a:rPr>
                        <a:t>Feature</a:t>
                      </a:r>
                    </a:p>
                  </a:txBody>
                  <a:tcPr/>
                </a:tc>
                <a:tc>
                  <a:txBody>
                    <a:bodyPr/>
                    <a:lstStyle/>
                    <a:p>
                      <a:r>
                        <a:rPr lang="en-US" b="1">
                          <a:solidFill>
                            <a:schemeClr val="bg1"/>
                          </a:solidFill>
                        </a:rPr>
                        <a:t>%age of outliers</a:t>
                      </a:r>
                    </a:p>
                  </a:txBody>
                  <a:tcPr/>
                </a:tc>
                <a:extLst>
                  <a:ext uri="{0D108BD9-81ED-4DB2-BD59-A6C34878D82A}">
                    <a16:rowId xmlns:a16="http://schemas.microsoft.com/office/drawing/2014/main" val="2893308274"/>
                  </a:ext>
                </a:extLst>
              </a:tr>
              <a:tr h="295727">
                <a:tc>
                  <a:txBody>
                    <a:bodyPr/>
                    <a:lstStyle/>
                    <a:p>
                      <a:r>
                        <a:rPr lang="en-US" sz="1100">
                          <a:solidFill>
                            <a:schemeClr val="bg1"/>
                          </a:solidFill>
                        </a:rPr>
                        <a:t>Instrumentalness</a:t>
                      </a:r>
                    </a:p>
                  </a:txBody>
                  <a:tcPr/>
                </a:tc>
                <a:tc>
                  <a:txBody>
                    <a:bodyPr/>
                    <a:lstStyle/>
                    <a:p>
                      <a:r>
                        <a:rPr lang="en-US" sz="1100">
                          <a:solidFill>
                            <a:schemeClr val="bg1"/>
                          </a:solidFill>
                        </a:rPr>
                        <a:t>21.6324</a:t>
                      </a:r>
                    </a:p>
                  </a:txBody>
                  <a:tcPr/>
                </a:tc>
                <a:extLst>
                  <a:ext uri="{0D108BD9-81ED-4DB2-BD59-A6C34878D82A}">
                    <a16:rowId xmlns:a16="http://schemas.microsoft.com/office/drawing/2014/main" val="2851208880"/>
                  </a:ext>
                </a:extLst>
              </a:tr>
              <a:tr h="254937">
                <a:tc>
                  <a:txBody>
                    <a:bodyPr/>
                    <a:lstStyle/>
                    <a:p>
                      <a:r>
                        <a:rPr lang="en-US" sz="1100">
                          <a:solidFill>
                            <a:schemeClr val="bg1"/>
                          </a:solidFill>
                        </a:rPr>
                        <a:t>Liveness</a:t>
                      </a:r>
                    </a:p>
                  </a:txBody>
                  <a:tcPr/>
                </a:tc>
                <a:tc>
                  <a:txBody>
                    <a:bodyPr/>
                    <a:lstStyle/>
                    <a:p>
                      <a:r>
                        <a:rPr lang="en-US" sz="1100">
                          <a:solidFill>
                            <a:schemeClr val="bg1"/>
                          </a:solidFill>
                        </a:rPr>
                        <a:t>7.0745</a:t>
                      </a:r>
                    </a:p>
                  </a:txBody>
                  <a:tcPr/>
                </a:tc>
                <a:extLst>
                  <a:ext uri="{0D108BD9-81ED-4DB2-BD59-A6C34878D82A}">
                    <a16:rowId xmlns:a16="http://schemas.microsoft.com/office/drawing/2014/main" val="2456958329"/>
                  </a:ext>
                </a:extLst>
              </a:tr>
              <a:tr h="285529">
                <a:tc>
                  <a:txBody>
                    <a:bodyPr/>
                    <a:lstStyle/>
                    <a:p>
                      <a:r>
                        <a:rPr lang="en-US" sz="1100">
                          <a:solidFill>
                            <a:schemeClr val="bg1"/>
                          </a:solidFill>
                        </a:rPr>
                        <a:t>Speechiness</a:t>
                      </a:r>
                    </a:p>
                  </a:txBody>
                  <a:tcPr/>
                </a:tc>
                <a:tc>
                  <a:txBody>
                    <a:bodyPr/>
                    <a:lstStyle/>
                    <a:p>
                      <a:r>
                        <a:rPr lang="en-US" sz="1100">
                          <a:solidFill>
                            <a:schemeClr val="bg1"/>
                          </a:solidFill>
                        </a:rPr>
                        <a:t>13.92819</a:t>
                      </a:r>
                    </a:p>
                  </a:txBody>
                  <a:tcPr/>
                </a:tc>
                <a:extLst>
                  <a:ext uri="{0D108BD9-81ED-4DB2-BD59-A6C34878D82A}">
                    <a16:rowId xmlns:a16="http://schemas.microsoft.com/office/drawing/2014/main" val="4225125690"/>
                  </a:ext>
                </a:extLst>
              </a:tr>
            </a:tbl>
          </a:graphicData>
        </a:graphic>
      </p:graphicFrame>
    </p:spTree>
    <p:extLst>
      <p:ext uri="{BB962C8B-B14F-4D97-AF65-F5344CB8AC3E}">
        <p14:creationId xmlns:p14="http://schemas.microsoft.com/office/powerpoint/2010/main" val="271115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4"/>
          <p:cNvPicPr preferRelativeResize="0"/>
          <p:nvPr/>
        </p:nvPicPr>
        <p:blipFill rotWithShape="1">
          <a:blip r:embed="rId3">
            <a:alphaModFix/>
          </a:blip>
          <a:srcRect l="7783"/>
          <a:stretch/>
        </p:blipFill>
        <p:spPr>
          <a:xfrm>
            <a:off x="150" y="0"/>
            <a:ext cx="9144000" cy="5143500"/>
          </a:xfrm>
          <a:prstGeom prst="rect">
            <a:avLst/>
          </a:prstGeom>
          <a:noFill/>
          <a:ln>
            <a:noFill/>
          </a:ln>
        </p:spPr>
      </p:pic>
      <p:sp>
        <p:nvSpPr>
          <p:cNvPr id="140" name="Google Shape;140;p14"/>
          <p:cNvSpPr txBox="1">
            <a:spLocks noGrp="1"/>
          </p:cNvSpPr>
          <p:nvPr>
            <p:ph type="title"/>
          </p:nvPr>
        </p:nvSpPr>
        <p:spPr>
          <a:xfrm>
            <a:off x="739183" y="365722"/>
            <a:ext cx="8203577" cy="1155900"/>
          </a:xfrm>
          <a:prstGeom prst="rect">
            <a:avLst/>
          </a:prstGeom>
          <a:noFill/>
          <a:ln>
            <a:noFill/>
          </a:ln>
        </p:spPr>
        <p:txBody>
          <a:bodyPr spcFirstLastPara="1" wrap="square" lIns="91425" tIns="91425" rIns="91425" bIns="91425" anchor="ctr" anchorCtr="0">
            <a:noAutofit/>
          </a:bodyPr>
          <a:lstStyle/>
          <a:p>
            <a:r>
              <a:rPr lang="en" sz="4800" b="1">
                <a:solidFill>
                  <a:srgbClr val="4A86E8"/>
                </a:solidFill>
              </a:rPr>
              <a:t>FEATURE ENGINEERING</a:t>
            </a:r>
          </a:p>
        </p:txBody>
      </p:sp>
      <p:sp>
        <p:nvSpPr>
          <p:cNvPr id="141" name="Google Shape;141;p14"/>
          <p:cNvSpPr txBox="1"/>
          <p:nvPr/>
        </p:nvSpPr>
        <p:spPr>
          <a:xfrm>
            <a:off x="4790029" y="2062827"/>
            <a:ext cx="3692187" cy="2412641"/>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rgbClr val="4A86E8"/>
              </a:solidFill>
              <a:latin typeface="Montserrat"/>
              <a:ea typeface="Montserrat"/>
              <a:cs typeface="Montserrat"/>
              <a:sym typeface="Montserrat"/>
            </a:endParaRPr>
          </a:p>
          <a:p>
            <a:pPr algn="just"/>
            <a:r>
              <a:rPr lang="en" sz="2000" b="1">
                <a:solidFill>
                  <a:srgbClr val="3C78D8"/>
                </a:solidFill>
                <a:latin typeface="Footlight MT Light"/>
                <a:ea typeface="Montserrat"/>
              </a:rPr>
              <a:t>New Features </a:t>
            </a:r>
            <a:r>
              <a:rPr lang="en" sz="2000" b="1">
                <a:solidFill>
                  <a:srgbClr val="FFFFFF"/>
                </a:solidFill>
                <a:latin typeface="Footlight MT Light"/>
                <a:ea typeface="Montserrat"/>
              </a:rPr>
              <a:t>introduced to increase the </a:t>
            </a:r>
            <a:r>
              <a:rPr lang="en" sz="2000" b="1">
                <a:solidFill>
                  <a:srgbClr val="3C78D8"/>
                </a:solidFill>
                <a:latin typeface="Footlight MT Light"/>
                <a:ea typeface="Montserrat"/>
              </a:rPr>
              <a:t>accuracy</a:t>
            </a:r>
            <a:r>
              <a:rPr lang="en" sz="2000" b="1">
                <a:solidFill>
                  <a:srgbClr val="FFFFFF"/>
                </a:solidFill>
                <a:latin typeface="Footlight MT Light"/>
                <a:ea typeface="Montserrat"/>
              </a:rPr>
              <a:t> of model:</a:t>
            </a:r>
            <a:endParaRPr lang="en" b="1">
              <a:latin typeface="Baskerville Old Face"/>
            </a:endParaRPr>
          </a:p>
          <a:p>
            <a:pPr algn="just"/>
            <a:endParaRPr lang="en" sz="2000" b="1">
              <a:solidFill>
                <a:srgbClr val="FFFFFF"/>
              </a:solidFill>
              <a:latin typeface="Baskerville Old Face"/>
              <a:ea typeface="Montserrat"/>
            </a:endParaRPr>
          </a:p>
          <a:p>
            <a:pPr algn="ctr"/>
            <a:r>
              <a:rPr lang="en" sz="2000">
                <a:solidFill>
                  <a:srgbClr val="FFFFFF"/>
                </a:solidFill>
                <a:latin typeface="Baskerville Old Face"/>
                <a:ea typeface="Montserrat"/>
              </a:rPr>
              <a:t>Release Day</a:t>
            </a:r>
            <a:endParaRPr lang="en" sz="2000" b="0" i="0" u="none" strike="noStrike" cap="none">
              <a:solidFill>
                <a:srgbClr val="FFFFFF"/>
              </a:solidFill>
              <a:latin typeface="Baskerville Old Face"/>
              <a:ea typeface="Montserrat"/>
            </a:endParaRPr>
          </a:p>
          <a:p>
            <a:pPr algn="ctr"/>
            <a:r>
              <a:rPr lang="en" sz="2000">
                <a:solidFill>
                  <a:srgbClr val="FFFFFF"/>
                </a:solidFill>
                <a:latin typeface="Baskerville Old Face"/>
                <a:ea typeface="Montserrat"/>
              </a:rPr>
              <a:t>Release Month</a:t>
            </a:r>
            <a:endParaRPr lang="en" sz="2000" b="0" i="0" u="none" strike="noStrike" cap="none">
              <a:solidFill>
                <a:srgbClr val="FFFFFF"/>
              </a:solidFill>
              <a:latin typeface="Baskerville Old Face"/>
              <a:ea typeface="Montserrat"/>
            </a:endParaRP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a:solidFill>
                <a:srgbClr val="FFFFFF"/>
              </a:solidFill>
              <a:latin typeface="Montserrat"/>
              <a:ea typeface="Montserrat"/>
            </a:endParaRPr>
          </a:p>
          <a:p>
            <a:pPr>
              <a:buSzPts val="1400"/>
            </a:pPr>
            <a:endParaRPr lang="en">
              <a:solidFill>
                <a:srgbClr val="FFFFFF"/>
              </a:solidFill>
              <a:latin typeface="Montserrat"/>
            </a:endParaRPr>
          </a:p>
          <a:p>
            <a:pPr>
              <a:buSzPts val="1400"/>
            </a:pPr>
            <a:endParaRPr lang="en">
              <a:solidFill>
                <a:srgbClr val="FFFFFF"/>
              </a:solidFill>
            </a:endParaRPr>
          </a:p>
          <a:p>
            <a:pPr>
              <a:buSzPts val="1400"/>
            </a:pPr>
            <a:r>
              <a:rPr lang="en">
                <a:solidFill>
                  <a:srgbClr val="FFFFFF"/>
                </a:solidFill>
              </a:rPr>
              <a:t>           </a:t>
            </a:r>
            <a:endParaRPr lang="en-US" sz="1400" b="0" i="0" u="none" strike="noStrike" cap="none">
              <a:solidFill>
                <a:srgbClr val="FFFFFF"/>
              </a:solidFill>
              <a:latin typeface="Arial"/>
              <a:ea typeface="Arial"/>
              <a:cs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3F3"/>
              </a:solidFill>
              <a:latin typeface="Arial"/>
              <a:ea typeface="Arial"/>
              <a:cs typeface="Arial"/>
              <a:sym typeface="Arial"/>
            </a:endParaRPr>
          </a:p>
          <a:p>
            <a:pPr>
              <a:buSzPts val="1400"/>
            </a:pPr>
            <a:r>
              <a:rPr lang="en">
                <a:solidFill>
                  <a:srgbClr val="F3F3F3"/>
                </a:solidFill>
              </a:rPr>
              <a:t>      </a:t>
            </a:r>
            <a:endParaRPr lang="en-US" sz="1400" b="0" i="0" u="none" strike="noStrike" cap="none">
              <a:solidFill>
                <a:srgbClr val="F3F3F3"/>
              </a:solidFill>
              <a:latin typeface="Arial"/>
              <a:ea typeface="Arial"/>
              <a:cs typeface="Arial"/>
            </a:endParaRPr>
          </a:p>
        </p:txBody>
      </p:sp>
      <p:sp>
        <p:nvSpPr>
          <p:cNvPr id="142" name="Google Shape;142;p14"/>
          <p:cNvSpPr/>
          <p:nvPr/>
        </p:nvSpPr>
        <p:spPr>
          <a:xfrm>
            <a:off x="669559" y="464520"/>
            <a:ext cx="8039413" cy="951032"/>
          </a:xfrm>
          <a:custGeom>
            <a:avLst/>
            <a:gdLst/>
            <a:ahLst/>
            <a:cxnLst/>
            <a:rect l="l" t="t" r="r" b="b"/>
            <a:pathLst>
              <a:path w="309441" h="38888" extrusionOk="0">
                <a:moveTo>
                  <a:pt x="332" y="0"/>
                </a:moveTo>
                <a:lnTo>
                  <a:pt x="309441" y="0"/>
                </a:lnTo>
                <a:lnTo>
                  <a:pt x="309441" y="38888"/>
                </a:lnTo>
                <a:lnTo>
                  <a:pt x="0" y="38888"/>
                </a:lnTo>
                <a:close/>
              </a:path>
            </a:pathLst>
          </a:custGeom>
          <a:noFill/>
          <a:ln w="38100" cap="flat" cmpd="sng">
            <a:solidFill>
              <a:srgbClr val="3C78D8"/>
            </a:solidFill>
            <a:prstDash val="solid"/>
            <a:round/>
            <a:headEnd type="none" w="sm" len="sm"/>
            <a:tailEnd type="none" w="sm" len="sm"/>
          </a:ln>
        </p:spPr>
      </p:sp>
      <p:sp>
        <p:nvSpPr>
          <p:cNvPr id="145" name="Google Shape;145;p14"/>
          <p:cNvSpPr/>
          <p:nvPr/>
        </p:nvSpPr>
        <p:spPr>
          <a:xfrm>
            <a:off x="4394383" y="2284971"/>
            <a:ext cx="4315545" cy="1969902"/>
          </a:xfrm>
          <a:prstGeom prst="rect">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Picture 3" descr="Diagram, icon&#10;&#10;Description automatically generated">
            <a:extLst>
              <a:ext uri="{FF2B5EF4-FFF2-40B4-BE49-F238E27FC236}">
                <a16:creationId xmlns:a16="http://schemas.microsoft.com/office/drawing/2014/main" id="{EAB12475-5537-4881-828F-3E16AB3A5376}"/>
              </a:ext>
            </a:extLst>
          </p:cNvPr>
          <p:cNvPicPr>
            <a:picLocks noChangeAspect="1"/>
          </p:cNvPicPr>
          <p:nvPr/>
        </p:nvPicPr>
        <p:blipFill>
          <a:blip r:embed="rId4"/>
          <a:stretch>
            <a:fillRect/>
          </a:stretch>
        </p:blipFill>
        <p:spPr>
          <a:xfrm>
            <a:off x="833994" y="2341452"/>
            <a:ext cx="2656004" cy="1858660"/>
          </a:xfrm>
          <a:prstGeom prst="rect">
            <a:avLst/>
          </a:prstGeom>
        </p:spPr>
      </p:pic>
      <p:sp>
        <p:nvSpPr>
          <p:cNvPr id="2" name="Google Shape;144;p14">
            <a:extLst>
              <a:ext uri="{FF2B5EF4-FFF2-40B4-BE49-F238E27FC236}">
                <a16:creationId xmlns:a16="http://schemas.microsoft.com/office/drawing/2014/main" id="{0830C92C-7821-4D84-93BD-6FEB4F06FE68}"/>
              </a:ext>
            </a:extLst>
          </p:cNvPr>
          <p:cNvSpPr/>
          <p:nvPr/>
        </p:nvSpPr>
        <p:spPr>
          <a:xfrm>
            <a:off x="739797" y="2281641"/>
            <a:ext cx="2848091" cy="1967237"/>
          </a:xfrm>
          <a:prstGeom prst="rect">
            <a:avLst/>
          </a:prstGeom>
          <a:noFill/>
          <a:ln w="3810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7959638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1543</Words>
  <Application>Microsoft Office PowerPoint</Application>
  <PresentationFormat>On-screen Show (16:9)</PresentationFormat>
  <Paragraphs>324</Paragraphs>
  <Slides>23</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23</vt:i4>
      </vt:variant>
    </vt:vector>
  </HeadingPairs>
  <TitlesOfParts>
    <vt:vector size="40" baseType="lpstr">
      <vt:lpstr>Footlight MT Light</vt:lpstr>
      <vt:lpstr>Century Schoolbook</vt:lpstr>
      <vt:lpstr>Lato</vt:lpstr>
      <vt:lpstr>Biome Light</vt:lpstr>
      <vt:lpstr>Book Antiqua</vt:lpstr>
      <vt:lpstr>Cooper Black</vt:lpstr>
      <vt:lpstr>Copperplate Gothic Bold</vt:lpstr>
      <vt:lpstr>Bell MT</vt:lpstr>
      <vt:lpstr>Moon</vt:lpstr>
      <vt:lpstr>Arial</vt:lpstr>
      <vt:lpstr>Wingdings</vt:lpstr>
      <vt:lpstr>Monnsera</vt:lpstr>
      <vt:lpstr>Montserrat</vt:lpstr>
      <vt:lpstr>Courier New</vt:lpstr>
      <vt:lpstr>Baskerville Old Face</vt:lpstr>
      <vt:lpstr>Bodoni MT Black</vt:lpstr>
      <vt:lpstr>Focus</vt:lpstr>
      <vt:lpstr>Team-34 </vt:lpstr>
      <vt:lpstr>CONTENT OF THE PRESENTATION</vt:lpstr>
      <vt:lpstr> PROBLEM STATEMENT</vt:lpstr>
      <vt:lpstr>PROBLEM STATEMENT</vt:lpstr>
      <vt:lpstr>EXPLORATORY DATA ANALYSIS</vt:lpstr>
      <vt:lpstr>EXPLORATORY DATA ANALYSIS</vt:lpstr>
      <vt:lpstr>EXPLORATORY DATA ANALYSIS</vt:lpstr>
      <vt:lpstr>EXPLORATORY DATA ANALYSIS</vt:lpstr>
      <vt:lpstr>FEATURE ENGINEERING</vt:lpstr>
      <vt:lpstr>FEATURE ENGINEERING </vt:lpstr>
      <vt:lpstr>FEATURE ENGINEERING </vt:lpstr>
      <vt:lpstr>MODELS AND PREDICTIONS</vt:lpstr>
      <vt:lpstr>MODELS</vt:lpstr>
      <vt:lpstr>MODELS</vt:lpstr>
      <vt:lpstr>PREDICTIONS</vt:lpstr>
      <vt:lpstr>CONCLUSION</vt:lpstr>
      <vt:lpstr>THANK YOU</vt:lpstr>
      <vt:lpstr>BACKUP SLIDES</vt:lpstr>
      <vt:lpstr>1. Correlation Heatmap</vt:lpstr>
      <vt:lpstr>2. Data Description</vt:lpstr>
      <vt:lpstr>3. Boxplots of features</vt:lpstr>
      <vt:lpstr>4. Histograms of features</vt:lpstr>
      <vt:lpstr>5. Classification Report of Random Forest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Team-34</dc:title>
  <dc:creator>NAMAN</dc:creator>
  <cp:lastModifiedBy>naman jajani</cp:lastModifiedBy>
  <cp:revision>46</cp:revision>
  <dcterms:modified xsi:type="dcterms:W3CDTF">2021-03-19T18:01:48Z</dcterms:modified>
</cp:coreProperties>
</file>