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2" r:id="rId9"/>
    <p:sldId id="283" r:id="rId10"/>
    <p:sldId id="291" r:id="rId11"/>
    <p:sldId id="284" r:id="rId12"/>
    <p:sldId id="285" r:id="rId13"/>
    <p:sldId id="286" r:id="rId14"/>
    <p:sldId id="289" r:id="rId15"/>
    <p:sldId id="290" r:id="rId16"/>
    <p:sldId id="262" r:id="rId17"/>
    <p:sldId id="273" r:id="rId18"/>
    <p:sldId id="272" r:id="rId19"/>
    <p:sldId id="27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xvSfGTUtu1P9IzUz3dhqM1uf0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46b03474e_9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f46b03474e_9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944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46b03474e_35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2f46b03474e_35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f46b03474e_35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2f46b03474e_35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46b03474e_2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f46b03474e_2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46b03474e_2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f46b03474e_2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11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46b03474e_2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f46b03474e_2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952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46b03474e_2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f46b03474e_2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27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46b03474e_2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f46b03474e_2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46b03474e_9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f46b03474e_9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872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46b03474e_9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f46b03474e_9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33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2137" b="13294"/>
          <a:stretch/>
        </p:blipFill>
        <p:spPr>
          <a:xfrm>
            <a:off x="9318437" y="404151"/>
            <a:ext cx="2416210" cy="743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l="48729"/>
          <a:stretch/>
        </p:blipFill>
        <p:spPr>
          <a:xfrm>
            <a:off x="6576553" y="166613"/>
            <a:ext cx="1667734" cy="1051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14760"/>
          <a:stretch/>
        </p:blipFill>
        <p:spPr>
          <a:xfrm>
            <a:off x="457353" y="333580"/>
            <a:ext cx="1912220" cy="8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186413" y="1796952"/>
            <a:ext cx="103641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International Conference on Electrical Electronics and Computing Technologies (ICEECT 2024)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4294967295"/>
          </p:nvPr>
        </p:nvSpPr>
        <p:spPr>
          <a:xfrm>
            <a:off x="1413463" y="2197062"/>
            <a:ext cx="9144000" cy="2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7253" b="1" dirty="0">
                <a:latin typeface="Arial"/>
                <a:ea typeface="Arial"/>
                <a:cs typeface="Arial"/>
                <a:sym typeface="Arial"/>
              </a:rPr>
              <a:t>Lane Detection using the concept of Deep Learning and Digital Image Processing</a:t>
            </a:r>
            <a:endParaRPr sz="17253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1162"/>
              <a:buFont typeface="Arial"/>
              <a:buNone/>
            </a:pPr>
            <a:br>
              <a:rPr lang="en-US" sz="8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8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Arial"/>
              <a:buNone/>
            </a:pPr>
            <a:r>
              <a:rPr lang="en-US" sz="7400" b="1" i="0" u="none" strike="noStrike" cap="none" dirty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Paper ID: 698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Arial"/>
              <a:buNone/>
            </a:pPr>
            <a:r>
              <a:rPr lang="en-US" sz="7400" b="1" i="0" u="none" strike="noStrike" cap="none" dirty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PRESENTER NAME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Arial"/>
              <a:buNone/>
            </a:pPr>
            <a:r>
              <a:rPr lang="en-US" sz="7400" b="1" dirty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Shashi Kant Ojha (SET, CSE Department Sharda University)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Arial"/>
              <a:buNone/>
            </a:pPr>
            <a:r>
              <a:rPr lang="en-US" sz="7400" b="1" dirty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Abhishek Kumar (SET, CSE Department Sharda University)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Arial"/>
              <a:buNone/>
            </a:pPr>
            <a:r>
              <a:rPr lang="en-US" sz="7400" b="1" dirty="0">
                <a:solidFill>
                  <a:srgbClr val="4C4C4C"/>
                </a:solidFill>
                <a:latin typeface="Arial"/>
                <a:cs typeface="Arial"/>
                <a:sym typeface="Arial"/>
              </a:rPr>
              <a:t>Sandeep Kumar (SET, CSE Department Sharda University)</a:t>
            </a:r>
            <a:endParaRPr dirty="0"/>
          </a:p>
          <a:p>
            <a:pPr marL="228600" marR="0" lvl="0" indent="-17081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3228" y="285896"/>
            <a:ext cx="1912220" cy="93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7AF1-7422-F142-8FDB-F89DB197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449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(Flow diagram of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5DF91-E257-48A2-321A-B019F898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88" y="1319519"/>
            <a:ext cx="8469155" cy="51994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4850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46b03474e_93_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  <a:endParaRPr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Google Shape;203;g2f46b03474e_93_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methodology and architecture of the whole model: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 and preprocess the TU Simple Lane Detection dataset.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endParaRPr lang="en-US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SCNN: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Extract high-level semantic features (e.g., road, lane markings).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CNN: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 low-level features (e.g., edges, corners).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Segmentation:</a:t>
            </a:r>
            <a:endParaRPr lang="en-US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U-Net: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 pixel-wise segmentation to predict lane boundaries.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Post-processing: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Refine the segmentation results using techniques like morphological operations.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" name="Google Shape;204;g2f46b03474e_93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9203" y="5918085"/>
            <a:ext cx="1547196" cy="75473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f46b03474e_93_138"/>
          <p:cNvSpPr txBox="1"/>
          <p:nvPr/>
        </p:nvSpPr>
        <p:spPr>
          <a:xfrm>
            <a:off x="5918550" y="1597075"/>
            <a:ext cx="548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83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46b03474e_93_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  <a:b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the architecture of CNN and U-Net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" name="Google Shape;204;g2f46b03474e_93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9203" y="5918085"/>
            <a:ext cx="1547196" cy="75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C4B7FD-955B-ED1D-DE55-E13C96CD8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0" y="1605492"/>
            <a:ext cx="5123892" cy="2531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C0974-11AA-2D07-A9C7-14D4D1836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0" y="1605491"/>
            <a:ext cx="5693402" cy="2972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03EBDC-40ED-DAC9-7E24-2B05B80D3FD5}"/>
              </a:ext>
            </a:extLst>
          </p:cNvPr>
          <p:cNvSpPr/>
          <p:nvPr/>
        </p:nvSpPr>
        <p:spPr>
          <a:xfrm>
            <a:off x="6291856" y="4756652"/>
            <a:ext cx="5214258" cy="10232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Architecture of U-Net</a:t>
            </a:r>
          </a:p>
          <a:p>
            <a:pPr algn="ctr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https://www.geeksforgeeks.org/u-net-architecture-explained/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EBE3EF-CA91-D158-557B-01B1FD0B5452}"/>
              </a:ext>
            </a:extLst>
          </p:cNvPr>
          <p:cNvSpPr/>
          <p:nvPr/>
        </p:nvSpPr>
        <p:spPr>
          <a:xfrm>
            <a:off x="510938" y="4756652"/>
            <a:ext cx="5214258" cy="10232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Architecture of CNN </a:t>
            </a:r>
          </a:p>
          <a:p>
            <a:pPr algn="ctr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https://www.upgrad.com/blog/basic-cnn-architecture/</a:t>
            </a:r>
          </a:p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9154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6C20-3594-D57D-7427-3F9F7AA0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7AFF1-26C9-24A7-F163-ECE9486AE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73970"/>
            <a:ext cx="5183188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color selected image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7F2413-4FCA-4636-58F9-74D2F2A534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533" r="54058" b="3091"/>
          <a:stretch/>
        </p:blipFill>
        <p:spPr>
          <a:xfrm>
            <a:off x="6302715" y="2097881"/>
            <a:ext cx="3803309" cy="4487905"/>
          </a:xfrm>
        </p:spPr>
      </p:pic>
      <p:pic>
        <p:nvPicPr>
          <p:cNvPr id="3" name="Google Shape;204;g2f46b03474e_93_138">
            <a:extLst>
              <a:ext uri="{FF2B5EF4-FFF2-40B4-BE49-F238E27FC236}">
                <a16:creationId xmlns:a16="http://schemas.microsoft.com/office/drawing/2014/main" id="{D3B789FA-B000-1418-E869-9E002AD7D4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9203" y="5918085"/>
            <a:ext cx="1547196" cy="75473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4FD71C5-6D5C-9BBB-5D70-B1F19A8ECB45}"/>
              </a:ext>
            </a:extLst>
          </p:cNvPr>
          <p:cNvSpPr txBox="1">
            <a:spLocks/>
          </p:cNvSpPr>
          <p:nvPr/>
        </p:nvSpPr>
        <p:spPr>
          <a:xfrm>
            <a:off x="672657" y="129449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of Hough Transform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E4F974-7E54-C062-9184-CBA51C549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1" r="54453" b="3611"/>
          <a:stretch/>
        </p:blipFill>
        <p:spPr>
          <a:xfrm>
            <a:off x="669481" y="2097880"/>
            <a:ext cx="4621710" cy="44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50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083B5B0-711F-0100-4D89-2BD4D0A79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97" t="45578" r="21607" b="32483"/>
          <a:stretch/>
        </p:blipFill>
        <p:spPr>
          <a:xfrm>
            <a:off x="744282" y="1153886"/>
            <a:ext cx="10540900" cy="415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oogle Shape;204;g2f46b03474e_93_138">
            <a:extLst>
              <a:ext uri="{FF2B5EF4-FFF2-40B4-BE49-F238E27FC236}">
                <a16:creationId xmlns:a16="http://schemas.microsoft.com/office/drawing/2014/main" id="{5A7E95D0-227B-3F11-ABA6-0EF9B7357C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9203" y="5918085"/>
            <a:ext cx="1547196" cy="75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02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CF44-2E25-3FC3-0E5D-47EE1CE4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895C65-5EE5-996F-066B-00AD873F1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00022"/>
            <a:ext cx="1079862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Strengths: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Combining CNN, SCNN, and U-Net can leverage the strengths of each model, resulting in improved lane detection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Robustness: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combined approach can be more robust to variations in lighting conditions, occlusions, and road markings.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integration of different models can lead to more accurate lane boundary predictions.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204;g2f46b03474e_93_138">
            <a:extLst>
              <a:ext uri="{FF2B5EF4-FFF2-40B4-BE49-F238E27FC236}">
                <a16:creationId xmlns:a16="http://schemas.microsoft.com/office/drawing/2014/main" id="{E89FF4F6-3FCC-3769-E3C6-DE5DC387E4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9203" y="5918085"/>
            <a:ext cx="1547196" cy="75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79300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 detection is a critical component for autonomous driving and ADAS, enhancing vehicle safety and navigation.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deep learning and digital image processing techniques addresses the challenges of variability in road and environmental conditions.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 improvement in algorithms for higher accuracy and efficiency.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advanced hardware solutions for better real-time performance.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lane detection systems are essential for the advancement of autonomous vehicles, contributing to safer and more reliable transportation.</a:t>
            </a:r>
          </a:p>
        </p:txBody>
      </p:sp>
      <p:pic>
        <p:nvPicPr>
          <p:cNvPr id="4" name="Google Shape;204;g2f46b03474e_93_138">
            <a:extLst>
              <a:ext uri="{FF2B5EF4-FFF2-40B4-BE49-F238E27FC236}">
                <a16:creationId xmlns:a16="http://schemas.microsoft.com/office/drawing/2014/main" id="{DE5DE8B4-4CA0-4BC6-2F40-40D401EA22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9203" y="5918085"/>
            <a:ext cx="1547196" cy="75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3039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46b03474e_35_51"/>
          <p:cNvSpPr txBox="1">
            <a:spLocks noGrp="1"/>
          </p:cNvSpPr>
          <p:nvPr>
            <p:ph type="title"/>
          </p:nvPr>
        </p:nvSpPr>
        <p:spPr>
          <a:xfrm>
            <a:off x="609325" y="-223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265;g2f46b03474e_35_51"/>
          <p:cNvSpPr txBox="1">
            <a:spLocks noGrp="1"/>
          </p:cNvSpPr>
          <p:nvPr>
            <p:ph type="body" idx="1"/>
          </p:nvPr>
        </p:nvSpPr>
        <p:spPr>
          <a:xfrm>
            <a:off x="112800" y="950700"/>
            <a:ext cx="11966400" cy="49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[1] Canny, J. (1986). A Computational Approach to Edge Detection. IEEE Transactions on Pattern Analysis and Machine Intelligence, 8(6), 679-698.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[2] Hough, P. V. C. (1962). Method and Means for Recognizing Complex Patterns. U.S. Patent No. 3,069,654.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[3] RANSAC (Random Sample Consensus). (n.d.). Retrieved from https://en.wikipedia.org/wiki/Random_sample_consensus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[4] Long, J.,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Shelhamer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E., &amp; Darrell, T. (2015). Fully Convolutional Networks for Semantic Segmentation. Proceedings of the IEEE Conference on Computer Vision and Pattern Recognition (CVPR), 3431-3440.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[5]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Ronneberger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O., Fischer, P., &amp;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Brox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T. (2015). U-Net: Convolutional Networks for Biomedical Image Segmentation. Medical Image Computing and Computer-Assisted Intervention (MICCAI), 9351, 234-241.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2f46b03474e_35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9203" y="5918085"/>
            <a:ext cx="1547196" cy="75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A08E7-E930-9A6A-D345-213DBE9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7575" cy="61976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Redmon, J., &amp; Farhadi, A. (2017). YOLO9000: Better, Faster, Stronger. Proceedings of the IEEE Conference on Computer Vision and Pattern Recognition (CVPR), 7263-7271.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Hochreiter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&amp; 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Schmidhuber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(1997). Long Short-Term Memory. Neural Computation, 9(8), 1735-1780.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Girshick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(2015). Fast R-CNN. Proceedings of the IEEE International Conference on Computer Vision (ICCV), 1440-1448.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 He, K., 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Gkioxari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Dollár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&amp; 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Girshick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(2017). Mask R-CNN. Proceedings of the IEEE International Conference on Computer Vision (ICCV), 2961-2969.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 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Felzenszwalb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F., 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Girshick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B., McAllester, D., &amp; Ramanan, D. (2010). Object Detection with Discriminatively Trained Part-Based Models. IEEE Transactions on Pattern Analysis and Machine Intelligence, 32(9), 1627-1645.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 Ciresan, D., Giusti, A., Gambardella, L. M., &amp; 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Schmidhuber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(2012). Deep Neural Networks Segment Neuronal Membranes in Electron Microscopy Images. Advances in Neural Information Processing Systems (NIPS), 2843-2851.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[12] Lee, C. Y., Xie, S., Gallagher, P., Zhang, Z., &amp; Tu, Z. (2015). Deeply-Supervised Nets. Proceedings of the 18th International Conference on Artificial Intelligence and Statistics (AISTATS), 562-570.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7634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46b03474e_35_70"/>
          <p:cNvSpPr txBox="1">
            <a:spLocks noGrp="1"/>
          </p:cNvSpPr>
          <p:nvPr>
            <p:ph type="title"/>
          </p:nvPr>
        </p:nvSpPr>
        <p:spPr>
          <a:xfrm>
            <a:off x="724450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Thank You</a:t>
            </a:r>
            <a:endParaRPr/>
          </a:p>
        </p:txBody>
      </p:sp>
      <p:pic>
        <p:nvPicPr>
          <p:cNvPr id="279" name="Google Shape;279;g2f46b03474e_35_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9203" y="5918085"/>
            <a:ext cx="1547196" cy="75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Contents</a:t>
            </a:r>
            <a:r>
              <a:rPr lang="en-US"/>
              <a:t> 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3169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Working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</a:p>
          <a:p>
            <a:pPr marL="228600" indent="-292100">
              <a:lnSpc>
                <a:spcPct val="95000"/>
              </a:lnSpc>
              <a:spcBef>
                <a:spcPts val="0"/>
              </a:spcBef>
              <a:buSzPts val="2800"/>
              <a:buFont typeface="Times New Roman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2286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b="1" dirty="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b="1" dirty="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b="1" dirty="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endParaRPr dirty="0"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1178" y="5934535"/>
            <a:ext cx="1547196" cy="75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46b03474e_25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30D1-9FCF-46B7-3AF6-4753CBA73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025" y="1346653"/>
            <a:ext cx="6420521" cy="4782003"/>
          </a:xfrm>
        </p:spPr>
        <p:txBody>
          <a:bodyPr>
            <a:normAutofit/>
          </a:bodyPr>
          <a:lstStyle/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lane detection is crucial for autonomous vehicles and advanced driver assistance systems.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detection, Hough Transform and Kalman filtering have limitations in complex scenarios.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powerful solution by learning complex patterns from large datasets.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system we are able to discuss the application of deep learning techniques for lane detection, focusing on Semantic Convolutional Neural Network (CNN).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Google Shape;103;g2f46b03474e_25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1178" y="5934535"/>
            <a:ext cx="1547196" cy="75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B9F3C-9EEC-5DE9-DF1F-9C3A13A99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722" y="1433279"/>
            <a:ext cx="4407253" cy="3308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4AE5AE-2EFB-BB9C-6BBD-7D00CAA89B00}"/>
              </a:ext>
            </a:extLst>
          </p:cNvPr>
          <p:cNvSpPr/>
          <p:nvPr/>
        </p:nvSpPr>
        <p:spPr>
          <a:xfrm>
            <a:off x="7326085" y="4908990"/>
            <a:ext cx="4492289" cy="9007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Lane detected image overview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https://www.hackster.io/kemfic/simple-lane-detection-c3db2f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46b03474e_25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Introduction (contd.)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30D1-9FCF-46B7-3AF6-4753CBA73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539"/>
            <a:ext cx="10980174" cy="4576996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lane detection and why is it important?</a:t>
            </a:r>
          </a:p>
          <a:p>
            <a:pPr marL="11430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 detection is the process of identifying the lanes on a roadway from camera images and videos.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lvl="1"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driving.</a:t>
            </a:r>
          </a:p>
          <a:p>
            <a:pPr lvl="1"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Driving Assistance Systems (ADAS)</a:t>
            </a:r>
          </a:p>
          <a:p>
            <a:pPr lvl="1"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Management.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safety by preventing lane departure.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in navigation and path planning.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 fatigue in semi-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vehicles.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Google Shape;103;g2f46b03474e_25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1178" y="5934535"/>
            <a:ext cx="1547196" cy="75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91290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AC669-5054-DF94-94AF-615803CF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90B430-166B-FD3D-8D01-773F282A7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lane detection a challenging problem?</a:t>
            </a:r>
          </a:p>
          <a:p>
            <a:pPr marL="800100"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Varying Lighting Conditions: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Lane markings can be obscured in low light or under glare.</a:t>
            </a:r>
          </a:p>
          <a:p>
            <a:pPr marL="800100"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Occlusions: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Objects (e.g., vehicles, pedestrians) can obstruct lane markings.</a:t>
            </a:r>
          </a:p>
          <a:p>
            <a:pPr marL="800100"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 Markings: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Variations in lane marking types, colors, and quality.</a:t>
            </a:r>
          </a:p>
          <a:p>
            <a:pPr marL="800100"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Environments: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Urban environments with multiple lanes, intersections, and construction zones. </a:t>
            </a:r>
          </a:p>
          <a:p>
            <a:pPr marL="11430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Google Shape;103;g2f46b03474e_25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1178" y="5934535"/>
            <a:ext cx="1547196" cy="75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B4EB0F-C5A2-3E6A-89F9-E90E717F9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031" y="1474561"/>
            <a:ext cx="3018745" cy="2571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836C98-D0A8-0D4B-276C-640A3872FABC}"/>
              </a:ext>
            </a:extLst>
          </p:cNvPr>
          <p:cNvSpPr/>
          <p:nvPr/>
        </p:nvSpPr>
        <p:spPr>
          <a:xfrm>
            <a:off x="7391230" y="4238628"/>
            <a:ext cx="4194742" cy="14294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Fig: Biggest Question</a:t>
            </a:r>
          </a:p>
          <a:p>
            <a:pPr algn="ctr"/>
            <a:r>
              <a:rPr lang="en-IN" sz="1800" dirty="0"/>
              <a:t>https://www.freepik.com/premium-vector/question-mark-symbol-vector-illustration_29889744.htm</a:t>
            </a:r>
          </a:p>
        </p:txBody>
      </p:sp>
    </p:spTree>
    <p:extLst>
      <p:ext uri="{BB962C8B-B14F-4D97-AF65-F5344CB8AC3E}">
        <p14:creationId xmlns:p14="http://schemas.microsoft.com/office/powerpoint/2010/main" val="4826374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AC669-5054-DF94-94AF-615803CF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(contd.)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90B430-166B-FD3D-8D01-773F282A7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of Deep Learning</a:t>
            </a:r>
          </a:p>
          <a:p>
            <a:pPr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Patterns: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models can learn complex patterns and relationships in images, making them suitable for handling challenging lane detection scenarios.</a:t>
            </a:r>
          </a:p>
          <a:p>
            <a:pPr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Robustness: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models can be trained on large datasets to improve their robustness to different lighting conditions, occlusions, and road variations.</a:t>
            </a:r>
          </a:p>
          <a:p>
            <a:pPr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Performance: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models can be optimized for real-time inference, enabling their application in autonomous driving systems. </a:t>
            </a:r>
          </a:p>
          <a:p>
            <a:pPr marL="571500" indent="-457200" algn="just">
              <a:buFont typeface="+mj-lt"/>
              <a:buAutoNum type="arabicPeriod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Google Shape;103;g2f46b03474e_25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1178" y="5934535"/>
            <a:ext cx="1547196" cy="7547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836C98-D0A8-0D4B-276C-640A3872FABC}"/>
              </a:ext>
            </a:extLst>
          </p:cNvPr>
          <p:cNvSpPr/>
          <p:nvPr/>
        </p:nvSpPr>
        <p:spPr>
          <a:xfrm>
            <a:off x="7391230" y="4238627"/>
            <a:ext cx="4324218" cy="15743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Fig: Real time lane detection and alerts for autonomous driving</a:t>
            </a:r>
          </a:p>
          <a:p>
            <a:pPr algn="ctr"/>
            <a:r>
              <a:rPr lang="en-IN" sz="1800" dirty="0"/>
              <a:t>https://towardsdatascience.com/real-time-lane-detection-and-alerts-for-autonomous-driving-1f0a021390ee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1B50B-B218-13D8-4E9C-C7B65A2A4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856" y="1393708"/>
            <a:ext cx="4841518" cy="27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5450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AC669-5054-DF94-94AF-615803CF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8F1028-A861-FAD0-780D-9CAAF040C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943" y="1433739"/>
            <a:ext cx="10395858" cy="42703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lane detection: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precise identification of the lane boundaries under various conditions.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time- processing: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algorithms capable of processing images/videos in real-time to meet the needs of autonomous driving.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performance across different road conditions, lighting, and weather scenarios.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system that can be easily integrated into a range of vehicles and scaled to different deployment scenarios.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Low-computational cost: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system to run efficiently on available hardware without compromising performance.</a:t>
            </a:r>
          </a:p>
          <a:p>
            <a:pPr algn="just"/>
            <a:endParaRPr lang="en-IN" dirty="0"/>
          </a:p>
        </p:txBody>
      </p:sp>
      <p:pic>
        <p:nvPicPr>
          <p:cNvPr id="103" name="Google Shape;103;g2f46b03474e_25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1178" y="5934535"/>
            <a:ext cx="1547196" cy="75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05909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20AA6D-F223-350A-B584-14D054F5AB1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8" cy="705389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374003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2384593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090505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1385212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1499631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438147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18445819"/>
                    </a:ext>
                  </a:extLst>
                </a:gridCol>
              </a:tblGrid>
              <a:tr h="455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400" kern="100" dirty="0">
                        <a:effectLst/>
                        <a:highlight>
                          <a:srgbClr val="4472C4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400" kern="100" dirty="0">
                        <a:effectLst/>
                        <a:highlight>
                          <a:srgbClr val="4472C4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400" kern="100">
                        <a:effectLst/>
                        <a:highlight>
                          <a:srgbClr val="4472C4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kern="100">
                        <a:effectLst/>
                        <a:highlight>
                          <a:srgbClr val="4472C4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400" kern="100">
                        <a:effectLst/>
                        <a:highlight>
                          <a:srgbClr val="4472C4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400" kern="100">
                        <a:effectLst/>
                        <a:highlight>
                          <a:srgbClr val="4472C4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Datasets Used</a:t>
                      </a:r>
                      <a:endParaRPr lang="en-IN" sz="1400" kern="100">
                        <a:effectLst/>
                        <a:highlight>
                          <a:srgbClr val="4472C4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80159"/>
                  </a:ext>
                </a:extLst>
              </a:tr>
              <a:tr h="4554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kern="100" dirty="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Self-Supervised Learning for Lane Detection</a:t>
                      </a:r>
                      <a:endParaRPr lang="en-IN" sz="1400" kern="100" dirty="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Neven, Davy et al.</a:t>
                      </a:r>
                      <a:endParaRPr lang="en-IN" sz="1400" kern="100" dirty="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400" kern="100" dirty="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Utilizes self-supervised learning techniques to improve lane detection without requiring extensive labeled data.</a:t>
                      </a:r>
                      <a:endParaRPr lang="en-IN" sz="1400" kern="100" dirty="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 may degrade in complex scenarios with multiple lanes.</a:t>
                      </a:r>
                      <a:endParaRPr lang="en-IN" sz="1400" kern="10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CULane, TuSimple</a:t>
                      </a:r>
                      <a:endParaRPr lang="en-IN" sz="1400" kern="10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520034"/>
                  </a:ext>
                </a:extLst>
              </a:tr>
              <a:tr h="10898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End-to-End Lane Detection through Differentiable Least-Squares Fitting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Qin,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Zequn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 al.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Proposes an end-to-end learning framework using differentiable least-squares fitting for lane detection.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Computationally intensive, may struggle with lane occlusions.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TuSimple, CULane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707238"/>
                  </a:ext>
                </a:extLst>
              </a:tr>
              <a:tr h="11171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kern="10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CurveLane-NAS: Unifying Lane-Sensitive Architecture Search and Adaptive Point Blending</a:t>
                      </a:r>
                      <a:endParaRPr lang="en-IN" sz="1400" kern="10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Liu, Wenyuan et al.</a:t>
                      </a:r>
                      <a:endParaRPr lang="en-IN" sz="1400" kern="10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400" kern="100" dirty="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Uses neural architecture search (NAS) to design a lane-sensitive model and adaptive point blending for better accuracy.</a:t>
                      </a:r>
                      <a:endParaRPr lang="en-IN" sz="1400" kern="100" dirty="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computational resources required for NAS.</a:t>
                      </a:r>
                      <a:endParaRPr lang="en-IN" sz="1400" kern="10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CurveLanes</a:t>
                      </a:r>
                      <a:endParaRPr lang="en-IN" sz="1400" kern="10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8734396"/>
                  </a:ext>
                </a:extLst>
              </a:tr>
              <a:tr h="11809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Lane Detection via Deep Reinforcement Learning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Xu, Yang et al.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Introduces deep reinforcement learning for adaptive lane detection in diverse environments.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Reinforcement learning models require significant training time.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ApolloScape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659785"/>
                  </a:ext>
                </a:extLst>
              </a:tr>
              <a:tr h="10986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kern="100" dirty="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Multi-Lane Detection and Recognition Using Attention Mechanism</a:t>
                      </a:r>
                      <a:endParaRPr lang="en-IN" sz="1400" kern="10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Tan, Wei et al.</a:t>
                      </a:r>
                      <a:endParaRPr lang="en-IN" sz="1400" kern="10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400" kern="10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Applies attention mechanisms to improve multi-lane detection and recognition accuracy.</a:t>
                      </a:r>
                      <a:endParaRPr lang="en-IN" sz="1400" kern="10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computational cost, especially for real-time applications.</a:t>
                      </a:r>
                      <a:endParaRPr lang="en-IN" sz="1400" kern="100" dirty="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TuSimple, 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CULane</a:t>
                      </a:r>
                      <a:endParaRPr lang="en-IN" sz="1400" kern="100" dirty="0">
                        <a:effectLst/>
                        <a:highlight>
                          <a:srgbClr val="D9E2F3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85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19703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46b03474e_93_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Google Shape;203;g2f46b03474e_93_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 Simple Lane Detection dataset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 algn="just">
              <a:buNone/>
            </a:pPr>
            <a:r>
              <a:rPr lang="en-US" sz="2200" b="1" dirty="0"/>
              <a:t>Key Points:</a:t>
            </a:r>
            <a:endParaRPr lang="en-US" sz="22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dirty="0"/>
              <a:t>Size:</a:t>
            </a:r>
            <a:r>
              <a:rPr lang="en-US" sz="2200" dirty="0"/>
              <a:t> Contains a large number of high-resolution images (e.g., 1280x720 pixels) collected from various driving scenarios.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dirty="0"/>
              <a:t>Annotation:</a:t>
            </a:r>
            <a:r>
              <a:rPr lang="en-US" sz="2200" dirty="0"/>
              <a:t> Each image is accompanied by detailed lane annotations, including lane markings, lane boundaries, and lane types.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dirty="0"/>
              <a:t>Diversity:</a:t>
            </a:r>
            <a:r>
              <a:rPr lang="en-US" sz="2200" dirty="0"/>
              <a:t> Covers a wide range of driving conditions, such as urban roads, highways, and rural areas.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dirty="0"/>
              <a:t>Challenges:</a:t>
            </a:r>
            <a:r>
              <a:rPr lang="en-US" sz="2200" dirty="0"/>
              <a:t> Includes challenging scenarios like occlusions, varying lighting conditions, and complex road structures.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dirty="0"/>
              <a:t>Format:</a:t>
            </a:r>
            <a:r>
              <a:rPr lang="en-US" sz="2200" dirty="0"/>
              <a:t> Images are typically in JPEG format, while annotations are in JSON format.</a:t>
            </a:r>
            <a:endParaRPr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" name="Google Shape;204;g2f46b03474e_93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9203" y="5918085"/>
            <a:ext cx="1547196" cy="75473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f46b03474e_93_138"/>
          <p:cNvSpPr txBox="1"/>
          <p:nvPr/>
        </p:nvSpPr>
        <p:spPr>
          <a:xfrm>
            <a:off x="5918550" y="1597075"/>
            <a:ext cx="548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g2f46b03474e_93_138"/>
          <p:cNvSpPr txBox="1"/>
          <p:nvPr/>
        </p:nvSpPr>
        <p:spPr>
          <a:xfrm>
            <a:off x="5480125" y="3100175"/>
            <a:ext cx="618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7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1606</Words>
  <Application>Microsoft Office PowerPoint</Application>
  <PresentationFormat>Widescreen</PresentationFormat>
  <Paragraphs>158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Contents </vt:lpstr>
      <vt:lpstr>Introduction</vt:lpstr>
      <vt:lpstr>Introduction (contd.)</vt:lpstr>
      <vt:lpstr>Problem Statement</vt:lpstr>
      <vt:lpstr>Problem Statement (contd.)</vt:lpstr>
      <vt:lpstr>Objectives </vt:lpstr>
      <vt:lpstr>PowerPoint Presentation</vt:lpstr>
      <vt:lpstr>Dataset Description</vt:lpstr>
      <vt:lpstr>Methodology (Flow diagram of model)</vt:lpstr>
      <vt:lpstr>Methodology (contd.)</vt:lpstr>
      <vt:lpstr>Methodology (contd.) Difference in the architecture of CNN and U-Net</vt:lpstr>
      <vt:lpstr>Working</vt:lpstr>
      <vt:lpstr>PowerPoint Presentation</vt:lpstr>
      <vt:lpstr>Advantages</vt:lpstr>
      <vt:lpstr>Conclusion</vt:lpstr>
      <vt:lpstr>References</vt:lpstr>
      <vt:lpstr>[6] Redmon, J., &amp; Farhadi, A. (2017). YOLO9000: Better, Faster, Stronger. Proceedings of the IEEE Conference on Computer Vision and Pattern Recognition (CVPR), 7263-7271.   [7] Hochreiter, S., &amp; Schmidhuber, J. (1997). Long Short-Term Memory. Neural Computation, 9(8), 1735-1780.   [8] Girshick, R. (2015). Fast R-CNN. Proceedings of the IEEE International Conference on Computer Vision (ICCV), 1440-1448.   [9] He, K., Gkioxari, G., Dollár, P., &amp; Girshick, R. (2017). Mask R-CNN. Proceedings of the IEEE International Conference on Computer Vision (ICCV), 2961-2969.   [10] Felzenszwalb, P. F., Girshick, R. B., McAllester, D., &amp; Ramanan, D. (2010). Object Detection with Discriminatively Trained Part-Based Models. IEEE Transactions on Pattern Analysis and Machine Intelligence, 32(9), 1627-1645.   [11] Ciresan, D., Giusti, A., Gambardella, L. M., &amp; Schmidhuber, J. (2012). Deep Neural Networks Segment Neuronal Membranes in Electron Microscopy Images. Advances in Neural Information Processing Systems (NIPS), 2843-2851.   [12] Lee, C. Y., Xie, S., Gallagher, P., Zhang, Z., &amp; Tu, Z. (2015). Deeply-Supervised Nets. Proceedings of the 18th International Conference on Artificial Intelligence and Statistics (AISTATS), 562-570.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Sushma Kakkar</dc:creator>
  <cp:lastModifiedBy>shashi kantojha</cp:lastModifiedBy>
  <cp:revision>8</cp:revision>
  <dcterms:created xsi:type="dcterms:W3CDTF">2024-08-12T05:23:13Z</dcterms:created>
  <dcterms:modified xsi:type="dcterms:W3CDTF">2024-08-31T16:23:16Z</dcterms:modified>
</cp:coreProperties>
</file>