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68" r:id="rId6"/>
    <p:sldId id="271" r:id="rId7"/>
    <p:sldId id="260" r:id="rId8"/>
    <p:sldId id="269" r:id="rId9"/>
    <p:sldId id="261" r:id="rId10"/>
    <p:sldId id="270" r:id="rId11"/>
    <p:sldId id="264" r:id="rId12"/>
    <p:sldId id="262" r:id="rId13"/>
    <p:sldId id="266"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6101AA-7DF0-4A5D-8FD6-F7F168CAC56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25006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2838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84052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4223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6101AA-7DF0-4A5D-8FD6-F7F168CAC56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60334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101AA-7DF0-4A5D-8FD6-F7F168CAC56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65414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6101AA-7DF0-4A5D-8FD6-F7F168CAC562}"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5938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101AA-7DF0-4A5D-8FD6-F7F168CAC562}"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42519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101AA-7DF0-4A5D-8FD6-F7F168CAC562}"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8307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3641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65718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101AA-7DF0-4A5D-8FD6-F7F168CAC562}"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3FE99-77AD-4592-A048-80FD36C8F97A}" type="slidenum">
              <a:rPr lang="en-US" smtClean="0"/>
              <a:t>‹#›</a:t>
            </a:fld>
            <a:endParaRPr lang="en-US"/>
          </a:p>
        </p:txBody>
      </p:sp>
    </p:spTree>
    <p:extLst>
      <p:ext uri="{BB962C8B-B14F-4D97-AF65-F5344CB8AC3E}">
        <p14:creationId xmlns:p14="http://schemas.microsoft.com/office/powerpoint/2010/main" val="248578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40321753/lane-detection-for-curved-lines"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754" y="2014158"/>
            <a:ext cx="9144000" cy="1276621"/>
          </a:xfrm>
        </p:spPr>
        <p:txBody>
          <a:bodyPr>
            <a:normAutofit fontScale="90000"/>
          </a:bodyPr>
          <a:lstStyle/>
          <a:p>
            <a:pPr defTabSz="374650">
              <a:spcAft>
                <a:spcPts val="600"/>
              </a:spcAft>
            </a:pPr>
            <a:r>
              <a:rPr lang="en-US" sz="2400" b="1" dirty="0">
                <a:solidFill>
                  <a:srgbClr val="000000"/>
                </a:solidFill>
                <a:latin typeface="Times New Roman" panose="02020603050405020304" charset="0"/>
                <a:cs typeface="Times New Roman" panose="02020603050405020304" charset="0"/>
                <a:sym typeface="Times New Roman" panose="02020603050405020304"/>
              </a:rPr>
              <a:t>B. Tech Major Project Evaluation-0, VI Sem</a:t>
            </a:r>
            <a:br>
              <a:rPr lang="en-US" sz="2400" b="1" dirty="0">
                <a:solidFill>
                  <a:srgbClr val="000000"/>
                </a:solidFill>
                <a:latin typeface="Times New Roman" panose="02020603050405020304" charset="0"/>
                <a:cs typeface="Times New Roman" panose="02020603050405020304" charset="0"/>
                <a:sym typeface="Times New Roman" panose="02020603050405020304"/>
              </a:rPr>
            </a:br>
            <a:br>
              <a:rPr lang="en-US" sz="2400" b="1" dirty="0">
                <a:solidFill>
                  <a:srgbClr val="000000"/>
                </a:solidFill>
                <a:latin typeface="Times New Roman" panose="02020603050405020304" charset="0"/>
                <a:cs typeface="Times New Roman" panose="02020603050405020304" charset="0"/>
                <a:sym typeface="Times New Roman" panose="02020603050405020304"/>
              </a:rPr>
            </a:br>
            <a:r>
              <a:rPr lang="en-US" sz="2400" b="1" dirty="0">
                <a:solidFill>
                  <a:srgbClr val="000000"/>
                </a:solidFill>
                <a:latin typeface="Times New Roman" panose="02020603050405020304" charset="0"/>
                <a:cs typeface="Times New Roman" panose="02020603050405020304" charset="0"/>
                <a:sym typeface="Times New Roman" panose="02020603050405020304"/>
              </a:rPr>
              <a:t>Project Title Approval</a:t>
            </a:r>
            <a:br>
              <a:rPr lang="en-US" sz="2400" b="1" dirty="0">
                <a:solidFill>
                  <a:srgbClr val="000000"/>
                </a:solidFill>
                <a:latin typeface="Times New Roman" panose="02020603050405020304" charset="0"/>
                <a:cs typeface="Times New Roman" panose="02020603050405020304" charset="0"/>
                <a:sym typeface="Times New Roman" panose="02020603050405020304"/>
              </a:rPr>
            </a:br>
            <a:endParaRPr lang="en-US" sz="2400" dirty="0"/>
          </a:p>
        </p:txBody>
      </p:sp>
      <p:sp>
        <p:nvSpPr>
          <p:cNvPr id="5" name="Subtitle 4"/>
          <p:cNvSpPr>
            <a:spLocks noGrp="1"/>
          </p:cNvSpPr>
          <p:nvPr>
            <p:ph type="subTitle" idx="1"/>
          </p:nvPr>
        </p:nvSpPr>
        <p:spPr>
          <a:xfrm>
            <a:off x="1680754" y="3166085"/>
            <a:ext cx="9144000" cy="1655762"/>
          </a:xfrm>
        </p:spPr>
        <p:txBody>
          <a:bodyPr/>
          <a:lstStyle/>
          <a:p>
            <a:r>
              <a:rPr lang="en-US" b="1" dirty="0">
                <a:latin typeface="Times New Roman" panose="02020603050405020304" pitchFamily="18" charset="0"/>
                <a:cs typeface="Times New Roman" panose="02020603050405020304" pitchFamily="18" charset="0"/>
              </a:rPr>
              <a:t>Lane Detection using the Concept of Deep Learning and Digital Image Processing </a:t>
            </a:r>
          </a:p>
          <a:p>
            <a:r>
              <a:rPr lang="en-US" b="1" dirty="0">
                <a:latin typeface="Times New Roman" panose="02020603050405020304" pitchFamily="18" charset="0"/>
                <a:cs typeface="Times New Roman" panose="02020603050405020304" pitchFamily="18" charset="0"/>
              </a:rPr>
              <a:t>                             </a:t>
            </a:r>
          </a:p>
        </p:txBody>
      </p:sp>
      <p:pic>
        <p:nvPicPr>
          <p:cNvPr id="4" name="Google Shape;182;p1"/>
          <p:cNvPicPr preferRelativeResize="0"/>
          <p:nvPr/>
        </p:nvPicPr>
        <p:blipFill rotWithShape="1">
          <a:blip r:embed="rId2"/>
          <a:srcRect l="35533"/>
          <a:stretch>
            <a:fillRect/>
          </a:stretch>
        </p:blipFill>
        <p:spPr>
          <a:xfrm>
            <a:off x="4188811" y="322293"/>
            <a:ext cx="3792901" cy="1599790"/>
          </a:xfrm>
          <a:prstGeom prst="rect">
            <a:avLst/>
          </a:prstGeom>
          <a:noFill/>
          <a:ln>
            <a:noFill/>
          </a:ln>
        </p:spPr>
      </p:pic>
      <p:sp>
        <p:nvSpPr>
          <p:cNvPr id="7" name="Google Shape;177;p1"/>
          <p:cNvSpPr/>
          <p:nvPr/>
        </p:nvSpPr>
        <p:spPr>
          <a:xfrm>
            <a:off x="1104967" y="3795342"/>
            <a:ext cx="4888854" cy="1340418"/>
          </a:xfrm>
          <a:prstGeom prst="rect">
            <a:avLst/>
          </a:prstGeom>
          <a:noFill/>
          <a:ln>
            <a:noFill/>
          </a:ln>
        </p:spPr>
        <p:txBody>
          <a:bodyPr spcFirstLastPara="1" wrap="square" lIns="90000" tIns="45000" rIns="90000" bIns="45000" anchor="t" anchorCtr="0">
            <a:noAutofit/>
          </a:bodyPr>
          <a:lstStyle/>
          <a:p>
            <a:pPr defTabSz="374650">
              <a:spcAft>
                <a:spcPts val="600"/>
              </a:spcAft>
            </a:pPr>
            <a:r>
              <a:rPr lang="en-US" sz="1475" b="1" kern="1200" dirty="0">
                <a:solidFill>
                  <a:schemeClr val="tx1"/>
                </a:solidFill>
                <a:latin typeface="Times New Roman" panose="02020603050405020304" charset="0"/>
                <a:ea typeface="+mn-ea"/>
                <a:cs typeface="Times New Roman" panose="02020603050405020304" charset="0"/>
                <a:sym typeface="Georgia" panose="02040502050405020303"/>
              </a:rPr>
              <a:t>Presented by :</a:t>
            </a:r>
          </a:p>
          <a:p>
            <a:pPr defTabSz="374650">
              <a:spcAft>
                <a:spcPts val="600"/>
              </a:spcAft>
            </a:pPr>
            <a:r>
              <a:rPr lang="en-US" sz="1475" b="1" dirty="0">
                <a:latin typeface="Times New Roman" panose="02020603050405020304" charset="0"/>
                <a:cs typeface="Times New Roman" panose="02020603050405020304" charset="0"/>
                <a:sym typeface="Georgia" panose="02040502050405020303"/>
              </a:rPr>
              <a:t>SHASHI KANT OJHA (2021310608</a:t>
            </a:r>
            <a:r>
              <a:rPr lang="en-US" sz="1475" b="1" kern="1200" dirty="0">
                <a:solidFill>
                  <a:schemeClr val="tx1"/>
                </a:solidFill>
                <a:latin typeface="Times New Roman" panose="02020603050405020304" charset="0"/>
                <a:ea typeface="+mn-ea"/>
                <a:cs typeface="Times New Roman" panose="02020603050405020304" charset="0"/>
                <a:sym typeface="Georgia" panose="02040502050405020303"/>
              </a:rPr>
              <a:t>)</a:t>
            </a:r>
          </a:p>
          <a:p>
            <a:pPr defTabSz="374650">
              <a:spcAft>
                <a:spcPts val="600"/>
              </a:spcAft>
            </a:pPr>
            <a:r>
              <a:rPr lang="en-US" sz="1475" b="1" dirty="0">
                <a:latin typeface="Times New Roman" panose="02020603050405020304" charset="0"/>
                <a:cs typeface="Times New Roman" panose="02020603050405020304" charset="0"/>
                <a:sym typeface="Georgia" panose="02040502050405020303"/>
              </a:rPr>
              <a:t>ABHISHEK KUMAR</a:t>
            </a:r>
            <a:r>
              <a:rPr lang="en-US" sz="1475" b="1" kern="1200" dirty="0">
                <a:solidFill>
                  <a:schemeClr val="tx1"/>
                </a:solidFill>
                <a:latin typeface="Times New Roman" panose="02020603050405020304" charset="0"/>
                <a:ea typeface="+mn-ea"/>
                <a:cs typeface="Times New Roman" panose="02020603050405020304" charset="0"/>
                <a:sym typeface="Georgia" panose="02040502050405020303"/>
              </a:rPr>
              <a:t> </a:t>
            </a:r>
            <a:r>
              <a:rPr lang="en-US" sz="1475" b="1" dirty="0">
                <a:latin typeface="Times New Roman" panose="02020603050405020304" charset="0"/>
                <a:cs typeface="Times New Roman" panose="02020603050405020304" charset="0"/>
                <a:sym typeface="Georgia" panose="02040502050405020303"/>
              </a:rPr>
              <a:t>(2021332922)</a:t>
            </a:r>
            <a:r>
              <a:rPr lang="en-US" sz="1475" b="1" dirty="0">
                <a:latin typeface="Times New Roman" panose="02020603050405020304" charset="0"/>
                <a:cs typeface="Times New Roman" panose="02020603050405020304" charset="0"/>
              </a:rPr>
              <a:t> </a:t>
            </a:r>
            <a:endParaRPr lang="en-US" sz="1475" dirty="0">
              <a:latin typeface="Times New Roman" panose="02020603050405020304" charset="0"/>
              <a:cs typeface="Times New Roman" panose="02020603050405020304" charset="0"/>
            </a:endParaRPr>
          </a:p>
          <a:p>
            <a:pPr defTabSz="749935">
              <a:spcAft>
                <a:spcPts val="600"/>
              </a:spcAft>
              <a:defRPr/>
            </a:pPr>
            <a:endParaRPr lang="en-US" sz="1475" kern="1200" dirty="0">
              <a:solidFill>
                <a:schemeClr val="tx1"/>
              </a:solidFill>
              <a:latin typeface="Times New Roman" panose="02020603050405020304" charset="0"/>
              <a:ea typeface="+mn-ea"/>
              <a:cs typeface="Times New Roman" panose="02020603050405020304" charset="0"/>
            </a:endParaRPr>
          </a:p>
          <a:p>
            <a:pPr marL="0" marR="0" lvl="0" indent="0" algn="ctr" rtl="0">
              <a:lnSpc>
                <a:spcPct val="100000"/>
              </a:lnSpc>
              <a:spcBef>
                <a:spcPts val="0"/>
              </a:spcBef>
              <a:spcAft>
                <a:spcPts val="600"/>
              </a:spcAft>
              <a:buNone/>
            </a:pPr>
            <a:endParaRPr lang="en-US" sz="1800" b="0" i="0" u="none" strike="noStrike" cap="none" dirty="0">
              <a:solidFill>
                <a:schemeClr val="tx1"/>
              </a:solidFill>
              <a:latin typeface="Times New Roman" panose="02020603050405020304" charset="0"/>
              <a:cs typeface="Times New Roman" panose="02020603050405020304" charset="0"/>
              <a:sym typeface="Arial" panose="020B0604020202020204"/>
            </a:endParaRPr>
          </a:p>
        </p:txBody>
      </p:sp>
      <p:sp>
        <p:nvSpPr>
          <p:cNvPr id="8" name="Google Shape;178;p1"/>
          <p:cNvSpPr/>
          <p:nvPr/>
        </p:nvSpPr>
        <p:spPr>
          <a:xfrm>
            <a:off x="8208925" y="3918605"/>
            <a:ext cx="2615829" cy="694264"/>
          </a:xfrm>
          <a:prstGeom prst="rect">
            <a:avLst/>
          </a:prstGeom>
          <a:noFill/>
          <a:ln>
            <a:noFill/>
          </a:ln>
        </p:spPr>
        <p:txBody>
          <a:bodyPr spcFirstLastPara="1" wrap="square" lIns="90000" tIns="45000" rIns="90000" bIns="45000" anchor="t" anchorCtr="0">
            <a:noAutofit/>
          </a:bodyPr>
          <a:lstStyle/>
          <a:p>
            <a:pPr algn="r" defTabSz="374650">
              <a:spcAft>
                <a:spcPts val="600"/>
              </a:spcAft>
            </a:pPr>
            <a:r>
              <a:rPr lang="en-US" sz="1475" b="1" kern="1200" dirty="0">
                <a:solidFill>
                  <a:srgbClr val="000000"/>
                </a:solidFill>
                <a:latin typeface="Times New Roman" panose="02020603050405020304"/>
                <a:cs typeface="Times New Roman" panose="02020603050405020304"/>
                <a:sym typeface="Times New Roman" panose="02020603050405020304"/>
              </a:rPr>
              <a:t>Under the Supervision of</a:t>
            </a:r>
            <a:endParaRPr lang="en-US" sz="1475" b="1" dirty="0">
              <a:solidFill>
                <a:srgbClr val="000000"/>
              </a:solidFill>
              <a:latin typeface="Times New Roman" panose="02020603050405020304"/>
              <a:cs typeface="Times New Roman" panose="02020603050405020304"/>
              <a:sym typeface="Times New Roman" panose="02020603050405020304"/>
            </a:endParaRPr>
          </a:p>
          <a:p>
            <a:pPr algn="r" defTabSz="374650">
              <a:spcAft>
                <a:spcPts val="600"/>
              </a:spcAft>
            </a:pPr>
            <a:r>
              <a:rPr lang="en-US" altLang="en-IN" sz="1475" b="1" kern="1200" dirty="0">
                <a:solidFill>
                  <a:srgbClr val="000000"/>
                </a:solidFill>
                <a:latin typeface="Times New Roman" panose="02020603050405020304"/>
                <a:cs typeface="Times New Roman" panose="02020603050405020304"/>
                <a:sym typeface="Times New Roman" panose="02020603050405020304"/>
              </a:rPr>
              <a:t>M</a:t>
            </a:r>
            <a:r>
              <a:rPr lang="en-US" altLang="en-IN" sz="1475" b="1" dirty="0">
                <a:solidFill>
                  <a:srgbClr val="000000"/>
                </a:solidFill>
                <a:latin typeface="Times New Roman" panose="02020603050405020304"/>
                <a:cs typeface="Times New Roman" panose="02020603050405020304"/>
                <a:sym typeface="Times New Roman" panose="02020603050405020304"/>
              </a:rPr>
              <a:t>s. Gunjan Aggarwal</a:t>
            </a:r>
            <a:r>
              <a:rPr lang="en-US" altLang="en-IN" sz="1600" b="1" kern="1200" dirty="0">
                <a:solidFill>
                  <a:schemeClr val="tx1"/>
                </a:solidFill>
                <a:latin typeface="Times New Roman" panose="02020603050405020304" charset="0"/>
                <a:cs typeface="Times New Roman" panose="02020603050405020304" charset="0"/>
                <a:sym typeface="PT Sans"/>
              </a:rPr>
              <a:t>, Designation: Assistant professor </a:t>
            </a:r>
            <a:endParaRPr lang="en-US" sz="1600" b="1"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algn="just" defTabSz="374650">
              <a:spcAft>
                <a:spcPts val="600"/>
              </a:spcAft>
            </a:pPr>
            <a:endPar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9" name="Google Shape;176;p1"/>
          <p:cNvSpPr/>
          <p:nvPr/>
        </p:nvSpPr>
        <p:spPr>
          <a:xfrm>
            <a:off x="2360583" y="5449673"/>
            <a:ext cx="7784342" cy="1022628"/>
          </a:xfrm>
          <a:prstGeom prst="rect">
            <a:avLst/>
          </a:prstGeom>
          <a:noFill/>
          <a:ln>
            <a:noFill/>
          </a:ln>
        </p:spPr>
        <p:txBody>
          <a:bodyPr spcFirstLastPara="1" wrap="square" lIns="90000" tIns="45000" rIns="90000" bIns="45000" anchor="t" anchorCtr="0">
            <a:noAutofit/>
          </a:bodyPr>
          <a:lstStyle/>
          <a:p>
            <a:pPr algn="ctr" defTabSz="374650">
              <a:spcAft>
                <a:spcPts val="600"/>
              </a:spcAft>
            </a:pPr>
            <a:r>
              <a:rPr lang="en-US" sz="1805" b="1" kern="1200" dirty="0">
                <a:solidFill>
                  <a:srgbClr val="000000"/>
                </a:solidFill>
                <a:latin typeface="Times New Roman" panose="02020603050405020304"/>
                <a:cs typeface="Times New Roman" panose="02020603050405020304"/>
                <a:sym typeface="Times New Roman" panose="02020603050405020304"/>
              </a:rPr>
              <a:t>DEPARTMENT OF COMPUTER SCIENCE &amp; ENGINEERING</a:t>
            </a:r>
            <a:endParaRPr lang="en-US" sz="1805" b="1" kern="1200" dirty="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sz="1805" b="1" kern="1200" dirty="0">
                <a:solidFill>
                  <a:srgbClr val="000000"/>
                </a:solidFill>
                <a:latin typeface="Times New Roman" panose="02020603050405020304"/>
                <a:cs typeface="Times New Roman" panose="02020603050405020304"/>
                <a:sym typeface="Times New Roman" panose="02020603050405020304"/>
              </a:rPr>
              <a:t>SHARDA SCHOOL OF ENGINEERING AND TECHNOLOGY </a:t>
            </a:r>
            <a:endParaRPr lang="en-US" sz="1805" b="1" kern="1200" dirty="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sz="1805" b="1" dirty="0">
                <a:solidFill>
                  <a:srgbClr val="000000"/>
                </a:solidFill>
                <a:latin typeface="Times New Roman" panose="02020603050405020304"/>
                <a:cs typeface="Times New Roman" panose="02020603050405020304"/>
                <a:sym typeface="Times New Roman" panose="02020603050405020304"/>
              </a:rPr>
              <a:t>April</a:t>
            </a:r>
            <a:r>
              <a:rPr lang="en-US" sz="1805" b="1" kern="1200" dirty="0">
                <a:solidFill>
                  <a:srgbClr val="000000"/>
                </a:solidFill>
                <a:latin typeface="Times New Roman" panose="02020603050405020304"/>
                <a:cs typeface="Times New Roman" panose="02020603050405020304"/>
                <a:sym typeface="Times New Roman" panose="02020603050405020304"/>
              </a:rPr>
              <a:t>, 2024</a:t>
            </a:r>
            <a:endParaRPr lang="en-US" sz="22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23463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B818-E1D9-8B25-E15D-FC3066BAF3BA}"/>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Prototype of the model </a:t>
            </a:r>
            <a:endParaRPr lang="en-IN" sz="4000" dirty="0">
              <a:latin typeface="Times New Roman" panose="02020603050405020304" pitchFamily="18" charset="0"/>
              <a:cs typeface="Times New Roman" panose="02020603050405020304" pitchFamily="18" charset="0"/>
            </a:endParaRPr>
          </a:p>
        </p:txBody>
      </p:sp>
      <p:pic>
        <p:nvPicPr>
          <p:cNvPr id="3074" name="Picture 1">
            <a:extLst>
              <a:ext uri="{FF2B5EF4-FFF2-40B4-BE49-F238E27FC236}">
                <a16:creationId xmlns:a16="http://schemas.microsoft.com/office/drawing/2014/main" id="{40F610DB-1B41-2C6B-6917-5A25FE81B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376362"/>
            <a:ext cx="9191625" cy="525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88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Team Size and Project Planning</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8EA6A64-D7BD-CB66-BEB4-33FC48E0471B}"/>
              </a:ext>
            </a:extLst>
          </p:cNvPr>
          <p:cNvGraphicFramePr>
            <a:graphicFrameLocks noGrp="1"/>
          </p:cNvGraphicFramePr>
          <p:nvPr>
            <p:ph idx="1"/>
            <p:extLst>
              <p:ext uri="{D42A27DB-BD31-4B8C-83A1-F6EECF244321}">
                <p14:modId xmlns:p14="http://schemas.microsoft.com/office/powerpoint/2010/main" val="2466876102"/>
              </p:ext>
            </p:extLst>
          </p:nvPr>
        </p:nvGraphicFramePr>
        <p:xfrm>
          <a:off x="1142998" y="1400174"/>
          <a:ext cx="10058402" cy="4905375"/>
        </p:xfrm>
        <a:graphic>
          <a:graphicData uri="http://schemas.openxmlformats.org/drawingml/2006/table">
            <a:tbl>
              <a:tblPr firstRow="1" firstCol="1" bandRow="1">
                <a:tableStyleId>{5C22544A-7EE6-4342-B048-85BDC9FD1C3A}</a:tableStyleId>
              </a:tblPr>
              <a:tblGrid>
                <a:gridCol w="1901180">
                  <a:extLst>
                    <a:ext uri="{9D8B030D-6E8A-4147-A177-3AD203B41FA5}">
                      <a16:colId xmlns:a16="http://schemas.microsoft.com/office/drawing/2014/main" val="2477700463"/>
                    </a:ext>
                  </a:extLst>
                </a:gridCol>
                <a:gridCol w="2194236">
                  <a:extLst>
                    <a:ext uri="{9D8B030D-6E8A-4147-A177-3AD203B41FA5}">
                      <a16:colId xmlns:a16="http://schemas.microsoft.com/office/drawing/2014/main" val="816561292"/>
                    </a:ext>
                  </a:extLst>
                </a:gridCol>
                <a:gridCol w="1957902">
                  <a:extLst>
                    <a:ext uri="{9D8B030D-6E8A-4147-A177-3AD203B41FA5}">
                      <a16:colId xmlns:a16="http://schemas.microsoft.com/office/drawing/2014/main" val="1908350622"/>
                    </a:ext>
                  </a:extLst>
                </a:gridCol>
                <a:gridCol w="2055586">
                  <a:extLst>
                    <a:ext uri="{9D8B030D-6E8A-4147-A177-3AD203B41FA5}">
                      <a16:colId xmlns:a16="http://schemas.microsoft.com/office/drawing/2014/main" val="2037989394"/>
                    </a:ext>
                  </a:extLst>
                </a:gridCol>
                <a:gridCol w="1949498">
                  <a:extLst>
                    <a:ext uri="{9D8B030D-6E8A-4147-A177-3AD203B41FA5}">
                      <a16:colId xmlns:a16="http://schemas.microsoft.com/office/drawing/2014/main" val="4052927139"/>
                    </a:ext>
                  </a:extLst>
                </a:gridCol>
              </a:tblGrid>
              <a:tr h="735166">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S. No</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Student Name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Roll Number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System 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Role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8171244"/>
                  </a:ext>
                </a:extLst>
              </a:tr>
              <a:tr h="1725496">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dirty="0">
                          <a:effectLst/>
                          <a:latin typeface="Times New Roman" panose="02020603050405020304" pitchFamily="18" charset="0"/>
                          <a:cs typeface="Times New Roman" panose="02020603050405020304" pitchFamily="18" charset="0"/>
                        </a:rPr>
                        <a:t>Shashi Kant Ojha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210101450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2021310608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Implementation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773642"/>
                  </a:ext>
                </a:extLst>
              </a:tr>
              <a:tr h="2444713">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dirty="0">
                          <a:effectLst/>
                          <a:latin typeface="Times New Roman" panose="02020603050405020304" pitchFamily="18" charset="0"/>
                          <a:cs typeface="Times New Roman" panose="02020603050405020304" pitchFamily="18" charset="0"/>
                        </a:rPr>
                        <a:t>Abhishek Kumar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dirty="0">
                          <a:effectLst/>
                          <a:latin typeface="Times New Roman" panose="02020603050405020304" pitchFamily="18" charset="0"/>
                          <a:cs typeface="Times New Roman" panose="02020603050405020304" pitchFamily="18" charset="0"/>
                        </a:rPr>
                        <a:t>210101028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a:effectLst/>
                          <a:latin typeface="Times New Roman" panose="02020603050405020304" pitchFamily="18" charset="0"/>
                          <a:cs typeface="Times New Roman" panose="02020603050405020304" pitchFamily="18" charset="0"/>
                        </a:rPr>
                        <a:t>2021332922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200000"/>
                        </a:lnSpc>
                        <a:spcAft>
                          <a:spcPts val="1000"/>
                        </a:spcAft>
                      </a:pPr>
                      <a:r>
                        <a:rPr lang="en-US" sz="2000" dirty="0">
                          <a:effectLst/>
                          <a:latin typeface="Times New Roman" panose="02020603050405020304" pitchFamily="18" charset="0"/>
                          <a:cs typeface="Times New Roman" panose="02020603050405020304" pitchFamily="18" charset="0"/>
                        </a:rPr>
                        <a:t>Design the complete layout structure.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2311415"/>
                  </a:ext>
                </a:extLst>
              </a:tr>
            </a:tbl>
          </a:graphicData>
        </a:graphic>
      </p:graphicFrame>
    </p:spTree>
    <p:extLst>
      <p:ext uri="{BB962C8B-B14F-4D97-AF65-F5344CB8AC3E}">
        <p14:creationId xmlns:p14="http://schemas.microsoft.com/office/powerpoint/2010/main" val="198491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342900" lvl="0" indent="-342900" algn="just">
              <a:buFont typeface="+mj-lt"/>
              <a:buAutoNum type="arabicPeriod"/>
              <a:tabLst>
                <a:tab pos="228600" algn="l"/>
              </a:tabLst>
            </a:pPr>
            <a:r>
              <a:rPr lang="en-IN" sz="2500" dirty="0">
                <a:effectLst/>
                <a:latin typeface="Times New Roman" panose="02020603050405020304" pitchFamily="18" charset="0"/>
                <a:ea typeface="SimSun" panose="02010600030101010101" pitchFamily="2" charset="-122"/>
              </a:rPr>
              <a:t>A deep learning-based lane detection model capable of accurately identifying lane markings in real-time.</a:t>
            </a:r>
          </a:p>
          <a:p>
            <a:pPr marL="342900" lvl="0" indent="-342900" algn="just">
              <a:buFont typeface="+mj-lt"/>
              <a:buAutoNum type="arabicPeriod"/>
              <a:tabLst>
                <a:tab pos="228600" algn="l"/>
              </a:tabLst>
            </a:pPr>
            <a:r>
              <a:rPr lang="en-IN" sz="2500" dirty="0">
                <a:effectLst/>
                <a:latin typeface="Times New Roman" panose="02020603050405020304" pitchFamily="18" charset="0"/>
                <a:ea typeface="SimSun" panose="02010600030101010101" pitchFamily="2" charset="-122"/>
              </a:rPr>
              <a:t>Robustness to diverse driving conditions, including challenging scenarios like occlusions and lane changes.</a:t>
            </a:r>
          </a:p>
          <a:p>
            <a:pPr marL="342900" lvl="0" indent="-342900" algn="just">
              <a:buFont typeface="+mj-lt"/>
              <a:buAutoNum type="arabicPeriod"/>
              <a:tabLst>
                <a:tab pos="228600" algn="l"/>
              </a:tabLst>
            </a:pPr>
            <a:r>
              <a:rPr lang="en-IN" sz="2500" dirty="0">
                <a:effectLst/>
                <a:latin typeface="Times New Roman" panose="02020603050405020304" pitchFamily="18" charset="0"/>
                <a:ea typeface="SimSun" panose="02010600030101010101" pitchFamily="2" charset="-122"/>
              </a:rPr>
              <a:t>Integration with existing autonomous driving or ADAS systems for real-world deployment.</a:t>
            </a:r>
          </a:p>
          <a:p>
            <a:pPr marL="342900" lvl="0" indent="-342900" algn="just">
              <a:buFont typeface="+mj-lt"/>
              <a:buAutoNum type="arabicPeriod"/>
              <a:tabLst>
                <a:tab pos="228600" algn="l"/>
              </a:tabLst>
            </a:pPr>
            <a:r>
              <a:rPr lang="en-IN" sz="2500" dirty="0">
                <a:effectLst/>
                <a:latin typeface="Times New Roman" panose="02020603050405020304" pitchFamily="18" charset="0"/>
                <a:ea typeface="SimSun" panose="02010600030101010101" pitchFamily="2" charset="-122"/>
              </a:rPr>
              <a:t>Improved safety and reliability in autonomous vehicles through enhanced lane detection capabilities.</a:t>
            </a:r>
          </a:p>
          <a:p>
            <a:pPr marL="342900" lvl="0" indent="-342900" algn="just">
              <a:buFont typeface="+mj-lt"/>
              <a:buAutoNum type="arabicPeriod"/>
              <a:tabLst>
                <a:tab pos="228600" algn="l"/>
              </a:tabLst>
            </a:pPr>
            <a:r>
              <a:rPr lang="en-IN" sz="2500" dirty="0">
                <a:effectLst/>
                <a:latin typeface="Times New Roman" panose="02020603050405020304" pitchFamily="18" charset="0"/>
                <a:ea typeface="SimSun" panose="02010600030101010101" pitchFamily="2" charset="-122"/>
              </a:rPr>
              <a:t>Integration into autonomous vehicles for lane-keeping assistance, lane departure warning systems, and autonomous navigation.</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30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buNone/>
            </a:pPr>
            <a:r>
              <a:rPr lang="en-US" sz="1800" i="1" dirty="0">
                <a:effectLst/>
                <a:latin typeface="Times New Roman" panose="02020603050405020304" pitchFamily="18" charset="0"/>
                <a:ea typeface="SimSun" panose="02010600030101010101" pitchFamily="2" charset="-122"/>
              </a:rPr>
              <a:t>[1] Canny, J. (1986). A Computational Approach to Edge Detection. IEEE Transactions on Pattern Analysis and Machine Intelligence, 8(6), 679-698.</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[2] Hough, P. V. C. (1962). Method and Means for Recognizing Complex Patterns. U.S. Patent No. 3,069,654.</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[3] RANSAC (Random Sample Consensus). (n.d.). Retrieved from https://en.wikipedia.org/wiki/Random_sample_consensus</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[4] Long, J., </a:t>
            </a:r>
            <a:r>
              <a:rPr lang="en-US" sz="1800" i="1" dirty="0" err="1">
                <a:effectLst/>
                <a:latin typeface="Times New Roman" panose="02020603050405020304" pitchFamily="18" charset="0"/>
                <a:ea typeface="SimSun" panose="02010600030101010101" pitchFamily="2" charset="-122"/>
              </a:rPr>
              <a:t>Shelhamer</a:t>
            </a:r>
            <a:r>
              <a:rPr lang="en-US" sz="1800" i="1" dirty="0">
                <a:effectLst/>
                <a:latin typeface="Times New Roman" panose="02020603050405020304" pitchFamily="18" charset="0"/>
                <a:ea typeface="SimSun" panose="02010600030101010101" pitchFamily="2" charset="-122"/>
              </a:rPr>
              <a:t>, E., &amp; Darrell, T. (2015). Fully Convolutional Networks for Semantic Segmentation. Proceedings of the IEEE Conference on Computer Vision and Pattern Recognition (CVPR), 3431-3440.</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r>
              <a:rPr lang="en-US" sz="1800" i="1" dirty="0">
                <a:effectLst/>
                <a:latin typeface="Times New Roman" panose="02020603050405020304" pitchFamily="18" charset="0"/>
                <a:ea typeface="SimSun" panose="02010600030101010101" pitchFamily="2" charset="-122"/>
              </a:rPr>
              <a:t>[5] </a:t>
            </a:r>
            <a:r>
              <a:rPr lang="en-US" sz="1800" i="1" dirty="0" err="1">
                <a:effectLst/>
                <a:latin typeface="Times New Roman" panose="02020603050405020304" pitchFamily="18" charset="0"/>
                <a:ea typeface="SimSun" panose="02010600030101010101" pitchFamily="2" charset="-122"/>
              </a:rPr>
              <a:t>Ronneberger</a:t>
            </a:r>
            <a:r>
              <a:rPr lang="en-US" sz="1800" i="1" dirty="0">
                <a:effectLst/>
                <a:latin typeface="Times New Roman" panose="02020603050405020304" pitchFamily="18" charset="0"/>
                <a:ea typeface="SimSun" panose="02010600030101010101" pitchFamily="2" charset="-122"/>
              </a:rPr>
              <a:t>, O., Fischer, P., &amp; </a:t>
            </a:r>
            <a:r>
              <a:rPr lang="en-US" sz="1800" i="1" dirty="0" err="1">
                <a:effectLst/>
                <a:latin typeface="Times New Roman" panose="02020603050405020304" pitchFamily="18" charset="0"/>
                <a:ea typeface="SimSun" panose="02010600030101010101" pitchFamily="2" charset="-122"/>
              </a:rPr>
              <a:t>Brox</a:t>
            </a:r>
            <a:r>
              <a:rPr lang="en-US" sz="1800" i="1" dirty="0">
                <a:effectLst/>
                <a:latin typeface="Times New Roman" panose="02020603050405020304" pitchFamily="18" charset="0"/>
                <a:ea typeface="SimSun" panose="02010600030101010101" pitchFamily="2" charset="-122"/>
              </a:rPr>
              <a:t>, T. (2015). U-Net: Convolutional Networks for Biomedical Image Segmentation. Medical Image Computing and Computer-Assisted Intervention (MICCAI), 9351, 234-241.</a:t>
            </a:r>
            <a:endParaRPr lang="en-IN" sz="1800" dirty="0">
              <a:effectLst/>
              <a:latin typeface="Times New Roman" panose="02020603050405020304" pitchFamily="18" charset="0"/>
              <a:ea typeface="SimSun" panose="02010600030101010101" pitchFamily="2" charset="-122"/>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A08E7-E930-9A6A-D345-213DBE916C90}"/>
              </a:ext>
            </a:extLst>
          </p:cNvPr>
          <p:cNvSpPr>
            <a:spLocks noGrp="1"/>
          </p:cNvSpPr>
          <p:nvPr>
            <p:ph type="title"/>
          </p:nvPr>
        </p:nvSpPr>
        <p:spPr>
          <a:xfrm>
            <a:off x="838199" y="365125"/>
            <a:ext cx="11077575" cy="6197600"/>
          </a:xfrm>
        </p:spPr>
        <p:txBody>
          <a:bodyPr>
            <a:normAutofit fontScale="90000"/>
          </a:bodyPr>
          <a:lstStyle/>
          <a:p>
            <a:pPr>
              <a:lnSpc>
                <a:spcPct val="107000"/>
              </a:lnSpc>
              <a:spcAft>
                <a:spcPts val="800"/>
              </a:spcAft>
            </a:pP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[6] Redmon, J., &amp; Farhadi, A. (2017). YOLO9000: Better, Faster, Stronger. Proceedings of the IEEE Conference on Computer Vision and Pattern Recognition (CVPR), 7263-7271.</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[7]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Hochreiter</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S., &amp;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Schmidhuber</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J. (1997). Long Short-Term Memory. Neural Computation, 9(8), 1735-1780.</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[8]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Girshick</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R. (2015). Fast R-CNN. Proceedings of the IEEE International Conference on Computer Vision (ICCV), 1440-1448.</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[9] He, K.,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Gkioxari</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G.,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Dollár</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P., &amp;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Girshick</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R. (2017). Mask R-CNN. Proceedings of the IEEE International Conference on Computer Vision (ICCV), 2961-2969.</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[10]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Felzenszwalb</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P. F.,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Girshick</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R. B., McAllester, D., &amp; Ramanan, D. (2010). Object Detection with Discriminatively Trained Part-Based Models. IEEE Transactions on Pattern Analysis and Machine Intelligence, 32(9), 1627-1645.</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[11] Ciresan, D., Giusti, A., Gambardella, L. M., &amp;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Schmidhuber</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J. (2012). Deep Neural Networks Segment Neuronal Membranes in Electron Microscopy Images. Advances in Neural Information Processing Systems (NIPS), 2843-2851.</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[12] Lee, C. Y., Xie, S., Gallagher, P., Zhang, Z., &amp; Tu, Z. (2015). Deeply-Supervised Nets. Proceedings of the 18th International Conference on Artificial Intelligence and Statistics (AISTATS), 562-570.</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7287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B3DD-DC0C-DF31-5F7F-A769965D6663}"/>
              </a:ext>
            </a:extLst>
          </p:cNvPr>
          <p:cNvSpPr>
            <a:spLocks noGrp="1"/>
          </p:cNvSpPr>
          <p:nvPr>
            <p:ph type="title"/>
          </p:nvPr>
        </p:nvSpPr>
        <p:spPr>
          <a:xfrm>
            <a:off x="838199" y="365125"/>
            <a:ext cx="10715625" cy="4483100"/>
          </a:xfrm>
        </p:spPr>
        <p:txBody>
          <a:bodyPr/>
          <a:lstStyle/>
          <a:p>
            <a:pPr algn="ct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05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52400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normAutofit/>
          </a:bodyPr>
          <a:lstStyle/>
          <a:p>
            <a:r>
              <a:rPr lang="en-US" b="1" dirty="0">
                <a:latin typeface="Times New Roman" panose="02020603050405020304" charset="0"/>
                <a:cs typeface="Times New Roman" panose="02020603050405020304" charset="0"/>
              </a:rPr>
              <a:t>Agenda</a:t>
            </a:r>
          </a:p>
        </p:txBody>
      </p:sp>
      <p:sp>
        <p:nvSpPr>
          <p:cNvPr id="4" name="Content Placeholder 3"/>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main goals of lane detection using deep learning and digital image processing are to accurately identify lanes on roads in various conditions, ensure robustness in challenging scenarios, operate in real-time, adapt to different environments, integrate seamlessly with autonomous vehicles/ADAS, provide human interpretable outputs, minimize false positives/negatives, scale efficiently to handle high-resolution data, run on embedded hardware, and continually improve through research and development efforts.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16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pic>
        <p:nvPicPr>
          <p:cNvPr id="14" name="Content Placeholder 13">
            <a:extLst>
              <a:ext uri="{FF2B5EF4-FFF2-40B4-BE49-F238E27FC236}">
                <a16:creationId xmlns:a16="http://schemas.microsoft.com/office/drawing/2014/main" id="{BD340858-5639-D915-0EAC-AE87B73D90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8822" y="1638300"/>
            <a:ext cx="6776159" cy="3811589"/>
          </a:xfrm>
          <a:prstGeom prst="rect">
            <a:avLst/>
          </a:prstGeom>
          <a:ln>
            <a:noFill/>
          </a:ln>
          <a:effectLst>
            <a:outerShdw blurRad="292100" dist="139700" dir="2700000" algn="tl" rotWithShape="0">
              <a:srgbClr val="333333">
                <a:alpha val="65000"/>
              </a:srgbClr>
            </a:outerShdw>
          </a:effectLst>
        </p:spPr>
      </p:pic>
      <p:sp>
        <p:nvSpPr>
          <p:cNvPr id="12" name="Text Placeholder 11">
            <a:extLst>
              <a:ext uri="{FF2B5EF4-FFF2-40B4-BE49-F238E27FC236}">
                <a16:creationId xmlns:a16="http://schemas.microsoft.com/office/drawing/2014/main" id="{561492D6-16CF-D8D5-4953-CA77A5D361CC}"/>
              </a:ext>
            </a:extLst>
          </p:cNvPr>
          <p:cNvSpPr>
            <a:spLocks noGrp="1"/>
          </p:cNvSpPr>
          <p:nvPr>
            <p:ph type="body" sz="half" idx="2"/>
          </p:nvPr>
        </p:nvSpPr>
        <p:spPr/>
        <p:txBody>
          <a:bodyPr>
            <a:normAutofit/>
          </a:bodyPr>
          <a:lstStyle/>
          <a:p>
            <a:pPr algn="just">
              <a:buFont typeface="Arial" panose="020B0604020202020204" pitchFamily="34" charset="0"/>
              <a:buChar char="•"/>
            </a:pPr>
            <a:r>
              <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rPr>
              <a:t>Lane detection: Vital process in autonomous driving systems where vehicles identify and follow lane markings on roads.</a:t>
            </a:r>
          </a:p>
          <a:p>
            <a:pPr algn="just">
              <a:buFont typeface="Arial" panose="020B0604020202020204" pitchFamily="34" charset="0"/>
              <a:buChar char="•"/>
            </a:pPr>
            <a:r>
              <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rPr>
              <a:t>Importance: Enhances road safety by ensuring vehicles stay within lanes, reducing accidents and improving traffic flow.</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endParaRPr lang="en-IN" sz="2500" dirty="0"/>
          </a:p>
        </p:txBody>
      </p:sp>
    </p:spTree>
    <p:extLst>
      <p:ext uri="{BB962C8B-B14F-4D97-AF65-F5344CB8AC3E}">
        <p14:creationId xmlns:p14="http://schemas.microsoft.com/office/powerpoint/2010/main" val="126975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28AB-6A59-72B2-73BB-79F8D6108FA3}"/>
              </a:ext>
            </a:extLst>
          </p:cNvPr>
          <p:cNvSpPr>
            <a:spLocks noGrp="1"/>
          </p:cNvSpPr>
          <p:nvPr>
            <p:ph type="ctrTitle"/>
          </p:nvPr>
        </p:nvSpPr>
        <p:spPr>
          <a:xfrm>
            <a:off x="1314450" y="246063"/>
            <a:ext cx="9601200" cy="1068387"/>
          </a:xfrm>
        </p:spPr>
        <p:txBody>
          <a:bodyPr>
            <a:normAutofit/>
          </a:bodyPr>
          <a:lstStyle/>
          <a:p>
            <a:r>
              <a:rPr lang="en-US" sz="4000" dirty="0">
                <a:latin typeface="Times New Roman" panose="02020603050405020304" pitchFamily="18" charset="0"/>
                <a:cs typeface="Times New Roman" panose="02020603050405020304" pitchFamily="18" charset="0"/>
              </a:rPr>
              <a:t>Need of Lane Detection System </a:t>
            </a:r>
            <a:endParaRPr lang="en-IN" sz="4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41716CA-5E02-FA25-484A-15E9C13D952A}"/>
              </a:ext>
            </a:extLst>
          </p:cNvPr>
          <p:cNvSpPr>
            <a:spLocks noGrp="1"/>
          </p:cNvSpPr>
          <p:nvPr>
            <p:ph type="subTitle" idx="1"/>
          </p:nvPr>
        </p:nvSpPr>
        <p:spPr>
          <a:xfrm>
            <a:off x="1152525" y="1568450"/>
            <a:ext cx="10191750" cy="3929061"/>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Traffic safety is becoming crucial as urban traffic grows. People exiting lanes without respecting the laws cause the majority of accidents.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these are the outcome of the Driver’s interrupted and sluggish behavior.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Computer vision is a form of technology that enables automobiles to comprehend their environment. It’s an artificial intelligence branch that helps software to understand video and image input.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goal is to find the lane markings if present and if not then generate it’s own to provide a safer environment for the upcoming traffic.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2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ECDC-9B98-2BE7-C1D1-5AE85FD8D6BB}"/>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Literature review </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8BAC933-A202-341C-D21C-B7273887E2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456" b="8427"/>
          <a:stretch/>
        </p:blipFill>
        <p:spPr>
          <a:xfrm>
            <a:off x="732785" y="1262062"/>
            <a:ext cx="10726430" cy="4833938"/>
          </a:xfrm>
        </p:spPr>
      </p:pic>
    </p:spTree>
    <p:extLst>
      <p:ext uri="{BB962C8B-B14F-4D97-AF65-F5344CB8AC3E}">
        <p14:creationId xmlns:p14="http://schemas.microsoft.com/office/powerpoint/2010/main" val="105445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A20AA6D-F223-350A-B584-14D054F5AB12}"/>
              </a:ext>
            </a:extLst>
          </p:cNvPr>
          <p:cNvGraphicFramePr>
            <a:graphicFrameLocks noGrp="1"/>
          </p:cNvGraphicFramePr>
          <p:nvPr>
            <p:extLst>
              <p:ext uri="{D42A27DB-BD31-4B8C-83A1-F6EECF244321}">
                <p14:modId xmlns:p14="http://schemas.microsoft.com/office/powerpoint/2010/main" val="2445176304"/>
              </p:ext>
            </p:extLst>
          </p:nvPr>
        </p:nvGraphicFramePr>
        <p:xfrm>
          <a:off x="0" y="0"/>
          <a:ext cx="12191998" cy="6858001"/>
        </p:xfrm>
        <a:graphic>
          <a:graphicData uri="http://schemas.openxmlformats.org/drawingml/2006/table">
            <a:tbl>
              <a:tblPr firstRow="1" firstCol="1" bandRow="1">
                <a:tableStyleId>{5C22544A-7EE6-4342-B048-85BDC9FD1C3A}</a:tableStyleId>
              </a:tblPr>
              <a:tblGrid>
                <a:gridCol w="1741714">
                  <a:extLst>
                    <a:ext uri="{9D8B030D-6E8A-4147-A177-3AD203B41FA5}">
                      <a16:colId xmlns:a16="http://schemas.microsoft.com/office/drawing/2014/main" val="2374003152"/>
                    </a:ext>
                  </a:extLst>
                </a:gridCol>
                <a:gridCol w="1741714">
                  <a:extLst>
                    <a:ext uri="{9D8B030D-6E8A-4147-A177-3AD203B41FA5}">
                      <a16:colId xmlns:a16="http://schemas.microsoft.com/office/drawing/2014/main" val="3238459345"/>
                    </a:ext>
                  </a:extLst>
                </a:gridCol>
                <a:gridCol w="1741714">
                  <a:extLst>
                    <a:ext uri="{9D8B030D-6E8A-4147-A177-3AD203B41FA5}">
                      <a16:colId xmlns:a16="http://schemas.microsoft.com/office/drawing/2014/main" val="1610905056"/>
                    </a:ext>
                  </a:extLst>
                </a:gridCol>
                <a:gridCol w="1741714">
                  <a:extLst>
                    <a:ext uri="{9D8B030D-6E8A-4147-A177-3AD203B41FA5}">
                      <a16:colId xmlns:a16="http://schemas.microsoft.com/office/drawing/2014/main" val="3013852121"/>
                    </a:ext>
                  </a:extLst>
                </a:gridCol>
                <a:gridCol w="1741714">
                  <a:extLst>
                    <a:ext uri="{9D8B030D-6E8A-4147-A177-3AD203B41FA5}">
                      <a16:colId xmlns:a16="http://schemas.microsoft.com/office/drawing/2014/main" val="714996314"/>
                    </a:ext>
                  </a:extLst>
                </a:gridCol>
                <a:gridCol w="1741714">
                  <a:extLst>
                    <a:ext uri="{9D8B030D-6E8A-4147-A177-3AD203B41FA5}">
                      <a16:colId xmlns:a16="http://schemas.microsoft.com/office/drawing/2014/main" val="3043814701"/>
                    </a:ext>
                  </a:extLst>
                </a:gridCol>
                <a:gridCol w="1741714">
                  <a:extLst>
                    <a:ext uri="{9D8B030D-6E8A-4147-A177-3AD203B41FA5}">
                      <a16:colId xmlns:a16="http://schemas.microsoft.com/office/drawing/2014/main" val="4018445819"/>
                    </a:ext>
                  </a:extLst>
                </a:gridCol>
              </a:tblGrid>
              <a:tr h="455417">
                <a:tc>
                  <a:txBody>
                    <a:bodyPr/>
                    <a:lstStyle/>
                    <a:p>
                      <a:pPr algn="ctr">
                        <a:lnSpc>
                          <a:spcPct val="107000"/>
                        </a:lnSpc>
                        <a:spcAft>
                          <a:spcPts val="800"/>
                        </a:spcAft>
                      </a:pPr>
                      <a:r>
                        <a:rPr lang="en-IN" sz="1500" kern="0" dirty="0">
                          <a:effectLst/>
                        </a:rPr>
                        <a:t>Title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Authors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Year</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Journal/Conference</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Methodology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Drawbacks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gn="ctr">
                        <a:lnSpc>
                          <a:spcPct val="107000"/>
                        </a:lnSpc>
                        <a:spcAft>
                          <a:spcPts val="800"/>
                        </a:spcAft>
                      </a:pPr>
                      <a:r>
                        <a:rPr lang="en-IN" sz="1500" kern="0">
                          <a:effectLst/>
                        </a:rPr>
                        <a:t>Dataset Used</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422780159"/>
                  </a:ext>
                </a:extLst>
              </a:tr>
              <a:tr h="1337782">
                <a:tc>
                  <a:txBody>
                    <a:bodyPr/>
                    <a:lstStyle/>
                    <a:p>
                      <a:pPr>
                        <a:lnSpc>
                          <a:spcPct val="107000"/>
                        </a:lnSpc>
                        <a:spcAft>
                          <a:spcPts val="800"/>
                        </a:spcAft>
                      </a:pPr>
                      <a:r>
                        <a:rPr lang="en-IN" sz="1500" kern="0" dirty="0" err="1">
                          <a:effectLst/>
                        </a:rPr>
                        <a:t>DeepLane</a:t>
                      </a:r>
                      <a:r>
                        <a:rPr lang="en-IN" sz="1500" kern="0" dirty="0">
                          <a:effectLst/>
                        </a:rPr>
                        <a:t>: End-to-End Lane Position Estimation Using Deep Learning Techniques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Lee, Seokju,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2017</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IEEE Intelligent Vehicles Symposium</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End-to-end deep learning</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Limited generalization to complex scenarios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KITTI dataset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2049707238"/>
                  </a:ext>
                </a:extLst>
              </a:tr>
              <a:tr h="1117192">
                <a:tc>
                  <a:txBody>
                    <a:bodyPr/>
                    <a:lstStyle/>
                    <a:p>
                      <a:pPr>
                        <a:lnSpc>
                          <a:spcPct val="107000"/>
                        </a:lnSpc>
                        <a:spcAft>
                          <a:spcPts val="800"/>
                        </a:spcAft>
                      </a:pPr>
                      <a:r>
                        <a:rPr lang="en-IN" sz="1500" kern="0">
                          <a:effectLst/>
                        </a:rPr>
                        <a:t>Real-time Lane Detection and Tracking using Deep Neural Networks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Li, C.,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2017</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IEEE Intelligent Vehicles Symposium</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Deep neural networks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Sensitivity to noise and occlusions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Caltech Lanes dataset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4078734396"/>
                  </a:ext>
                </a:extLst>
              </a:tr>
              <a:tr h="1558373">
                <a:tc>
                  <a:txBody>
                    <a:bodyPr/>
                    <a:lstStyle/>
                    <a:p>
                      <a:pPr>
                        <a:lnSpc>
                          <a:spcPct val="107000"/>
                        </a:lnSpc>
                        <a:spcAft>
                          <a:spcPts val="800"/>
                        </a:spcAft>
                      </a:pPr>
                      <a:r>
                        <a:rPr lang="en-IN" sz="1500" kern="0">
                          <a:effectLst/>
                        </a:rPr>
                        <a:t>Robust lane detection from continuous driving scene images using deep neural networks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Li, J.,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2019</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IEEE Transactions on Intelligent Transportation Systems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Deep neural networks with attention mechanisms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Limited scalability to high-resolution images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ApolloScape dataset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554659785"/>
                  </a:ext>
                </a:extLst>
              </a:tr>
              <a:tr h="1299089">
                <a:tc>
                  <a:txBody>
                    <a:bodyPr/>
                    <a:lstStyle/>
                    <a:p>
                      <a:pPr>
                        <a:lnSpc>
                          <a:spcPct val="107000"/>
                        </a:lnSpc>
                        <a:spcAft>
                          <a:spcPts val="800"/>
                        </a:spcAft>
                      </a:pPr>
                      <a:r>
                        <a:rPr lang="en-IN" sz="1500" kern="0">
                          <a:effectLst/>
                        </a:rPr>
                        <a:t>Efficient Lane Detection with Deep Learning for Autonomous Vehicles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Zhang, Y.,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2018</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IEEE Transactions on Intelligent Transportation Systems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Lightweight convolutional neural networks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Reduced accuracy in challenging lighting conditions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TuSimple dataset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528859274"/>
                  </a:ext>
                </a:extLst>
              </a:tr>
              <a:tr h="1090148">
                <a:tc>
                  <a:txBody>
                    <a:bodyPr/>
                    <a:lstStyle/>
                    <a:p>
                      <a:pPr>
                        <a:lnSpc>
                          <a:spcPct val="107000"/>
                        </a:lnSpc>
                        <a:spcAft>
                          <a:spcPts val="800"/>
                        </a:spcAft>
                      </a:pPr>
                      <a:r>
                        <a:rPr lang="en-IN" sz="1500" kern="0">
                          <a:effectLst/>
                        </a:rPr>
                        <a:t>A Deep Learning Approach to Traffic Scene Understanding</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Xiong, W.,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2017</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IEEE Transactions on Intelligent Transportation Systems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Multimodal fusion with deep learning</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a:effectLst/>
                        </a:rPr>
                        <a:t>High computational complexity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tc>
                  <a:txBody>
                    <a:bodyPr/>
                    <a:lstStyle/>
                    <a:p>
                      <a:pPr>
                        <a:lnSpc>
                          <a:spcPct val="107000"/>
                        </a:lnSpc>
                        <a:spcAft>
                          <a:spcPts val="800"/>
                        </a:spcAft>
                      </a:pPr>
                      <a:r>
                        <a:rPr lang="en-IN" sz="1500" kern="0" dirty="0">
                          <a:effectLst/>
                        </a:rPr>
                        <a:t>Cityscapes dataset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974" marR="7974" marT="7974" marB="7974" anchor="b"/>
                </a:tc>
                <a:extLst>
                  <a:ext uri="{0D108BD9-81ED-4DB2-BD59-A6C34878D82A}">
                    <a16:rowId xmlns:a16="http://schemas.microsoft.com/office/drawing/2014/main" val="1172621354"/>
                  </a:ext>
                </a:extLst>
              </a:tr>
            </a:tbl>
          </a:graphicData>
        </a:graphic>
      </p:graphicFrame>
    </p:spTree>
    <p:extLst>
      <p:ext uri="{BB962C8B-B14F-4D97-AF65-F5344CB8AC3E}">
        <p14:creationId xmlns:p14="http://schemas.microsoft.com/office/powerpoint/2010/main" val="142119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406525"/>
            <a:ext cx="10896600" cy="5086350"/>
          </a:xfrm>
        </p:spPr>
        <p:txBody>
          <a:bodyPr>
            <a:noAutofit/>
          </a:bodyPr>
          <a:lstStyle/>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Variability in Lane Markings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Address the variability in lane markings including differences in color, width, texture, and degradation over time.</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Environmental Conditions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Overcome the effects of varying lighting conditions, weather (e.g., rain, snow), and occlusions (e.g., shadows, other vehicles).</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Complex Road Geometries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Detect lanes on roads with complex geometries such as curves, intersections, merges, and abrupt lane changes.</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Performance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Ensure the system operates in real-time to provide timely feedback to autonomous vehicles or driver assistance systems.</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Seamlessly integrate the lane detection system with other components of autonomous vehicles or ADAS to facilitate tasks like lane keeping and lane departure warning.</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Minimize False Positives/Negatives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Minimize false positive (detecting a lane where there isn't one) and false negative (failing to detect a lane when it's present) rates to ensure system reliability.</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 and Efficiency</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 algorithms that can handle high-resolution images and video streams while running efficiently on embedded hardware commonly found in vehicles.</a:t>
            </a:r>
          </a:p>
          <a:p>
            <a:pPr algn="just">
              <a:buFont typeface="Arial" panose="020B0604020202020204" pitchFamily="34" charset="0"/>
              <a:buChar char="•"/>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Continual Improvement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Pursue ongoing research and development efforts to improve the accuracy, robustness, and efficiency of lane detection systems through advancements in deep learning architectures, data augmentation techniques, and optimization algorithms.</a:t>
            </a:r>
          </a:p>
          <a:p>
            <a:pPr algn="just"/>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42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94-7140-FA23-2ED1-FB70C81B78F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Drawbacks of earlier methods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E1846A-435A-C2BF-4298-BFC7464E9BCE}"/>
              </a:ext>
            </a:extLst>
          </p:cNvPr>
          <p:cNvSpPr>
            <a:spLocks noGrp="1"/>
          </p:cNvSpPr>
          <p:nvPr>
            <p:ph idx="1"/>
          </p:nvPr>
        </p:nvSpPr>
        <p:spPr/>
        <p:txBody>
          <a:bodyPr>
            <a:normAutofit fontScale="92500"/>
          </a:bodyPr>
          <a:lstStyle/>
          <a:p>
            <a:pPr marL="0" indent="0" algn="just">
              <a:buNone/>
            </a:pPr>
            <a:endParaRPr lang="en-US" dirty="0"/>
          </a:p>
          <a:p>
            <a:pPr algn="just"/>
            <a:r>
              <a:rPr lang="en-US" dirty="0"/>
              <a:t>Limited robustness against variations in lane markings and environmental conditions.</a:t>
            </a:r>
          </a:p>
          <a:p>
            <a:pPr algn="just"/>
            <a:r>
              <a:rPr lang="en-US" dirty="0"/>
              <a:t>Manual parameter tuning leading to less adaptability.</a:t>
            </a:r>
          </a:p>
          <a:p>
            <a:pPr algn="just"/>
            <a:r>
              <a:rPr lang="en-US" dirty="0"/>
              <a:t>Difficulty in handling complex scenarios like intersections and lane merges.</a:t>
            </a:r>
          </a:p>
          <a:p>
            <a:pPr algn="just"/>
            <a:r>
              <a:rPr lang="en-US" dirty="0"/>
              <a:t>Sensitivity to noise and artifacts.</a:t>
            </a:r>
          </a:p>
          <a:p>
            <a:pPr algn="just"/>
            <a:r>
              <a:rPr lang="en-US" dirty="0"/>
              <a:t>Limited generalization across different road types and driving conditions.</a:t>
            </a:r>
          </a:p>
          <a:p>
            <a:pPr algn="just"/>
            <a:r>
              <a:rPr lang="en-US" dirty="0"/>
              <a:t>Scalability issues with high-resolution images.</a:t>
            </a:r>
          </a:p>
          <a:p>
            <a:pPr algn="just"/>
            <a:r>
              <a:rPr lang="en-US" dirty="0"/>
              <a:t>Lack of learning capability for continual improvement.</a:t>
            </a:r>
            <a:endParaRPr lang="en-IN" dirty="0"/>
          </a:p>
        </p:txBody>
      </p:sp>
    </p:spTree>
    <p:extLst>
      <p:ext uri="{BB962C8B-B14F-4D97-AF65-F5344CB8AC3E}">
        <p14:creationId xmlns:p14="http://schemas.microsoft.com/office/powerpoint/2010/main" val="32306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Develop a deep learning-based lane detection model capable of accurately identifying lane markings under various environmental conditions such as different lighting, weather, and road surfaces.</a:t>
            </a: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Design an efficient and computationally lightweight architecture suitable for real-time implementation on embedded systems or in-vehicle processing units.</a:t>
            </a: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Enhance the robustness of the lane detection model to handle challenging scenarios including occlusions, curved roads, lane changes, and complex traffic situations.</a:t>
            </a: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Evaluate the performance of the developed model on benchmark datasets and in real-world driving scenarios to assess its accuracy, speed, and reliability.</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30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1454</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B. Tech Major Project Evaluation-0, VI Sem  Project Title Approval </vt:lpstr>
      <vt:lpstr>Agenda</vt:lpstr>
      <vt:lpstr>Introduction</vt:lpstr>
      <vt:lpstr>Need of Lane Detection System </vt:lpstr>
      <vt:lpstr>Literature review </vt:lpstr>
      <vt:lpstr>PowerPoint Presentation</vt:lpstr>
      <vt:lpstr>Problem Statement:</vt:lpstr>
      <vt:lpstr>Drawbacks of earlier methods </vt:lpstr>
      <vt:lpstr>Objectives:</vt:lpstr>
      <vt:lpstr>Prototype of the model </vt:lpstr>
      <vt:lpstr>Team Size and Project Planning</vt:lpstr>
      <vt:lpstr>Conclusion</vt:lpstr>
      <vt:lpstr>References</vt:lpstr>
      <vt:lpstr>[6] Redmon, J., &amp; Farhadi, A. (2017). YOLO9000: Better, Faster, Stronger. Proceedings of the IEEE Conference on Computer Vision and Pattern Recognition (CVPR), 7263-7271.   [7] Hochreiter, S., &amp; Schmidhuber, J. (1997). Long Short-Term Memory. Neural Computation, 9(8), 1735-1780.   [8] Girshick, R. (2015). Fast R-CNN. Proceedings of the IEEE International Conference on Computer Vision (ICCV), 1440-1448.   [9] He, K., Gkioxari, G., Dollár, P., &amp; Girshick, R. (2017). Mask R-CNN. Proceedings of the IEEE International Conference on Computer Vision (ICCV), 2961-2969.   [10] Felzenszwalb, P. F., Girshick, R. B., McAllester, D., &amp; Ramanan, D. (2010). Object Detection with Discriminatively Trained Part-Based Models. IEEE Transactions on Pattern Analysis and Machine Intelligence, 32(9), 1627-1645.   [11] Ciresan, D., Giusti, A., Gambardella, L. M., &amp; Schmidhuber, J. (2012). Deep Neural Networks Segment Neuronal Membranes in Electron Microscopy Images. Advances in Neural Information Processing Systems (NIPS), 2843-2851.   [12] Lee, C. Y., Xie, S., Gallagher, P., Zhang, Z., &amp; Tu, Z. (2015). Deeply-Supervised Nets. Proceedings of the 18th International Conference on Artificial Intelligence and Statistics (AISTATS), 562-570.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Major Project Evaluation-0 Project Title Approval VI Sem</dc:title>
  <dc:creator>Author</dc:creator>
  <cp:lastModifiedBy>shashi kantojha</cp:lastModifiedBy>
  <cp:revision>15</cp:revision>
  <dcterms:created xsi:type="dcterms:W3CDTF">2024-04-05T05:13:19Z</dcterms:created>
  <dcterms:modified xsi:type="dcterms:W3CDTF">2024-04-18T18:27:28Z</dcterms:modified>
</cp:coreProperties>
</file>