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56"/>
    <p:restoredTop sz="94709"/>
  </p:normalViewPr>
  <p:slideViewPr>
    <p:cSldViewPr snapToGrid="0">
      <p:cViewPr varScale="1">
        <p:scale>
          <a:sx n="106" d="100"/>
          <a:sy n="106" d="100"/>
        </p:scale>
        <p:origin x="5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DD158B-FBD8-DA48-A607-46DE1A5F8F5C}" type="datetimeFigureOut">
              <a:rPr lang="en-US" smtClean="0"/>
              <a:t>6/16/24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5571EA-4E1C-4D45-BD79-68200411DF63}" type="slidenum">
              <a:rPr lang="en-US" smtClean="0"/>
              <a:t>‹#›</a:t>
            </a:fld>
            <a:endParaRPr lang="en-US"/>
          </a:p>
        </p:txBody>
      </p:sp>
    </p:spTree>
    <p:extLst>
      <p:ext uri="{BB962C8B-B14F-4D97-AF65-F5344CB8AC3E}">
        <p14:creationId xmlns:p14="http://schemas.microsoft.com/office/powerpoint/2010/main" val="2895881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Hi my name is Sharon Zhou and the base model I have chosen was the continuous SIR model.</a:t>
            </a:r>
          </a:p>
          <a:p>
            <a:endParaRPr lang="en-US" dirty="0"/>
          </a:p>
        </p:txBody>
      </p:sp>
      <p:sp>
        <p:nvSpPr>
          <p:cNvPr id="4" name="Slide Number Placeholder 3"/>
          <p:cNvSpPr>
            <a:spLocks noGrp="1"/>
          </p:cNvSpPr>
          <p:nvPr>
            <p:ph type="sldNum" sz="quarter" idx="5"/>
          </p:nvPr>
        </p:nvSpPr>
        <p:spPr/>
        <p:txBody>
          <a:bodyPr/>
          <a:lstStyle/>
          <a:p>
            <a:fld id="{295571EA-4E1C-4D45-BD79-68200411DF63}" type="slidenum">
              <a:rPr lang="en-US" smtClean="0"/>
              <a:t>1</a:t>
            </a:fld>
            <a:endParaRPr lang="en-US"/>
          </a:p>
        </p:txBody>
      </p:sp>
    </p:spTree>
    <p:extLst>
      <p:ext uri="{BB962C8B-B14F-4D97-AF65-F5344CB8AC3E}">
        <p14:creationId xmlns:p14="http://schemas.microsoft.com/office/powerpoint/2010/main" val="2728520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In the case in which age structure affects the spread of disease, what is the most optimal vaccination campaign, when considering budget, and differentiating vaccination costs for each age group? i.e. Are mass vaccination campaigns better, or targeted vaccination campaigns</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This question incorporates the use of heuristics in order to calculate the combination of proportions of each age group vaccinated, to obtain the optimal vaccine coverage within a given budget. For mass vaccinations, the same proportion of each group are vaccinated. However, for targeted vaccinations, this is not the case. So what does the targeted vaccination prioritise?</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To answer this question, 3 heat maps were created. Table 1 models the relationship between the proportion of children who should be vaccinated and the proportion of adults who should be vaccinated in order to gain maximal vaccine coverage. </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Table two does the same for children and elderly.</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And table three does this for elderly and adults.</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From table 1 and 2, it can be seen from the positions of the yellow cells that child vaccination is prioritised over adults and elderly. Furthermore, from table 3, adult vaccination is prioritised over elderly vaccination. </a:t>
            </a:r>
          </a:p>
          <a:p>
            <a:pPr>
              <a:lnSpc>
                <a:spcPct val="115000"/>
              </a:lnSpc>
              <a:spcAft>
                <a:spcPts val="800"/>
              </a:spcAft>
            </a:pP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95571EA-4E1C-4D45-BD79-68200411DF63}" type="slidenum">
              <a:rPr lang="en-US" smtClean="0"/>
              <a:t>10</a:t>
            </a:fld>
            <a:endParaRPr lang="en-US"/>
          </a:p>
        </p:txBody>
      </p:sp>
    </p:spTree>
    <p:extLst>
      <p:ext uri="{BB962C8B-B14F-4D97-AF65-F5344CB8AC3E}">
        <p14:creationId xmlns:p14="http://schemas.microsoft.com/office/powerpoint/2010/main" val="8049835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Now, moving on to the actual question, a cost efficiency analysis may be conducted.</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These first two graphs represent the cost efficiency analysis of mass vaccinations. Within this case, it can be seen that the maximum cost efficiency caps at 0.0529 people vaccinated per dollar spent on the vaccination campaign.</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 </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Now looking at figure 3, we can see that the maximum cost efficiency is 0.0729 people vaccinated per dollar spent on the vaccination campaign. Hence, it can be inferred that the targeted vaccination campaign may be more effective in terms of coverage, as it is more cost efficient. That is, a lower amount of money can be spent on vaccinating more people.</a:t>
            </a:r>
          </a:p>
          <a:p>
            <a:endParaRPr lang="en-US" dirty="0"/>
          </a:p>
        </p:txBody>
      </p:sp>
      <p:sp>
        <p:nvSpPr>
          <p:cNvPr id="4" name="Slide Number Placeholder 3"/>
          <p:cNvSpPr>
            <a:spLocks noGrp="1"/>
          </p:cNvSpPr>
          <p:nvPr>
            <p:ph type="sldNum" sz="quarter" idx="5"/>
          </p:nvPr>
        </p:nvSpPr>
        <p:spPr/>
        <p:txBody>
          <a:bodyPr/>
          <a:lstStyle/>
          <a:p>
            <a:fld id="{295571EA-4E1C-4D45-BD79-68200411DF63}" type="slidenum">
              <a:rPr lang="en-US" smtClean="0"/>
              <a:t>11</a:t>
            </a:fld>
            <a:endParaRPr lang="en-US"/>
          </a:p>
        </p:txBody>
      </p:sp>
    </p:spTree>
    <p:extLst>
      <p:ext uri="{BB962C8B-B14F-4D97-AF65-F5344CB8AC3E}">
        <p14:creationId xmlns:p14="http://schemas.microsoft.com/office/powerpoint/2010/main" val="661198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This idea is further solidified by these presented bar graphs containing the actual number of individuals vaccinated per given budget. Within this case, it can be seen that regardless of budget, the targeted vaccination campaign contains a higher vaccination coverage.</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Hence, after completing an analysis of the cost efficiency, as well as total vaccination coverage, it can be concluded that when accounting for age structure, a targeted vaccination campaign is most efficient when considering costs of vaccination and total budget are considered as well.</a:t>
            </a:r>
          </a:p>
          <a:p>
            <a:endParaRPr lang="en-US" dirty="0"/>
          </a:p>
        </p:txBody>
      </p:sp>
      <p:sp>
        <p:nvSpPr>
          <p:cNvPr id="4" name="Slide Number Placeholder 3"/>
          <p:cNvSpPr>
            <a:spLocks noGrp="1"/>
          </p:cNvSpPr>
          <p:nvPr>
            <p:ph type="sldNum" sz="quarter" idx="5"/>
          </p:nvPr>
        </p:nvSpPr>
        <p:spPr/>
        <p:txBody>
          <a:bodyPr/>
          <a:lstStyle/>
          <a:p>
            <a:fld id="{295571EA-4E1C-4D45-BD79-68200411DF63}" type="slidenum">
              <a:rPr lang="en-US" smtClean="0"/>
              <a:t>12</a:t>
            </a:fld>
            <a:endParaRPr lang="en-US"/>
          </a:p>
        </p:txBody>
      </p:sp>
    </p:spTree>
    <p:extLst>
      <p:ext uri="{BB962C8B-B14F-4D97-AF65-F5344CB8AC3E}">
        <p14:creationId xmlns:p14="http://schemas.microsoft.com/office/powerpoint/2010/main" val="1547351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The continuous SIR model is a model that was proposed by </a:t>
            </a:r>
            <a:r>
              <a:rPr lang="en-AU" sz="1800" kern="100" dirty="0" err="1">
                <a:effectLst/>
                <a:latin typeface="Aptos" panose="020B0004020202020204" pitchFamily="34" charset="0"/>
                <a:ea typeface="DengXian" panose="02010600030101010101" pitchFamily="2" charset="-122"/>
                <a:cs typeface="Times New Roman" panose="02020603050405020304" pitchFamily="18" charset="0"/>
              </a:rPr>
              <a:t>Kermack</a:t>
            </a: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 and McKendrick in 1927, which tries to understand the spread of infectious diseases within the population.</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The model assumes that everyone falls within one of three </a:t>
            </a:r>
            <a:r>
              <a:rPr lang="en-AU" sz="1800" kern="100" dirty="0" err="1">
                <a:effectLst/>
                <a:latin typeface="Aptos" panose="020B0004020202020204" pitchFamily="34" charset="0"/>
                <a:ea typeface="DengXian" panose="02010600030101010101" pitchFamily="2" charset="-122"/>
                <a:cs typeface="Times New Roman" panose="02020603050405020304" pitchFamily="18" charset="0"/>
              </a:rPr>
              <a:t>comparments</a:t>
            </a: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Susceptible- people who are vulnerable to the infection</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Infected- People who have already become infected</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And Recovered- People who are now immune to the infection.</a:t>
            </a:r>
          </a:p>
          <a:p>
            <a:endParaRPr lang="en-US" dirty="0"/>
          </a:p>
        </p:txBody>
      </p:sp>
      <p:sp>
        <p:nvSpPr>
          <p:cNvPr id="4" name="Slide Number Placeholder 3"/>
          <p:cNvSpPr>
            <a:spLocks noGrp="1"/>
          </p:cNvSpPr>
          <p:nvPr>
            <p:ph type="sldNum" sz="quarter" idx="5"/>
          </p:nvPr>
        </p:nvSpPr>
        <p:spPr/>
        <p:txBody>
          <a:bodyPr/>
          <a:lstStyle/>
          <a:p>
            <a:fld id="{295571EA-4E1C-4D45-BD79-68200411DF63}" type="slidenum">
              <a:rPr lang="en-US" smtClean="0"/>
              <a:t>2</a:t>
            </a:fld>
            <a:endParaRPr lang="en-US"/>
          </a:p>
        </p:txBody>
      </p:sp>
    </p:spTree>
    <p:extLst>
      <p:ext uri="{BB962C8B-B14F-4D97-AF65-F5344CB8AC3E}">
        <p14:creationId xmlns:p14="http://schemas.microsoft.com/office/powerpoint/2010/main" val="3222080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Furthermore there are a few other key assumptions to this model.</a:t>
            </a:r>
          </a:p>
          <a:p>
            <a:pPr marL="342900" lvl="0" indent="-342900">
              <a:lnSpc>
                <a:spcPct val="115000"/>
              </a:lnSpc>
              <a:buFont typeface="+mj-lt"/>
              <a:buAutoNum type="arabicPeriod"/>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The number of individuals within this model will be held constant, not accounting for deaths and births.</a:t>
            </a:r>
          </a:p>
          <a:p>
            <a:pPr marL="342900" lvl="0" indent="-342900">
              <a:lnSpc>
                <a:spcPct val="115000"/>
              </a:lnSpc>
              <a:buFont typeface="+mj-lt"/>
              <a:buAutoNum type="arabicPeriod"/>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The population is assumed to be homogenous- that is they all have the same contact rate and transmission rate</a:t>
            </a:r>
          </a:p>
          <a:p>
            <a:pPr marL="342900" lvl="0" indent="-342900">
              <a:lnSpc>
                <a:spcPct val="115000"/>
              </a:lnSpc>
              <a:buFont typeface="+mj-lt"/>
              <a:buAutoNum type="arabicPeriod"/>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There is no latent or exposed period in which individuals are exposed but not yet infected</a:t>
            </a:r>
          </a:p>
          <a:p>
            <a:pPr marL="342900" lvl="0" indent="-342900">
              <a:lnSpc>
                <a:spcPct val="115000"/>
              </a:lnSpc>
              <a:buFont typeface="+mj-lt"/>
              <a:buAutoNum type="arabicPeriod"/>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Individuals who are recovered are fully immune and may not become infected or susceptible again.</a:t>
            </a:r>
          </a:p>
          <a:p>
            <a:pPr marL="342900" lvl="0" indent="-342900">
              <a:lnSpc>
                <a:spcPct val="115000"/>
              </a:lnSpc>
              <a:spcAft>
                <a:spcPts val="800"/>
              </a:spcAft>
              <a:buFont typeface="+mj-lt"/>
              <a:buAutoNum type="arabicPeriod"/>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Transmission and recover rates remain constant</a:t>
            </a:r>
          </a:p>
          <a:p>
            <a:endParaRPr lang="en-US" dirty="0"/>
          </a:p>
        </p:txBody>
      </p:sp>
      <p:sp>
        <p:nvSpPr>
          <p:cNvPr id="4" name="Slide Number Placeholder 3"/>
          <p:cNvSpPr>
            <a:spLocks noGrp="1"/>
          </p:cNvSpPr>
          <p:nvPr>
            <p:ph type="sldNum" sz="quarter" idx="5"/>
          </p:nvPr>
        </p:nvSpPr>
        <p:spPr/>
        <p:txBody>
          <a:bodyPr/>
          <a:lstStyle/>
          <a:p>
            <a:fld id="{295571EA-4E1C-4D45-BD79-68200411DF63}" type="slidenum">
              <a:rPr lang="en-US" smtClean="0"/>
              <a:t>3</a:t>
            </a:fld>
            <a:endParaRPr lang="en-US"/>
          </a:p>
        </p:txBody>
      </p:sp>
    </p:spTree>
    <p:extLst>
      <p:ext uri="{BB962C8B-B14F-4D97-AF65-F5344CB8AC3E}">
        <p14:creationId xmlns:p14="http://schemas.microsoft.com/office/powerpoint/2010/main" val="338535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This report aims to target the second assumption, that population is assumed to be homogenous. This means that all individuals, regardless of race, age, gender or any other types of groupings, will have the same rate of infection and recovery.  However, within the real world context, this is not true as each group has differing social patterns and habits, as well as different immunities. For example, children, adult and elderly all have different susceptibilities as adults may constantly have to go into office every day to work, but elderly may have to stay home often. </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My report aims to explore this dynamic of having heterogenous groups, specifically, age structure, within the SIR model.</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Hence, the report in which I have created aims to target these questions:</a:t>
            </a:r>
          </a:p>
          <a:p>
            <a:pPr marL="342900" lvl="0" indent="-342900">
              <a:lnSpc>
                <a:spcPct val="115000"/>
              </a:lnSpc>
              <a:buFont typeface="+mj-lt"/>
              <a:buAutoNum type="arabicPeriod"/>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	How does the presence of age-structure within the population affect the spread of disease?</a:t>
            </a:r>
          </a:p>
          <a:p>
            <a:pPr marL="342900" lvl="0" indent="-342900">
              <a:lnSpc>
                <a:spcPct val="115000"/>
              </a:lnSpc>
              <a:spcAft>
                <a:spcPts val="800"/>
              </a:spcAft>
              <a:buFont typeface="+mj-lt"/>
              <a:buAutoNum type="arabicPeriod"/>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In the case in which age structure affects the spread of disease, what is the most optimal vaccination campaign, when considering budget, and differentiating vaccination costs for each age group? i.e. Are mass vaccination campaigns better, or targeted vaccination campaigns</a:t>
            </a:r>
          </a:p>
          <a:p>
            <a:endParaRPr lang="en-US" dirty="0"/>
          </a:p>
        </p:txBody>
      </p:sp>
      <p:sp>
        <p:nvSpPr>
          <p:cNvPr id="4" name="Slide Number Placeholder 3"/>
          <p:cNvSpPr>
            <a:spLocks noGrp="1"/>
          </p:cNvSpPr>
          <p:nvPr>
            <p:ph type="sldNum" sz="quarter" idx="5"/>
          </p:nvPr>
        </p:nvSpPr>
        <p:spPr/>
        <p:txBody>
          <a:bodyPr/>
          <a:lstStyle/>
          <a:p>
            <a:fld id="{295571EA-4E1C-4D45-BD79-68200411DF63}" type="slidenum">
              <a:rPr lang="en-US" smtClean="0"/>
              <a:t>4</a:t>
            </a:fld>
            <a:endParaRPr lang="en-US"/>
          </a:p>
        </p:txBody>
      </p:sp>
    </p:spTree>
    <p:extLst>
      <p:ext uri="{BB962C8B-B14F-4D97-AF65-F5344CB8AC3E}">
        <p14:creationId xmlns:p14="http://schemas.microsoft.com/office/powerpoint/2010/main" val="327165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But before we take a look at these questions, let’s look at the ODE equations of the original SIR model.</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Within this case, </a:t>
            </a:r>
            <a:r>
              <a:rPr lang="en-AU" sz="1800" kern="100" dirty="0" err="1">
                <a:effectLst/>
                <a:latin typeface="Aptos" panose="020B0004020202020204" pitchFamily="34" charset="0"/>
                <a:ea typeface="DengXian" panose="02010600030101010101" pitchFamily="2" charset="-122"/>
                <a:cs typeface="Times New Roman" panose="02020603050405020304" pitchFamily="18" charset="0"/>
              </a:rPr>
              <a:t>dS</a:t>
            </a: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/dt, </a:t>
            </a:r>
            <a:r>
              <a:rPr lang="en-AU" sz="1800" kern="100" dirty="0" err="1">
                <a:effectLst/>
                <a:latin typeface="Aptos" panose="020B0004020202020204" pitchFamily="34" charset="0"/>
                <a:ea typeface="DengXian" panose="02010600030101010101" pitchFamily="2" charset="-122"/>
                <a:cs typeface="Times New Roman" panose="02020603050405020304" pitchFamily="18" charset="0"/>
              </a:rPr>
              <a:t>dI</a:t>
            </a: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/dt and </a:t>
            </a:r>
            <a:r>
              <a:rPr lang="en-AU" sz="1800" kern="100" dirty="0" err="1">
                <a:effectLst/>
                <a:latin typeface="Aptos" panose="020B0004020202020204" pitchFamily="34" charset="0"/>
                <a:ea typeface="DengXian" panose="02010600030101010101" pitchFamily="2" charset="-122"/>
                <a:cs typeface="Times New Roman" panose="02020603050405020304" pitchFamily="18" charset="0"/>
              </a:rPr>
              <a:t>dR</a:t>
            </a: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/dt refer to the rates of change of the susceptible, infected and recovered population over time, the beta represents the rate of infection and gamma represents the rate of recovery. The term SI indicates that there is an interaction between infected and susceptible individuals.</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The graph within this page shows the dynamics of the SIR infection with individuals moving from susceptible to infected and eventually, all of them will become recovered.</a:t>
            </a:r>
          </a:p>
          <a:p>
            <a:endParaRPr lang="en-US" dirty="0"/>
          </a:p>
        </p:txBody>
      </p:sp>
      <p:sp>
        <p:nvSpPr>
          <p:cNvPr id="4" name="Slide Number Placeholder 3"/>
          <p:cNvSpPr>
            <a:spLocks noGrp="1"/>
          </p:cNvSpPr>
          <p:nvPr>
            <p:ph type="sldNum" sz="quarter" idx="5"/>
          </p:nvPr>
        </p:nvSpPr>
        <p:spPr/>
        <p:txBody>
          <a:bodyPr/>
          <a:lstStyle/>
          <a:p>
            <a:fld id="{295571EA-4E1C-4D45-BD79-68200411DF63}" type="slidenum">
              <a:rPr lang="en-US" smtClean="0"/>
              <a:t>5</a:t>
            </a:fld>
            <a:endParaRPr lang="en-US"/>
          </a:p>
        </p:txBody>
      </p:sp>
    </p:spTree>
    <p:extLst>
      <p:ext uri="{BB962C8B-B14F-4D97-AF65-F5344CB8AC3E}">
        <p14:creationId xmlns:p14="http://schemas.microsoft.com/office/powerpoint/2010/main" val="201089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Now, let us take a look at our extension.</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As you can see our extension takes into account three separate age groups. Children, adults and elderly, creating S, I and R compartment for each age group. Our extension further models the interactions between different age groups, as seen by variables such as </a:t>
            </a:r>
            <a:r>
              <a:rPr lang="en-AU" sz="1800" kern="100" dirty="0" err="1">
                <a:effectLst/>
                <a:latin typeface="Aptos" panose="020B0004020202020204" pitchFamily="34" charset="0"/>
                <a:ea typeface="DengXian" panose="02010600030101010101" pitchFamily="2" charset="-122"/>
                <a:cs typeface="Times New Roman" panose="02020603050405020304" pitchFamily="18" charset="0"/>
              </a:rPr>
              <a:t>ScIa</a:t>
            </a: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 and </a:t>
            </a:r>
            <a:r>
              <a:rPr lang="en-AU" sz="1800" kern="100" dirty="0" err="1">
                <a:effectLst/>
                <a:latin typeface="Aptos" panose="020B0004020202020204" pitchFamily="34" charset="0"/>
                <a:ea typeface="DengXian" panose="02010600030101010101" pitchFamily="2" charset="-122"/>
                <a:cs typeface="Times New Roman" panose="02020603050405020304" pitchFamily="18" charset="0"/>
              </a:rPr>
              <a:t>ScIe</a:t>
            </a: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 which means that susceptible children are interacting with infected adults and infected elderly individuals.</a:t>
            </a:r>
          </a:p>
          <a:p>
            <a:endParaRPr lang="en-US" dirty="0"/>
          </a:p>
        </p:txBody>
      </p:sp>
      <p:sp>
        <p:nvSpPr>
          <p:cNvPr id="4" name="Slide Number Placeholder 3"/>
          <p:cNvSpPr>
            <a:spLocks noGrp="1"/>
          </p:cNvSpPr>
          <p:nvPr>
            <p:ph type="sldNum" sz="quarter" idx="5"/>
          </p:nvPr>
        </p:nvSpPr>
        <p:spPr/>
        <p:txBody>
          <a:bodyPr/>
          <a:lstStyle/>
          <a:p>
            <a:fld id="{295571EA-4E1C-4D45-BD79-68200411DF63}" type="slidenum">
              <a:rPr lang="en-US" smtClean="0"/>
              <a:t>6</a:t>
            </a:fld>
            <a:endParaRPr lang="en-US"/>
          </a:p>
        </p:txBody>
      </p:sp>
    </p:spTree>
    <p:extLst>
      <p:ext uri="{BB962C8B-B14F-4D97-AF65-F5344CB8AC3E}">
        <p14:creationId xmlns:p14="http://schemas.microsoft.com/office/powerpoint/2010/main" val="39470112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Now let’s take a look at the first question in which we are answering:</a:t>
            </a:r>
          </a:p>
          <a:p>
            <a:pPr>
              <a:lnSpc>
                <a:spcPct val="115000"/>
              </a:lnSpc>
              <a:spcAft>
                <a:spcPts val="800"/>
              </a:spcAft>
            </a:pPr>
            <a:r>
              <a:rPr lang="en-AU" sz="1800" b="1" kern="100" dirty="0">
                <a:effectLst/>
                <a:latin typeface="Aptos" panose="020B0004020202020204" pitchFamily="34" charset="0"/>
                <a:ea typeface="DengXian" panose="02010600030101010101" pitchFamily="2" charset="-122"/>
                <a:cs typeface="Times New Roman" panose="02020603050405020304" pitchFamily="18" charset="0"/>
              </a:rPr>
              <a:t>What is the effects of age-structure on the spread of disease within the population?</a:t>
            </a:r>
            <a:endParaRPr lang="en-AU" sz="1800" kern="100" dirty="0">
              <a:effectLst/>
              <a:latin typeface="Aptos" panose="020B0004020202020204" pitchFamily="34" charset="0"/>
              <a:ea typeface="DengXian" panose="02010600030101010101" pitchFamily="2" charset="-122"/>
              <a:cs typeface="Times New Roman" panose="02020603050405020304" pitchFamily="18" charset="0"/>
            </a:endParaRP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In order to answer this question, the Gillespie algorithm was employed, utilising the following propensities. CM contains the number of individuals which come in contact.</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Note that within this case, the equations have been normalised in order to scale the average contacts. Without normalisation, these contacts will not scale properly with population size, leading to inaccurate infection rates.</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Furthermore, the Gillespie algorithm utilises the Monte Carlo method is to predict the next event that occurs as well as the timing in which it occurs.</a:t>
            </a:r>
          </a:p>
          <a:p>
            <a:endParaRPr lang="en-US" dirty="0"/>
          </a:p>
        </p:txBody>
      </p:sp>
      <p:sp>
        <p:nvSpPr>
          <p:cNvPr id="4" name="Slide Number Placeholder 3"/>
          <p:cNvSpPr>
            <a:spLocks noGrp="1"/>
          </p:cNvSpPr>
          <p:nvPr>
            <p:ph type="sldNum" sz="quarter" idx="5"/>
          </p:nvPr>
        </p:nvSpPr>
        <p:spPr/>
        <p:txBody>
          <a:bodyPr/>
          <a:lstStyle/>
          <a:p>
            <a:fld id="{295571EA-4E1C-4D45-BD79-68200411DF63}" type="slidenum">
              <a:rPr lang="en-US" smtClean="0"/>
              <a:t>7</a:t>
            </a:fld>
            <a:endParaRPr lang="en-US"/>
          </a:p>
        </p:txBody>
      </p:sp>
    </p:spTree>
    <p:extLst>
      <p:ext uri="{BB962C8B-B14F-4D97-AF65-F5344CB8AC3E}">
        <p14:creationId xmlns:p14="http://schemas.microsoft.com/office/powerpoint/2010/main" val="2916389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Now to answer the question, lets take a look at the following graphs.</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Within this case, figure 1 showcases the dynamics of the SIR model, splitting the graphs according to their respective age groups. Within this model, 243 children are present.</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Figure 2 , represents the SIR dynamics of a homogenous population of 243 children. It can be seen that the line within table 1 appears to have more fluctuations. This is due to the idea that the inconsistent interaction rates may lead contact patterns to become more variable, which in turn results in a higher variability of infection numbers. Table 6 seems to take on a more smoother line as the entire population has the same statistics. This leads to the spread of infection to become more evenly distributed. Hence, the higher variability of infection within Table 1, may indicate that having a variety of age groups within a population may lead to more sudden outbreaks within the disease.</a:t>
            </a:r>
          </a:p>
          <a:p>
            <a:endParaRPr lang="en-US" dirty="0"/>
          </a:p>
        </p:txBody>
      </p:sp>
      <p:sp>
        <p:nvSpPr>
          <p:cNvPr id="4" name="Slide Number Placeholder 3"/>
          <p:cNvSpPr>
            <a:spLocks noGrp="1"/>
          </p:cNvSpPr>
          <p:nvPr>
            <p:ph type="sldNum" sz="quarter" idx="5"/>
          </p:nvPr>
        </p:nvSpPr>
        <p:spPr/>
        <p:txBody>
          <a:bodyPr/>
          <a:lstStyle/>
          <a:p>
            <a:fld id="{295571EA-4E1C-4D45-BD79-68200411DF63}" type="slidenum">
              <a:rPr lang="en-US" smtClean="0"/>
              <a:t>8</a:t>
            </a:fld>
            <a:endParaRPr lang="en-US"/>
          </a:p>
        </p:txBody>
      </p:sp>
    </p:spTree>
    <p:extLst>
      <p:ext uri="{BB962C8B-B14F-4D97-AF65-F5344CB8AC3E}">
        <p14:creationId xmlns:p14="http://schemas.microsoft.com/office/powerpoint/2010/main" val="15794651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 </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Furthermore, incorporating age structure may increase or slow down the rates of infection within a given age group. Let us now take a look at Table 3 and table 4. Table 3 tells us about the disease dynamics amongst 140 elderly individuals who come in contact with adults, children and other elderly people. Table 4 tells us about a homogenous population of 140 elderly people who come in contact only other elderly people. Within these cases, it is assumed that they only come in contact with one other elderly person at each given time.</a:t>
            </a:r>
          </a:p>
          <a:p>
            <a:pPr>
              <a:lnSpc>
                <a:spcPct val="115000"/>
              </a:lnSpc>
              <a:spcAft>
                <a:spcPts val="800"/>
              </a:spcAft>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As we can observe from table 4, all individuals seem to stay within the same compartment. However, within table 3, individuals move from susceptible to infectious and then to recovered. This indicates that interactions amongst differing age groups has induced a quicker spread of disease amongst the elderly population. Note that as homogenous, the situation represented within table 4 is unrealistic as elderly individuals within the real world interact with people from other age groups. Hence, table 3 is a more realistic representation of the spread of disease amongst the elderly population, highlighting the importance of conducting an age-structured simulation to estimate the real life dynamics of a disease.</a:t>
            </a:r>
          </a:p>
          <a:p>
            <a:endParaRPr lang="en-US" dirty="0"/>
          </a:p>
        </p:txBody>
      </p:sp>
      <p:sp>
        <p:nvSpPr>
          <p:cNvPr id="4" name="Slide Number Placeholder 3"/>
          <p:cNvSpPr>
            <a:spLocks noGrp="1"/>
          </p:cNvSpPr>
          <p:nvPr>
            <p:ph type="sldNum" sz="quarter" idx="5"/>
          </p:nvPr>
        </p:nvSpPr>
        <p:spPr/>
        <p:txBody>
          <a:bodyPr/>
          <a:lstStyle/>
          <a:p>
            <a:fld id="{295571EA-4E1C-4D45-BD79-68200411DF63}" type="slidenum">
              <a:rPr lang="en-US" smtClean="0"/>
              <a:t>9</a:t>
            </a:fld>
            <a:endParaRPr lang="en-US"/>
          </a:p>
        </p:txBody>
      </p:sp>
    </p:spTree>
    <p:extLst>
      <p:ext uri="{BB962C8B-B14F-4D97-AF65-F5344CB8AC3E}">
        <p14:creationId xmlns:p14="http://schemas.microsoft.com/office/powerpoint/2010/main" val="1097815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2D4304FE-CC73-7448-A69D-B5C79C7B36B9}" type="datetimeFigureOut">
              <a:rPr lang="en-US" smtClean="0"/>
              <a:t>6/16/24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31963F-710D-9C40-85FC-C36F929CD665}" type="slidenum">
              <a:rPr lang="en-US" smtClean="0"/>
              <a:t>‹#›</a:t>
            </a:fld>
            <a:endParaRPr lang="en-US"/>
          </a:p>
        </p:txBody>
      </p:sp>
    </p:spTree>
    <p:extLst>
      <p:ext uri="{BB962C8B-B14F-4D97-AF65-F5344CB8AC3E}">
        <p14:creationId xmlns:p14="http://schemas.microsoft.com/office/powerpoint/2010/main" val="37118584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D4304FE-CC73-7448-A69D-B5C79C7B36B9}" type="datetimeFigureOut">
              <a:rPr lang="en-US" smtClean="0"/>
              <a:t>6/16/24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1963F-710D-9C40-85FC-C36F929CD665}" type="slidenum">
              <a:rPr lang="en-US" smtClean="0"/>
              <a:t>‹#›</a:t>
            </a:fld>
            <a:endParaRPr lang="en-US"/>
          </a:p>
        </p:txBody>
      </p:sp>
    </p:spTree>
    <p:extLst>
      <p:ext uri="{BB962C8B-B14F-4D97-AF65-F5344CB8AC3E}">
        <p14:creationId xmlns:p14="http://schemas.microsoft.com/office/powerpoint/2010/main" val="372792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D4304FE-CC73-7448-A69D-B5C79C7B36B9}" type="datetimeFigureOut">
              <a:rPr lang="en-US" smtClean="0"/>
              <a:t>6/16/24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31963F-710D-9C40-85FC-C36F929CD665}" type="slidenum">
              <a:rPr lang="en-US" smtClean="0"/>
              <a:t>‹#›</a:t>
            </a:fld>
            <a:endParaRPr lang="en-US"/>
          </a:p>
        </p:txBody>
      </p:sp>
    </p:spTree>
    <p:extLst>
      <p:ext uri="{BB962C8B-B14F-4D97-AF65-F5344CB8AC3E}">
        <p14:creationId xmlns:p14="http://schemas.microsoft.com/office/powerpoint/2010/main" val="2331147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D4304FE-CC73-7448-A69D-B5C79C7B36B9}" type="datetimeFigureOut">
              <a:rPr lang="en-US" smtClean="0"/>
              <a:t>6/16/24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31963F-710D-9C40-85FC-C36F929CD665}" type="slidenum">
              <a:rPr lang="en-US" smtClean="0"/>
              <a:t>‹#›</a:t>
            </a:fld>
            <a:endParaRPr lang="en-US"/>
          </a:p>
        </p:txBody>
      </p:sp>
    </p:spTree>
    <p:extLst>
      <p:ext uri="{BB962C8B-B14F-4D97-AF65-F5344CB8AC3E}">
        <p14:creationId xmlns:p14="http://schemas.microsoft.com/office/powerpoint/2010/main" val="2151151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2D4304FE-CC73-7448-A69D-B5C79C7B36B9}" type="datetimeFigureOut">
              <a:rPr lang="en-US" smtClean="0"/>
              <a:t>6/16/24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31963F-710D-9C40-85FC-C36F929CD665}" type="slidenum">
              <a:rPr lang="en-US" smtClean="0"/>
              <a:t>‹#›</a:t>
            </a:fld>
            <a:endParaRPr lang="en-US"/>
          </a:p>
        </p:txBody>
      </p:sp>
    </p:spTree>
    <p:extLst>
      <p:ext uri="{BB962C8B-B14F-4D97-AF65-F5344CB8AC3E}">
        <p14:creationId xmlns:p14="http://schemas.microsoft.com/office/powerpoint/2010/main" val="12665313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2D4304FE-CC73-7448-A69D-B5C79C7B36B9}" type="datetimeFigureOut">
              <a:rPr lang="en-US" smtClean="0"/>
              <a:t>6/16/24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D331963F-710D-9C40-85FC-C36F929CD665}" type="slidenum">
              <a:rPr lang="en-US" smtClean="0"/>
              <a:t>‹#›</a:t>
            </a:fld>
            <a:endParaRPr lang="en-US"/>
          </a:p>
        </p:txBody>
      </p:sp>
    </p:spTree>
    <p:extLst>
      <p:ext uri="{BB962C8B-B14F-4D97-AF65-F5344CB8AC3E}">
        <p14:creationId xmlns:p14="http://schemas.microsoft.com/office/powerpoint/2010/main" val="4103857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2D4304FE-CC73-7448-A69D-B5C79C7B36B9}" type="datetimeFigureOut">
              <a:rPr lang="en-US" smtClean="0"/>
              <a:t>6/16/24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31963F-710D-9C40-85FC-C36F929CD665}"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85631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D4304FE-CC73-7448-A69D-B5C79C7B36B9}" type="datetimeFigureOut">
              <a:rPr lang="en-US" smtClean="0"/>
              <a:t>6/16/24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31963F-710D-9C40-85FC-C36F929CD665}" type="slidenum">
              <a:rPr lang="en-US" smtClean="0"/>
              <a:t>‹#›</a:t>
            </a:fld>
            <a:endParaRPr lang="en-US"/>
          </a:p>
        </p:txBody>
      </p:sp>
    </p:spTree>
    <p:extLst>
      <p:ext uri="{BB962C8B-B14F-4D97-AF65-F5344CB8AC3E}">
        <p14:creationId xmlns:p14="http://schemas.microsoft.com/office/powerpoint/2010/main" val="1758397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4304FE-CC73-7448-A69D-B5C79C7B36B9}" type="datetimeFigureOut">
              <a:rPr lang="en-US" smtClean="0"/>
              <a:t>6/16/24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31963F-710D-9C40-85FC-C36F929CD665}" type="slidenum">
              <a:rPr lang="en-US" smtClean="0"/>
              <a:t>‹#›</a:t>
            </a:fld>
            <a:endParaRPr lang="en-US"/>
          </a:p>
        </p:txBody>
      </p:sp>
    </p:spTree>
    <p:extLst>
      <p:ext uri="{BB962C8B-B14F-4D97-AF65-F5344CB8AC3E}">
        <p14:creationId xmlns:p14="http://schemas.microsoft.com/office/powerpoint/2010/main" val="264325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2D4304FE-CC73-7448-A69D-B5C79C7B36B9}" type="datetimeFigureOut">
              <a:rPr lang="en-US" smtClean="0"/>
              <a:t>6/16/24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D331963F-710D-9C40-85FC-C36F929CD665}" type="slidenum">
              <a:rPr lang="en-US" smtClean="0"/>
              <a:t>‹#›</a:t>
            </a:fld>
            <a:endParaRPr lang="en-US"/>
          </a:p>
        </p:txBody>
      </p:sp>
    </p:spTree>
    <p:extLst>
      <p:ext uri="{BB962C8B-B14F-4D97-AF65-F5344CB8AC3E}">
        <p14:creationId xmlns:p14="http://schemas.microsoft.com/office/powerpoint/2010/main" val="883107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D4304FE-CC73-7448-A69D-B5C79C7B36B9}" type="datetimeFigureOut">
              <a:rPr lang="en-US" smtClean="0"/>
              <a:t>6/16/24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D331963F-710D-9C40-85FC-C36F929CD665}" type="slidenum">
              <a:rPr lang="en-US" smtClean="0"/>
              <a:t>‹#›</a:t>
            </a:fld>
            <a:endParaRPr lang="en-US"/>
          </a:p>
        </p:txBody>
      </p:sp>
    </p:spTree>
    <p:extLst>
      <p:ext uri="{BB962C8B-B14F-4D97-AF65-F5344CB8AC3E}">
        <p14:creationId xmlns:p14="http://schemas.microsoft.com/office/powerpoint/2010/main" val="44299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D4304FE-CC73-7448-A69D-B5C79C7B36B9}" type="datetimeFigureOut">
              <a:rPr lang="en-US" smtClean="0"/>
              <a:t>6/16/24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D331963F-710D-9C40-85FC-C36F929CD665}" type="slidenum">
              <a:rPr lang="en-US" smtClean="0"/>
              <a:t>‹#›</a:t>
            </a:fld>
            <a:endParaRPr lang="en-US"/>
          </a:p>
        </p:txBody>
      </p:sp>
    </p:spTree>
    <p:extLst>
      <p:ext uri="{BB962C8B-B14F-4D97-AF65-F5344CB8AC3E}">
        <p14:creationId xmlns:p14="http://schemas.microsoft.com/office/powerpoint/2010/main" val="20518799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45F5D-1388-6D9C-3BBC-0CCA2A44DAF4}"/>
              </a:ext>
            </a:extLst>
          </p:cNvPr>
          <p:cNvSpPr>
            <a:spLocks noGrp="1"/>
          </p:cNvSpPr>
          <p:nvPr>
            <p:ph type="ctrTitle"/>
          </p:nvPr>
        </p:nvSpPr>
        <p:spPr/>
        <p:txBody>
          <a:bodyPr/>
          <a:lstStyle/>
          <a:p>
            <a:r>
              <a:rPr lang="en-US" dirty="0"/>
              <a:t>AGE-STRUCTURED SIR MODEL</a:t>
            </a:r>
          </a:p>
        </p:txBody>
      </p:sp>
      <p:sp>
        <p:nvSpPr>
          <p:cNvPr id="3" name="Subtitle 2">
            <a:extLst>
              <a:ext uri="{FF2B5EF4-FFF2-40B4-BE49-F238E27FC236}">
                <a16:creationId xmlns:a16="http://schemas.microsoft.com/office/drawing/2014/main" id="{D4227651-4C30-BEFA-8500-C9D98FF3685E}"/>
              </a:ext>
            </a:extLst>
          </p:cNvPr>
          <p:cNvSpPr>
            <a:spLocks noGrp="1"/>
          </p:cNvSpPr>
          <p:nvPr>
            <p:ph type="subTitle" idx="1"/>
          </p:nvPr>
        </p:nvSpPr>
        <p:spPr/>
        <p:txBody>
          <a:bodyPr/>
          <a:lstStyle/>
          <a:p>
            <a:r>
              <a:rPr lang="en-US"/>
              <a:t>Name: Sharon Zhou Student ID:33116040</a:t>
            </a:r>
            <a:endParaRPr lang="en-US" dirty="0"/>
          </a:p>
        </p:txBody>
      </p:sp>
    </p:spTree>
    <p:extLst>
      <p:ext uri="{BB962C8B-B14F-4D97-AF65-F5344CB8AC3E}">
        <p14:creationId xmlns:p14="http://schemas.microsoft.com/office/powerpoint/2010/main" val="3359291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BBEA-5B46-51A9-77F6-9BF21D173986}"/>
              </a:ext>
            </a:extLst>
          </p:cNvPr>
          <p:cNvSpPr>
            <a:spLocks noGrp="1"/>
          </p:cNvSpPr>
          <p:nvPr>
            <p:ph type="title"/>
          </p:nvPr>
        </p:nvSpPr>
        <p:spPr/>
        <p:txBody>
          <a:bodyPr/>
          <a:lstStyle/>
          <a:p>
            <a:r>
              <a:rPr lang="en-US" dirty="0"/>
              <a:t>Question 2: heat maps</a:t>
            </a:r>
          </a:p>
        </p:txBody>
      </p:sp>
      <p:pic>
        <p:nvPicPr>
          <p:cNvPr id="4" name="Picture 3" descr="A screen shot of a graph&#10;&#10;Description automatically generated">
            <a:extLst>
              <a:ext uri="{FF2B5EF4-FFF2-40B4-BE49-F238E27FC236}">
                <a16:creationId xmlns:a16="http://schemas.microsoft.com/office/drawing/2014/main" id="{60D211C7-A235-4216-D0D0-7DBB22A5CE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7746" y="2483484"/>
            <a:ext cx="3886779" cy="2717166"/>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27F6FF26-E5C2-203D-6A07-1897CC62039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4525" y="2483484"/>
            <a:ext cx="3886779" cy="2717166"/>
          </a:xfrm>
          <a:prstGeom prst="rect">
            <a:avLst/>
          </a:prstGeom>
        </p:spPr>
      </p:pic>
      <p:pic>
        <p:nvPicPr>
          <p:cNvPr id="6" name="Picture 5" descr="A screenshot of a graph&#10;&#10;Description automatically generated">
            <a:extLst>
              <a:ext uri="{FF2B5EF4-FFF2-40B4-BE49-F238E27FC236}">
                <a16:creationId xmlns:a16="http://schemas.microsoft.com/office/drawing/2014/main" id="{1C88A3D7-7F08-BB29-CB12-7A5234B147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67319" y="2483484"/>
            <a:ext cx="4124681" cy="2717166"/>
          </a:xfrm>
          <a:prstGeom prst="rect">
            <a:avLst/>
          </a:prstGeom>
        </p:spPr>
      </p:pic>
      <p:sp>
        <p:nvSpPr>
          <p:cNvPr id="7" name="Text Box 1">
            <a:extLst>
              <a:ext uri="{FF2B5EF4-FFF2-40B4-BE49-F238E27FC236}">
                <a16:creationId xmlns:a16="http://schemas.microsoft.com/office/drawing/2014/main" id="{A0DBE34F-26C5-39AA-808A-80F6D2753512}"/>
              </a:ext>
            </a:extLst>
          </p:cNvPr>
          <p:cNvSpPr txBox="1"/>
          <p:nvPr/>
        </p:nvSpPr>
        <p:spPr>
          <a:xfrm>
            <a:off x="287746" y="5272087"/>
            <a:ext cx="2546985" cy="208915"/>
          </a:xfrm>
          <a:prstGeom prst="rect">
            <a:avLst/>
          </a:prstGeom>
          <a:noFill/>
          <a:ln w="6350">
            <a:noFill/>
          </a:ln>
        </p:spPr>
        <p:txBody>
          <a:bodyPr rot="0" spcFirstLastPara="0" vert="horz" wrap="square" lIns="36000" tIns="0" rIns="72000" bIns="45720" numCol="1" spcCol="0" rtlCol="0" fromWordArt="0" anchor="t" anchorCtr="0" forceAA="0" compatLnSpc="1">
            <a:prstTxWarp prst="textNoShape">
              <a:avLst/>
            </a:prstTxWarp>
            <a:noAutofit/>
          </a:bodyPr>
          <a:lstStyle/>
          <a:p>
            <a:pPr>
              <a:spcAft>
                <a:spcPts val="1000"/>
              </a:spcAft>
            </a:pPr>
            <a:r>
              <a:rPr lang="en-AU" i="1" dirty="0">
                <a:solidFill>
                  <a:srgbClr val="0E2841"/>
                </a:solidFill>
                <a:effectLst/>
                <a:latin typeface="Times New Roman" panose="02020603050405020304" pitchFamily="18" charset="0"/>
                <a:ea typeface="Times New Roman" panose="02020603050405020304" pitchFamily="18" charset="0"/>
              </a:rPr>
              <a:t>Table 1: Child vs Adult</a:t>
            </a:r>
          </a:p>
        </p:txBody>
      </p:sp>
      <p:sp>
        <p:nvSpPr>
          <p:cNvPr id="9" name="Text Box 1">
            <a:extLst>
              <a:ext uri="{FF2B5EF4-FFF2-40B4-BE49-F238E27FC236}">
                <a16:creationId xmlns:a16="http://schemas.microsoft.com/office/drawing/2014/main" id="{800D1105-25DB-19A3-1526-A2ADA9AB20AF}"/>
              </a:ext>
            </a:extLst>
          </p:cNvPr>
          <p:cNvSpPr txBox="1"/>
          <p:nvPr/>
        </p:nvSpPr>
        <p:spPr>
          <a:xfrm>
            <a:off x="4308157" y="5272087"/>
            <a:ext cx="2546985" cy="208915"/>
          </a:xfrm>
          <a:prstGeom prst="rect">
            <a:avLst/>
          </a:prstGeom>
          <a:noFill/>
          <a:ln w="6350">
            <a:noFill/>
          </a:ln>
        </p:spPr>
        <p:txBody>
          <a:bodyPr rot="0" spcFirstLastPara="0" vert="horz" wrap="square" lIns="36000" tIns="0" rIns="72000" bIns="45720" numCol="1" spcCol="0" rtlCol="0" fromWordArt="0" anchor="t" anchorCtr="0" forceAA="0" compatLnSpc="1">
            <a:prstTxWarp prst="textNoShape">
              <a:avLst/>
            </a:prstTxWarp>
            <a:noAutofit/>
          </a:bodyPr>
          <a:lstStyle/>
          <a:p>
            <a:pPr>
              <a:spcAft>
                <a:spcPts val="1000"/>
              </a:spcAft>
            </a:pPr>
            <a:r>
              <a:rPr lang="en-AU" i="1" dirty="0">
                <a:solidFill>
                  <a:srgbClr val="0E2841"/>
                </a:solidFill>
                <a:latin typeface="Times New Roman" panose="02020603050405020304" pitchFamily="18" charset="0"/>
                <a:ea typeface="Times New Roman" panose="02020603050405020304" pitchFamily="18" charset="0"/>
              </a:rPr>
              <a:t>Table 2: Child vs Elderly</a:t>
            </a:r>
            <a:endParaRPr lang="en-AU" i="1" dirty="0">
              <a:solidFill>
                <a:srgbClr val="0E2841"/>
              </a:solidFill>
              <a:effectLst/>
              <a:latin typeface="Times New Roman" panose="02020603050405020304" pitchFamily="18" charset="0"/>
              <a:ea typeface="Times New Roman" panose="02020603050405020304" pitchFamily="18" charset="0"/>
            </a:endParaRPr>
          </a:p>
        </p:txBody>
      </p:sp>
      <p:sp>
        <p:nvSpPr>
          <p:cNvPr id="10" name="Text Box 1">
            <a:extLst>
              <a:ext uri="{FF2B5EF4-FFF2-40B4-BE49-F238E27FC236}">
                <a16:creationId xmlns:a16="http://schemas.microsoft.com/office/drawing/2014/main" id="{32EB1D1C-15D9-C942-7086-400BB95ABC65}"/>
              </a:ext>
            </a:extLst>
          </p:cNvPr>
          <p:cNvSpPr txBox="1"/>
          <p:nvPr/>
        </p:nvSpPr>
        <p:spPr>
          <a:xfrm>
            <a:off x="8061304" y="5321807"/>
            <a:ext cx="2546985" cy="208915"/>
          </a:xfrm>
          <a:prstGeom prst="rect">
            <a:avLst/>
          </a:prstGeom>
          <a:noFill/>
          <a:ln w="6350">
            <a:noFill/>
          </a:ln>
        </p:spPr>
        <p:txBody>
          <a:bodyPr rot="0" spcFirstLastPara="0" vert="horz" wrap="square" lIns="36000" tIns="0" rIns="72000" bIns="45720" numCol="1" spcCol="0" rtlCol="0" fromWordArt="0" anchor="t" anchorCtr="0" forceAA="0" compatLnSpc="1">
            <a:prstTxWarp prst="textNoShape">
              <a:avLst/>
            </a:prstTxWarp>
            <a:noAutofit/>
          </a:bodyPr>
          <a:lstStyle/>
          <a:p>
            <a:pPr>
              <a:spcAft>
                <a:spcPts val="1000"/>
              </a:spcAft>
            </a:pPr>
            <a:r>
              <a:rPr lang="en-AU" i="1" dirty="0">
                <a:solidFill>
                  <a:srgbClr val="0E2841"/>
                </a:solidFill>
                <a:latin typeface="Times New Roman" panose="02020603050405020304" pitchFamily="18" charset="0"/>
                <a:ea typeface="Times New Roman" panose="02020603050405020304" pitchFamily="18" charset="0"/>
              </a:rPr>
              <a:t>Table 3: Adult vs Elderly</a:t>
            </a:r>
            <a:endParaRPr lang="en-AU" i="1" dirty="0">
              <a:solidFill>
                <a:srgbClr val="0E284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05335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B1BF0-EBAB-4371-0325-9EF06EC05DB7}"/>
              </a:ext>
            </a:extLst>
          </p:cNvPr>
          <p:cNvSpPr>
            <a:spLocks noGrp="1"/>
          </p:cNvSpPr>
          <p:nvPr>
            <p:ph type="title"/>
          </p:nvPr>
        </p:nvSpPr>
        <p:spPr/>
        <p:txBody>
          <a:bodyPr/>
          <a:lstStyle/>
          <a:p>
            <a:r>
              <a:rPr lang="en-US" dirty="0"/>
              <a:t>Question 2: cost efficiency analysis</a:t>
            </a:r>
          </a:p>
        </p:txBody>
      </p:sp>
      <p:pic>
        <p:nvPicPr>
          <p:cNvPr id="4" name="Picture 3">
            <a:extLst>
              <a:ext uri="{FF2B5EF4-FFF2-40B4-BE49-F238E27FC236}">
                <a16:creationId xmlns:a16="http://schemas.microsoft.com/office/drawing/2014/main" id="{6B3A5BAD-5E79-2BFE-0C24-36229550E1E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4654" y="2289331"/>
            <a:ext cx="4692181" cy="2076218"/>
          </a:xfrm>
          <a:prstGeom prst="rect">
            <a:avLst/>
          </a:prstGeom>
        </p:spPr>
      </p:pic>
      <p:pic>
        <p:nvPicPr>
          <p:cNvPr id="6" name="Picture 5">
            <a:extLst>
              <a:ext uri="{FF2B5EF4-FFF2-40B4-BE49-F238E27FC236}">
                <a16:creationId xmlns:a16="http://schemas.microsoft.com/office/drawing/2014/main" id="{92AEABE6-843E-C6F7-A8E3-60F8002A0A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5166" y="2290354"/>
            <a:ext cx="4221337" cy="2075195"/>
          </a:xfrm>
          <a:prstGeom prst="rect">
            <a:avLst/>
          </a:prstGeom>
        </p:spPr>
      </p:pic>
      <p:pic>
        <p:nvPicPr>
          <p:cNvPr id="7" name="Picture 6" descr="A graph showing a line of vaccination&#10;&#10;Description automatically generated">
            <a:extLst>
              <a:ext uri="{FF2B5EF4-FFF2-40B4-BE49-F238E27FC236}">
                <a16:creationId xmlns:a16="http://schemas.microsoft.com/office/drawing/2014/main" id="{22F8183E-99BF-E344-7CD6-EC35AC12469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19501" y="4501468"/>
            <a:ext cx="4643704" cy="1995407"/>
          </a:xfrm>
          <a:prstGeom prst="rect">
            <a:avLst/>
          </a:prstGeom>
        </p:spPr>
      </p:pic>
      <p:sp>
        <p:nvSpPr>
          <p:cNvPr id="8" name="Text Box 1">
            <a:extLst>
              <a:ext uri="{FF2B5EF4-FFF2-40B4-BE49-F238E27FC236}">
                <a16:creationId xmlns:a16="http://schemas.microsoft.com/office/drawing/2014/main" id="{8553E564-A0FC-FB58-6AF6-3515A3A2744E}"/>
              </a:ext>
            </a:extLst>
          </p:cNvPr>
          <p:cNvSpPr txBox="1"/>
          <p:nvPr/>
        </p:nvSpPr>
        <p:spPr>
          <a:xfrm>
            <a:off x="1154654" y="4365549"/>
            <a:ext cx="2546985" cy="316230"/>
          </a:xfrm>
          <a:prstGeom prst="rect">
            <a:avLst/>
          </a:prstGeom>
          <a:noFill/>
          <a:ln w="6350">
            <a:noFill/>
          </a:ln>
        </p:spPr>
        <p:txBody>
          <a:bodyPr rot="0" spcFirstLastPara="0" vert="horz" wrap="square" lIns="36000" tIns="0" rIns="72000" bIns="45720" numCol="1" spcCol="0" rtlCol="0" fromWordArt="0" anchor="t" anchorCtr="0" forceAA="0" compatLnSpc="1">
            <a:prstTxWarp prst="textNoShape">
              <a:avLst/>
            </a:prstTxWarp>
            <a:noAutofit/>
          </a:bodyPr>
          <a:lstStyle/>
          <a:p>
            <a:pPr>
              <a:spcAft>
                <a:spcPts val="1000"/>
              </a:spcAft>
            </a:pPr>
            <a:r>
              <a:rPr lang="en-AU" sz="900" i="1" dirty="0">
                <a:solidFill>
                  <a:srgbClr val="0E2841"/>
                </a:solidFill>
                <a:effectLst/>
                <a:latin typeface="Times New Roman" panose="02020603050405020304" pitchFamily="18" charset="0"/>
                <a:ea typeface="Times New Roman" panose="02020603050405020304" pitchFamily="18" charset="0"/>
              </a:rPr>
              <a:t>Figure 1: Cost efficiency analysis of mass vaccination strategy- Budget range $10000-$34000</a:t>
            </a:r>
          </a:p>
        </p:txBody>
      </p:sp>
      <p:sp>
        <p:nvSpPr>
          <p:cNvPr id="9" name="Text Box 1">
            <a:extLst>
              <a:ext uri="{FF2B5EF4-FFF2-40B4-BE49-F238E27FC236}">
                <a16:creationId xmlns:a16="http://schemas.microsoft.com/office/drawing/2014/main" id="{BF76882D-B045-B3BB-69A2-BDF4A9E0394E}"/>
              </a:ext>
            </a:extLst>
          </p:cNvPr>
          <p:cNvSpPr txBox="1"/>
          <p:nvPr/>
        </p:nvSpPr>
        <p:spPr>
          <a:xfrm>
            <a:off x="8490363" y="4427364"/>
            <a:ext cx="2546985" cy="316230"/>
          </a:xfrm>
          <a:prstGeom prst="rect">
            <a:avLst/>
          </a:prstGeom>
          <a:noFill/>
          <a:ln w="6350">
            <a:noFill/>
          </a:ln>
        </p:spPr>
        <p:txBody>
          <a:bodyPr rot="0" spcFirstLastPara="0" vert="horz" wrap="square" lIns="36000" tIns="0" rIns="72000" bIns="45720" numCol="1" spcCol="0" rtlCol="0" fromWordArt="0" anchor="t" anchorCtr="0" forceAA="0" compatLnSpc="1">
            <a:prstTxWarp prst="textNoShape">
              <a:avLst/>
            </a:prstTxWarp>
            <a:noAutofit/>
          </a:bodyPr>
          <a:lstStyle/>
          <a:p>
            <a:pPr>
              <a:spcAft>
                <a:spcPts val="1000"/>
              </a:spcAft>
            </a:pPr>
            <a:r>
              <a:rPr lang="en-AU" sz="900" i="1" dirty="0">
                <a:solidFill>
                  <a:srgbClr val="0E2841"/>
                </a:solidFill>
                <a:effectLst/>
                <a:latin typeface="Times New Roman" panose="02020603050405020304" pitchFamily="18" charset="0"/>
                <a:ea typeface="Times New Roman" panose="02020603050405020304" pitchFamily="18" charset="0"/>
              </a:rPr>
              <a:t>Figure 2: Cost efficiency analysis of mass vaccination strategy- Budget range $10000-$20000</a:t>
            </a:r>
          </a:p>
        </p:txBody>
      </p:sp>
      <p:sp>
        <p:nvSpPr>
          <p:cNvPr id="10" name="Text Box 1">
            <a:extLst>
              <a:ext uri="{FF2B5EF4-FFF2-40B4-BE49-F238E27FC236}">
                <a16:creationId xmlns:a16="http://schemas.microsoft.com/office/drawing/2014/main" id="{8DF23A57-649F-DFBA-B8B8-23418D44EF45}"/>
              </a:ext>
            </a:extLst>
          </p:cNvPr>
          <p:cNvSpPr txBox="1"/>
          <p:nvPr/>
        </p:nvSpPr>
        <p:spPr>
          <a:xfrm>
            <a:off x="8455834" y="6151435"/>
            <a:ext cx="2546985" cy="345440"/>
          </a:xfrm>
          <a:prstGeom prst="rect">
            <a:avLst/>
          </a:prstGeom>
          <a:noFill/>
          <a:ln w="6350">
            <a:noFill/>
          </a:ln>
        </p:spPr>
        <p:txBody>
          <a:bodyPr rot="0" spcFirstLastPara="0" vert="horz" wrap="square" lIns="36000" tIns="0" rIns="72000" bIns="45720" numCol="1" spcCol="0" rtlCol="0" fromWordArt="0" anchor="t" anchorCtr="0" forceAA="0" compatLnSpc="1">
            <a:prstTxWarp prst="textNoShape">
              <a:avLst/>
            </a:prstTxWarp>
            <a:noAutofit/>
          </a:bodyPr>
          <a:lstStyle/>
          <a:p>
            <a:pPr>
              <a:spcAft>
                <a:spcPts val="1000"/>
              </a:spcAft>
            </a:pPr>
            <a:r>
              <a:rPr lang="en-AU" sz="900" i="1" dirty="0">
                <a:solidFill>
                  <a:srgbClr val="0E2841"/>
                </a:solidFill>
                <a:effectLst/>
                <a:latin typeface="Times New Roman" panose="02020603050405020304" pitchFamily="18" charset="0"/>
                <a:ea typeface="Times New Roman" panose="02020603050405020304" pitchFamily="18" charset="0"/>
              </a:rPr>
              <a:t>Figure </a:t>
            </a:r>
            <a:r>
              <a:rPr lang="en-AU" sz="900" i="1" dirty="0">
                <a:solidFill>
                  <a:srgbClr val="0E2841"/>
                </a:solidFill>
                <a:latin typeface="Times New Roman" panose="02020603050405020304" pitchFamily="18" charset="0"/>
                <a:ea typeface="Times New Roman" panose="02020603050405020304" pitchFamily="18" charset="0"/>
              </a:rPr>
              <a:t>3</a:t>
            </a:r>
            <a:r>
              <a:rPr lang="en-AU" sz="900" i="1" dirty="0">
                <a:solidFill>
                  <a:srgbClr val="0E2841"/>
                </a:solidFill>
                <a:effectLst/>
                <a:latin typeface="Times New Roman" panose="02020603050405020304" pitchFamily="18" charset="0"/>
                <a:ea typeface="Times New Roman" panose="02020603050405020304" pitchFamily="18" charset="0"/>
              </a:rPr>
              <a:t>: Cost efficiency analysis of targeted vaccination strategy- Budget range $10000 - $34000</a:t>
            </a:r>
          </a:p>
        </p:txBody>
      </p:sp>
    </p:spTree>
    <p:extLst>
      <p:ext uri="{BB962C8B-B14F-4D97-AF65-F5344CB8AC3E}">
        <p14:creationId xmlns:p14="http://schemas.microsoft.com/office/powerpoint/2010/main" val="3541811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CE19-FC96-6388-C539-4902155B457A}"/>
              </a:ext>
            </a:extLst>
          </p:cNvPr>
          <p:cNvSpPr>
            <a:spLocks noGrp="1"/>
          </p:cNvSpPr>
          <p:nvPr>
            <p:ph type="title"/>
          </p:nvPr>
        </p:nvSpPr>
        <p:spPr/>
        <p:txBody>
          <a:bodyPr/>
          <a:lstStyle/>
          <a:p>
            <a:r>
              <a:rPr lang="en-US" dirty="0"/>
              <a:t>Question 2: bar graphs</a:t>
            </a:r>
          </a:p>
        </p:txBody>
      </p:sp>
      <p:pic>
        <p:nvPicPr>
          <p:cNvPr id="4" name="Picture 3">
            <a:extLst>
              <a:ext uri="{FF2B5EF4-FFF2-40B4-BE49-F238E27FC236}">
                <a16:creationId xmlns:a16="http://schemas.microsoft.com/office/drawing/2014/main" id="{B95A6E7F-9FD5-1F64-C42D-9CCCE4F308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199" y="2567750"/>
            <a:ext cx="3617047" cy="2275714"/>
          </a:xfrm>
          <a:prstGeom prst="rect">
            <a:avLst/>
          </a:prstGeom>
        </p:spPr>
      </p:pic>
      <p:sp>
        <p:nvSpPr>
          <p:cNvPr id="5" name="TextBox 4">
            <a:extLst>
              <a:ext uri="{FF2B5EF4-FFF2-40B4-BE49-F238E27FC236}">
                <a16:creationId xmlns:a16="http://schemas.microsoft.com/office/drawing/2014/main" id="{B5AD1D4D-013C-5879-8EFD-904F5D56458A}"/>
              </a:ext>
            </a:extLst>
          </p:cNvPr>
          <p:cNvSpPr txBox="1"/>
          <p:nvPr/>
        </p:nvSpPr>
        <p:spPr>
          <a:xfrm>
            <a:off x="7572375" y="3657600"/>
            <a:ext cx="184731" cy="369332"/>
          </a:xfrm>
          <a:prstGeom prst="rect">
            <a:avLst/>
          </a:prstGeom>
          <a:noFill/>
        </p:spPr>
        <p:txBody>
          <a:bodyPr wrap="none" rtlCol="0">
            <a:spAutoFit/>
          </a:bodyPr>
          <a:lstStyle/>
          <a:p>
            <a:endParaRPr lang="en-US" dirty="0"/>
          </a:p>
        </p:txBody>
      </p:sp>
      <p:pic>
        <p:nvPicPr>
          <p:cNvPr id="6" name="Picture 5" descr="A graph showing a comparison of vaccination strategies&#10;&#10;Description automatically generated">
            <a:extLst>
              <a:ext uri="{FF2B5EF4-FFF2-40B4-BE49-F238E27FC236}">
                <a16:creationId xmlns:a16="http://schemas.microsoft.com/office/drawing/2014/main" id="{0CD0E4F6-F9DA-66E8-DA83-CD2C876E2D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72500" y="2567750"/>
            <a:ext cx="3446999" cy="2275714"/>
          </a:xfrm>
          <a:prstGeom prst="rect">
            <a:avLst/>
          </a:prstGeom>
        </p:spPr>
      </p:pic>
      <p:pic>
        <p:nvPicPr>
          <p:cNvPr id="7" name="Picture 6" descr="A screenshot of a graph&#10;&#10;Description automatically generated">
            <a:extLst>
              <a:ext uri="{FF2B5EF4-FFF2-40B4-BE49-F238E27FC236}">
                <a16:creationId xmlns:a16="http://schemas.microsoft.com/office/drawing/2014/main" id="{50ADF461-3DA3-31A3-EE4F-6BB74681813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00753" y="2567750"/>
            <a:ext cx="3398478" cy="2275714"/>
          </a:xfrm>
          <a:prstGeom prst="rect">
            <a:avLst/>
          </a:prstGeom>
        </p:spPr>
      </p:pic>
    </p:spTree>
    <p:extLst>
      <p:ext uri="{BB962C8B-B14F-4D97-AF65-F5344CB8AC3E}">
        <p14:creationId xmlns:p14="http://schemas.microsoft.com/office/powerpoint/2010/main" val="400638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5FCB-FACC-5C57-0F00-4DA7A7AB77BB}"/>
              </a:ext>
            </a:extLst>
          </p:cNvPr>
          <p:cNvSpPr>
            <a:spLocks noGrp="1"/>
          </p:cNvSpPr>
          <p:nvPr>
            <p:ph type="title"/>
          </p:nvPr>
        </p:nvSpPr>
        <p:spPr/>
        <p:txBody>
          <a:bodyPr/>
          <a:lstStyle/>
          <a:p>
            <a:r>
              <a:rPr lang="en-US" dirty="0"/>
              <a:t>WHAT IS THE S.I.R. MODEL?</a:t>
            </a:r>
          </a:p>
        </p:txBody>
      </p:sp>
      <p:sp>
        <p:nvSpPr>
          <p:cNvPr id="3" name="Content Placeholder 2">
            <a:extLst>
              <a:ext uri="{FF2B5EF4-FFF2-40B4-BE49-F238E27FC236}">
                <a16:creationId xmlns:a16="http://schemas.microsoft.com/office/drawing/2014/main" id="{8E9E3735-8462-62D0-2B9A-BC96AF706197}"/>
              </a:ext>
            </a:extLst>
          </p:cNvPr>
          <p:cNvSpPr>
            <a:spLocks noGrp="1"/>
          </p:cNvSpPr>
          <p:nvPr>
            <p:ph idx="1"/>
          </p:nvPr>
        </p:nvSpPr>
        <p:spPr/>
        <p:txBody>
          <a:bodyPr/>
          <a:lstStyle/>
          <a:p>
            <a:endParaRPr lang="en-US" dirty="0"/>
          </a:p>
          <a:p>
            <a:r>
              <a:rPr lang="en-US" dirty="0"/>
              <a:t>Purpose: to understand the spread of disease within the population</a:t>
            </a:r>
          </a:p>
          <a:p>
            <a:r>
              <a:rPr lang="en-US" dirty="0"/>
              <a:t>Everyone falls under 3 compartment:</a:t>
            </a:r>
          </a:p>
          <a:p>
            <a:pPr lvl="1"/>
            <a:r>
              <a:rPr lang="en-US" dirty="0"/>
              <a:t>Susceptible</a:t>
            </a:r>
          </a:p>
          <a:p>
            <a:pPr lvl="1"/>
            <a:r>
              <a:rPr lang="en-US" dirty="0"/>
              <a:t>Infected</a:t>
            </a:r>
          </a:p>
          <a:p>
            <a:pPr lvl="1"/>
            <a:r>
              <a:rPr lang="en-US" dirty="0"/>
              <a:t>Recovered</a:t>
            </a:r>
          </a:p>
          <a:p>
            <a:pPr lvl="1"/>
            <a:endParaRPr lang="en-US" dirty="0"/>
          </a:p>
          <a:p>
            <a:pPr marL="0" indent="0">
              <a:buNone/>
            </a:pPr>
            <a:endParaRPr lang="en-US" dirty="0"/>
          </a:p>
        </p:txBody>
      </p:sp>
    </p:spTree>
    <p:extLst>
      <p:ext uri="{BB962C8B-B14F-4D97-AF65-F5344CB8AC3E}">
        <p14:creationId xmlns:p14="http://schemas.microsoft.com/office/powerpoint/2010/main" val="2871028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7671-CD86-6009-C4D7-B1B002EFE91B}"/>
              </a:ext>
            </a:extLst>
          </p:cNvPr>
          <p:cNvSpPr>
            <a:spLocks noGrp="1"/>
          </p:cNvSpPr>
          <p:nvPr>
            <p:ph type="title"/>
          </p:nvPr>
        </p:nvSpPr>
        <p:spPr/>
        <p:txBody>
          <a:bodyPr/>
          <a:lstStyle/>
          <a:p>
            <a:r>
              <a:rPr lang="en-US" dirty="0"/>
              <a:t>SIR KEY ASSUMPTIONS</a:t>
            </a:r>
          </a:p>
        </p:txBody>
      </p:sp>
      <p:sp>
        <p:nvSpPr>
          <p:cNvPr id="3" name="Content Placeholder 2">
            <a:extLst>
              <a:ext uri="{FF2B5EF4-FFF2-40B4-BE49-F238E27FC236}">
                <a16:creationId xmlns:a16="http://schemas.microsoft.com/office/drawing/2014/main" id="{6850BFDD-6896-1C4C-326F-740842C4E654}"/>
              </a:ext>
            </a:extLst>
          </p:cNvPr>
          <p:cNvSpPr>
            <a:spLocks noGrp="1"/>
          </p:cNvSpPr>
          <p:nvPr>
            <p:ph idx="1"/>
          </p:nvPr>
        </p:nvSpPr>
        <p:spPr/>
        <p:txBody>
          <a:bodyPr/>
          <a:lstStyle/>
          <a:p>
            <a:pPr marL="571500" lvl="1" indent="-342900">
              <a:buAutoNum type="arabicPeriod"/>
            </a:pPr>
            <a:r>
              <a:rPr lang="en-US" dirty="0"/>
              <a:t>Population is held constant</a:t>
            </a:r>
          </a:p>
          <a:p>
            <a:pPr marL="571500" lvl="1" indent="-342900">
              <a:buAutoNum type="arabicPeriod"/>
            </a:pPr>
            <a:r>
              <a:rPr lang="en-US" dirty="0"/>
              <a:t>Population is assumed to be homogenous</a:t>
            </a:r>
          </a:p>
          <a:p>
            <a:pPr marL="571500" lvl="1" indent="-342900">
              <a:buAutoNum type="arabicPeriod"/>
            </a:pPr>
            <a:r>
              <a:rPr lang="en-US" dirty="0"/>
              <a:t>No latent or exposed infection period </a:t>
            </a:r>
          </a:p>
          <a:p>
            <a:pPr marL="571500" lvl="1" indent="-342900">
              <a:buAutoNum type="arabicPeriod"/>
            </a:pPr>
            <a:r>
              <a:rPr lang="en-US" dirty="0"/>
              <a:t>Recovered individuals are fully immune</a:t>
            </a:r>
          </a:p>
          <a:p>
            <a:pPr marL="571500" lvl="1" indent="-342900">
              <a:buAutoNum type="arabicPeriod"/>
            </a:pPr>
            <a:r>
              <a:rPr lang="en-US" dirty="0"/>
              <a:t>Transmission and recovery rates remain constant</a:t>
            </a:r>
          </a:p>
        </p:txBody>
      </p:sp>
    </p:spTree>
    <p:extLst>
      <p:ext uri="{BB962C8B-B14F-4D97-AF65-F5344CB8AC3E}">
        <p14:creationId xmlns:p14="http://schemas.microsoft.com/office/powerpoint/2010/main" val="633817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A5756-E25D-A8DB-F7F9-11CBF9ABB99F}"/>
              </a:ext>
            </a:extLst>
          </p:cNvPr>
          <p:cNvSpPr>
            <a:spLocks noGrp="1"/>
          </p:cNvSpPr>
          <p:nvPr>
            <p:ph type="title"/>
          </p:nvPr>
        </p:nvSpPr>
        <p:spPr/>
        <p:txBody>
          <a:bodyPr/>
          <a:lstStyle/>
          <a:p>
            <a:r>
              <a:rPr lang="en-US" dirty="0"/>
              <a:t>MY MODEL: An age structure SIR MODEL</a:t>
            </a:r>
          </a:p>
        </p:txBody>
      </p:sp>
      <p:sp>
        <p:nvSpPr>
          <p:cNvPr id="3" name="Content Placeholder 2">
            <a:extLst>
              <a:ext uri="{FF2B5EF4-FFF2-40B4-BE49-F238E27FC236}">
                <a16:creationId xmlns:a16="http://schemas.microsoft.com/office/drawing/2014/main" id="{76D73435-8B33-909C-551F-3AFF4BCF3271}"/>
              </a:ext>
            </a:extLst>
          </p:cNvPr>
          <p:cNvSpPr>
            <a:spLocks noGrp="1"/>
          </p:cNvSpPr>
          <p:nvPr>
            <p:ph idx="1"/>
          </p:nvPr>
        </p:nvSpPr>
        <p:spPr/>
        <p:txBody>
          <a:bodyPr/>
          <a:lstStyle/>
          <a:p>
            <a:pPr marL="342900" lvl="0" indent="-342900">
              <a:lnSpc>
                <a:spcPct val="115000"/>
              </a:lnSpc>
              <a:buFont typeface="+mj-lt"/>
              <a:buAutoNum type="arabicPeriod"/>
            </a:pPr>
            <a:r>
              <a:rPr lang="en-US" dirty="0"/>
              <a:t>1. </a:t>
            </a: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	How does the presence of age-structure within the population affect the spread of disease?</a:t>
            </a:r>
          </a:p>
          <a:p>
            <a:pPr marL="342900" lvl="0" indent="-342900">
              <a:lnSpc>
                <a:spcPct val="115000"/>
              </a:lnSpc>
              <a:spcAft>
                <a:spcPts val="800"/>
              </a:spcAft>
              <a:buFont typeface="+mj-lt"/>
              <a:buAutoNum type="arabicPeriod"/>
            </a:pPr>
            <a:r>
              <a:rPr lang="en-AU" sz="1800" kern="100" dirty="0">
                <a:effectLst/>
                <a:latin typeface="Aptos" panose="020B0004020202020204" pitchFamily="34" charset="0"/>
                <a:ea typeface="DengXian" panose="02010600030101010101" pitchFamily="2" charset="-122"/>
                <a:cs typeface="Times New Roman" panose="02020603050405020304" pitchFamily="18" charset="0"/>
              </a:rPr>
              <a:t>In the case in which age structure affects the spread of disease, what is the most optimal vaccination campaign, when considering budget, and differentiating vaccination costs for each age group?</a:t>
            </a:r>
            <a:endParaRPr lang="en-US" dirty="0"/>
          </a:p>
        </p:txBody>
      </p:sp>
    </p:spTree>
    <p:extLst>
      <p:ext uri="{BB962C8B-B14F-4D97-AF65-F5344CB8AC3E}">
        <p14:creationId xmlns:p14="http://schemas.microsoft.com/office/powerpoint/2010/main" val="244428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0A57D-71E0-3AE0-501C-0D7E15E8BCD8}"/>
              </a:ext>
            </a:extLst>
          </p:cNvPr>
          <p:cNvSpPr>
            <a:spLocks noGrp="1"/>
          </p:cNvSpPr>
          <p:nvPr>
            <p:ph type="title"/>
          </p:nvPr>
        </p:nvSpPr>
        <p:spPr/>
        <p:txBody>
          <a:bodyPr/>
          <a:lstStyle/>
          <a:p>
            <a:r>
              <a:rPr lang="en-US" dirty="0"/>
              <a:t>ORIGINAL SIR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FD843-300F-0627-5308-99A446D3D581}"/>
                  </a:ext>
                </a:extLst>
              </p:cNvPr>
              <p:cNvSpPr>
                <a:spLocks noGrp="1"/>
              </p:cNvSpPr>
              <p:nvPr>
                <p:ph idx="1"/>
              </p:nvPr>
            </p:nvSpPr>
            <p:spPr>
              <a:xfrm>
                <a:off x="-212027" y="2740911"/>
                <a:ext cx="7729728" cy="3101983"/>
              </a:xfrm>
            </p:spPr>
            <p:txBody>
              <a:bodyPr/>
              <a:lstStyle/>
              <a:p>
                <a:pPr algn="ctr">
                  <a:lnSpc>
                    <a:spcPct val="115000"/>
                  </a:lnSpc>
                  <a:spcAft>
                    <a:spcPts val="800"/>
                  </a:spcAft>
                </a:pPr>
                <a14:m>
                  <m:oMath xmlns:m="http://schemas.openxmlformats.org/officeDocument/2006/math">
                    <m:f>
                      <m:fPr>
                        <m:ctrlPr>
                          <a:rPr lang="en-AU" sz="1800" i="1" smtClean="0">
                            <a:effectLst/>
                            <a:latin typeface="Cambria Math" panose="02040503050406030204" pitchFamily="18" charset="0"/>
                            <a:ea typeface="Times New Roman" panose="02020603050405020304" pitchFamily="18" charset="0"/>
                          </a:rPr>
                        </m:ctrlPr>
                      </m:fPr>
                      <m:num>
                        <m:r>
                          <a:rPr lang="en-AU" sz="1800" i="1">
                            <a:effectLst/>
                            <a:latin typeface="Cambria Math" panose="02040503050406030204" pitchFamily="18" charset="0"/>
                            <a:ea typeface="Times New Roman" panose="02020603050405020304" pitchFamily="18" charset="0"/>
                          </a:rPr>
                          <m:t>𝑑𝑆</m:t>
                        </m:r>
                      </m:num>
                      <m:den>
                        <m:r>
                          <a:rPr lang="en-AU" sz="1800" i="1">
                            <a:effectLst/>
                            <a:latin typeface="Cambria Math" panose="02040503050406030204" pitchFamily="18" charset="0"/>
                            <a:ea typeface="Times New Roman" panose="02020603050405020304" pitchFamily="18" charset="0"/>
                          </a:rPr>
                          <m:t>𝑑𝑡</m:t>
                        </m:r>
                      </m:den>
                    </m:f>
                    <m:r>
                      <a:rPr lang="en-AU" sz="1800" i="1">
                        <a:effectLst/>
                        <a:latin typeface="Cambria Math" panose="02040503050406030204" pitchFamily="18" charset="0"/>
                        <a:ea typeface="Times New Roman" panose="02020603050405020304" pitchFamily="18" charset="0"/>
                      </a:rPr>
                      <m:t>= −</m:t>
                    </m:r>
                    <m:r>
                      <a:rPr lang="en-AU" sz="1800" i="1">
                        <a:effectLst/>
                        <a:latin typeface="Cambria Math" panose="02040503050406030204" pitchFamily="18" charset="0"/>
                        <a:ea typeface="Times New Roman" panose="02020603050405020304" pitchFamily="18" charset="0"/>
                      </a:rPr>
                      <m:t>𝛽</m:t>
                    </m:r>
                    <m:r>
                      <a:rPr lang="en-AU" sz="1800" i="1">
                        <a:effectLst/>
                        <a:latin typeface="Cambria Math" panose="02040503050406030204" pitchFamily="18" charset="0"/>
                        <a:ea typeface="Times New Roman" panose="02020603050405020304" pitchFamily="18" charset="0"/>
                      </a:rPr>
                      <m:t>𝑆𝐼</m:t>
                    </m:r>
                  </m:oMath>
                </a14:m>
                <a:endParaRPr lang="en-AU" sz="1800" dirty="0">
                  <a:effectLst/>
                  <a:latin typeface="Times New Roman" panose="02020603050405020304" pitchFamily="18" charset="0"/>
                  <a:ea typeface="Times New Roman" panose="02020603050405020304" pitchFamily="18" charset="0"/>
                </a:endParaRPr>
              </a:p>
              <a:p>
                <a:pPr algn="ctr">
                  <a:lnSpc>
                    <a:spcPct val="115000"/>
                  </a:lnSpc>
                  <a:spcAft>
                    <a:spcPts val="800"/>
                  </a:spcAft>
                </a:pPr>
                <a14:m>
                  <m:oMath xmlns:m="http://schemas.openxmlformats.org/officeDocument/2006/math">
                    <m:f>
                      <m:fPr>
                        <m:ctrlPr>
                          <a:rPr lang="en-AU" sz="1800" i="1">
                            <a:effectLst/>
                            <a:latin typeface="Cambria Math" panose="02040503050406030204" pitchFamily="18" charset="0"/>
                            <a:ea typeface="Times New Roman" panose="02020603050405020304" pitchFamily="18" charset="0"/>
                          </a:rPr>
                        </m:ctrlPr>
                      </m:fPr>
                      <m:num>
                        <m:r>
                          <a:rPr lang="en-AU" sz="1800" i="1">
                            <a:effectLst/>
                            <a:latin typeface="Cambria Math" panose="02040503050406030204" pitchFamily="18" charset="0"/>
                            <a:ea typeface="Times New Roman" panose="02020603050405020304" pitchFamily="18" charset="0"/>
                          </a:rPr>
                          <m:t>𝑑𝐼</m:t>
                        </m:r>
                      </m:num>
                      <m:den>
                        <m:r>
                          <a:rPr lang="en-AU" sz="1800" i="1">
                            <a:effectLst/>
                            <a:latin typeface="Cambria Math" panose="02040503050406030204" pitchFamily="18" charset="0"/>
                            <a:ea typeface="Times New Roman" panose="02020603050405020304" pitchFamily="18" charset="0"/>
                          </a:rPr>
                          <m:t>𝑑𝑡</m:t>
                        </m:r>
                      </m:den>
                    </m:f>
                    <m:r>
                      <a:rPr lang="en-AU" sz="1800" i="1">
                        <a:effectLst/>
                        <a:latin typeface="Cambria Math" panose="02040503050406030204" pitchFamily="18" charset="0"/>
                        <a:ea typeface="Times New Roman" panose="02020603050405020304" pitchFamily="18" charset="0"/>
                      </a:rPr>
                      <m:t>= </m:t>
                    </m:r>
                    <m:r>
                      <a:rPr lang="en-AU" sz="1800" i="1">
                        <a:effectLst/>
                        <a:latin typeface="Cambria Math" panose="02040503050406030204" pitchFamily="18" charset="0"/>
                        <a:ea typeface="Times New Roman" panose="02020603050405020304" pitchFamily="18" charset="0"/>
                      </a:rPr>
                      <m:t>𝛽</m:t>
                    </m:r>
                    <m:r>
                      <a:rPr lang="en-AU" sz="1800" i="1">
                        <a:effectLst/>
                        <a:latin typeface="Cambria Math" panose="02040503050406030204" pitchFamily="18" charset="0"/>
                        <a:ea typeface="Times New Roman" panose="02020603050405020304" pitchFamily="18" charset="0"/>
                      </a:rPr>
                      <m:t>𝑆𝐼</m:t>
                    </m:r>
                    <m:r>
                      <a:rPr lang="en-AU" sz="1800" i="1">
                        <a:effectLst/>
                        <a:latin typeface="Cambria Math" panose="02040503050406030204" pitchFamily="18" charset="0"/>
                        <a:ea typeface="Times New Roman" panose="02020603050405020304" pitchFamily="18" charset="0"/>
                      </a:rPr>
                      <m:t>− </m:t>
                    </m:r>
                    <m:r>
                      <a:rPr lang="en-AU" sz="1800" i="1">
                        <a:effectLst/>
                        <a:latin typeface="Cambria Math" panose="02040503050406030204" pitchFamily="18" charset="0"/>
                        <a:ea typeface="Times New Roman" panose="02020603050405020304" pitchFamily="18" charset="0"/>
                      </a:rPr>
                      <m:t>𝜆</m:t>
                    </m:r>
                    <m:r>
                      <a:rPr lang="en-AU" sz="1800" i="1">
                        <a:effectLst/>
                        <a:latin typeface="Cambria Math" panose="02040503050406030204" pitchFamily="18" charset="0"/>
                        <a:ea typeface="Times New Roman" panose="02020603050405020304" pitchFamily="18" charset="0"/>
                      </a:rPr>
                      <m:t>𝐼</m:t>
                    </m:r>
                  </m:oMath>
                </a14:m>
                <a:endParaRPr lang="en-AU" sz="1800" dirty="0">
                  <a:effectLst/>
                  <a:latin typeface="Times New Roman" panose="02020603050405020304" pitchFamily="18" charset="0"/>
                  <a:ea typeface="Times New Roman" panose="02020603050405020304" pitchFamily="18" charset="0"/>
                </a:endParaRPr>
              </a:p>
              <a:p>
                <a:pPr algn="ctr">
                  <a:lnSpc>
                    <a:spcPct val="115000"/>
                  </a:lnSpc>
                  <a:spcAft>
                    <a:spcPts val="800"/>
                  </a:spcAft>
                </a:pPr>
                <a14:m>
                  <m:oMath xmlns:m="http://schemas.openxmlformats.org/officeDocument/2006/math">
                    <m:f>
                      <m:fPr>
                        <m:ctrlPr>
                          <a:rPr lang="en-AU" sz="1800" i="1">
                            <a:effectLst/>
                            <a:latin typeface="Cambria Math" panose="02040503050406030204" pitchFamily="18" charset="0"/>
                            <a:ea typeface="Times New Roman" panose="02020603050405020304" pitchFamily="18" charset="0"/>
                          </a:rPr>
                        </m:ctrlPr>
                      </m:fPr>
                      <m:num>
                        <m:r>
                          <a:rPr lang="en-AU" sz="1800" i="1">
                            <a:effectLst/>
                            <a:latin typeface="Cambria Math" panose="02040503050406030204" pitchFamily="18" charset="0"/>
                            <a:ea typeface="Times New Roman" panose="02020603050405020304" pitchFamily="18" charset="0"/>
                          </a:rPr>
                          <m:t>𝑑𝑅</m:t>
                        </m:r>
                      </m:num>
                      <m:den>
                        <m:r>
                          <a:rPr lang="en-AU" sz="1800" i="1">
                            <a:effectLst/>
                            <a:latin typeface="Cambria Math" panose="02040503050406030204" pitchFamily="18" charset="0"/>
                            <a:ea typeface="Times New Roman" panose="02020603050405020304" pitchFamily="18" charset="0"/>
                          </a:rPr>
                          <m:t>𝑑𝑡</m:t>
                        </m:r>
                      </m:den>
                    </m:f>
                    <m:r>
                      <a:rPr lang="en-AU" sz="1800" i="1">
                        <a:effectLst/>
                        <a:latin typeface="Cambria Math" panose="02040503050406030204" pitchFamily="18" charset="0"/>
                        <a:ea typeface="Times New Roman" panose="02020603050405020304" pitchFamily="18" charset="0"/>
                      </a:rPr>
                      <m:t>=  </m:t>
                    </m:r>
                    <m:r>
                      <a:rPr lang="en-AU" sz="1800" i="1">
                        <a:effectLst/>
                        <a:latin typeface="Cambria Math" panose="02040503050406030204" pitchFamily="18" charset="0"/>
                        <a:ea typeface="Times New Roman" panose="02020603050405020304" pitchFamily="18" charset="0"/>
                      </a:rPr>
                      <m:t>𝜆</m:t>
                    </m:r>
                    <m:r>
                      <a:rPr lang="en-AU" sz="1800" i="1">
                        <a:effectLst/>
                        <a:latin typeface="Cambria Math" panose="02040503050406030204" pitchFamily="18" charset="0"/>
                        <a:ea typeface="Times New Roman" panose="02020603050405020304" pitchFamily="18" charset="0"/>
                      </a:rPr>
                      <m:t>𝐼</m:t>
                    </m:r>
                  </m:oMath>
                </a14:m>
                <a:endParaRPr lang="en-AU" sz="1800" dirty="0">
                  <a:effectLst/>
                  <a:latin typeface="Times New Roman" panose="02020603050405020304" pitchFamily="18" charset="0"/>
                  <a:ea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4D1FD843-300F-0627-5308-99A446D3D581}"/>
                  </a:ext>
                </a:extLst>
              </p:cNvPr>
              <p:cNvSpPr>
                <a:spLocks noGrp="1" noRot="1" noChangeAspect="1" noMove="1" noResize="1" noEditPoints="1" noAdjustHandles="1" noChangeArrowheads="1" noChangeShapeType="1" noTextEdit="1"/>
              </p:cNvSpPr>
              <p:nvPr>
                <p:ph idx="1"/>
              </p:nvPr>
            </p:nvSpPr>
            <p:spPr>
              <a:xfrm>
                <a:off x="-212027" y="2740911"/>
                <a:ext cx="7729728" cy="3101983"/>
              </a:xfrm>
              <a:blipFill>
                <a:blip r:embed="rId3"/>
                <a:stretch>
                  <a:fillRect/>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D7846C8-8963-BBE3-AD1D-E7B514AC87E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80253" y="2580893"/>
            <a:ext cx="5453641" cy="2882527"/>
          </a:xfrm>
          <a:prstGeom prst="rect">
            <a:avLst/>
          </a:prstGeom>
        </p:spPr>
      </p:pic>
    </p:spTree>
    <p:extLst>
      <p:ext uri="{BB962C8B-B14F-4D97-AF65-F5344CB8AC3E}">
        <p14:creationId xmlns:p14="http://schemas.microsoft.com/office/powerpoint/2010/main" val="1660829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FE01-F8A1-794E-E29F-2BA3F0D1476C}"/>
              </a:ext>
            </a:extLst>
          </p:cNvPr>
          <p:cNvSpPr>
            <a:spLocks noGrp="1"/>
          </p:cNvSpPr>
          <p:nvPr>
            <p:ph type="title"/>
          </p:nvPr>
        </p:nvSpPr>
        <p:spPr/>
        <p:txBody>
          <a:bodyPr/>
          <a:lstStyle/>
          <a:p>
            <a:r>
              <a:rPr lang="en-US" dirty="0"/>
              <a:t>MY MODEL EXTENSION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0457A5-9CA6-01C6-37B4-943338C15103}"/>
                  </a:ext>
                </a:extLst>
              </p:cNvPr>
              <p:cNvSpPr>
                <a:spLocks noGrp="1"/>
              </p:cNvSpPr>
              <p:nvPr>
                <p:ph idx="1"/>
              </p:nvPr>
            </p:nvSpPr>
            <p:spPr>
              <a:xfrm>
                <a:off x="799379" y="2417363"/>
                <a:ext cx="3495896" cy="3101983"/>
              </a:xfrm>
            </p:spPr>
            <p:txBody>
              <a:bodyPr>
                <a:normAutofit/>
              </a:bodyPr>
              <a:lstStyle/>
              <a:p>
                <a:r>
                  <a:rPr lang="en-AU" sz="1800" b="1" dirty="0">
                    <a:effectLst/>
                    <a:latin typeface="Aptos" panose="020B0004020202020204" pitchFamily="34" charset="0"/>
                    <a:ea typeface="Times New Roman" panose="02020603050405020304" pitchFamily="18" charset="0"/>
                  </a:rPr>
                  <a:t>Children</a:t>
                </a:r>
                <a:endParaRPr lang="en-AU" sz="1800" dirty="0">
                  <a:effectLst/>
                  <a:latin typeface="Times New Roman" panose="02020603050405020304" pitchFamily="18" charset="0"/>
                  <a:ea typeface="Times New Roman" panose="02020603050405020304" pitchFamily="18" charset="0"/>
                </a:endParaRPr>
              </a:p>
              <a:p>
                <a14:m>
                  <m:oMath xmlns:m="http://schemas.openxmlformats.org/officeDocument/2006/math">
                    <m:f>
                      <m:fPr>
                        <m:ctrlPr>
                          <a:rPr lang="en-AU" sz="1600" i="1">
                            <a:effectLst/>
                            <a:latin typeface="Cambria Math" panose="02040503050406030204" pitchFamily="18" charset="0"/>
                            <a:ea typeface="Cambria Math" panose="02040503050406030204" pitchFamily="18" charset="0"/>
                          </a:rPr>
                        </m:ctrlPr>
                      </m:fPr>
                      <m:num>
                        <m:sSub>
                          <m:sSubPr>
                            <m:ctrlPr>
                              <a:rPr lang="en-AU"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AU" sz="1600" i="1">
                                <a:effectLst/>
                                <a:latin typeface="Cambria Math" panose="02040503050406030204" pitchFamily="18" charset="0"/>
                                <a:ea typeface="Cambria Math" panose="02040503050406030204" pitchFamily="18" charset="0"/>
                              </a:rPr>
                              <m:t>𝑑𝑆</m:t>
                            </m:r>
                          </m:e>
                          <m:sub>
                            <m:r>
                              <a:rPr lang="en-AU" sz="1600" i="1">
                                <a:effectLst/>
                                <a:latin typeface="Cambria Math" panose="02040503050406030204" pitchFamily="18" charset="0"/>
                                <a:ea typeface="Cambria Math" panose="02040503050406030204" pitchFamily="18" charset="0"/>
                              </a:rPr>
                              <m:t>𝐶</m:t>
                            </m:r>
                          </m:sub>
                        </m:sSub>
                      </m:num>
                      <m:den>
                        <m:r>
                          <a:rPr lang="en-AU" sz="1600" i="1">
                            <a:effectLst/>
                            <a:latin typeface="Cambria Math" panose="02040503050406030204" pitchFamily="18" charset="0"/>
                            <a:ea typeface="Cambria Math" panose="02040503050406030204" pitchFamily="18" charset="0"/>
                          </a:rPr>
                          <m:t>𝑑𝑡</m:t>
                        </m:r>
                      </m:den>
                    </m:f>
                    <m:r>
                      <a:rPr lang="en-AU" sz="1600" i="1">
                        <a:effectLst/>
                        <a:latin typeface="Cambria Math" panose="02040503050406030204" pitchFamily="18" charset="0"/>
                        <a:ea typeface="Cambria Math" panose="02040503050406030204" pitchFamily="18" charset="0"/>
                      </a:rPr>
                      <m:t>= </m:t>
                    </m:r>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m:t>
                        </m:r>
                        <m:r>
                          <a:rPr lang="en-AU" sz="1600" i="1">
                            <a:effectLst/>
                            <a:latin typeface="Cambria Math" panose="02040503050406030204" pitchFamily="18" charset="0"/>
                            <a:ea typeface="Cambria Math" panose="02040503050406030204" pitchFamily="18" charset="0"/>
                          </a:rPr>
                          <m:t>𝛽</m:t>
                        </m:r>
                      </m:e>
                      <m:sub>
                        <m:r>
                          <a:rPr lang="en-AU" sz="1600" i="1">
                            <a:effectLst/>
                            <a:latin typeface="Cambria Math" panose="02040503050406030204" pitchFamily="18" charset="0"/>
                            <a:ea typeface="Cambria Math" panose="02040503050406030204" pitchFamily="18" charset="0"/>
                          </a:rPr>
                          <m:t>1</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𝑆</m:t>
                        </m:r>
                      </m:e>
                      <m:sub>
                        <m:r>
                          <a:rPr lang="en-AU" sz="1600" i="1">
                            <a:effectLst/>
                            <a:latin typeface="Cambria Math" panose="02040503050406030204" pitchFamily="18" charset="0"/>
                            <a:ea typeface="Cambria Math" panose="02040503050406030204" pitchFamily="18" charset="0"/>
                          </a:rPr>
                          <m:t>𝐶</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𝐼</m:t>
                        </m:r>
                      </m:e>
                      <m:sub>
                        <m:r>
                          <a:rPr lang="en-AU" sz="1600" i="1">
                            <a:effectLst/>
                            <a:latin typeface="Cambria Math" panose="02040503050406030204" pitchFamily="18" charset="0"/>
                            <a:ea typeface="Cambria Math" panose="02040503050406030204" pitchFamily="18" charset="0"/>
                          </a:rPr>
                          <m:t>𝐶</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m:t>
                        </m:r>
                        <m:r>
                          <a:rPr lang="en-AU" sz="1600" i="1">
                            <a:effectLst/>
                            <a:latin typeface="Cambria Math" panose="02040503050406030204" pitchFamily="18" charset="0"/>
                            <a:ea typeface="Cambria Math" panose="02040503050406030204" pitchFamily="18" charset="0"/>
                          </a:rPr>
                          <m:t>𝛽</m:t>
                        </m:r>
                      </m:e>
                      <m:sub>
                        <m:r>
                          <a:rPr lang="en-AU" sz="1600" i="1">
                            <a:effectLst/>
                            <a:latin typeface="Cambria Math" panose="02040503050406030204" pitchFamily="18" charset="0"/>
                            <a:ea typeface="Cambria Math" panose="02040503050406030204" pitchFamily="18" charset="0"/>
                          </a:rPr>
                          <m:t>2</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𝑆</m:t>
                        </m:r>
                      </m:e>
                      <m:sub>
                        <m:r>
                          <a:rPr lang="en-AU" sz="1600" i="1">
                            <a:effectLst/>
                            <a:latin typeface="Cambria Math" panose="02040503050406030204" pitchFamily="18" charset="0"/>
                            <a:ea typeface="Cambria Math" panose="02040503050406030204" pitchFamily="18" charset="0"/>
                          </a:rPr>
                          <m:t>𝐶</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𝐼</m:t>
                        </m:r>
                      </m:e>
                      <m:sub>
                        <m:r>
                          <a:rPr lang="en-AU" sz="1600" i="1">
                            <a:effectLst/>
                            <a:latin typeface="Cambria Math" panose="02040503050406030204" pitchFamily="18" charset="0"/>
                            <a:ea typeface="Cambria Math" panose="02040503050406030204" pitchFamily="18" charset="0"/>
                          </a:rPr>
                          <m:t>𝐴</m:t>
                        </m:r>
                        <m:r>
                          <a:rPr lang="en-AU" sz="1600" i="1">
                            <a:effectLst/>
                            <a:latin typeface="Cambria Math" panose="02040503050406030204" pitchFamily="18" charset="0"/>
                            <a:ea typeface="Cambria Math" panose="02040503050406030204" pitchFamily="18" charset="0"/>
                          </a:rPr>
                          <m:t> </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m:t>
                        </m:r>
                        <m:r>
                          <a:rPr lang="en-AU" sz="1600" i="1">
                            <a:effectLst/>
                            <a:latin typeface="Cambria Math" panose="02040503050406030204" pitchFamily="18" charset="0"/>
                            <a:ea typeface="Cambria Math" panose="02040503050406030204" pitchFamily="18" charset="0"/>
                          </a:rPr>
                          <m:t>𝛽</m:t>
                        </m:r>
                      </m:e>
                      <m:sub>
                        <m:r>
                          <a:rPr lang="en-AU" sz="1600" i="1">
                            <a:effectLst/>
                            <a:latin typeface="Cambria Math" panose="02040503050406030204" pitchFamily="18" charset="0"/>
                            <a:ea typeface="Cambria Math" panose="02040503050406030204" pitchFamily="18" charset="0"/>
                          </a:rPr>
                          <m:t>3</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𝑆</m:t>
                        </m:r>
                      </m:e>
                      <m:sub>
                        <m:r>
                          <a:rPr lang="en-AU" sz="1600" i="1">
                            <a:effectLst/>
                            <a:latin typeface="Cambria Math" panose="02040503050406030204" pitchFamily="18" charset="0"/>
                            <a:ea typeface="Cambria Math" panose="02040503050406030204" pitchFamily="18" charset="0"/>
                          </a:rPr>
                          <m:t>𝐶</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𝐼</m:t>
                        </m:r>
                      </m:e>
                      <m:sub>
                        <m:r>
                          <a:rPr lang="en-AU" sz="1600" i="1">
                            <a:effectLst/>
                            <a:latin typeface="Cambria Math" panose="02040503050406030204" pitchFamily="18" charset="0"/>
                            <a:ea typeface="Cambria Math" panose="02040503050406030204" pitchFamily="18" charset="0"/>
                          </a:rPr>
                          <m:t>𝐸</m:t>
                        </m:r>
                      </m:sub>
                    </m:sSub>
                  </m:oMath>
                </a14:m>
                <a:endParaRPr lang="en-AU" sz="1600" dirty="0">
                  <a:effectLst/>
                  <a:latin typeface="Cambria Math" panose="02040503050406030204" pitchFamily="18" charset="0"/>
                  <a:ea typeface="Cambria Math" panose="02040503050406030204" pitchFamily="18" charset="0"/>
                </a:endParaRPr>
              </a:p>
              <a:p>
                <a14:m>
                  <m:oMath xmlns:m="http://schemas.openxmlformats.org/officeDocument/2006/math">
                    <m:f>
                      <m:fPr>
                        <m:ctrlPr>
                          <a:rPr lang="en-AU" sz="1600" i="1">
                            <a:effectLst/>
                            <a:latin typeface="Cambria Math" panose="02040503050406030204" pitchFamily="18" charset="0"/>
                            <a:ea typeface="Cambria Math" panose="02040503050406030204" pitchFamily="18" charset="0"/>
                          </a:rPr>
                        </m:ctrlPr>
                      </m:fPr>
                      <m:num>
                        <m:sSub>
                          <m:sSubPr>
                            <m:ctrlPr>
                              <a:rPr lang="en-AU"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AU" sz="1600" i="1">
                                <a:effectLst/>
                                <a:latin typeface="Cambria Math" panose="02040503050406030204" pitchFamily="18" charset="0"/>
                                <a:ea typeface="Cambria Math" panose="02040503050406030204" pitchFamily="18" charset="0"/>
                              </a:rPr>
                              <m:t>𝑑𝐼</m:t>
                            </m:r>
                          </m:e>
                          <m:sub>
                            <m:r>
                              <a:rPr lang="en-AU" sz="1600" i="1">
                                <a:effectLst/>
                                <a:latin typeface="Cambria Math" panose="02040503050406030204" pitchFamily="18" charset="0"/>
                                <a:ea typeface="Cambria Math" panose="02040503050406030204" pitchFamily="18" charset="0"/>
                              </a:rPr>
                              <m:t>𝐶</m:t>
                            </m:r>
                          </m:sub>
                        </m:sSub>
                      </m:num>
                      <m:den>
                        <m:r>
                          <a:rPr lang="en-AU" sz="1600" i="1">
                            <a:effectLst/>
                            <a:latin typeface="Cambria Math" panose="02040503050406030204" pitchFamily="18" charset="0"/>
                            <a:ea typeface="Cambria Math" panose="02040503050406030204" pitchFamily="18" charset="0"/>
                          </a:rPr>
                          <m:t>𝑑𝑡</m:t>
                        </m:r>
                      </m:den>
                    </m:f>
                    <m:r>
                      <a:rPr lang="en-AU" sz="1600" i="1">
                        <a:effectLst/>
                        <a:latin typeface="Cambria Math" panose="02040503050406030204" pitchFamily="18" charset="0"/>
                        <a:ea typeface="Cambria Math" panose="02040503050406030204" pitchFamily="18" charset="0"/>
                      </a:rPr>
                      <m:t>= </m:t>
                    </m:r>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𝛽</m:t>
                        </m:r>
                      </m:e>
                      <m:sub>
                        <m:r>
                          <a:rPr lang="en-AU" sz="1600" i="1">
                            <a:effectLst/>
                            <a:latin typeface="Cambria Math" panose="02040503050406030204" pitchFamily="18" charset="0"/>
                            <a:ea typeface="Cambria Math" panose="02040503050406030204" pitchFamily="18" charset="0"/>
                          </a:rPr>
                          <m:t>1</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𝑆</m:t>
                        </m:r>
                      </m:e>
                      <m:sub>
                        <m:r>
                          <a:rPr lang="en-AU" sz="1600" i="1">
                            <a:effectLst/>
                            <a:latin typeface="Cambria Math" panose="02040503050406030204" pitchFamily="18" charset="0"/>
                            <a:ea typeface="Cambria Math" panose="02040503050406030204" pitchFamily="18" charset="0"/>
                          </a:rPr>
                          <m:t>𝐶</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𝐼</m:t>
                        </m:r>
                      </m:e>
                      <m:sub>
                        <m:r>
                          <a:rPr lang="en-AU" sz="1600" i="1">
                            <a:effectLst/>
                            <a:latin typeface="Cambria Math" panose="02040503050406030204" pitchFamily="18" charset="0"/>
                            <a:ea typeface="Cambria Math" panose="02040503050406030204" pitchFamily="18" charset="0"/>
                          </a:rPr>
                          <m:t>𝐶</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m:t>
                        </m:r>
                        <m:r>
                          <a:rPr lang="en-AU" sz="1600" i="1">
                            <a:effectLst/>
                            <a:latin typeface="Cambria Math" panose="02040503050406030204" pitchFamily="18" charset="0"/>
                            <a:ea typeface="Cambria Math" panose="02040503050406030204" pitchFamily="18" charset="0"/>
                          </a:rPr>
                          <m:t>𝛽</m:t>
                        </m:r>
                      </m:e>
                      <m:sub>
                        <m:r>
                          <a:rPr lang="en-AU" sz="1600" i="1">
                            <a:effectLst/>
                            <a:latin typeface="Cambria Math" panose="02040503050406030204" pitchFamily="18" charset="0"/>
                            <a:ea typeface="Cambria Math" panose="02040503050406030204" pitchFamily="18" charset="0"/>
                          </a:rPr>
                          <m:t>2</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𝑆</m:t>
                        </m:r>
                      </m:e>
                      <m:sub>
                        <m:r>
                          <a:rPr lang="en-AU" sz="1600" i="1">
                            <a:effectLst/>
                            <a:latin typeface="Cambria Math" panose="02040503050406030204" pitchFamily="18" charset="0"/>
                            <a:ea typeface="Cambria Math" panose="02040503050406030204" pitchFamily="18" charset="0"/>
                          </a:rPr>
                          <m:t>𝐶</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𝐼</m:t>
                        </m:r>
                      </m:e>
                      <m:sub>
                        <m:r>
                          <a:rPr lang="en-AU" sz="1600" i="1">
                            <a:effectLst/>
                            <a:latin typeface="Cambria Math" panose="02040503050406030204" pitchFamily="18" charset="0"/>
                            <a:ea typeface="Cambria Math" panose="02040503050406030204" pitchFamily="18" charset="0"/>
                          </a:rPr>
                          <m:t>𝐴</m:t>
                        </m:r>
                        <m:r>
                          <a:rPr lang="en-AU" sz="1600" i="1">
                            <a:effectLst/>
                            <a:latin typeface="Cambria Math" panose="02040503050406030204" pitchFamily="18" charset="0"/>
                            <a:ea typeface="Cambria Math" panose="02040503050406030204" pitchFamily="18" charset="0"/>
                          </a:rPr>
                          <m:t> </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m:t>
                        </m:r>
                        <m:r>
                          <a:rPr lang="en-AU" sz="1600" i="1">
                            <a:effectLst/>
                            <a:latin typeface="Cambria Math" panose="02040503050406030204" pitchFamily="18" charset="0"/>
                            <a:ea typeface="Cambria Math" panose="02040503050406030204" pitchFamily="18" charset="0"/>
                          </a:rPr>
                          <m:t>𝛽</m:t>
                        </m:r>
                      </m:e>
                      <m:sub>
                        <m:r>
                          <a:rPr lang="en-AU" sz="1600" i="1">
                            <a:effectLst/>
                            <a:latin typeface="Cambria Math" panose="02040503050406030204" pitchFamily="18" charset="0"/>
                            <a:ea typeface="Cambria Math" panose="02040503050406030204" pitchFamily="18" charset="0"/>
                          </a:rPr>
                          <m:t>3</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𝑆</m:t>
                        </m:r>
                      </m:e>
                      <m:sub>
                        <m:r>
                          <a:rPr lang="en-AU" sz="1600" i="1">
                            <a:effectLst/>
                            <a:latin typeface="Cambria Math" panose="02040503050406030204" pitchFamily="18" charset="0"/>
                            <a:ea typeface="Cambria Math" panose="02040503050406030204" pitchFamily="18" charset="0"/>
                          </a:rPr>
                          <m:t>𝐶</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𝐼</m:t>
                        </m:r>
                      </m:e>
                      <m:sub>
                        <m:r>
                          <a:rPr lang="en-AU" sz="1600" i="1">
                            <a:effectLst/>
                            <a:latin typeface="Cambria Math" panose="02040503050406030204" pitchFamily="18" charset="0"/>
                            <a:ea typeface="Cambria Math" panose="02040503050406030204" pitchFamily="18" charset="0"/>
                          </a:rPr>
                          <m:t>𝐸</m:t>
                        </m:r>
                      </m:sub>
                    </m:sSub>
                    <m:r>
                      <a:rPr lang="en-AU" sz="1600" i="1">
                        <a:effectLst/>
                        <a:latin typeface="Cambria Math" panose="02040503050406030204" pitchFamily="18" charset="0"/>
                        <a:ea typeface="Cambria Math" panose="02040503050406030204" pitchFamily="18" charset="0"/>
                      </a:rPr>
                      <m:t>− </m:t>
                    </m:r>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𝜆</m:t>
                        </m:r>
                      </m:e>
                      <m:sub>
                        <m:r>
                          <a:rPr lang="en-AU" sz="1600" i="1">
                            <a:effectLst/>
                            <a:latin typeface="Cambria Math" panose="02040503050406030204" pitchFamily="18" charset="0"/>
                            <a:ea typeface="Cambria Math" panose="02040503050406030204" pitchFamily="18" charset="0"/>
                          </a:rPr>
                          <m:t>1</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𝐼</m:t>
                        </m:r>
                      </m:e>
                      <m:sub>
                        <m:r>
                          <a:rPr lang="en-AU" sz="1600" i="1">
                            <a:effectLst/>
                            <a:latin typeface="Cambria Math" panose="02040503050406030204" pitchFamily="18" charset="0"/>
                            <a:ea typeface="Cambria Math" panose="02040503050406030204" pitchFamily="18" charset="0"/>
                          </a:rPr>
                          <m:t>𝐶</m:t>
                        </m:r>
                      </m:sub>
                    </m:sSub>
                  </m:oMath>
                </a14:m>
                <a:endParaRPr lang="en-AU" sz="1600" dirty="0">
                  <a:effectLst/>
                  <a:latin typeface="Cambria Math" panose="02040503050406030204" pitchFamily="18" charset="0"/>
                  <a:ea typeface="Cambria Math" panose="02040503050406030204" pitchFamily="18" charset="0"/>
                </a:endParaRPr>
              </a:p>
              <a:p>
                <a14:m>
                  <m:oMath xmlns:m="http://schemas.openxmlformats.org/officeDocument/2006/math">
                    <m:f>
                      <m:fPr>
                        <m:ctrlPr>
                          <a:rPr lang="en-AU" sz="1600" i="1">
                            <a:effectLst/>
                            <a:latin typeface="Cambria Math" panose="02040503050406030204" pitchFamily="18" charset="0"/>
                            <a:ea typeface="Cambria Math" panose="02040503050406030204" pitchFamily="18" charset="0"/>
                          </a:rPr>
                        </m:ctrlPr>
                      </m:fPr>
                      <m:num>
                        <m:sSub>
                          <m:sSubPr>
                            <m:ctrlPr>
                              <a:rPr lang="en-AU" sz="16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AU" sz="1600" i="1">
                                <a:effectLst/>
                                <a:latin typeface="Cambria Math" panose="02040503050406030204" pitchFamily="18" charset="0"/>
                                <a:ea typeface="Cambria Math" panose="02040503050406030204" pitchFamily="18" charset="0"/>
                              </a:rPr>
                              <m:t>𝑑𝑅</m:t>
                            </m:r>
                          </m:e>
                          <m:sub>
                            <m:r>
                              <a:rPr lang="en-AU" sz="1600" i="1">
                                <a:effectLst/>
                                <a:latin typeface="Cambria Math" panose="02040503050406030204" pitchFamily="18" charset="0"/>
                                <a:ea typeface="Cambria Math" panose="02040503050406030204" pitchFamily="18" charset="0"/>
                              </a:rPr>
                              <m:t>𝐶</m:t>
                            </m:r>
                          </m:sub>
                        </m:sSub>
                      </m:num>
                      <m:den>
                        <m:r>
                          <a:rPr lang="en-AU" sz="1600" i="1">
                            <a:effectLst/>
                            <a:latin typeface="Cambria Math" panose="02040503050406030204" pitchFamily="18" charset="0"/>
                            <a:ea typeface="Cambria Math" panose="02040503050406030204" pitchFamily="18" charset="0"/>
                          </a:rPr>
                          <m:t>𝑑𝑡</m:t>
                        </m:r>
                      </m:den>
                    </m:f>
                    <m:r>
                      <a:rPr lang="en-AU" sz="1600" i="1">
                        <a:effectLst/>
                        <a:latin typeface="Cambria Math" panose="02040503050406030204" pitchFamily="18" charset="0"/>
                        <a:ea typeface="Cambria Math" panose="02040503050406030204" pitchFamily="18" charset="0"/>
                      </a:rPr>
                      <m:t>=  </m:t>
                    </m:r>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𝜆</m:t>
                        </m:r>
                      </m:e>
                      <m:sub>
                        <m:r>
                          <a:rPr lang="en-AU" sz="1600" i="1">
                            <a:effectLst/>
                            <a:latin typeface="Cambria Math" panose="02040503050406030204" pitchFamily="18" charset="0"/>
                            <a:ea typeface="Cambria Math" panose="02040503050406030204" pitchFamily="18" charset="0"/>
                          </a:rPr>
                          <m:t>1</m:t>
                        </m:r>
                      </m:sub>
                    </m:sSub>
                    <m:sSub>
                      <m:sSubPr>
                        <m:ctrlPr>
                          <a:rPr lang="en-AU" sz="1600" i="1">
                            <a:effectLst/>
                            <a:latin typeface="Cambria Math" panose="02040503050406030204" pitchFamily="18" charset="0"/>
                            <a:ea typeface="Cambria Math" panose="02040503050406030204" pitchFamily="18" charset="0"/>
                          </a:rPr>
                        </m:ctrlPr>
                      </m:sSubPr>
                      <m:e>
                        <m:r>
                          <a:rPr lang="en-AU" sz="1600" i="1">
                            <a:effectLst/>
                            <a:latin typeface="Cambria Math" panose="02040503050406030204" pitchFamily="18" charset="0"/>
                            <a:ea typeface="Cambria Math" panose="02040503050406030204" pitchFamily="18" charset="0"/>
                          </a:rPr>
                          <m:t>𝐼</m:t>
                        </m:r>
                      </m:e>
                      <m:sub>
                        <m:r>
                          <a:rPr lang="en-AU" sz="1600" i="1">
                            <a:effectLst/>
                            <a:latin typeface="Cambria Math" panose="02040503050406030204" pitchFamily="18" charset="0"/>
                            <a:ea typeface="Cambria Math" panose="02040503050406030204" pitchFamily="18" charset="0"/>
                          </a:rPr>
                          <m:t>𝐶</m:t>
                        </m:r>
                      </m:sub>
                    </m:sSub>
                  </m:oMath>
                </a14:m>
                <a:endParaRPr lang="en-AU" sz="1600" dirty="0">
                  <a:effectLst/>
                  <a:latin typeface="Cambria Math" panose="02040503050406030204" pitchFamily="18" charset="0"/>
                  <a:ea typeface="Cambria Math" panose="02040503050406030204" pitchFamily="18"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AB0457A5-9CA6-01C6-37B4-943338C15103}"/>
                  </a:ext>
                </a:extLst>
              </p:cNvPr>
              <p:cNvSpPr>
                <a:spLocks noGrp="1" noRot="1" noChangeAspect="1" noMove="1" noResize="1" noEditPoints="1" noAdjustHandles="1" noChangeArrowheads="1" noChangeShapeType="1" noTextEdit="1"/>
              </p:cNvSpPr>
              <p:nvPr>
                <p:ph idx="1"/>
              </p:nvPr>
            </p:nvSpPr>
            <p:spPr>
              <a:xfrm>
                <a:off x="799379" y="2417363"/>
                <a:ext cx="3495896" cy="3101983"/>
              </a:xfrm>
              <a:blipFill>
                <a:blip r:embed="rId3"/>
                <a:stretch>
                  <a:fillRect l="-722" t="-8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A896DD9-911E-511E-C24B-DE82A60491DA}"/>
                  </a:ext>
                </a:extLst>
              </p:cNvPr>
              <p:cNvSpPr txBox="1"/>
              <p:nvPr/>
            </p:nvSpPr>
            <p:spPr>
              <a:xfrm>
                <a:off x="4295275" y="2417363"/>
                <a:ext cx="4205759" cy="1997535"/>
              </a:xfrm>
              <a:prstGeom prst="rect">
                <a:avLst/>
              </a:prstGeom>
              <a:noFill/>
            </p:spPr>
            <p:txBody>
              <a:bodyPr wrap="square">
                <a:spAutoFit/>
              </a:bodyPr>
              <a:lstStyle/>
              <a:p>
                <a:r>
                  <a:rPr lang="en-AU" sz="1600" b="1" dirty="0">
                    <a:effectLst/>
                    <a:latin typeface="Aptos" panose="020B0004020202020204" pitchFamily="34" charset="0"/>
                    <a:ea typeface="Times New Roman" panose="02020603050405020304" pitchFamily="18" charset="0"/>
                  </a:rPr>
                  <a:t>Adult</a:t>
                </a:r>
                <a:endParaRPr lang="en-AU" sz="16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AU" sz="1600" dirty="0">
                    <a:effectLst/>
                    <a:latin typeface="Aptos" panose="020B0004020202020204" pitchFamily="34" charset="0"/>
                    <a:ea typeface="Times New Roman" panose="02020603050405020304" pitchFamily="18" charset="0"/>
                  </a:rPr>
                  <a:t> </a:t>
                </a:r>
                <a14:m>
                  <m:oMath xmlns:m="http://schemas.openxmlformats.org/officeDocument/2006/math">
                    <m:f>
                      <m:fPr>
                        <m:ctrlPr>
                          <a:rPr lang="en-AU" sz="1600" i="1">
                            <a:effectLst/>
                            <a:latin typeface="Cambria Math" panose="02040503050406030204" pitchFamily="18" charset="0"/>
                            <a:ea typeface="Times New Roman" panose="02020603050405020304" pitchFamily="18" charset="0"/>
                          </a:rPr>
                        </m:ctrlPr>
                      </m:fPr>
                      <m:num>
                        <m:sSub>
                          <m:sSubPr>
                            <m:ctrlPr>
                              <a:rPr lang="en-AU" sz="16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1600" i="1">
                                <a:effectLst/>
                                <a:latin typeface="Cambria Math" panose="02040503050406030204" pitchFamily="18" charset="0"/>
                                <a:ea typeface="Times New Roman" panose="02020603050405020304" pitchFamily="18" charset="0"/>
                              </a:rPr>
                              <m:t>𝑑𝑆</m:t>
                            </m:r>
                          </m:e>
                          <m:sub>
                            <m:r>
                              <a:rPr lang="en-AU" sz="1600" i="1">
                                <a:effectLst/>
                                <a:latin typeface="Cambria Math" panose="02040503050406030204" pitchFamily="18" charset="0"/>
                                <a:ea typeface="Times New Roman" panose="02020603050405020304" pitchFamily="18" charset="0"/>
                              </a:rPr>
                              <m:t>𝐴</m:t>
                            </m:r>
                          </m:sub>
                        </m:sSub>
                      </m:num>
                      <m:den>
                        <m:r>
                          <a:rPr lang="en-AU" sz="1600" i="1">
                            <a:effectLst/>
                            <a:latin typeface="Cambria Math" panose="02040503050406030204" pitchFamily="18" charset="0"/>
                            <a:ea typeface="Times New Roman" panose="02020603050405020304" pitchFamily="18" charset="0"/>
                          </a:rPr>
                          <m:t>𝑑𝑡</m:t>
                        </m:r>
                      </m:den>
                    </m:f>
                    <m:r>
                      <a:rPr lang="en-AU" sz="1600" i="1">
                        <a:effectLst/>
                        <a:latin typeface="Cambria Math" panose="02040503050406030204" pitchFamily="18" charset="0"/>
                        <a:ea typeface="Times New Roman" panose="02020603050405020304" pitchFamily="18" charset="0"/>
                      </a:rPr>
                      <m:t>= </m:t>
                    </m:r>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m:t>
                        </m:r>
                        <m:r>
                          <a:rPr lang="en-AU" sz="1600" i="1">
                            <a:effectLst/>
                            <a:latin typeface="Cambria Math" panose="02040503050406030204" pitchFamily="18" charset="0"/>
                            <a:ea typeface="Times New Roman" panose="02020603050405020304" pitchFamily="18" charset="0"/>
                          </a:rPr>
                          <m:t>𝛽</m:t>
                        </m:r>
                      </m:e>
                      <m:sub>
                        <m:r>
                          <a:rPr lang="en-AU" sz="1600" i="1">
                            <a:effectLst/>
                            <a:latin typeface="Cambria Math" panose="02040503050406030204" pitchFamily="18" charset="0"/>
                            <a:ea typeface="DengXian Light" panose="02010600030101010101" pitchFamily="2" charset="-122"/>
                          </a:rPr>
                          <m:t>4</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𝑆</m:t>
                        </m:r>
                      </m:e>
                      <m:sub>
                        <m:r>
                          <a:rPr lang="en-AU" sz="1600" i="1">
                            <a:effectLst/>
                            <a:latin typeface="Cambria Math" panose="02040503050406030204" pitchFamily="18" charset="0"/>
                            <a:ea typeface="DengXian Light" panose="02010600030101010101" pitchFamily="2" charset="-122"/>
                          </a:rPr>
                          <m:t>𝐴</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𝐼</m:t>
                        </m:r>
                      </m:e>
                      <m:sub>
                        <m:r>
                          <a:rPr lang="en-AU" sz="1600" i="1">
                            <a:effectLst/>
                            <a:latin typeface="Cambria Math" panose="02040503050406030204" pitchFamily="18" charset="0"/>
                            <a:ea typeface="DengXian Light" panose="02010600030101010101" pitchFamily="2" charset="-122"/>
                          </a:rPr>
                          <m:t>𝐶</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m:t>
                        </m:r>
                        <m:r>
                          <a:rPr lang="en-AU" sz="1600" i="1">
                            <a:effectLst/>
                            <a:latin typeface="Cambria Math" panose="02040503050406030204" pitchFamily="18" charset="0"/>
                            <a:ea typeface="Times New Roman" panose="02020603050405020304" pitchFamily="18" charset="0"/>
                          </a:rPr>
                          <m:t>𝛽</m:t>
                        </m:r>
                      </m:e>
                      <m:sub>
                        <m:r>
                          <a:rPr lang="en-AU" sz="1600" i="1">
                            <a:effectLst/>
                            <a:latin typeface="Cambria Math" panose="02040503050406030204" pitchFamily="18" charset="0"/>
                            <a:ea typeface="DengXian Light" panose="02010600030101010101" pitchFamily="2" charset="-122"/>
                          </a:rPr>
                          <m:t>5</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𝑆</m:t>
                        </m:r>
                      </m:e>
                      <m:sub>
                        <m:r>
                          <a:rPr lang="en-AU" sz="1600" i="1">
                            <a:effectLst/>
                            <a:latin typeface="Cambria Math" panose="02040503050406030204" pitchFamily="18" charset="0"/>
                            <a:ea typeface="DengXian Light" panose="02010600030101010101" pitchFamily="2" charset="-122"/>
                          </a:rPr>
                          <m:t>𝐴</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𝐼</m:t>
                        </m:r>
                      </m:e>
                      <m:sub>
                        <m:r>
                          <a:rPr lang="en-AU" sz="1600" i="1">
                            <a:effectLst/>
                            <a:latin typeface="Cambria Math" panose="02040503050406030204" pitchFamily="18" charset="0"/>
                            <a:ea typeface="DengXian Light" panose="02010600030101010101" pitchFamily="2" charset="-122"/>
                          </a:rPr>
                          <m:t>𝐴</m:t>
                        </m:r>
                        <m:r>
                          <a:rPr lang="en-AU" sz="1600" i="1">
                            <a:effectLst/>
                            <a:latin typeface="Cambria Math" panose="02040503050406030204" pitchFamily="18" charset="0"/>
                            <a:ea typeface="DengXian Light" panose="02010600030101010101" pitchFamily="2" charset="-122"/>
                          </a:rPr>
                          <m:t> </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m:t>
                        </m:r>
                        <m:r>
                          <a:rPr lang="en-AU" sz="1600" i="1">
                            <a:effectLst/>
                            <a:latin typeface="Cambria Math" panose="02040503050406030204" pitchFamily="18" charset="0"/>
                            <a:ea typeface="Times New Roman" panose="02020603050405020304" pitchFamily="18" charset="0"/>
                          </a:rPr>
                          <m:t>𝛽</m:t>
                        </m:r>
                      </m:e>
                      <m:sub>
                        <m:r>
                          <a:rPr lang="en-AU" sz="1600" i="1">
                            <a:effectLst/>
                            <a:latin typeface="Cambria Math" panose="02040503050406030204" pitchFamily="18" charset="0"/>
                            <a:ea typeface="DengXian Light" panose="02010600030101010101" pitchFamily="2" charset="-122"/>
                          </a:rPr>
                          <m:t>6</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𝑆</m:t>
                        </m:r>
                      </m:e>
                      <m:sub>
                        <m:r>
                          <a:rPr lang="en-AU" sz="1600" i="1">
                            <a:effectLst/>
                            <a:latin typeface="Cambria Math" panose="02040503050406030204" pitchFamily="18" charset="0"/>
                            <a:ea typeface="DengXian Light" panose="02010600030101010101" pitchFamily="2" charset="-122"/>
                          </a:rPr>
                          <m:t>𝐴</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𝐼</m:t>
                        </m:r>
                      </m:e>
                      <m:sub>
                        <m:r>
                          <a:rPr lang="en-AU" sz="1600" i="1">
                            <a:effectLst/>
                            <a:latin typeface="Cambria Math" panose="02040503050406030204" pitchFamily="18" charset="0"/>
                            <a:ea typeface="DengXian Light" panose="02010600030101010101" pitchFamily="2" charset="-122"/>
                          </a:rPr>
                          <m:t>𝐸</m:t>
                        </m:r>
                      </m:sub>
                    </m:sSub>
                  </m:oMath>
                </a14:m>
                <a:endParaRPr lang="en-AU" sz="1600" i="1" dirty="0">
                  <a:effectLst/>
                  <a:latin typeface="Cambria Math" panose="02040503050406030204" pitchFamily="18" charset="0"/>
                  <a:ea typeface="DengXian Light" panose="02010600030101010101" pitchFamily="2" charset="-122"/>
                </a:endParaRPr>
              </a:p>
              <a:p>
                <a:endParaRPr lang="en-AU" sz="1600" i="1" dirty="0">
                  <a:effectLst/>
                  <a:latin typeface="Cambria Math" panose="02040503050406030204" pitchFamily="18" charset="0"/>
                  <a:ea typeface="DengXian Light" panose="02010600030101010101" pitchFamily="2" charset="-122"/>
                </a:endParaRPr>
              </a:p>
              <a:p>
                <a:pPr marL="285750" indent="-285750">
                  <a:buFont typeface="Arial" panose="020B0604020202020204" pitchFamily="34" charset="0"/>
                  <a:buChar char="•"/>
                </a:pPr>
                <a14:m>
                  <m:oMath xmlns:m="http://schemas.openxmlformats.org/officeDocument/2006/math">
                    <m:f>
                      <m:fPr>
                        <m:ctrlPr>
                          <a:rPr lang="en-AU" sz="1600" i="1">
                            <a:effectLst/>
                            <a:latin typeface="Cambria Math" panose="02040503050406030204" pitchFamily="18" charset="0"/>
                            <a:ea typeface="Times New Roman" panose="02020603050405020304" pitchFamily="18" charset="0"/>
                          </a:rPr>
                        </m:ctrlPr>
                      </m:fPr>
                      <m:num>
                        <m:sSub>
                          <m:sSubPr>
                            <m:ctrlPr>
                              <a:rPr lang="en-AU" sz="16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1600" i="1">
                                <a:effectLst/>
                                <a:latin typeface="Cambria Math" panose="02040503050406030204" pitchFamily="18" charset="0"/>
                                <a:ea typeface="Times New Roman" panose="02020603050405020304" pitchFamily="18" charset="0"/>
                              </a:rPr>
                              <m:t>𝑑𝐼</m:t>
                            </m:r>
                          </m:e>
                          <m:sub>
                            <m:r>
                              <a:rPr lang="en-AU" sz="1600" i="1">
                                <a:effectLst/>
                                <a:latin typeface="Cambria Math" panose="02040503050406030204" pitchFamily="18" charset="0"/>
                                <a:ea typeface="Times New Roman" panose="02020603050405020304" pitchFamily="18" charset="0"/>
                              </a:rPr>
                              <m:t>𝐴</m:t>
                            </m:r>
                          </m:sub>
                        </m:sSub>
                      </m:num>
                      <m:den>
                        <m:r>
                          <a:rPr lang="en-AU" sz="1600" i="1">
                            <a:effectLst/>
                            <a:latin typeface="Cambria Math" panose="02040503050406030204" pitchFamily="18" charset="0"/>
                            <a:ea typeface="Times New Roman" panose="02020603050405020304" pitchFamily="18" charset="0"/>
                          </a:rPr>
                          <m:t>𝑑𝑡</m:t>
                        </m:r>
                      </m:den>
                    </m:f>
                    <m:r>
                      <a:rPr lang="en-AU" sz="1600" i="1">
                        <a:effectLst/>
                        <a:latin typeface="Cambria Math" panose="02040503050406030204" pitchFamily="18" charset="0"/>
                        <a:ea typeface="Times New Roman" panose="02020603050405020304" pitchFamily="18" charset="0"/>
                      </a:rPr>
                      <m:t>=</m:t>
                    </m:r>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Times New Roman" panose="02020603050405020304" pitchFamily="18" charset="0"/>
                          </a:rPr>
                          <m:t>𝛽</m:t>
                        </m:r>
                      </m:e>
                      <m:sub>
                        <m:r>
                          <a:rPr lang="en-AU" sz="1600" i="1">
                            <a:effectLst/>
                            <a:latin typeface="Cambria Math" panose="02040503050406030204" pitchFamily="18" charset="0"/>
                            <a:ea typeface="DengXian Light" panose="02010600030101010101" pitchFamily="2" charset="-122"/>
                          </a:rPr>
                          <m:t>4</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𝑆</m:t>
                        </m:r>
                      </m:e>
                      <m:sub>
                        <m:r>
                          <a:rPr lang="en-AU" sz="1600" i="1">
                            <a:effectLst/>
                            <a:latin typeface="Cambria Math" panose="02040503050406030204" pitchFamily="18" charset="0"/>
                            <a:ea typeface="DengXian Light" panose="02010600030101010101" pitchFamily="2" charset="-122"/>
                          </a:rPr>
                          <m:t>𝐴</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𝐼</m:t>
                        </m:r>
                      </m:e>
                      <m:sub>
                        <m:r>
                          <a:rPr lang="en-AU" sz="1600" i="1">
                            <a:effectLst/>
                            <a:latin typeface="Cambria Math" panose="02040503050406030204" pitchFamily="18" charset="0"/>
                            <a:ea typeface="DengXian Light" panose="02010600030101010101" pitchFamily="2" charset="-122"/>
                          </a:rPr>
                          <m:t>𝐶</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m:t>
                        </m:r>
                        <m:r>
                          <a:rPr lang="en-AU" sz="1600" i="1">
                            <a:effectLst/>
                            <a:latin typeface="Cambria Math" panose="02040503050406030204" pitchFamily="18" charset="0"/>
                            <a:ea typeface="Times New Roman" panose="02020603050405020304" pitchFamily="18" charset="0"/>
                          </a:rPr>
                          <m:t>𝛽</m:t>
                        </m:r>
                      </m:e>
                      <m:sub>
                        <m:r>
                          <a:rPr lang="en-AU" sz="1600" i="1">
                            <a:effectLst/>
                            <a:latin typeface="Cambria Math" panose="02040503050406030204" pitchFamily="18" charset="0"/>
                            <a:ea typeface="DengXian Light" panose="02010600030101010101" pitchFamily="2" charset="-122"/>
                          </a:rPr>
                          <m:t>5</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𝑆</m:t>
                        </m:r>
                      </m:e>
                      <m:sub>
                        <m:r>
                          <a:rPr lang="en-AU" sz="1600" i="1">
                            <a:effectLst/>
                            <a:latin typeface="Cambria Math" panose="02040503050406030204" pitchFamily="18" charset="0"/>
                            <a:ea typeface="DengXian Light" panose="02010600030101010101" pitchFamily="2" charset="-122"/>
                          </a:rPr>
                          <m:t>𝐴</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𝐼</m:t>
                        </m:r>
                      </m:e>
                      <m:sub>
                        <m:r>
                          <a:rPr lang="en-AU" sz="1600" i="1">
                            <a:effectLst/>
                            <a:latin typeface="Cambria Math" panose="02040503050406030204" pitchFamily="18" charset="0"/>
                            <a:ea typeface="DengXian Light" panose="02010600030101010101" pitchFamily="2" charset="-122"/>
                          </a:rPr>
                          <m:t>𝐴</m:t>
                        </m:r>
                        <m:r>
                          <a:rPr lang="en-AU" sz="1600" i="1">
                            <a:effectLst/>
                            <a:latin typeface="Cambria Math" panose="02040503050406030204" pitchFamily="18" charset="0"/>
                            <a:ea typeface="DengXian Light" panose="02010600030101010101" pitchFamily="2" charset="-122"/>
                          </a:rPr>
                          <m:t> </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m:t>
                        </m:r>
                        <m:r>
                          <a:rPr lang="en-AU" sz="1600" i="1">
                            <a:effectLst/>
                            <a:latin typeface="Cambria Math" panose="02040503050406030204" pitchFamily="18" charset="0"/>
                            <a:ea typeface="Times New Roman" panose="02020603050405020304" pitchFamily="18" charset="0"/>
                          </a:rPr>
                          <m:t>𝛽</m:t>
                        </m:r>
                      </m:e>
                      <m:sub>
                        <m:r>
                          <a:rPr lang="en-AU" sz="1600" i="1">
                            <a:effectLst/>
                            <a:latin typeface="Cambria Math" panose="02040503050406030204" pitchFamily="18" charset="0"/>
                            <a:ea typeface="DengXian Light" panose="02010600030101010101" pitchFamily="2" charset="-122"/>
                          </a:rPr>
                          <m:t>6</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𝑆</m:t>
                        </m:r>
                      </m:e>
                      <m:sub>
                        <m:r>
                          <a:rPr lang="en-AU" sz="1600" i="1">
                            <a:effectLst/>
                            <a:latin typeface="Cambria Math" panose="02040503050406030204" pitchFamily="18" charset="0"/>
                            <a:ea typeface="DengXian Light" panose="02010600030101010101" pitchFamily="2" charset="-122"/>
                          </a:rPr>
                          <m:t>𝐴</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𝐼</m:t>
                        </m:r>
                      </m:e>
                      <m:sub>
                        <m:r>
                          <a:rPr lang="en-AU" sz="1600" i="1">
                            <a:effectLst/>
                            <a:latin typeface="Cambria Math" panose="02040503050406030204" pitchFamily="18" charset="0"/>
                            <a:ea typeface="DengXian Light" panose="02010600030101010101" pitchFamily="2" charset="-122"/>
                          </a:rPr>
                          <m:t>𝐸</m:t>
                        </m:r>
                      </m:sub>
                    </m:sSub>
                    <m:r>
                      <a:rPr lang="en-AU" sz="1600" i="1">
                        <a:effectLst/>
                        <a:latin typeface="Cambria Math" panose="02040503050406030204" pitchFamily="18" charset="0"/>
                        <a:ea typeface="DengXian Light" panose="02010600030101010101" pitchFamily="2" charset="-122"/>
                      </a:rPr>
                      <m:t>−</m:t>
                    </m:r>
                    <m:r>
                      <a:rPr lang="en-AU" sz="1600" i="1">
                        <a:effectLst/>
                        <a:latin typeface="Cambria Math" panose="02040503050406030204" pitchFamily="18" charset="0"/>
                        <a:ea typeface="Times New Roman" panose="02020603050405020304" pitchFamily="18" charset="0"/>
                      </a:rPr>
                      <m:t> </m:t>
                    </m:r>
                    <m:sSub>
                      <m:sSubPr>
                        <m:ctrlPr>
                          <a:rPr lang="en-AU" sz="1600" i="1">
                            <a:effectLst/>
                            <a:latin typeface="Cambria Math" panose="02040503050406030204" pitchFamily="18" charset="0"/>
                            <a:ea typeface="Times New Roman" panose="02020603050405020304" pitchFamily="18" charset="0"/>
                          </a:rPr>
                        </m:ctrlPr>
                      </m:sSubPr>
                      <m:e>
                        <m:r>
                          <a:rPr lang="en-AU" sz="1600" i="1">
                            <a:effectLst/>
                            <a:latin typeface="Cambria Math" panose="02040503050406030204" pitchFamily="18" charset="0"/>
                            <a:ea typeface="Times New Roman" panose="02020603050405020304" pitchFamily="18" charset="0"/>
                          </a:rPr>
                          <m:t>𝜆</m:t>
                        </m:r>
                      </m:e>
                      <m:sub>
                        <m:r>
                          <a:rPr lang="en-AU" sz="1600" i="1">
                            <a:effectLst/>
                            <a:latin typeface="Cambria Math" panose="02040503050406030204" pitchFamily="18" charset="0"/>
                            <a:ea typeface="Times New Roman" panose="02020603050405020304" pitchFamily="18" charset="0"/>
                          </a:rPr>
                          <m:t>2</m:t>
                        </m:r>
                      </m:sub>
                    </m:sSub>
                    <m:sSub>
                      <m:sSubPr>
                        <m:ctrlPr>
                          <a:rPr lang="en-AU" sz="1600" i="1">
                            <a:effectLst/>
                            <a:latin typeface="Cambria Math" panose="02040503050406030204" pitchFamily="18" charset="0"/>
                            <a:ea typeface="Times New Roman" panose="02020603050405020304" pitchFamily="18" charset="0"/>
                          </a:rPr>
                        </m:ctrlPr>
                      </m:sSubPr>
                      <m:e>
                        <m:r>
                          <a:rPr lang="en-AU" sz="1600" i="1">
                            <a:effectLst/>
                            <a:latin typeface="Cambria Math" panose="02040503050406030204" pitchFamily="18" charset="0"/>
                            <a:ea typeface="Times New Roman" panose="02020603050405020304" pitchFamily="18" charset="0"/>
                          </a:rPr>
                          <m:t>𝐼</m:t>
                        </m:r>
                      </m:e>
                      <m:sub>
                        <m:r>
                          <a:rPr lang="en-AU" sz="1600" i="1">
                            <a:effectLst/>
                            <a:latin typeface="Cambria Math" panose="02040503050406030204" pitchFamily="18" charset="0"/>
                            <a:ea typeface="Times New Roman" panose="02020603050405020304" pitchFamily="18" charset="0"/>
                          </a:rPr>
                          <m:t>𝐴</m:t>
                        </m:r>
                      </m:sub>
                    </m:sSub>
                  </m:oMath>
                </a14:m>
                <a:endParaRPr lang="en-AU" sz="1600" dirty="0">
                  <a:effectLst/>
                  <a:latin typeface="Times New Roman" panose="02020603050405020304" pitchFamily="18" charset="0"/>
                  <a:ea typeface="Times New Roman" panose="02020603050405020304" pitchFamily="18" charset="0"/>
                </a:endParaRPr>
              </a:p>
              <a:p>
                <a:pPr marL="285750" indent="-285750">
                  <a:spcAft>
                    <a:spcPts val="800"/>
                  </a:spcAft>
                  <a:buFont typeface="Arial" panose="020B0604020202020204" pitchFamily="34" charset="0"/>
                  <a:buChar char="•"/>
                </a:pPr>
                <a:endParaRPr lang="en-AU" sz="1600" i="1" dirty="0">
                  <a:effectLst/>
                  <a:latin typeface="Cambria Math" panose="02040503050406030204" pitchFamily="18" charset="0"/>
                  <a:ea typeface="Times New Roman" panose="02020603050405020304" pitchFamily="18" charset="0"/>
                </a:endParaRPr>
              </a:p>
              <a:p>
                <a:pPr marL="285750" indent="-285750">
                  <a:spcAft>
                    <a:spcPts val="800"/>
                  </a:spcAft>
                  <a:buFont typeface="Arial" panose="020B0604020202020204" pitchFamily="34" charset="0"/>
                  <a:buChar char="•"/>
                </a:pPr>
                <a14:m>
                  <m:oMath xmlns:m="http://schemas.openxmlformats.org/officeDocument/2006/math">
                    <m:f>
                      <m:fPr>
                        <m:ctrlPr>
                          <a:rPr lang="en-AU" sz="1600" i="1">
                            <a:effectLst/>
                            <a:latin typeface="Cambria Math" panose="02040503050406030204" pitchFamily="18" charset="0"/>
                            <a:ea typeface="Times New Roman" panose="02020603050405020304" pitchFamily="18" charset="0"/>
                          </a:rPr>
                        </m:ctrlPr>
                      </m:fPr>
                      <m:num>
                        <m:sSub>
                          <m:sSubPr>
                            <m:ctrlPr>
                              <a:rPr lang="en-AU" sz="16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1600" i="1">
                                <a:effectLst/>
                                <a:latin typeface="Cambria Math" panose="02040503050406030204" pitchFamily="18" charset="0"/>
                                <a:ea typeface="Times New Roman" panose="02020603050405020304" pitchFamily="18" charset="0"/>
                              </a:rPr>
                              <m:t>𝑑𝑅</m:t>
                            </m:r>
                          </m:e>
                          <m:sub>
                            <m:r>
                              <a:rPr lang="en-AU" sz="1600" i="1">
                                <a:effectLst/>
                                <a:latin typeface="Cambria Math" panose="02040503050406030204" pitchFamily="18" charset="0"/>
                                <a:ea typeface="Times New Roman" panose="02020603050405020304" pitchFamily="18" charset="0"/>
                              </a:rPr>
                              <m:t>𝐴</m:t>
                            </m:r>
                          </m:sub>
                        </m:sSub>
                      </m:num>
                      <m:den>
                        <m:r>
                          <a:rPr lang="en-AU" sz="1600" i="1">
                            <a:effectLst/>
                            <a:latin typeface="Cambria Math" panose="02040503050406030204" pitchFamily="18" charset="0"/>
                            <a:ea typeface="Times New Roman" panose="02020603050405020304" pitchFamily="18" charset="0"/>
                          </a:rPr>
                          <m:t>𝑑𝑡</m:t>
                        </m:r>
                      </m:den>
                    </m:f>
                    <m:r>
                      <a:rPr lang="en-AU" sz="1600" i="1">
                        <a:effectLst/>
                        <a:latin typeface="Cambria Math" panose="02040503050406030204" pitchFamily="18" charset="0"/>
                        <a:ea typeface="Times New Roman" panose="02020603050405020304" pitchFamily="18" charset="0"/>
                      </a:rPr>
                      <m:t>= </m:t>
                    </m:r>
                    <m:sSub>
                      <m:sSubPr>
                        <m:ctrlPr>
                          <a:rPr lang="en-AU" sz="1600" i="1">
                            <a:effectLst/>
                            <a:latin typeface="Cambria Math" panose="02040503050406030204" pitchFamily="18" charset="0"/>
                            <a:ea typeface="Times New Roman" panose="02020603050405020304" pitchFamily="18" charset="0"/>
                          </a:rPr>
                        </m:ctrlPr>
                      </m:sSubPr>
                      <m:e>
                        <m:r>
                          <a:rPr lang="en-AU" sz="1600" i="1">
                            <a:effectLst/>
                            <a:latin typeface="Cambria Math" panose="02040503050406030204" pitchFamily="18" charset="0"/>
                            <a:ea typeface="Times New Roman" panose="02020603050405020304" pitchFamily="18" charset="0"/>
                          </a:rPr>
                          <m:t>𝜆</m:t>
                        </m:r>
                      </m:e>
                      <m:sub>
                        <m:r>
                          <a:rPr lang="en-AU" sz="1600" i="1">
                            <a:effectLst/>
                            <a:latin typeface="Cambria Math" panose="02040503050406030204" pitchFamily="18" charset="0"/>
                            <a:ea typeface="Times New Roman" panose="02020603050405020304" pitchFamily="18" charset="0"/>
                          </a:rPr>
                          <m:t>2</m:t>
                        </m:r>
                      </m:sub>
                    </m:sSub>
                    <m:sSub>
                      <m:sSubPr>
                        <m:ctrlPr>
                          <a:rPr lang="en-AU" sz="1600" i="1">
                            <a:effectLst/>
                            <a:latin typeface="Cambria Math" panose="02040503050406030204" pitchFamily="18" charset="0"/>
                            <a:ea typeface="Times New Roman" panose="02020603050405020304" pitchFamily="18" charset="0"/>
                          </a:rPr>
                        </m:ctrlPr>
                      </m:sSubPr>
                      <m:e>
                        <m:r>
                          <a:rPr lang="en-AU" sz="1600" i="1">
                            <a:effectLst/>
                            <a:latin typeface="Cambria Math" panose="02040503050406030204" pitchFamily="18" charset="0"/>
                            <a:ea typeface="Times New Roman" panose="02020603050405020304" pitchFamily="18" charset="0"/>
                          </a:rPr>
                          <m:t>𝐼</m:t>
                        </m:r>
                      </m:e>
                      <m:sub>
                        <m:r>
                          <a:rPr lang="en-AU" sz="1600" i="1">
                            <a:effectLst/>
                            <a:latin typeface="Cambria Math" panose="02040503050406030204" pitchFamily="18" charset="0"/>
                            <a:ea typeface="Times New Roman" panose="02020603050405020304" pitchFamily="18" charset="0"/>
                          </a:rPr>
                          <m:t>𝐴</m:t>
                        </m:r>
                      </m:sub>
                    </m:sSub>
                  </m:oMath>
                </a14:m>
                <a:endParaRPr lang="en-AU" sz="1600" dirty="0">
                  <a:effectLst/>
                  <a:latin typeface="Times New Roman" panose="02020603050405020304" pitchFamily="18" charset="0"/>
                  <a:ea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8A896DD9-911E-511E-C24B-DE82A60491DA}"/>
                  </a:ext>
                </a:extLst>
              </p:cNvPr>
              <p:cNvSpPr txBox="1">
                <a:spLocks noRot="1" noChangeAspect="1" noMove="1" noResize="1" noEditPoints="1" noAdjustHandles="1" noChangeArrowheads="1" noChangeShapeType="1" noTextEdit="1"/>
              </p:cNvSpPr>
              <p:nvPr/>
            </p:nvSpPr>
            <p:spPr>
              <a:xfrm>
                <a:off x="4295275" y="2417363"/>
                <a:ext cx="4205759" cy="1997535"/>
              </a:xfrm>
              <a:prstGeom prst="rect">
                <a:avLst/>
              </a:prstGeom>
              <a:blipFill>
                <a:blip r:embed="rId4"/>
                <a:stretch>
                  <a:fillRect l="-904" t="-6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5EF6292-7A5A-EAF5-F064-D7546F6AF977}"/>
                  </a:ext>
                </a:extLst>
              </p:cNvPr>
              <p:cNvSpPr txBox="1"/>
              <p:nvPr/>
            </p:nvSpPr>
            <p:spPr>
              <a:xfrm>
                <a:off x="7896727" y="2272184"/>
                <a:ext cx="6100010" cy="2438681"/>
              </a:xfrm>
              <a:prstGeom prst="rect">
                <a:avLst/>
              </a:prstGeom>
              <a:noFill/>
            </p:spPr>
            <p:txBody>
              <a:bodyPr wrap="square">
                <a:spAutoFit/>
              </a:bodyPr>
              <a:lstStyle/>
              <a:p>
                <a:pPr>
                  <a:spcAft>
                    <a:spcPts val="800"/>
                  </a:spcAft>
                </a:pPr>
                <a:r>
                  <a:rPr lang="en-AU" sz="1800" b="1" dirty="0">
                    <a:effectLst/>
                    <a:latin typeface="Aptos" panose="020B0004020202020204" pitchFamily="34" charset="0"/>
                    <a:ea typeface="Times New Roman" panose="02020603050405020304" pitchFamily="18" charset="0"/>
                  </a:rPr>
                  <a:t>Elderly</a:t>
                </a:r>
                <a:endParaRPr lang="en-AU" sz="1800" dirty="0">
                  <a:effectLst/>
                  <a:latin typeface="Times New Roman" panose="02020603050405020304" pitchFamily="18" charset="0"/>
                  <a:ea typeface="Times New Roman" panose="02020603050405020304" pitchFamily="18" charset="0"/>
                </a:endParaRPr>
              </a:p>
              <a:p>
                <a:pPr marL="285750" indent="-285750">
                  <a:spcAft>
                    <a:spcPts val="800"/>
                  </a:spcAft>
                  <a:buFont typeface="Arial" panose="020B0604020202020204" pitchFamily="34" charset="0"/>
                  <a:buChar char="•"/>
                </a:pPr>
                <a14:m>
                  <m:oMath xmlns:m="http://schemas.openxmlformats.org/officeDocument/2006/math">
                    <m:f>
                      <m:fPr>
                        <m:ctrlPr>
                          <a:rPr lang="en-AU" sz="1600" i="1">
                            <a:effectLst/>
                            <a:latin typeface="Cambria Math" panose="02040503050406030204" pitchFamily="18" charset="0"/>
                            <a:ea typeface="Times New Roman" panose="02020603050405020304" pitchFamily="18" charset="0"/>
                          </a:rPr>
                        </m:ctrlPr>
                      </m:fPr>
                      <m:num>
                        <m:sSub>
                          <m:sSubPr>
                            <m:ctrlPr>
                              <a:rPr lang="en-AU" sz="16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1600" i="1">
                                <a:effectLst/>
                                <a:latin typeface="Cambria Math" panose="02040503050406030204" pitchFamily="18" charset="0"/>
                                <a:ea typeface="Times New Roman" panose="02020603050405020304" pitchFamily="18" charset="0"/>
                              </a:rPr>
                              <m:t>𝑑𝑆</m:t>
                            </m:r>
                          </m:e>
                          <m:sub>
                            <m:r>
                              <a:rPr lang="en-AU" sz="1600" i="1">
                                <a:effectLst/>
                                <a:latin typeface="Cambria Math" panose="02040503050406030204" pitchFamily="18" charset="0"/>
                                <a:ea typeface="Times New Roman" panose="02020603050405020304" pitchFamily="18" charset="0"/>
                              </a:rPr>
                              <m:t>𝐸</m:t>
                            </m:r>
                          </m:sub>
                        </m:sSub>
                      </m:num>
                      <m:den>
                        <m:r>
                          <a:rPr lang="en-AU" sz="1600" i="1">
                            <a:effectLst/>
                            <a:latin typeface="Cambria Math" panose="02040503050406030204" pitchFamily="18" charset="0"/>
                            <a:ea typeface="Times New Roman" panose="02020603050405020304" pitchFamily="18" charset="0"/>
                          </a:rPr>
                          <m:t>𝑑𝑡</m:t>
                        </m:r>
                      </m:den>
                    </m:f>
                    <m:r>
                      <a:rPr lang="en-AU" sz="1600" i="1">
                        <a:effectLst/>
                        <a:latin typeface="Cambria Math" panose="02040503050406030204" pitchFamily="18" charset="0"/>
                        <a:ea typeface="Times New Roman" panose="02020603050405020304" pitchFamily="18" charset="0"/>
                      </a:rPr>
                      <m:t>= </m:t>
                    </m:r>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m:t>
                        </m:r>
                        <m:r>
                          <a:rPr lang="en-AU" sz="1600" i="1">
                            <a:effectLst/>
                            <a:latin typeface="Cambria Math" panose="02040503050406030204" pitchFamily="18" charset="0"/>
                            <a:ea typeface="Times New Roman" panose="02020603050405020304" pitchFamily="18" charset="0"/>
                          </a:rPr>
                          <m:t>𝛽</m:t>
                        </m:r>
                      </m:e>
                      <m:sub>
                        <m:r>
                          <a:rPr lang="en-AU" sz="1600" i="1">
                            <a:effectLst/>
                            <a:latin typeface="Cambria Math" panose="02040503050406030204" pitchFamily="18" charset="0"/>
                            <a:ea typeface="DengXian Light" panose="02010600030101010101" pitchFamily="2" charset="-122"/>
                          </a:rPr>
                          <m:t>7</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𝑆</m:t>
                        </m:r>
                      </m:e>
                      <m:sub>
                        <m:r>
                          <a:rPr lang="en-AU" sz="1600" i="1">
                            <a:effectLst/>
                            <a:latin typeface="Cambria Math" panose="02040503050406030204" pitchFamily="18" charset="0"/>
                            <a:ea typeface="DengXian Light" panose="02010600030101010101" pitchFamily="2" charset="-122"/>
                          </a:rPr>
                          <m:t>𝐸</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𝐼</m:t>
                        </m:r>
                      </m:e>
                      <m:sub>
                        <m:r>
                          <a:rPr lang="en-AU" sz="1600" i="1">
                            <a:effectLst/>
                            <a:latin typeface="Cambria Math" panose="02040503050406030204" pitchFamily="18" charset="0"/>
                            <a:ea typeface="DengXian Light" panose="02010600030101010101" pitchFamily="2" charset="-122"/>
                          </a:rPr>
                          <m:t>𝐶</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m:t>
                        </m:r>
                        <m:r>
                          <a:rPr lang="en-AU" sz="1600" i="1">
                            <a:effectLst/>
                            <a:latin typeface="Cambria Math" panose="02040503050406030204" pitchFamily="18" charset="0"/>
                            <a:ea typeface="Times New Roman" panose="02020603050405020304" pitchFamily="18" charset="0"/>
                          </a:rPr>
                          <m:t>𝛽</m:t>
                        </m:r>
                      </m:e>
                      <m:sub>
                        <m:r>
                          <a:rPr lang="en-AU" sz="1600" i="1">
                            <a:effectLst/>
                            <a:latin typeface="Cambria Math" panose="02040503050406030204" pitchFamily="18" charset="0"/>
                            <a:ea typeface="DengXian Light" panose="02010600030101010101" pitchFamily="2" charset="-122"/>
                          </a:rPr>
                          <m:t>8</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𝑆</m:t>
                        </m:r>
                      </m:e>
                      <m:sub>
                        <m:r>
                          <a:rPr lang="en-AU" sz="1600" i="1">
                            <a:effectLst/>
                            <a:latin typeface="Cambria Math" panose="02040503050406030204" pitchFamily="18" charset="0"/>
                            <a:ea typeface="DengXian Light" panose="02010600030101010101" pitchFamily="2" charset="-122"/>
                          </a:rPr>
                          <m:t>𝐸</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𝐼</m:t>
                        </m:r>
                      </m:e>
                      <m:sub>
                        <m:r>
                          <a:rPr lang="en-AU" sz="1600" i="1">
                            <a:effectLst/>
                            <a:latin typeface="Cambria Math" panose="02040503050406030204" pitchFamily="18" charset="0"/>
                            <a:ea typeface="DengXian Light" panose="02010600030101010101" pitchFamily="2" charset="-122"/>
                          </a:rPr>
                          <m:t>𝐴</m:t>
                        </m:r>
                        <m:r>
                          <a:rPr lang="en-AU" sz="1600" i="1">
                            <a:effectLst/>
                            <a:latin typeface="Cambria Math" panose="02040503050406030204" pitchFamily="18" charset="0"/>
                            <a:ea typeface="DengXian Light" panose="02010600030101010101" pitchFamily="2" charset="-122"/>
                          </a:rPr>
                          <m:t> </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m:t>
                        </m:r>
                        <m:r>
                          <a:rPr lang="en-AU" sz="1600" i="1">
                            <a:effectLst/>
                            <a:latin typeface="Cambria Math" panose="02040503050406030204" pitchFamily="18" charset="0"/>
                            <a:ea typeface="Times New Roman" panose="02020603050405020304" pitchFamily="18" charset="0"/>
                          </a:rPr>
                          <m:t>𝛽</m:t>
                        </m:r>
                      </m:e>
                      <m:sub>
                        <m:r>
                          <a:rPr lang="en-AU" sz="1600" i="1">
                            <a:effectLst/>
                            <a:latin typeface="Cambria Math" panose="02040503050406030204" pitchFamily="18" charset="0"/>
                            <a:ea typeface="DengXian Light" panose="02010600030101010101" pitchFamily="2" charset="-122"/>
                          </a:rPr>
                          <m:t>9</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𝑆</m:t>
                        </m:r>
                      </m:e>
                      <m:sub>
                        <m:r>
                          <a:rPr lang="en-AU" sz="1600" i="1">
                            <a:effectLst/>
                            <a:latin typeface="Cambria Math" panose="02040503050406030204" pitchFamily="18" charset="0"/>
                            <a:ea typeface="DengXian Light" panose="02010600030101010101" pitchFamily="2" charset="-122"/>
                          </a:rPr>
                          <m:t>𝐸</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𝐼</m:t>
                        </m:r>
                      </m:e>
                      <m:sub>
                        <m:r>
                          <a:rPr lang="en-AU" sz="1600" i="1">
                            <a:effectLst/>
                            <a:latin typeface="Cambria Math" panose="02040503050406030204" pitchFamily="18" charset="0"/>
                            <a:ea typeface="DengXian Light" panose="02010600030101010101" pitchFamily="2" charset="-122"/>
                          </a:rPr>
                          <m:t>𝐸</m:t>
                        </m:r>
                      </m:sub>
                    </m:sSub>
                  </m:oMath>
                </a14:m>
                <a:endParaRPr lang="en-AU" sz="1600" dirty="0">
                  <a:effectLst/>
                  <a:latin typeface="Cambria" panose="02040503050406030204" pitchFamily="18" charset="0"/>
                  <a:ea typeface="Times New Roman" panose="02020603050405020304" pitchFamily="18" charset="0"/>
                </a:endParaRPr>
              </a:p>
              <a:p>
                <a:pPr marL="285750" indent="-285750">
                  <a:spcAft>
                    <a:spcPts val="800"/>
                  </a:spcAft>
                  <a:buFont typeface="Arial" panose="020B0604020202020204" pitchFamily="34" charset="0"/>
                  <a:buChar char="•"/>
                </a:pPr>
                <a:endParaRPr lang="en-AU" sz="1600" dirty="0">
                  <a:effectLst/>
                  <a:latin typeface="Cambria" panose="02040503050406030204" pitchFamily="18" charset="0"/>
                  <a:ea typeface="Times New Roman" panose="02020603050405020304" pitchFamily="18" charset="0"/>
                </a:endParaRPr>
              </a:p>
              <a:p>
                <a:pPr marL="285750" indent="-285750">
                  <a:spcAft>
                    <a:spcPts val="800"/>
                  </a:spcAft>
                  <a:buFont typeface="Arial" panose="020B0604020202020204" pitchFamily="34" charset="0"/>
                  <a:buChar char="•"/>
                </a:pPr>
                <a14:m>
                  <m:oMath xmlns:m="http://schemas.openxmlformats.org/officeDocument/2006/math">
                    <m:f>
                      <m:fPr>
                        <m:ctrlPr>
                          <a:rPr lang="en-AU" sz="1600" i="1">
                            <a:effectLst/>
                            <a:latin typeface="Cambria Math" panose="02040503050406030204" pitchFamily="18" charset="0"/>
                            <a:ea typeface="Times New Roman" panose="02020603050405020304" pitchFamily="18" charset="0"/>
                          </a:rPr>
                        </m:ctrlPr>
                      </m:fPr>
                      <m:num>
                        <m:sSub>
                          <m:sSubPr>
                            <m:ctrlPr>
                              <a:rPr lang="en-AU" sz="16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1600" i="1">
                                <a:effectLst/>
                                <a:latin typeface="Cambria Math" panose="02040503050406030204" pitchFamily="18" charset="0"/>
                                <a:ea typeface="Times New Roman" panose="02020603050405020304" pitchFamily="18" charset="0"/>
                              </a:rPr>
                              <m:t>𝑑𝐼</m:t>
                            </m:r>
                          </m:e>
                          <m:sub>
                            <m:r>
                              <a:rPr lang="en-AU" sz="1600" i="1">
                                <a:effectLst/>
                                <a:latin typeface="Cambria Math" panose="02040503050406030204" pitchFamily="18" charset="0"/>
                                <a:ea typeface="Times New Roman" panose="02020603050405020304" pitchFamily="18" charset="0"/>
                              </a:rPr>
                              <m:t>𝐸</m:t>
                            </m:r>
                          </m:sub>
                        </m:sSub>
                      </m:num>
                      <m:den>
                        <m:r>
                          <a:rPr lang="en-AU" sz="1600" i="1">
                            <a:effectLst/>
                            <a:latin typeface="Cambria Math" panose="02040503050406030204" pitchFamily="18" charset="0"/>
                            <a:ea typeface="Times New Roman" panose="02020603050405020304" pitchFamily="18" charset="0"/>
                          </a:rPr>
                          <m:t>𝑑𝑡</m:t>
                        </m:r>
                      </m:den>
                    </m:f>
                    <m:r>
                      <a:rPr lang="en-AU" sz="1600" i="1">
                        <a:effectLst/>
                        <a:latin typeface="Cambria Math" panose="02040503050406030204" pitchFamily="18" charset="0"/>
                        <a:ea typeface="Times New Roman" panose="02020603050405020304" pitchFamily="18" charset="0"/>
                      </a:rPr>
                      <m:t>=</m:t>
                    </m:r>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Times New Roman" panose="02020603050405020304" pitchFamily="18" charset="0"/>
                          </a:rPr>
                          <m:t>𝛽</m:t>
                        </m:r>
                      </m:e>
                      <m:sub>
                        <m:r>
                          <a:rPr lang="en-AU" sz="1600" i="1">
                            <a:effectLst/>
                            <a:latin typeface="Cambria Math" panose="02040503050406030204" pitchFamily="18" charset="0"/>
                            <a:ea typeface="DengXian Light" panose="02010600030101010101" pitchFamily="2" charset="-122"/>
                          </a:rPr>
                          <m:t>7</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𝑆</m:t>
                        </m:r>
                      </m:e>
                      <m:sub>
                        <m:r>
                          <a:rPr lang="en-AU" sz="1600" i="1">
                            <a:effectLst/>
                            <a:latin typeface="Cambria Math" panose="02040503050406030204" pitchFamily="18" charset="0"/>
                            <a:ea typeface="DengXian Light" panose="02010600030101010101" pitchFamily="2" charset="-122"/>
                          </a:rPr>
                          <m:t>𝐸</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𝐼</m:t>
                        </m:r>
                      </m:e>
                      <m:sub>
                        <m:r>
                          <a:rPr lang="en-AU" sz="1600" i="1">
                            <a:effectLst/>
                            <a:latin typeface="Cambria Math" panose="02040503050406030204" pitchFamily="18" charset="0"/>
                            <a:ea typeface="DengXian Light" panose="02010600030101010101" pitchFamily="2" charset="-122"/>
                          </a:rPr>
                          <m:t>𝐶</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m:t>
                        </m:r>
                        <m:r>
                          <a:rPr lang="en-AU" sz="1600" i="1">
                            <a:effectLst/>
                            <a:latin typeface="Cambria Math" panose="02040503050406030204" pitchFamily="18" charset="0"/>
                            <a:ea typeface="Times New Roman" panose="02020603050405020304" pitchFamily="18" charset="0"/>
                          </a:rPr>
                          <m:t>𝛽</m:t>
                        </m:r>
                      </m:e>
                      <m:sub>
                        <m:r>
                          <a:rPr lang="en-AU" sz="1600" i="1">
                            <a:effectLst/>
                            <a:latin typeface="Cambria Math" panose="02040503050406030204" pitchFamily="18" charset="0"/>
                            <a:ea typeface="DengXian Light" panose="02010600030101010101" pitchFamily="2" charset="-122"/>
                          </a:rPr>
                          <m:t>8</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𝑆</m:t>
                        </m:r>
                      </m:e>
                      <m:sub>
                        <m:r>
                          <a:rPr lang="en-AU" sz="1600" i="1">
                            <a:effectLst/>
                            <a:latin typeface="Cambria Math" panose="02040503050406030204" pitchFamily="18" charset="0"/>
                            <a:ea typeface="DengXian Light" panose="02010600030101010101" pitchFamily="2" charset="-122"/>
                          </a:rPr>
                          <m:t>𝐸</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𝐼</m:t>
                        </m:r>
                      </m:e>
                      <m:sub>
                        <m:r>
                          <a:rPr lang="en-AU" sz="1600" i="1">
                            <a:effectLst/>
                            <a:latin typeface="Cambria Math" panose="02040503050406030204" pitchFamily="18" charset="0"/>
                            <a:ea typeface="DengXian Light" panose="02010600030101010101" pitchFamily="2" charset="-122"/>
                          </a:rPr>
                          <m:t>𝐴</m:t>
                        </m:r>
                        <m:r>
                          <a:rPr lang="en-AU" sz="1600" i="1">
                            <a:effectLst/>
                            <a:latin typeface="Cambria Math" panose="02040503050406030204" pitchFamily="18" charset="0"/>
                            <a:ea typeface="DengXian Light" panose="02010600030101010101" pitchFamily="2" charset="-122"/>
                          </a:rPr>
                          <m:t> </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m:t>
                        </m:r>
                        <m:r>
                          <a:rPr lang="en-AU" sz="1600" i="1">
                            <a:effectLst/>
                            <a:latin typeface="Cambria Math" panose="02040503050406030204" pitchFamily="18" charset="0"/>
                            <a:ea typeface="Times New Roman" panose="02020603050405020304" pitchFamily="18" charset="0"/>
                          </a:rPr>
                          <m:t>𝛽</m:t>
                        </m:r>
                      </m:e>
                      <m:sub>
                        <m:r>
                          <a:rPr lang="en-AU" sz="1600" i="1">
                            <a:effectLst/>
                            <a:latin typeface="Cambria Math" panose="02040503050406030204" pitchFamily="18" charset="0"/>
                            <a:ea typeface="DengXian Light" panose="02010600030101010101" pitchFamily="2" charset="-122"/>
                          </a:rPr>
                          <m:t>9</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𝑆</m:t>
                        </m:r>
                      </m:e>
                      <m:sub>
                        <m:r>
                          <a:rPr lang="en-AU" sz="1600" i="1">
                            <a:effectLst/>
                            <a:latin typeface="Cambria Math" panose="02040503050406030204" pitchFamily="18" charset="0"/>
                            <a:ea typeface="DengXian Light" panose="02010600030101010101" pitchFamily="2" charset="-122"/>
                          </a:rPr>
                          <m:t>𝐸</m:t>
                        </m:r>
                      </m:sub>
                    </m:sSub>
                    <m:sSub>
                      <m:sSubPr>
                        <m:ctrlPr>
                          <a:rPr lang="en-AU" sz="1600" i="1">
                            <a:effectLst/>
                            <a:latin typeface="Cambria Math" panose="02040503050406030204" pitchFamily="18" charset="0"/>
                            <a:ea typeface="DengXian Light" panose="02010600030101010101" pitchFamily="2" charset="-122"/>
                          </a:rPr>
                        </m:ctrlPr>
                      </m:sSubPr>
                      <m:e>
                        <m:r>
                          <a:rPr lang="en-AU" sz="1600" i="1">
                            <a:effectLst/>
                            <a:latin typeface="Cambria Math" panose="02040503050406030204" pitchFamily="18" charset="0"/>
                            <a:ea typeface="DengXian Light" panose="02010600030101010101" pitchFamily="2" charset="-122"/>
                          </a:rPr>
                          <m:t>𝐼</m:t>
                        </m:r>
                      </m:e>
                      <m:sub>
                        <m:r>
                          <a:rPr lang="en-AU" sz="1600" i="1">
                            <a:effectLst/>
                            <a:latin typeface="Cambria Math" panose="02040503050406030204" pitchFamily="18" charset="0"/>
                            <a:ea typeface="DengXian Light" panose="02010600030101010101" pitchFamily="2" charset="-122"/>
                          </a:rPr>
                          <m:t>𝐸</m:t>
                        </m:r>
                      </m:sub>
                    </m:sSub>
                    <m:r>
                      <a:rPr lang="en-AU" sz="1600" i="1">
                        <a:effectLst/>
                        <a:latin typeface="Cambria Math" panose="02040503050406030204" pitchFamily="18" charset="0"/>
                        <a:ea typeface="DengXian Light" panose="02010600030101010101" pitchFamily="2" charset="-122"/>
                      </a:rPr>
                      <m:t>−</m:t>
                    </m:r>
                    <m:r>
                      <a:rPr lang="en-AU" sz="1600" i="1">
                        <a:effectLst/>
                        <a:latin typeface="Cambria Math" panose="02040503050406030204" pitchFamily="18" charset="0"/>
                        <a:ea typeface="Times New Roman" panose="02020603050405020304" pitchFamily="18" charset="0"/>
                      </a:rPr>
                      <m:t> </m:t>
                    </m:r>
                    <m:sSub>
                      <m:sSubPr>
                        <m:ctrlPr>
                          <a:rPr lang="en-AU" sz="1600" i="1">
                            <a:effectLst/>
                            <a:latin typeface="Cambria Math" panose="02040503050406030204" pitchFamily="18" charset="0"/>
                            <a:ea typeface="Times New Roman" panose="02020603050405020304" pitchFamily="18" charset="0"/>
                          </a:rPr>
                        </m:ctrlPr>
                      </m:sSubPr>
                      <m:e>
                        <m:r>
                          <a:rPr lang="en-AU" sz="1600" i="1">
                            <a:effectLst/>
                            <a:latin typeface="Cambria Math" panose="02040503050406030204" pitchFamily="18" charset="0"/>
                            <a:ea typeface="Times New Roman" panose="02020603050405020304" pitchFamily="18" charset="0"/>
                          </a:rPr>
                          <m:t>𝜆</m:t>
                        </m:r>
                      </m:e>
                      <m:sub>
                        <m:r>
                          <a:rPr lang="en-AU" sz="1600" i="1">
                            <a:effectLst/>
                            <a:latin typeface="Cambria Math" panose="02040503050406030204" pitchFamily="18" charset="0"/>
                            <a:ea typeface="Times New Roman" panose="02020603050405020304" pitchFamily="18" charset="0"/>
                          </a:rPr>
                          <m:t>3</m:t>
                        </m:r>
                      </m:sub>
                    </m:sSub>
                    <m:sSub>
                      <m:sSubPr>
                        <m:ctrlPr>
                          <a:rPr lang="en-AU" sz="1600" i="1">
                            <a:effectLst/>
                            <a:latin typeface="Cambria Math" panose="02040503050406030204" pitchFamily="18" charset="0"/>
                            <a:ea typeface="Times New Roman" panose="02020603050405020304" pitchFamily="18" charset="0"/>
                          </a:rPr>
                        </m:ctrlPr>
                      </m:sSubPr>
                      <m:e>
                        <m:r>
                          <a:rPr lang="en-AU" sz="1600" i="1">
                            <a:effectLst/>
                            <a:latin typeface="Cambria Math" panose="02040503050406030204" pitchFamily="18" charset="0"/>
                            <a:ea typeface="Times New Roman" panose="02020603050405020304" pitchFamily="18" charset="0"/>
                          </a:rPr>
                          <m:t>𝐼</m:t>
                        </m:r>
                      </m:e>
                      <m:sub>
                        <m:r>
                          <a:rPr lang="en-AU" sz="1600" i="1">
                            <a:effectLst/>
                            <a:latin typeface="Cambria Math" panose="02040503050406030204" pitchFamily="18" charset="0"/>
                            <a:ea typeface="Times New Roman" panose="02020603050405020304" pitchFamily="18" charset="0"/>
                          </a:rPr>
                          <m:t>𝐸</m:t>
                        </m:r>
                      </m:sub>
                    </m:sSub>
                  </m:oMath>
                </a14:m>
                <a:endParaRPr lang="en-AU" sz="1600" dirty="0">
                  <a:effectLst/>
                  <a:latin typeface="Cambria" panose="02040503050406030204" pitchFamily="18" charset="0"/>
                  <a:ea typeface="Times New Roman" panose="02020603050405020304" pitchFamily="18" charset="0"/>
                </a:endParaRPr>
              </a:p>
              <a:p>
                <a:pPr>
                  <a:spcAft>
                    <a:spcPts val="800"/>
                  </a:spcAft>
                </a:pPr>
                <a:endParaRPr lang="en-AU" sz="1600" dirty="0">
                  <a:effectLst/>
                  <a:latin typeface="Cambria" panose="02040503050406030204" pitchFamily="18" charset="0"/>
                  <a:ea typeface="Times New Roman" panose="02020603050405020304" pitchFamily="18" charset="0"/>
                </a:endParaRPr>
              </a:p>
              <a:p>
                <a:pPr marL="285750" indent="-285750">
                  <a:spcAft>
                    <a:spcPts val="800"/>
                  </a:spcAft>
                  <a:buFont typeface="Arial" panose="020B0604020202020204" pitchFamily="34" charset="0"/>
                  <a:buChar char="•"/>
                </a:pPr>
                <a14:m>
                  <m:oMath xmlns:m="http://schemas.openxmlformats.org/officeDocument/2006/math">
                    <m:f>
                      <m:fPr>
                        <m:ctrlPr>
                          <a:rPr lang="en-AU" sz="1600" i="1">
                            <a:effectLst/>
                            <a:latin typeface="Cambria Math" panose="02040503050406030204" pitchFamily="18" charset="0"/>
                            <a:ea typeface="Times New Roman" panose="02020603050405020304" pitchFamily="18" charset="0"/>
                          </a:rPr>
                        </m:ctrlPr>
                      </m:fPr>
                      <m:num>
                        <m:sSub>
                          <m:sSubPr>
                            <m:ctrlPr>
                              <a:rPr lang="en-AU" sz="1600" i="1" kern="100">
                                <a:effectLst/>
                                <a:latin typeface="Cambria Math" panose="02040503050406030204" pitchFamily="18" charset="0"/>
                                <a:ea typeface="DengXian" panose="02010600030101010101" pitchFamily="2" charset="-122"/>
                                <a:cs typeface="Times New Roman" panose="02020603050405020304" pitchFamily="18" charset="0"/>
                              </a:rPr>
                            </m:ctrlPr>
                          </m:sSubPr>
                          <m:e>
                            <m:r>
                              <a:rPr lang="en-AU" sz="1600" i="1">
                                <a:effectLst/>
                                <a:latin typeface="Cambria Math" panose="02040503050406030204" pitchFamily="18" charset="0"/>
                                <a:ea typeface="Times New Roman" panose="02020603050405020304" pitchFamily="18" charset="0"/>
                              </a:rPr>
                              <m:t>𝑑𝑅</m:t>
                            </m:r>
                          </m:e>
                          <m:sub>
                            <m:r>
                              <a:rPr lang="en-AU" sz="1600" i="1">
                                <a:effectLst/>
                                <a:latin typeface="Cambria Math" panose="02040503050406030204" pitchFamily="18" charset="0"/>
                                <a:ea typeface="DengXian" panose="02010600030101010101" pitchFamily="2" charset="-122"/>
                                <a:cs typeface="Times New Roman" panose="02020603050405020304" pitchFamily="18" charset="0"/>
                              </a:rPr>
                              <m:t>𝐸</m:t>
                            </m:r>
                          </m:sub>
                        </m:sSub>
                      </m:num>
                      <m:den>
                        <m:r>
                          <a:rPr lang="en-AU" sz="1600" i="1">
                            <a:effectLst/>
                            <a:latin typeface="Cambria Math" panose="02040503050406030204" pitchFamily="18" charset="0"/>
                            <a:ea typeface="Times New Roman" panose="02020603050405020304" pitchFamily="18" charset="0"/>
                          </a:rPr>
                          <m:t>𝑑𝑡</m:t>
                        </m:r>
                      </m:den>
                    </m:f>
                    <m:r>
                      <a:rPr lang="en-AU" sz="1600" i="1">
                        <a:effectLst/>
                        <a:latin typeface="Cambria Math" panose="02040503050406030204" pitchFamily="18" charset="0"/>
                        <a:ea typeface="Times New Roman" panose="02020603050405020304" pitchFamily="18" charset="0"/>
                      </a:rPr>
                      <m:t>=  </m:t>
                    </m:r>
                    <m:sSub>
                      <m:sSubPr>
                        <m:ctrlPr>
                          <a:rPr lang="en-AU" sz="1600" i="1">
                            <a:effectLst/>
                            <a:latin typeface="Cambria Math" panose="02040503050406030204" pitchFamily="18" charset="0"/>
                            <a:ea typeface="Times New Roman" panose="02020603050405020304" pitchFamily="18" charset="0"/>
                          </a:rPr>
                        </m:ctrlPr>
                      </m:sSubPr>
                      <m:e>
                        <m:r>
                          <a:rPr lang="en-AU" sz="1600" i="1">
                            <a:effectLst/>
                            <a:latin typeface="Cambria Math" panose="02040503050406030204" pitchFamily="18" charset="0"/>
                            <a:ea typeface="Times New Roman" panose="02020603050405020304" pitchFamily="18" charset="0"/>
                          </a:rPr>
                          <m:t>𝜆</m:t>
                        </m:r>
                      </m:e>
                      <m:sub>
                        <m:r>
                          <a:rPr lang="en-AU" sz="1600" i="1">
                            <a:effectLst/>
                            <a:latin typeface="Cambria Math" panose="02040503050406030204" pitchFamily="18" charset="0"/>
                            <a:ea typeface="Times New Roman" panose="02020603050405020304" pitchFamily="18" charset="0"/>
                          </a:rPr>
                          <m:t>3</m:t>
                        </m:r>
                      </m:sub>
                    </m:sSub>
                    <m:sSub>
                      <m:sSubPr>
                        <m:ctrlPr>
                          <a:rPr lang="en-AU" sz="1600" i="1">
                            <a:effectLst/>
                            <a:latin typeface="Cambria Math" panose="02040503050406030204" pitchFamily="18" charset="0"/>
                            <a:ea typeface="Times New Roman" panose="02020603050405020304" pitchFamily="18" charset="0"/>
                          </a:rPr>
                        </m:ctrlPr>
                      </m:sSubPr>
                      <m:e>
                        <m:r>
                          <a:rPr lang="en-AU" sz="1600" i="1">
                            <a:effectLst/>
                            <a:latin typeface="Cambria Math" panose="02040503050406030204" pitchFamily="18" charset="0"/>
                            <a:ea typeface="Times New Roman" panose="02020603050405020304" pitchFamily="18" charset="0"/>
                          </a:rPr>
                          <m:t>𝐼</m:t>
                        </m:r>
                      </m:e>
                      <m:sub>
                        <m:r>
                          <a:rPr lang="en-AU" sz="1600" i="1">
                            <a:effectLst/>
                            <a:latin typeface="Cambria Math" panose="02040503050406030204" pitchFamily="18" charset="0"/>
                            <a:ea typeface="Times New Roman" panose="02020603050405020304" pitchFamily="18" charset="0"/>
                          </a:rPr>
                          <m:t>𝐸</m:t>
                        </m:r>
                      </m:sub>
                    </m:sSub>
                  </m:oMath>
                </a14:m>
                <a:endParaRPr lang="en-AU" sz="1600" dirty="0">
                  <a:effectLst/>
                  <a:latin typeface="Cambria" panose="02040503050406030204" pitchFamily="18" charset="0"/>
                  <a:ea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65EF6292-7A5A-EAF5-F064-D7546F6AF977}"/>
                  </a:ext>
                </a:extLst>
              </p:cNvPr>
              <p:cNvSpPr txBox="1">
                <a:spLocks noRot="1" noChangeAspect="1" noMove="1" noResize="1" noEditPoints="1" noAdjustHandles="1" noChangeArrowheads="1" noChangeShapeType="1" noTextEdit="1"/>
              </p:cNvSpPr>
              <p:nvPr/>
            </p:nvSpPr>
            <p:spPr>
              <a:xfrm>
                <a:off x="7896727" y="2272184"/>
                <a:ext cx="6100010" cy="2438681"/>
              </a:xfrm>
              <a:prstGeom prst="rect">
                <a:avLst/>
              </a:prstGeom>
              <a:blipFill>
                <a:blip r:embed="rId5"/>
                <a:stretch>
                  <a:fillRect l="-830" t="-1554"/>
                </a:stretch>
              </a:blipFill>
            </p:spPr>
            <p:txBody>
              <a:bodyPr/>
              <a:lstStyle/>
              <a:p>
                <a:r>
                  <a:rPr lang="en-US">
                    <a:noFill/>
                  </a:rPr>
                  <a:t> </a:t>
                </a:r>
              </a:p>
            </p:txBody>
          </p:sp>
        </mc:Fallback>
      </mc:AlternateContent>
    </p:spTree>
    <p:extLst>
      <p:ext uri="{BB962C8B-B14F-4D97-AF65-F5344CB8AC3E}">
        <p14:creationId xmlns:p14="http://schemas.microsoft.com/office/powerpoint/2010/main" val="78128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33B0-7909-888C-738A-1FC16D09791A}"/>
              </a:ext>
            </a:extLst>
          </p:cNvPr>
          <p:cNvSpPr>
            <a:spLocks noGrp="1"/>
          </p:cNvSpPr>
          <p:nvPr>
            <p:ph type="title"/>
          </p:nvPr>
        </p:nvSpPr>
        <p:spPr/>
        <p:txBody>
          <a:bodyPr>
            <a:normAutofit fontScale="90000"/>
          </a:bodyPr>
          <a:lstStyle/>
          <a:p>
            <a:r>
              <a:rPr lang="en-US" dirty="0"/>
              <a:t>QUESTION 1: What is the effects of age structure on the spread of disease within the population?</a:t>
            </a:r>
          </a:p>
        </p:txBody>
      </p:sp>
      <p:sp>
        <p:nvSpPr>
          <p:cNvPr id="3" name="Content Placeholder 2">
            <a:extLst>
              <a:ext uri="{FF2B5EF4-FFF2-40B4-BE49-F238E27FC236}">
                <a16:creationId xmlns:a16="http://schemas.microsoft.com/office/drawing/2014/main" id="{EF933FDA-BCF3-4289-6B23-BE58DBEFC3F5}"/>
              </a:ext>
            </a:extLst>
          </p:cNvPr>
          <p:cNvSpPr>
            <a:spLocks noGrp="1"/>
          </p:cNvSpPr>
          <p:nvPr>
            <p:ph idx="1"/>
          </p:nvPr>
        </p:nvSpPr>
        <p:spPr/>
        <p:txBody>
          <a:bodyPr/>
          <a:lstStyle/>
          <a:p>
            <a:r>
              <a:rPr lang="en-US" dirty="0"/>
              <a:t>Following propensities used:</a:t>
            </a:r>
          </a:p>
          <a:p>
            <a:pPr lvl="1"/>
            <a:endParaRPr lang="en-US" dirty="0"/>
          </a:p>
        </p:txBody>
      </p:sp>
      <p:pic>
        <p:nvPicPr>
          <p:cNvPr id="5" name="Picture 4" descr="A blackboard with white text&#10;&#10;Description automatically generated">
            <a:extLst>
              <a:ext uri="{FF2B5EF4-FFF2-40B4-BE49-F238E27FC236}">
                <a16:creationId xmlns:a16="http://schemas.microsoft.com/office/drawing/2014/main" id="{F276417E-AE1B-9A95-4081-12DD7490F12C}"/>
              </a:ext>
            </a:extLst>
          </p:cNvPr>
          <p:cNvPicPr>
            <a:picLocks noChangeAspect="1"/>
          </p:cNvPicPr>
          <p:nvPr/>
        </p:nvPicPr>
        <p:blipFill>
          <a:blip r:embed="rId3"/>
          <a:stretch>
            <a:fillRect/>
          </a:stretch>
        </p:blipFill>
        <p:spPr>
          <a:xfrm>
            <a:off x="2976563" y="3109913"/>
            <a:ext cx="6781800" cy="2895600"/>
          </a:xfrm>
          <a:prstGeom prst="rect">
            <a:avLst/>
          </a:prstGeom>
        </p:spPr>
      </p:pic>
    </p:spTree>
    <p:extLst>
      <p:ext uri="{BB962C8B-B14F-4D97-AF65-F5344CB8AC3E}">
        <p14:creationId xmlns:p14="http://schemas.microsoft.com/office/powerpoint/2010/main" val="304992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D1A7D-2876-1EBC-4A19-C9E2003CCACA}"/>
              </a:ext>
            </a:extLst>
          </p:cNvPr>
          <p:cNvSpPr>
            <a:spLocks noGrp="1"/>
          </p:cNvSpPr>
          <p:nvPr>
            <p:ph type="title"/>
          </p:nvPr>
        </p:nvSpPr>
        <p:spPr/>
        <p:txBody>
          <a:bodyPr/>
          <a:lstStyle/>
          <a:p>
            <a:r>
              <a:rPr lang="en-US" dirty="0"/>
              <a:t>Question 1.</a:t>
            </a:r>
          </a:p>
        </p:txBody>
      </p:sp>
      <p:pic>
        <p:nvPicPr>
          <p:cNvPr id="4" name="Content Placeholder 3">
            <a:extLst>
              <a:ext uri="{FF2B5EF4-FFF2-40B4-BE49-F238E27FC236}">
                <a16:creationId xmlns:a16="http://schemas.microsoft.com/office/drawing/2014/main" id="{EF3C3377-C7CD-8AC6-142D-A12E5AD70F4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98087" y="2667825"/>
            <a:ext cx="5267183" cy="3136900"/>
          </a:xfrm>
          <a:prstGeom prst="rect">
            <a:avLst/>
          </a:prstGeom>
        </p:spPr>
      </p:pic>
      <p:pic>
        <p:nvPicPr>
          <p:cNvPr id="5" name="Picture 4" descr="A graph of a number of individuals&#10;&#10;Description automatically generated">
            <a:extLst>
              <a:ext uri="{FF2B5EF4-FFF2-40B4-BE49-F238E27FC236}">
                <a16:creationId xmlns:a16="http://schemas.microsoft.com/office/drawing/2014/main" id="{E938E413-E368-8B9D-284B-AD200E3950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26732" y="2667825"/>
            <a:ext cx="5650412" cy="3136900"/>
          </a:xfrm>
          <a:prstGeom prst="rect">
            <a:avLst/>
          </a:prstGeom>
        </p:spPr>
      </p:pic>
      <p:sp>
        <p:nvSpPr>
          <p:cNvPr id="6" name="Text Box 1">
            <a:extLst>
              <a:ext uri="{FF2B5EF4-FFF2-40B4-BE49-F238E27FC236}">
                <a16:creationId xmlns:a16="http://schemas.microsoft.com/office/drawing/2014/main" id="{BB54A8F2-C44F-09AE-3C7E-5E597AADD06E}"/>
              </a:ext>
            </a:extLst>
          </p:cNvPr>
          <p:cNvSpPr txBox="1"/>
          <p:nvPr/>
        </p:nvSpPr>
        <p:spPr>
          <a:xfrm>
            <a:off x="797305" y="5893308"/>
            <a:ext cx="3460369" cy="138499"/>
          </a:xfrm>
          <a:prstGeom prst="rect">
            <a:avLst/>
          </a:prstGeom>
          <a:noFill/>
          <a:ln>
            <a:noFill/>
          </a:ln>
        </p:spPr>
        <p:txBody>
          <a:bodyPr rot="0" spcFirstLastPara="0" vert="horz" wrap="square" lIns="0" tIns="0" rIns="0" bIns="0" numCol="1" spcCol="0" rtlCol="0" fromWordArt="0" anchor="t" anchorCtr="0" forceAA="0" compatLnSpc="1">
            <a:prstTxWarp prst="textNoShape">
              <a:avLst/>
            </a:prstTxWarp>
            <a:spAutoFit/>
          </a:bodyPr>
          <a:lstStyle/>
          <a:p>
            <a:pPr>
              <a:spcAft>
                <a:spcPts val="1000"/>
              </a:spcAft>
            </a:pPr>
            <a:r>
              <a:rPr lang="en-AU" sz="900" i="1">
                <a:solidFill>
                  <a:srgbClr val="0E2841"/>
                </a:solidFill>
                <a:effectLst/>
                <a:latin typeface="Times New Roman" panose="02020603050405020304" pitchFamily="18" charset="0"/>
                <a:ea typeface="Times New Roman" panose="02020603050405020304" pitchFamily="18" charset="0"/>
              </a:rPr>
              <a:t>Table 1: Splits population into children, adults and elderly</a:t>
            </a:r>
          </a:p>
        </p:txBody>
      </p:sp>
      <p:sp>
        <p:nvSpPr>
          <p:cNvPr id="7" name="Text Box 1">
            <a:extLst>
              <a:ext uri="{FF2B5EF4-FFF2-40B4-BE49-F238E27FC236}">
                <a16:creationId xmlns:a16="http://schemas.microsoft.com/office/drawing/2014/main" id="{7A38AB53-6266-52FA-D020-CD5E3368B2F4}"/>
              </a:ext>
            </a:extLst>
          </p:cNvPr>
          <p:cNvSpPr txBox="1"/>
          <p:nvPr/>
        </p:nvSpPr>
        <p:spPr>
          <a:xfrm>
            <a:off x="6226732" y="5893308"/>
            <a:ext cx="2546985" cy="208915"/>
          </a:xfrm>
          <a:prstGeom prst="rect">
            <a:avLst/>
          </a:prstGeom>
          <a:noFill/>
          <a:ln w="6350">
            <a:noFill/>
          </a:ln>
        </p:spPr>
        <p:txBody>
          <a:bodyPr rot="0" spcFirstLastPara="0" vert="horz" wrap="square" lIns="36000" tIns="0" rIns="72000" bIns="45720" numCol="1" spcCol="0" rtlCol="0" fromWordArt="0" anchor="t" anchorCtr="0" forceAA="0" compatLnSpc="1">
            <a:prstTxWarp prst="textNoShape">
              <a:avLst/>
            </a:prstTxWarp>
            <a:noAutofit/>
          </a:bodyPr>
          <a:lstStyle/>
          <a:p>
            <a:pPr>
              <a:spcAft>
                <a:spcPts val="1000"/>
              </a:spcAft>
            </a:pPr>
            <a:r>
              <a:rPr lang="en-AU" sz="900" i="1" dirty="0">
                <a:solidFill>
                  <a:srgbClr val="0E2841"/>
                </a:solidFill>
                <a:effectLst/>
                <a:latin typeface="Times New Roman" panose="02020603050405020304" pitchFamily="18" charset="0"/>
                <a:ea typeface="Times New Roman" panose="02020603050405020304" pitchFamily="18" charset="0"/>
              </a:rPr>
              <a:t>Table 2: Homogenous population of 243 children</a:t>
            </a:r>
          </a:p>
        </p:txBody>
      </p:sp>
    </p:spTree>
    <p:extLst>
      <p:ext uri="{BB962C8B-B14F-4D97-AF65-F5344CB8AC3E}">
        <p14:creationId xmlns:p14="http://schemas.microsoft.com/office/powerpoint/2010/main" val="350124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FB0B-BC0D-4071-A074-CDFEFA7717A6}"/>
              </a:ext>
            </a:extLst>
          </p:cNvPr>
          <p:cNvSpPr>
            <a:spLocks noGrp="1"/>
          </p:cNvSpPr>
          <p:nvPr>
            <p:ph type="title"/>
          </p:nvPr>
        </p:nvSpPr>
        <p:spPr/>
        <p:txBody>
          <a:bodyPr/>
          <a:lstStyle/>
          <a:p>
            <a:r>
              <a:rPr lang="en-US" dirty="0"/>
              <a:t>Question 1</a:t>
            </a:r>
          </a:p>
        </p:txBody>
      </p:sp>
      <p:pic>
        <p:nvPicPr>
          <p:cNvPr id="4" name="Picture 3" descr="A graph of a number of people&#10;&#10;Description automatically generated with medium confidence">
            <a:extLst>
              <a:ext uri="{FF2B5EF4-FFF2-40B4-BE49-F238E27FC236}">
                <a16:creationId xmlns:a16="http://schemas.microsoft.com/office/drawing/2014/main" id="{2F8AE46B-5241-D2FE-78F6-4582FEF95E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4008" y="2555461"/>
            <a:ext cx="5795359" cy="2925001"/>
          </a:xfrm>
          <a:prstGeom prst="rect">
            <a:avLst/>
          </a:prstGeom>
        </p:spPr>
      </p:pic>
      <p:pic>
        <p:nvPicPr>
          <p:cNvPr id="5" name="Picture 4" descr="A screenshot of a graph&#10;&#10;Description automatically generated">
            <a:extLst>
              <a:ext uri="{FF2B5EF4-FFF2-40B4-BE49-F238E27FC236}">
                <a16:creationId xmlns:a16="http://schemas.microsoft.com/office/drawing/2014/main" id="{0EF7860B-9B84-D666-DB14-D5FDAE48AB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62952" y="2555461"/>
            <a:ext cx="4981174" cy="2925001"/>
          </a:xfrm>
          <a:prstGeom prst="rect">
            <a:avLst/>
          </a:prstGeom>
        </p:spPr>
      </p:pic>
      <p:sp>
        <p:nvSpPr>
          <p:cNvPr id="7" name="TextBox 6">
            <a:extLst>
              <a:ext uri="{FF2B5EF4-FFF2-40B4-BE49-F238E27FC236}">
                <a16:creationId xmlns:a16="http://schemas.microsoft.com/office/drawing/2014/main" id="{ABF0FE98-CDD4-7415-C9EB-9698203AE8A0}"/>
              </a:ext>
            </a:extLst>
          </p:cNvPr>
          <p:cNvSpPr txBox="1"/>
          <p:nvPr/>
        </p:nvSpPr>
        <p:spPr>
          <a:xfrm>
            <a:off x="662190" y="5480462"/>
            <a:ext cx="6100762" cy="923330"/>
          </a:xfrm>
          <a:prstGeom prst="rect">
            <a:avLst/>
          </a:prstGeom>
          <a:noFill/>
        </p:spPr>
        <p:txBody>
          <a:bodyPr wrap="square">
            <a:spAutoFit/>
          </a:bodyPr>
          <a:lstStyle/>
          <a:p>
            <a:pPr>
              <a:spcAft>
                <a:spcPts val="1000"/>
              </a:spcAft>
            </a:pPr>
            <a:r>
              <a:rPr lang="en-AU" i="1" dirty="0">
                <a:solidFill>
                  <a:srgbClr val="0E2841"/>
                </a:solidFill>
                <a:latin typeface="Times New Roman" panose="02020603050405020304" pitchFamily="18" charset="0"/>
                <a:ea typeface="Times New Roman" panose="02020603050405020304" pitchFamily="18" charset="0"/>
              </a:rPr>
              <a:t>Figure 3</a:t>
            </a:r>
            <a:r>
              <a:rPr lang="en-AU" sz="1800" i="1" dirty="0">
                <a:solidFill>
                  <a:srgbClr val="0E2841"/>
                </a:solidFill>
                <a:effectLst/>
                <a:latin typeface="Times New Roman" panose="02020603050405020304" pitchFamily="18" charset="0"/>
                <a:ea typeface="Times New Roman" panose="02020603050405020304" pitchFamily="18" charset="0"/>
              </a:rPr>
              <a:t>: Homogenous population of 140 elderly, who come in contact with one other elderly person, as well as adults and children</a:t>
            </a:r>
          </a:p>
        </p:txBody>
      </p:sp>
      <p:sp>
        <p:nvSpPr>
          <p:cNvPr id="8" name="Text Box 1">
            <a:extLst>
              <a:ext uri="{FF2B5EF4-FFF2-40B4-BE49-F238E27FC236}">
                <a16:creationId xmlns:a16="http://schemas.microsoft.com/office/drawing/2014/main" id="{725C8996-825E-FF9E-4CF3-C0E88F230F66}"/>
              </a:ext>
            </a:extLst>
          </p:cNvPr>
          <p:cNvSpPr txBox="1"/>
          <p:nvPr/>
        </p:nvSpPr>
        <p:spPr>
          <a:xfrm>
            <a:off x="6851134" y="5550107"/>
            <a:ext cx="4257974" cy="664807"/>
          </a:xfrm>
          <a:prstGeom prst="rect">
            <a:avLst/>
          </a:prstGeom>
          <a:noFill/>
          <a:ln w="6350">
            <a:noFill/>
          </a:ln>
        </p:spPr>
        <p:txBody>
          <a:bodyPr rot="0" spcFirstLastPara="0" vert="horz" wrap="square" lIns="36000" tIns="0" rIns="72000" bIns="45720" numCol="1" spcCol="0" rtlCol="0" fromWordArt="0" anchor="t" anchorCtr="0" forceAA="0" compatLnSpc="1">
            <a:prstTxWarp prst="textNoShape">
              <a:avLst/>
            </a:prstTxWarp>
            <a:noAutofit/>
          </a:bodyPr>
          <a:lstStyle/>
          <a:p>
            <a:pPr>
              <a:spcAft>
                <a:spcPts val="1000"/>
              </a:spcAft>
            </a:pPr>
            <a:r>
              <a:rPr lang="en-AU" i="1" dirty="0">
                <a:solidFill>
                  <a:srgbClr val="0E2841"/>
                </a:solidFill>
                <a:effectLst/>
                <a:latin typeface="Times New Roman" panose="02020603050405020304" pitchFamily="18" charset="0"/>
                <a:ea typeface="Times New Roman" panose="02020603050405020304" pitchFamily="18" charset="0"/>
              </a:rPr>
              <a:t>Figure 4: Homogenous population of 140 elderly, who come in contact with one other elderly person</a:t>
            </a:r>
          </a:p>
        </p:txBody>
      </p:sp>
    </p:spTree>
    <p:extLst>
      <p:ext uri="{BB962C8B-B14F-4D97-AF65-F5344CB8AC3E}">
        <p14:creationId xmlns:p14="http://schemas.microsoft.com/office/powerpoint/2010/main" val="2534530262"/>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328</TotalTime>
  <Words>1963</Words>
  <Application>Microsoft Macintosh PowerPoint</Application>
  <PresentationFormat>Widescreen</PresentationFormat>
  <Paragraphs>113</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Cambria</vt:lpstr>
      <vt:lpstr>Cambria Math</vt:lpstr>
      <vt:lpstr>Gill Sans MT</vt:lpstr>
      <vt:lpstr>Times New Roman</vt:lpstr>
      <vt:lpstr>Parcel</vt:lpstr>
      <vt:lpstr>AGE-STRUCTURED SIR MODEL</vt:lpstr>
      <vt:lpstr>WHAT IS THE S.I.R. MODEL?</vt:lpstr>
      <vt:lpstr>SIR KEY ASSUMPTIONS</vt:lpstr>
      <vt:lpstr>MY MODEL: An age structure SIR MODEL</vt:lpstr>
      <vt:lpstr>ORIGINAL SIR MODEL</vt:lpstr>
      <vt:lpstr>MY MODEL EXTENSION</vt:lpstr>
      <vt:lpstr>QUESTION 1: What is the effects of age structure on the spread of disease within the population?</vt:lpstr>
      <vt:lpstr>Question 1.</vt:lpstr>
      <vt:lpstr>Question 1</vt:lpstr>
      <vt:lpstr>Question 2: heat maps</vt:lpstr>
      <vt:lpstr>Question 2: cost efficiency analysis</vt:lpstr>
      <vt:lpstr>Question 2: bar graphs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Sharon Zhou</dc:creator>
  <cp:lastModifiedBy>Sharon Zhou</cp:lastModifiedBy>
  <cp:revision>4</cp:revision>
  <dcterms:created xsi:type="dcterms:W3CDTF">2024-06-16T04:25:08Z</dcterms:created>
  <dcterms:modified xsi:type="dcterms:W3CDTF">2024-06-16T10:13:45Z</dcterms:modified>
</cp:coreProperties>
</file>