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971" r:id="rId1"/>
  </p:sldMasterIdLst>
  <p:notesMasterIdLst>
    <p:notesMasterId r:id="rId14"/>
  </p:notesMasterIdLst>
  <p:handoutMasterIdLst>
    <p:handoutMasterId r:id="rId15"/>
  </p:handoutMasterIdLst>
  <p:sldIdLst>
    <p:sldId id="256" r:id="rId2"/>
    <p:sldId id="257" r:id="rId3"/>
    <p:sldId id="258" r:id="rId4"/>
    <p:sldId id="265" r:id="rId5"/>
    <p:sldId id="259" r:id="rId6"/>
    <p:sldId id="260" r:id="rId7"/>
    <p:sldId id="261" r:id="rId8"/>
    <p:sldId id="263" r:id="rId9"/>
    <p:sldId id="267" r:id="rId10"/>
    <p:sldId id="268" r:id="rId11"/>
    <p:sldId id="269" r:id="rId12"/>
    <p:sldId id="264" r:id="rId13"/>
  </p:sldIdLst>
  <p:sldSz cx="9144000" cy="6858000" type="screen4x3"/>
  <p:notesSz cx="7102475" cy="89916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p:defaultTextStyle>
  <p:extLst>
    <p:ext uri="{521415D9-36F7-43E2-AB2F-B90AF26B5E84}">
      <p14:sectionLst xmlns:p14="http://schemas.microsoft.com/office/powerpoint/2010/main">
        <p14:section name="Default Section" id="{40A5D2F9-DA25-BC42-88E6-57266EC83FCF}">
          <p14:sldIdLst>
            <p14:sldId id="256"/>
            <p14:sldId id="257"/>
            <p14:sldId id="258"/>
            <p14:sldId id="265"/>
            <p14:sldId id="259"/>
            <p14:sldId id="260"/>
            <p14:sldId id="261"/>
            <p14:sldId id="263"/>
            <p14:sldId id="267"/>
            <p14:sldId id="268"/>
            <p14:sldId id="269"/>
            <p14:sldId id="264"/>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6699FF"/>
    <a:srgbClr val="9999FF"/>
    <a:srgbClr val="003399"/>
    <a:srgbClr val="336699"/>
    <a:srgbClr val="008080"/>
    <a:srgbClr val="FF0000"/>
    <a:srgbClr val="96041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40" autoAdjust="0"/>
    <p:restoredTop sz="94579" autoAdjust="0"/>
  </p:normalViewPr>
  <p:slideViewPr>
    <p:cSldViewPr>
      <p:cViewPr varScale="1">
        <p:scale>
          <a:sx n="108" d="100"/>
          <a:sy n="108" d="100"/>
        </p:scale>
        <p:origin x="-103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interSettings" Target="printerSettings/printerSettings1.bin"/><Relationship Id="rId17" Type="http://schemas.openxmlformats.org/officeDocument/2006/relationships/commentAuthors" Target="commentAuthors.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07816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endParaRPr lang="en-US"/>
          </a:p>
        </p:txBody>
      </p:sp>
      <p:sp>
        <p:nvSpPr>
          <p:cNvPr id="17411" name="Rectangle 3"/>
          <p:cNvSpPr>
            <a:spLocks noGrp="1" noChangeArrowheads="1"/>
          </p:cNvSpPr>
          <p:nvPr>
            <p:ph type="dt" sz="quarter" idx="1"/>
          </p:nvPr>
        </p:nvSpPr>
        <p:spPr bwMode="auto">
          <a:xfrm>
            <a:off x="4024313" y="0"/>
            <a:ext cx="3078162"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endParaRPr lang="en-US"/>
          </a:p>
        </p:txBody>
      </p:sp>
      <p:sp>
        <p:nvSpPr>
          <p:cNvPr id="17412" name="Rectangle 4"/>
          <p:cNvSpPr>
            <a:spLocks noGrp="1" noChangeArrowheads="1"/>
          </p:cNvSpPr>
          <p:nvPr>
            <p:ph type="ftr" sz="quarter" idx="2"/>
          </p:nvPr>
        </p:nvSpPr>
        <p:spPr bwMode="auto">
          <a:xfrm>
            <a:off x="0" y="8542338"/>
            <a:ext cx="3078163"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endParaRPr lang="en-US"/>
          </a:p>
        </p:txBody>
      </p:sp>
      <p:sp>
        <p:nvSpPr>
          <p:cNvPr id="17413" name="Rectangle 5"/>
          <p:cNvSpPr>
            <a:spLocks noGrp="1" noChangeArrowheads="1"/>
          </p:cNvSpPr>
          <p:nvPr>
            <p:ph type="sldNum" sz="quarter" idx="3"/>
          </p:nvPr>
        </p:nvSpPr>
        <p:spPr bwMode="auto">
          <a:xfrm>
            <a:off x="4024313" y="8542338"/>
            <a:ext cx="3078162"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atin typeface="Times New Roman" charset="0"/>
              </a:defRPr>
            </a:lvl1pPr>
          </a:lstStyle>
          <a:p>
            <a:fld id="{1395D473-FB39-604C-A840-B2CE26D2B89F}" type="slidenum">
              <a:rPr lang="en-US"/>
              <a:pPr/>
              <a:t>‹#›</a:t>
            </a:fld>
            <a:endParaRPr lang="en-US"/>
          </a:p>
        </p:txBody>
      </p:sp>
    </p:spTree>
    <p:extLst>
      <p:ext uri="{BB962C8B-B14F-4D97-AF65-F5344CB8AC3E}">
        <p14:creationId xmlns:p14="http://schemas.microsoft.com/office/powerpoint/2010/main" val="15449878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7816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endParaRPr lang="en-US"/>
          </a:p>
        </p:txBody>
      </p:sp>
      <p:sp>
        <p:nvSpPr>
          <p:cNvPr id="15363" name="Rectangle 3"/>
          <p:cNvSpPr>
            <a:spLocks noGrp="1" noChangeArrowheads="1"/>
          </p:cNvSpPr>
          <p:nvPr>
            <p:ph type="dt" idx="1"/>
          </p:nvPr>
        </p:nvSpPr>
        <p:spPr bwMode="auto">
          <a:xfrm>
            <a:off x="4024313" y="0"/>
            <a:ext cx="3078162"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endParaRPr lang="en-US"/>
          </a:p>
        </p:txBody>
      </p:sp>
      <p:sp>
        <p:nvSpPr>
          <p:cNvPr id="15364" name="Rectangle 4"/>
          <p:cNvSpPr>
            <a:spLocks noChangeArrowheads="1" noTextEdit="1"/>
          </p:cNvSpPr>
          <p:nvPr>
            <p:ph type="sldImg" idx="2"/>
          </p:nvPr>
        </p:nvSpPr>
        <p:spPr bwMode="auto">
          <a:xfrm>
            <a:off x="1303338" y="674688"/>
            <a:ext cx="4495800" cy="33718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15365" name="Rectangle 5"/>
          <p:cNvSpPr>
            <a:spLocks noGrp="1" noChangeArrowheads="1"/>
          </p:cNvSpPr>
          <p:nvPr>
            <p:ph type="body" sz="quarter" idx="3"/>
          </p:nvPr>
        </p:nvSpPr>
        <p:spPr bwMode="auto">
          <a:xfrm>
            <a:off x="947738" y="4270375"/>
            <a:ext cx="5207000" cy="4046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366" name="Rectangle 6"/>
          <p:cNvSpPr>
            <a:spLocks noGrp="1" noChangeArrowheads="1"/>
          </p:cNvSpPr>
          <p:nvPr>
            <p:ph type="ftr" sz="quarter" idx="4"/>
          </p:nvPr>
        </p:nvSpPr>
        <p:spPr bwMode="auto">
          <a:xfrm>
            <a:off x="0" y="8542338"/>
            <a:ext cx="3078163"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endParaRPr lang="en-US"/>
          </a:p>
        </p:txBody>
      </p:sp>
      <p:sp>
        <p:nvSpPr>
          <p:cNvPr id="15367" name="Rectangle 7"/>
          <p:cNvSpPr>
            <a:spLocks noGrp="1" noChangeArrowheads="1"/>
          </p:cNvSpPr>
          <p:nvPr>
            <p:ph type="sldNum" sz="quarter" idx="5"/>
          </p:nvPr>
        </p:nvSpPr>
        <p:spPr bwMode="auto">
          <a:xfrm>
            <a:off x="4024313" y="8542338"/>
            <a:ext cx="3078162"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atin typeface="Times New Roman" charset="0"/>
              </a:defRPr>
            </a:lvl1pPr>
          </a:lstStyle>
          <a:p>
            <a:fld id="{10694B92-BCE0-3C43-A5F0-DC7675FD2D40}" type="slidenum">
              <a:rPr lang="en-US"/>
              <a:pPr/>
              <a:t>‹#›</a:t>
            </a:fld>
            <a:endParaRPr lang="en-US"/>
          </a:p>
        </p:txBody>
      </p:sp>
    </p:spTree>
    <p:extLst>
      <p:ext uri="{BB962C8B-B14F-4D97-AF65-F5344CB8AC3E}">
        <p14:creationId xmlns:p14="http://schemas.microsoft.com/office/powerpoint/2010/main" val="132037574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200" kern="1200">
        <a:solidFill>
          <a:schemeClr val="tx1"/>
        </a:solidFill>
        <a:latin typeface="Arial" charset="0"/>
        <a:ea typeface="ＭＳ Ｐゴシック" charset="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102403" name="Rectangle 3"/>
          <p:cNvSpPr>
            <a:spLocks noGrp="1" noChangeArrowheads="1"/>
          </p:cNvSpPr>
          <p:nvPr>
            <p:ph type="body" idx="1"/>
          </p:nvPr>
        </p:nvSpPr>
        <p:spPr/>
        <p:txBody>
          <a:bodyPr/>
          <a:lstStyle/>
          <a:p>
            <a:endParaRPr lang="en-US"/>
          </a:p>
        </p:txBody>
      </p:sp>
      <p:sp>
        <p:nvSpPr>
          <p:cNvPr id="2" name="Footer Placeholder 1"/>
          <p:cNvSpPr>
            <a:spLocks noGrp="1"/>
          </p:cNvSpPr>
          <p:nvPr>
            <p:ph type="ftr" sz="quarter" idx="10"/>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105475" name="Rectangle 3"/>
          <p:cNvSpPr>
            <a:spLocks noGrp="1" noChangeArrowheads="1"/>
          </p:cNvSpPr>
          <p:nvPr>
            <p:ph type="body" idx="1"/>
          </p:nvPr>
        </p:nvSpPr>
        <p:spPr/>
        <p:txBody>
          <a:bodyPr/>
          <a:lstStyle/>
          <a:p>
            <a:endParaRPr lang="en-US"/>
          </a:p>
        </p:txBody>
      </p:sp>
      <p:sp>
        <p:nvSpPr>
          <p:cNvPr id="2" name="Footer Placeholder 1"/>
          <p:cNvSpPr>
            <a:spLocks noGrp="1"/>
          </p:cNvSpPr>
          <p:nvPr>
            <p:ph type="ftr" sz="quarter" idx="10"/>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694B92-BCE0-3C43-A5F0-DC7675FD2D40}" type="slidenum">
              <a:rPr lang="en-US" smtClean="0"/>
              <a:pPr/>
              <a:t>9</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541866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694B92-BCE0-3C43-A5F0-DC7675FD2D40}" type="slidenum">
              <a:rPr lang="en-US" smtClean="0"/>
              <a:pPr/>
              <a:t>10</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541866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694B92-BCE0-3C43-A5F0-DC7675FD2D40}" type="slidenum">
              <a:rPr lang="en-US" smtClean="0"/>
              <a:pPr/>
              <a:t>11</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541866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3ED7C-6205-6D41-B41F-1B952A3E38CD}" type="slidenum">
              <a:rPr lang="en-US" smtClean="0"/>
              <a:pPr/>
              <a:t>‹#›</a:t>
            </a:fld>
            <a:endParaRPr lang="en-US"/>
          </a:p>
        </p:txBody>
      </p:sp>
    </p:spTree>
    <p:extLst>
      <p:ext uri="{BB962C8B-B14F-4D97-AF65-F5344CB8AC3E}">
        <p14:creationId xmlns:p14="http://schemas.microsoft.com/office/powerpoint/2010/main" val="810874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11/9/16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7BC0B0-1334-904F-963D-7F34166CBE19}" type="slidenum">
              <a:rPr lang="en-US" smtClean="0"/>
              <a:pPr/>
              <a:t>‹#›</a:t>
            </a:fld>
            <a:endParaRPr lang="en-US"/>
          </a:p>
        </p:txBody>
      </p:sp>
    </p:spTree>
    <p:extLst>
      <p:ext uri="{BB962C8B-B14F-4D97-AF65-F5344CB8AC3E}">
        <p14:creationId xmlns:p14="http://schemas.microsoft.com/office/powerpoint/2010/main" val="1233453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pPr/>
              <a:t>11/9/16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0AC4EA-26E0-024F-BB85-0834A891E529}" type="slidenum">
              <a:rPr lang="en-US" smtClean="0"/>
              <a:pPr/>
              <a:t>‹#›</a:t>
            </a:fld>
            <a:endParaRPr lang="en-US"/>
          </a:p>
        </p:txBody>
      </p:sp>
    </p:spTree>
    <p:extLst>
      <p:ext uri="{BB962C8B-B14F-4D97-AF65-F5344CB8AC3E}">
        <p14:creationId xmlns:p14="http://schemas.microsoft.com/office/powerpoint/2010/main" val="414234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10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04800" y="1524000"/>
            <a:ext cx="8610600" cy="4572000"/>
          </a:xfrm>
        </p:spPr>
        <p:txBody>
          <a:bodyPr/>
          <a:lstStyle/>
          <a:p>
            <a:r>
              <a:rPr lang="en-US" smtClean="0"/>
              <a:t>Click icon to add table</a:t>
            </a:r>
            <a:endParaRPr lang="en-US"/>
          </a:p>
        </p:txBody>
      </p:sp>
      <p:sp>
        <p:nvSpPr>
          <p:cNvPr id="4" name="Slide Number Placeholder 3"/>
          <p:cNvSpPr>
            <a:spLocks noGrp="1"/>
          </p:cNvSpPr>
          <p:nvPr>
            <p:ph type="sldNum" sz="quarter" idx="10"/>
          </p:nvPr>
        </p:nvSpPr>
        <p:spPr>
          <a:xfrm>
            <a:off x="6553200" y="6248400"/>
            <a:ext cx="1905000" cy="457200"/>
          </a:xfrm>
        </p:spPr>
        <p:txBody>
          <a:bodyPr/>
          <a:lstStyle>
            <a:lvl1pPr>
              <a:defRPr/>
            </a:lvl1pPr>
          </a:lstStyle>
          <a:p>
            <a:fld id="{9240163C-A675-B645-A61C-8216EFF4AA9B}" type="slidenum">
              <a:rPr lang="en-US"/>
              <a:pPr/>
              <a:t>‹#›</a:t>
            </a:fld>
            <a:endParaRPr lang="en-US"/>
          </a:p>
        </p:txBody>
      </p:sp>
    </p:spTree>
    <p:extLst>
      <p:ext uri="{BB962C8B-B14F-4D97-AF65-F5344CB8AC3E}">
        <p14:creationId xmlns:p14="http://schemas.microsoft.com/office/powerpoint/2010/main" val="4082211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10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524000"/>
            <a:ext cx="42291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524000"/>
            <a:ext cx="42291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6553200" y="6248400"/>
            <a:ext cx="1905000" cy="457200"/>
          </a:xfrm>
        </p:spPr>
        <p:txBody>
          <a:bodyPr/>
          <a:lstStyle>
            <a:lvl1pPr>
              <a:defRPr/>
            </a:lvl1pPr>
          </a:lstStyle>
          <a:p>
            <a:fld id="{6498D43D-15D3-A64C-A3E9-2170804576C5}" type="slidenum">
              <a:rPr lang="en-US"/>
              <a:pPr/>
              <a:t>‹#›</a:t>
            </a:fld>
            <a:endParaRPr lang="en-US"/>
          </a:p>
        </p:txBody>
      </p:sp>
    </p:spTree>
    <p:extLst>
      <p:ext uri="{BB962C8B-B14F-4D97-AF65-F5344CB8AC3E}">
        <p14:creationId xmlns:p14="http://schemas.microsoft.com/office/powerpoint/2010/main" val="1574673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11/9/16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33BF83-A797-7542-BF3F-98C2FF3BD190}" type="slidenum">
              <a:rPr lang="en-US" smtClean="0"/>
              <a:pPr/>
              <a:t>‹#›</a:t>
            </a:fld>
            <a:endParaRPr lang="en-US"/>
          </a:p>
        </p:txBody>
      </p:sp>
    </p:spTree>
    <p:extLst>
      <p:ext uri="{BB962C8B-B14F-4D97-AF65-F5344CB8AC3E}">
        <p14:creationId xmlns:p14="http://schemas.microsoft.com/office/powerpoint/2010/main" val="1258692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11/9/16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A25EFD-C668-D446-8039-4F75F454C288}" type="slidenum">
              <a:rPr lang="en-US" smtClean="0"/>
              <a:pPr/>
              <a:t>‹#›</a:t>
            </a:fld>
            <a:endParaRPr lang="en-US"/>
          </a:p>
        </p:txBody>
      </p:sp>
    </p:spTree>
    <p:extLst>
      <p:ext uri="{BB962C8B-B14F-4D97-AF65-F5344CB8AC3E}">
        <p14:creationId xmlns:p14="http://schemas.microsoft.com/office/powerpoint/2010/main" val="642794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EE300C-6FC5-4FC3-AF1A-075E4F50620D}" type="datetime1">
              <a:rPr lang="en-US" smtClean="0"/>
              <a:pPr/>
              <a:t>11/9/16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14CBF9-B6F1-A043-8DF5-3F28F2927594}" type="slidenum">
              <a:rPr lang="en-US" smtClean="0"/>
              <a:pPr/>
              <a:t>‹#›</a:t>
            </a:fld>
            <a:endParaRPr lang="en-US"/>
          </a:p>
        </p:txBody>
      </p:sp>
    </p:spTree>
    <p:extLst>
      <p:ext uri="{BB962C8B-B14F-4D97-AF65-F5344CB8AC3E}">
        <p14:creationId xmlns:p14="http://schemas.microsoft.com/office/powerpoint/2010/main" val="1629560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pPr/>
              <a:t>11/9/16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5CA6A5-7D9E-1643-85B4-8330D7049162}" type="slidenum">
              <a:rPr lang="en-US" smtClean="0"/>
              <a:pPr/>
              <a:t>‹#›</a:t>
            </a:fld>
            <a:endParaRPr lang="en-US"/>
          </a:p>
        </p:txBody>
      </p:sp>
    </p:spTree>
    <p:extLst>
      <p:ext uri="{BB962C8B-B14F-4D97-AF65-F5344CB8AC3E}">
        <p14:creationId xmlns:p14="http://schemas.microsoft.com/office/powerpoint/2010/main" val="2759728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11/9/16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D5BE10-304A-5042-9AB6-A3CD532A11F2}" type="slidenum">
              <a:rPr lang="en-US" smtClean="0"/>
              <a:pPr/>
              <a:t>‹#›</a:t>
            </a:fld>
            <a:endParaRPr lang="en-US"/>
          </a:p>
        </p:txBody>
      </p:sp>
    </p:spTree>
    <p:extLst>
      <p:ext uri="{BB962C8B-B14F-4D97-AF65-F5344CB8AC3E}">
        <p14:creationId xmlns:p14="http://schemas.microsoft.com/office/powerpoint/2010/main" val="1825844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11/9/16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03EA73-7D60-BC40-B155-7724B51515E9}" type="slidenum">
              <a:rPr lang="en-US" smtClean="0"/>
              <a:pPr/>
              <a:t>‹#›</a:t>
            </a:fld>
            <a:endParaRPr lang="en-US"/>
          </a:p>
        </p:txBody>
      </p:sp>
    </p:spTree>
    <p:extLst>
      <p:ext uri="{BB962C8B-B14F-4D97-AF65-F5344CB8AC3E}">
        <p14:creationId xmlns:p14="http://schemas.microsoft.com/office/powerpoint/2010/main" val="4036935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11/9/16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3BA42-CDED-6144-A7E8-EE329D8439F7}" type="slidenum">
              <a:rPr lang="en-US" smtClean="0"/>
              <a:pPr/>
              <a:t>‹#›</a:t>
            </a:fld>
            <a:endParaRPr lang="en-US"/>
          </a:p>
        </p:txBody>
      </p:sp>
    </p:spTree>
    <p:extLst>
      <p:ext uri="{BB962C8B-B14F-4D97-AF65-F5344CB8AC3E}">
        <p14:creationId xmlns:p14="http://schemas.microsoft.com/office/powerpoint/2010/main" val="2396811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7B613C-1AD7-49D3-885D-F654C5CDBAA6}" type="datetime1">
              <a:rPr lang="en-US" smtClean="0"/>
              <a:pPr/>
              <a:t>11/9/16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62500E-623E-D242-83AB-C5F2B09AA12E}" type="slidenum">
              <a:rPr lang="en-US" smtClean="0"/>
              <a:pPr/>
              <a:t>‹#›</a:t>
            </a:fld>
            <a:endParaRPr lang="en-US"/>
          </a:p>
        </p:txBody>
      </p:sp>
    </p:spTree>
    <p:extLst>
      <p:ext uri="{BB962C8B-B14F-4D97-AF65-F5344CB8AC3E}">
        <p14:creationId xmlns:p14="http://schemas.microsoft.com/office/powerpoint/2010/main" val="359677809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7B613C-1AD7-49D3-885D-F654C5CDBAA6}" type="datetime1">
              <a:rPr lang="en-US" smtClean="0"/>
              <a:pPr/>
              <a:t>11/9/16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A3A04A-F924-1A4B-888E-B18EFED1E598}" type="slidenum">
              <a:rPr lang="en-US" smtClean="0"/>
              <a:pPr/>
              <a:t>‹#›</a:t>
            </a:fld>
            <a:endParaRPr lang="en-US"/>
          </a:p>
        </p:txBody>
      </p:sp>
    </p:spTree>
    <p:extLst>
      <p:ext uri="{BB962C8B-B14F-4D97-AF65-F5344CB8AC3E}">
        <p14:creationId xmlns:p14="http://schemas.microsoft.com/office/powerpoint/2010/main" val="4188890154"/>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 id="2147483983" r:id="rId12"/>
    <p:sldLayoutId id="2147483984" r:id="rId13"/>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6"/>
          <p:cNvSpPr>
            <a:spLocks noGrp="1" noChangeArrowheads="1"/>
          </p:cNvSpPr>
          <p:nvPr>
            <p:ph type="ctrTitle"/>
          </p:nvPr>
        </p:nvSpPr>
        <p:spPr>
          <a:xfrm>
            <a:off x="1295400" y="1981200"/>
            <a:ext cx="6498158" cy="1724867"/>
          </a:xfrm>
        </p:spPr>
        <p:txBody>
          <a:bodyPr>
            <a:normAutofit/>
          </a:bodyPr>
          <a:lstStyle/>
          <a:p>
            <a:r>
              <a:rPr lang="en-US" dirty="0" smtClean="0">
                <a:latin typeface="+mn-lt"/>
              </a:rPr>
              <a:t>SINGLE FAMILY LOAN PERFORMANCE MODEL</a:t>
            </a:r>
            <a:endParaRPr lang="en-US" dirty="0">
              <a:latin typeface="+mn-lt"/>
            </a:endParaRPr>
          </a:p>
        </p:txBody>
      </p:sp>
      <p:sp>
        <p:nvSpPr>
          <p:cNvPr id="5122" name="Rectangle 1026"/>
          <p:cNvSpPr>
            <a:spLocks noChangeArrowheads="1"/>
          </p:cNvSpPr>
          <p:nvPr/>
        </p:nvSpPr>
        <p:spPr bwMode="auto">
          <a:xfrm>
            <a:off x="1066800" y="5486400"/>
            <a:ext cx="6781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1" hangingPunct="1">
              <a:spcBef>
                <a:spcPct val="20000"/>
              </a:spcBef>
            </a:pPr>
            <a:r>
              <a:rPr lang="en-US" sz="2400" dirty="0" smtClean="0">
                <a:solidFill>
                  <a:srgbClr val="000000"/>
                </a:solidFill>
                <a:latin typeface="+mn-lt"/>
              </a:rPr>
              <a:t>Prepared by</a:t>
            </a:r>
            <a:r>
              <a:rPr lang="en-US" sz="3200" dirty="0" smtClean="0">
                <a:solidFill>
                  <a:srgbClr val="000000"/>
                </a:solidFill>
                <a:latin typeface="+mn-lt"/>
              </a:rPr>
              <a:t>: </a:t>
            </a:r>
            <a:r>
              <a:rPr lang="en-US" sz="2400" dirty="0" smtClean="0">
                <a:solidFill>
                  <a:srgbClr val="000000"/>
                </a:solidFill>
                <a:latin typeface="+mn-lt"/>
              </a:rPr>
              <a:t>SHASHANK SHRIVASTAVA</a:t>
            </a:r>
            <a:endParaRPr lang="en-US" sz="2400" dirty="0">
              <a:solidFill>
                <a:srgbClr val="000000"/>
              </a:solidFill>
              <a:latin typeface="+mn-lt"/>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70" name="Rectangle 6"/>
          <p:cNvSpPr>
            <a:spLocks noGrp="1" noChangeArrowheads="1"/>
          </p:cNvSpPr>
          <p:nvPr>
            <p:ph type="title"/>
          </p:nvPr>
        </p:nvSpPr>
        <p:spPr>
          <a:xfrm>
            <a:off x="304800" y="228600"/>
            <a:ext cx="8610600" cy="457200"/>
          </a:xfrm>
        </p:spPr>
        <p:txBody>
          <a:bodyPr>
            <a:normAutofit fontScale="90000"/>
          </a:bodyPr>
          <a:lstStyle/>
          <a:p>
            <a:r>
              <a:rPr lang="en-US" dirty="0"/>
              <a:t>EVALUATE THE MODEL</a:t>
            </a:r>
            <a:r>
              <a:rPr lang="en-US" dirty="0" smtClean="0">
                <a:effectLst/>
              </a:rPr>
              <a:t> </a:t>
            </a:r>
            <a:endParaRPr lang="en-US" dirty="0"/>
          </a:p>
        </p:txBody>
      </p:sp>
      <p:sp>
        <p:nvSpPr>
          <p:cNvPr id="12" name="Rectangle 3"/>
          <p:cNvSpPr txBox="1">
            <a:spLocks noChangeArrowheads="1"/>
          </p:cNvSpPr>
          <p:nvPr/>
        </p:nvSpPr>
        <p:spPr bwMode="auto">
          <a:xfrm>
            <a:off x="304800" y="990600"/>
            <a:ext cx="86106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595841"/>
                </a:solidFill>
                <a:latin typeface="+mn-lt"/>
                <a:ea typeface="+mn-ea"/>
                <a:cs typeface="+mn-cs"/>
              </a:defRPr>
            </a:lvl1pPr>
            <a:lvl2pPr marL="742950" indent="-285750" algn="l" rtl="0" eaLnBrk="1" fontAlgn="base" hangingPunct="1">
              <a:spcBef>
                <a:spcPct val="20000"/>
              </a:spcBef>
              <a:spcAft>
                <a:spcPct val="0"/>
              </a:spcAft>
              <a:buChar char="–"/>
              <a:defRPr sz="2800">
                <a:solidFill>
                  <a:srgbClr val="595841"/>
                </a:solidFill>
                <a:latin typeface="+mn-lt"/>
                <a:ea typeface="+mn-ea"/>
              </a:defRPr>
            </a:lvl2pPr>
            <a:lvl3pPr marL="1143000" indent="-228600" algn="l" rtl="0" eaLnBrk="1" fontAlgn="base" hangingPunct="1">
              <a:spcBef>
                <a:spcPct val="20000"/>
              </a:spcBef>
              <a:spcAft>
                <a:spcPct val="0"/>
              </a:spcAft>
              <a:buChar char="•"/>
              <a:defRPr sz="2400">
                <a:solidFill>
                  <a:srgbClr val="595841"/>
                </a:solidFill>
                <a:latin typeface="+mn-lt"/>
                <a:ea typeface="+mn-ea"/>
              </a:defRPr>
            </a:lvl3pPr>
            <a:lvl4pPr marL="1600200" indent="-228600" algn="l" rtl="0" eaLnBrk="1" fontAlgn="base" hangingPunct="1">
              <a:spcBef>
                <a:spcPct val="20000"/>
              </a:spcBef>
              <a:spcAft>
                <a:spcPct val="0"/>
              </a:spcAft>
              <a:buChar char="–"/>
              <a:defRPr sz="2000">
                <a:solidFill>
                  <a:srgbClr val="595841"/>
                </a:solidFill>
                <a:latin typeface="+mn-lt"/>
                <a:ea typeface="+mn-ea"/>
              </a:defRPr>
            </a:lvl4pPr>
            <a:lvl5pPr marL="2057400" indent="-228600" algn="l" rtl="0" eaLnBrk="1" fontAlgn="base" hangingPunct="1">
              <a:spcBef>
                <a:spcPct val="20000"/>
              </a:spcBef>
              <a:spcAft>
                <a:spcPct val="0"/>
              </a:spcAft>
              <a:buChar char="»"/>
              <a:defRPr sz="2000">
                <a:solidFill>
                  <a:srgbClr val="595841"/>
                </a:solidFill>
                <a:latin typeface="+mn-lt"/>
                <a:ea typeface="+mn-ea"/>
              </a:defRPr>
            </a:lvl5pPr>
            <a:lvl6pPr marL="2514600" indent="-228600" algn="l" rtl="0" eaLnBrk="1" fontAlgn="base" hangingPunct="1">
              <a:spcBef>
                <a:spcPct val="20000"/>
              </a:spcBef>
              <a:spcAft>
                <a:spcPct val="0"/>
              </a:spcAft>
              <a:buChar char="»"/>
              <a:defRPr sz="2000">
                <a:solidFill>
                  <a:srgbClr val="595841"/>
                </a:solidFill>
                <a:latin typeface="+mn-lt"/>
                <a:ea typeface="+mn-ea"/>
              </a:defRPr>
            </a:lvl6pPr>
            <a:lvl7pPr marL="2971800" indent="-228600" algn="l" rtl="0" eaLnBrk="1" fontAlgn="base" hangingPunct="1">
              <a:spcBef>
                <a:spcPct val="20000"/>
              </a:spcBef>
              <a:spcAft>
                <a:spcPct val="0"/>
              </a:spcAft>
              <a:buChar char="»"/>
              <a:defRPr sz="2000">
                <a:solidFill>
                  <a:srgbClr val="595841"/>
                </a:solidFill>
                <a:latin typeface="+mn-lt"/>
                <a:ea typeface="+mn-ea"/>
              </a:defRPr>
            </a:lvl7pPr>
            <a:lvl8pPr marL="3429000" indent="-228600" algn="l" rtl="0" eaLnBrk="1" fontAlgn="base" hangingPunct="1">
              <a:spcBef>
                <a:spcPct val="20000"/>
              </a:spcBef>
              <a:spcAft>
                <a:spcPct val="0"/>
              </a:spcAft>
              <a:buChar char="»"/>
              <a:defRPr sz="2000">
                <a:solidFill>
                  <a:srgbClr val="595841"/>
                </a:solidFill>
                <a:latin typeface="+mn-lt"/>
                <a:ea typeface="+mn-ea"/>
              </a:defRPr>
            </a:lvl8pPr>
            <a:lvl9pPr marL="3886200" indent="-228600" algn="l" rtl="0" eaLnBrk="1" fontAlgn="base" hangingPunct="1">
              <a:spcBef>
                <a:spcPct val="20000"/>
              </a:spcBef>
              <a:spcAft>
                <a:spcPct val="0"/>
              </a:spcAft>
              <a:buChar char="»"/>
              <a:defRPr sz="2000">
                <a:solidFill>
                  <a:srgbClr val="595841"/>
                </a:solidFill>
                <a:latin typeface="+mn-lt"/>
                <a:ea typeface="+mn-ea"/>
              </a:defRPr>
            </a:lvl9pPr>
          </a:lstStyle>
          <a:p>
            <a:pPr>
              <a:spcBef>
                <a:spcPct val="50000"/>
              </a:spcBef>
            </a:pPr>
            <a:r>
              <a:rPr lang="en-US" sz="2400" dirty="0" smtClean="0">
                <a:solidFill>
                  <a:srgbClr val="000000"/>
                </a:solidFill>
              </a:rPr>
              <a:t>Precision, Recall, F1 Metrics</a:t>
            </a:r>
          </a:p>
          <a:p>
            <a:pPr marL="0" indent="0">
              <a:spcBef>
                <a:spcPct val="50000"/>
              </a:spcBef>
              <a:buNone/>
            </a:pPr>
            <a:endParaRPr lang="en-US" sz="2400" dirty="0" smtClean="0">
              <a:solidFill>
                <a:srgbClr val="000000"/>
              </a:solidFill>
            </a:endParaRPr>
          </a:p>
          <a:p>
            <a:pPr marL="0" lvl="2" indent="0">
              <a:spcBef>
                <a:spcPct val="50000"/>
              </a:spcBef>
              <a:buNone/>
            </a:pPr>
            <a:endParaRPr lang="en-US" dirty="0" smtClean="0">
              <a:solidFill>
                <a:srgbClr val="000000"/>
              </a:solidFill>
            </a:endParaRPr>
          </a:p>
          <a:p>
            <a:pPr marL="0" lvl="2" indent="0">
              <a:spcBef>
                <a:spcPct val="50000"/>
              </a:spcBef>
              <a:buNone/>
            </a:pPr>
            <a:endParaRPr lang="en-US" dirty="0" smtClean="0">
              <a:solidFill>
                <a:srgbClr val="000000"/>
              </a:solidFill>
            </a:endParaRPr>
          </a:p>
          <a:p>
            <a:pPr marL="342900" lvl="2" indent="-342900">
              <a:spcBef>
                <a:spcPct val="50000"/>
              </a:spcBef>
            </a:pPr>
            <a:r>
              <a:rPr lang="en-US" dirty="0">
                <a:solidFill>
                  <a:srgbClr val="000000"/>
                </a:solidFill>
              </a:rPr>
              <a:t>Receiver Operating Characteristic (ROC) </a:t>
            </a:r>
            <a:endParaRPr lang="en-US" dirty="0" smtClean="0">
              <a:solidFill>
                <a:srgbClr val="000000"/>
              </a:solidFill>
            </a:endParaRPr>
          </a:p>
          <a:p>
            <a:pPr marL="342900" lvl="2" indent="-342900">
              <a:spcBef>
                <a:spcPct val="50000"/>
              </a:spcBef>
            </a:pPr>
            <a:endParaRPr lang="en-US" sz="2400" dirty="0">
              <a:solidFill>
                <a:srgbClr val="00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750954764"/>
              </p:ext>
            </p:extLst>
          </p:nvPr>
        </p:nvGraphicFramePr>
        <p:xfrm>
          <a:off x="762000" y="1510691"/>
          <a:ext cx="6400800" cy="851509"/>
        </p:xfrm>
        <a:graphic>
          <a:graphicData uri="http://schemas.openxmlformats.org/drawingml/2006/table">
            <a:tbl>
              <a:tblPr firstRow="1" bandRow="1">
                <a:tableStyleId>{5C22544A-7EE6-4342-B048-85BDC9FD1C3A}</a:tableStyleId>
              </a:tblPr>
              <a:tblGrid>
                <a:gridCol w="1360170"/>
                <a:gridCol w="1200150"/>
                <a:gridCol w="1280160"/>
                <a:gridCol w="1280160"/>
                <a:gridCol w="1280160"/>
              </a:tblGrid>
              <a:tr h="360782">
                <a:tc>
                  <a:txBody>
                    <a:bodyPr/>
                    <a:lstStyle/>
                    <a:p>
                      <a:pPr marL="652145" marR="0" algn="ctr">
                        <a:lnSpc>
                          <a:spcPct val="115000"/>
                        </a:lnSpc>
                        <a:spcBef>
                          <a:spcPts val="0"/>
                        </a:spcBef>
                        <a:spcAft>
                          <a:spcPts val="0"/>
                        </a:spcAft>
                      </a:pPr>
                      <a:r>
                        <a:rPr lang="en-US" sz="1400" spc="0">
                          <a:solidFill>
                            <a:srgbClr val="000000"/>
                          </a:solidFill>
                          <a:effectLst/>
                          <a:latin typeface="Century Schoolbook"/>
                          <a:ea typeface="ヒラギノ角ゴ Pro W3"/>
                          <a:cs typeface="Arial"/>
                        </a:rPr>
                        <a:t> </a:t>
                      </a:r>
                      <a:endParaRPr lang="en-US" sz="1000" spc="200">
                        <a:solidFill>
                          <a:srgbClr val="404040"/>
                        </a:solidFill>
                        <a:effectLst/>
                        <a:latin typeface="Century Schoolbook"/>
                        <a:ea typeface="ヒラギノ角ゴ Pro W3"/>
                        <a:cs typeface="Times New Roman"/>
                      </a:endParaRPr>
                    </a:p>
                  </a:txBody>
                  <a:tcPr marL="68580" marR="68580" marT="0" marB="0"/>
                </a:tc>
                <a:tc>
                  <a:txBody>
                    <a:bodyPr/>
                    <a:lstStyle/>
                    <a:p>
                      <a:pPr marL="0" marR="0" algn="ctr">
                        <a:lnSpc>
                          <a:spcPct val="115000"/>
                        </a:lnSpc>
                        <a:spcBef>
                          <a:spcPts val="0"/>
                        </a:spcBef>
                        <a:spcAft>
                          <a:spcPts val="0"/>
                        </a:spcAft>
                      </a:pPr>
                      <a:r>
                        <a:rPr lang="en-US" sz="1400" spc="0">
                          <a:solidFill>
                            <a:srgbClr val="000000"/>
                          </a:solidFill>
                          <a:effectLst/>
                          <a:latin typeface="Century Schoolbook"/>
                          <a:ea typeface="ヒラギノ角ゴ Pro W3"/>
                          <a:cs typeface="Arial"/>
                        </a:rPr>
                        <a:t>Precision</a:t>
                      </a:r>
                      <a:endParaRPr lang="en-US" sz="1000" spc="200">
                        <a:solidFill>
                          <a:srgbClr val="404040"/>
                        </a:solidFill>
                        <a:effectLst/>
                        <a:latin typeface="Century Schoolbook"/>
                        <a:ea typeface="ヒラギノ角ゴ Pro W3"/>
                        <a:cs typeface="Times New Roman"/>
                      </a:endParaRPr>
                    </a:p>
                  </a:txBody>
                  <a:tcPr marL="68580" marR="68580" marT="0" marB="0"/>
                </a:tc>
                <a:tc>
                  <a:txBody>
                    <a:bodyPr/>
                    <a:lstStyle/>
                    <a:p>
                      <a:pPr marL="0" marR="0" algn="ctr">
                        <a:lnSpc>
                          <a:spcPct val="115000"/>
                        </a:lnSpc>
                        <a:spcBef>
                          <a:spcPts val="0"/>
                        </a:spcBef>
                        <a:spcAft>
                          <a:spcPts val="0"/>
                        </a:spcAft>
                      </a:pPr>
                      <a:r>
                        <a:rPr lang="en-US" sz="1400" spc="0">
                          <a:solidFill>
                            <a:srgbClr val="000000"/>
                          </a:solidFill>
                          <a:effectLst/>
                          <a:latin typeface="Century Schoolbook"/>
                          <a:ea typeface="ヒラギノ角ゴ Pro W3"/>
                          <a:cs typeface="Arial"/>
                        </a:rPr>
                        <a:t>Recall</a:t>
                      </a:r>
                      <a:endParaRPr lang="en-US" sz="1000" spc="200">
                        <a:solidFill>
                          <a:srgbClr val="404040"/>
                        </a:solidFill>
                        <a:effectLst/>
                        <a:latin typeface="Century Schoolbook"/>
                        <a:ea typeface="ヒラギノ角ゴ Pro W3"/>
                        <a:cs typeface="Times New Roman"/>
                      </a:endParaRPr>
                    </a:p>
                  </a:txBody>
                  <a:tcPr marL="68580" marR="68580" marT="0" marB="0"/>
                </a:tc>
                <a:tc>
                  <a:txBody>
                    <a:bodyPr/>
                    <a:lstStyle/>
                    <a:p>
                      <a:pPr marL="0" marR="0" algn="ctr">
                        <a:lnSpc>
                          <a:spcPct val="115000"/>
                        </a:lnSpc>
                        <a:spcBef>
                          <a:spcPts val="0"/>
                        </a:spcBef>
                        <a:spcAft>
                          <a:spcPts val="0"/>
                        </a:spcAft>
                      </a:pPr>
                      <a:r>
                        <a:rPr lang="en-US" sz="1400" spc="0">
                          <a:solidFill>
                            <a:srgbClr val="000000"/>
                          </a:solidFill>
                          <a:effectLst/>
                          <a:latin typeface="Century Schoolbook"/>
                          <a:ea typeface="ヒラギノ角ゴ Pro W3"/>
                          <a:cs typeface="Arial"/>
                        </a:rPr>
                        <a:t>F1-score</a:t>
                      </a:r>
                      <a:endParaRPr lang="en-US" sz="1000" spc="200">
                        <a:solidFill>
                          <a:srgbClr val="404040"/>
                        </a:solidFill>
                        <a:effectLst/>
                        <a:latin typeface="Century Schoolbook"/>
                        <a:ea typeface="ヒラギノ角ゴ Pro W3"/>
                        <a:cs typeface="Times New Roman"/>
                      </a:endParaRPr>
                    </a:p>
                  </a:txBody>
                  <a:tcPr marL="68580" marR="68580" marT="0" marB="0"/>
                </a:tc>
                <a:tc>
                  <a:txBody>
                    <a:bodyPr/>
                    <a:lstStyle/>
                    <a:p>
                      <a:pPr marL="0" marR="0" algn="ctr">
                        <a:lnSpc>
                          <a:spcPct val="115000"/>
                        </a:lnSpc>
                        <a:spcBef>
                          <a:spcPts val="0"/>
                        </a:spcBef>
                        <a:spcAft>
                          <a:spcPts val="0"/>
                        </a:spcAft>
                      </a:pPr>
                      <a:r>
                        <a:rPr lang="en-US" sz="1400" spc="0">
                          <a:solidFill>
                            <a:srgbClr val="000000"/>
                          </a:solidFill>
                          <a:effectLst/>
                          <a:latin typeface="Century Schoolbook"/>
                          <a:ea typeface="ヒラギノ角ゴ Pro W3"/>
                          <a:cs typeface="Arial"/>
                        </a:rPr>
                        <a:t>Support</a:t>
                      </a:r>
                      <a:endParaRPr lang="en-US" sz="1000" spc="200">
                        <a:solidFill>
                          <a:srgbClr val="404040"/>
                        </a:solidFill>
                        <a:effectLst/>
                        <a:latin typeface="Century Schoolbook"/>
                        <a:ea typeface="ヒラギノ角ゴ Pro W3"/>
                        <a:cs typeface="Times New Roman"/>
                      </a:endParaRPr>
                    </a:p>
                  </a:txBody>
                  <a:tcPr marL="68580" marR="68580" marT="0" marB="0"/>
                </a:tc>
              </a:tr>
              <a:tr h="477419">
                <a:tc>
                  <a:txBody>
                    <a:bodyPr/>
                    <a:lstStyle/>
                    <a:p>
                      <a:pPr marL="102870" marR="0" indent="-114300" algn="ctr">
                        <a:lnSpc>
                          <a:spcPct val="115000"/>
                        </a:lnSpc>
                        <a:spcBef>
                          <a:spcPts val="0"/>
                        </a:spcBef>
                        <a:spcAft>
                          <a:spcPts val="0"/>
                        </a:spcAft>
                      </a:pPr>
                      <a:r>
                        <a:rPr lang="en-US" sz="1400" spc="0" dirty="0">
                          <a:solidFill>
                            <a:srgbClr val="000000"/>
                          </a:solidFill>
                          <a:effectLst/>
                          <a:latin typeface="Century Schoolbook"/>
                          <a:ea typeface="ヒラギノ角ゴ Pro W3"/>
                          <a:cs typeface="Arial"/>
                        </a:rPr>
                        <a:t>Non-Performing</a:t>
                      </a:r>
                      <a:endParaRPr lang="en-US" sz="1000" spc="200" dirty="0">
                        <a:solidFill>
                          <a:srgbClr val="404040"/>
                        </a:solidFill>
                        <a:effectLst/>
                        <a:latin typeface="Century Schoolbook"/>
                        <a:ea typeface="ヒラギノ角ゴ Pro W3"/>
                        <a:cs typeface="Times New Roman"/>
                      </a:endParaRPr>
                    </a:p>
                  </a:txBody>
                  <a:tcPr marL="68580" marR="68580" marT="0" marB="0"/>
                </a:tc>
                <a:tc>
                  <a:txBody>
                    <a:bodyPr/>
                    <a:lstStyle/>
                    <a:p>
                      <a:pPr marL="0" marR="0" algn="ctr">
                        <a:lnSpc>
                          <a:spcPct val="115000"/>
                        </a:lnSpc>
                        <a:spcBef>
                          <a:spcPts val="0"/>
                        </a:spcBef>
                        <a:spcAft>
                          <a:spcPts val="0"/>
                        </a:spcAft>
                      </a:pPr>
                      <a:r>
                        <a:rPr lang="en-US" sz="1400" spc="0">
                          <a:solidFill>
                            <a:srgbClr val="000000"/>
                          </a:solidFill>
                          <a:effectLst/>
                          <a:latin typeface="Century Schoolbook"/>
                          <a:ea typeface="ヒラギノ角ゴ Pro W3"/>
                          <a:cs typeface="Arial"/>
                        </a:rPr>
                        <a:t>0.65</a:t>
                      </a:r>
                      <a:endParaRPr lang="en-US" sz="1000" spc="200">
                        <a:solidFill>
                          <a:srgbClr val="404040"/>
                        </a:solidFill>
                        <a:effectLst/>
                        <a:latin typeface="Century Schoolbook"/>
                        <a:ea typeface="ヒラギノ角ゴ Pro W3"/>
                        <a:cs typeface="Times New Roman"/>
                      </a:endParaRPr>
                    </a:p>
                  </a:txBody>
                  <a:tcPr marL="68580" marR="68580" marT="0" marB="0"/>
                </a:tc>
                <a:tc>
                  <a:txBody>
                    <a:bodyPr/>
                    <a:lstStyle/>
                    <a:p>
                      <a:pPr marL="0" marR="0" algn="ctr">
                        <a:lnSpc>
                          <a:spcPct val="115000"/>
                        </a:lnSpc>
                        <a:spcBef>
                          <a:spcPts val="0"/>
                        </a:spcBef>
                        <a:spcAft>
                          <a:spcPts val="0"/>
                        </a:spcAft>
                      </a:pPr>
                      <a:r>
                        <a:rPr lang="en-US" sz="1400" spc="0">
                          <a:solidFill>
                            <a:srgbClr val="000000"/>
                          </a:solidFill>
                          <a:effectLst/>
                          <a:latin typeface="Century Schoolbook"/>
                          <a:ea typeface="ヒラギノ角ゴ Pro W3"/>
                          <a:cs typeface="Arial"/>
                        </a:rPr>
                        <a:t>0.68</a:t>
                      </a:r>
                      <a:endParaRPr lang="en-US" sz="1000" spc="200">
                        <a:solidFill>
                          <a:srgbClr val="404040"/>
                        </a:solidFill>
                        <a:effectLst/>
                        <a:latin typeface="Century Schoolbook"/>
                        <a:ea typeface="ヒラギノ角ゴ Pro W3"/>
                        <a:cs typeface="Times New Roman"/>
                      </a:endParaRPr>
                    </a:p>
                  </a:txBody>
                  <a:tcPr marL="68580" marR="68580" marT="0" marB="0"/>
                </a:tc>
                <a:tc>
                  <a:txBody>
                    <a:bodyPr/>
                    <a:lstStyle/>
                    <a:p>
                      <a:pPr marL="0" marR="0" algn="ctr">
                        <a:lnSpc>
                          <a:spcPct val="115000"/>
                        </a:lnSpc>
                        <a:spcBef>
                          <a:spcPts val="0"/>
                        </a:spcBef>
                        <a:spcAft>
                          <a:spcPts val="0"/>
                        </a:spcAft>
                      </a:pPr>
                      <a:r>
                        <a:rPr lang="en-US" sz="1400" spc="0">
                          <a:solidFill>
                            <a:srgbClr val="000000"/>
                          </a:solidFill>
                          <a:effectLst/>
                          <a:latin typeface="Century Schoolbook"/>
                          <a:ea typeface="ヒラギノ角ゴ Pro W3"/>
                          <a:cs typeface="Arial"/>
                        </a:rPr>
                        <a:t>0.67</a:t>
                      </a:r>
                      <a:endParaRPr lang="en-US" sz="1000" spc="200">
                        <a:solidFill>
                          <a:srgbClr val="404040"/>
                        </a:solidFill>
                        <a:effectLst/>
                        <a:latin typeface="Century Schoolbook"/>
                        <a:ea typeface="ヒラギノ角ゴ Pro W3"/>
                        <a:cs typeface="Times New Roman"/>
                      </a:endParaRPr>
                    </a:p>
                  </a:txBody>
                  <a:tcPr marL="68580" marR="68580" marT="0" marB="0"/>
                </a:tc>
                <a:tc>
                  <a:txBody>
                    <a:bodyPr/>
                    <a:lstStyle/>
                    <a:p>
                      <a:pPr marL="0" marR="0" algn="ctr">
                        <a:lnSpc>
                          <a:spcPct val="115000"/>
                        </a:lnSpc>
                        <a:spcBef>
                          <a:spcPts val="0"/>
                        </a:spcBef>
                        <a:spcAft>
                          <a:spcPts val="0"/>
                        </a:spcAft>
                      </a:pPr>
                      <a:r>
                        <a:rPr lang="en-US" sz="1400" spc="0" dirty="0">
                          <a:solidFill>
                            <a:srgbClr val="000000"/>
                          </a:solidFill>
                          <a:effectLst/>
                          <a:latin typeface="Century Schoolbook"/>
                          <a:ea typeface="ヒラギノ角ゴ Pro W3"/>
                          <a:cs typeface="Arial"/>
                        </a:rPr>
                        <a:t>335</a:t>
                      </a:r>
                      <a:endParaRPr lang="en-US" sz="1000" spc="200" dirty="0">
                        <a:solidFill>
                          <a:srgbClr val="404040"/>
                        </a:solidFill>
                        <a:effectLst/>
                        <a:latin typeface="Century Schoolbook"/>
                        <a:ea typeface="ヒラギノ角ゴ Pro W3"/>
                        <a:cs typeface="Times New Roman"/>
                      </a:endParaRPr>
                    </a:p>
                  </a:txBody>
                  <a:tcPr marL="68580" marR="68580" marT="0" marB="0"/>
                </a:tc>
              </a:tr>
            </a:tbl>
          </a:graphicData>
        </a:graphic>
      </p:graphicFrame>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838200" y="3886200"/>
            <a:ext cx="5181600" cy="2685422"/>
          </a:xfrm>
          <a:prstGeom prst="rect">
            <a:avLst/>
          </a:prstGeom>
          <a:noFill/>
          <a:ln>
            <a:noFill/>
          </a:ln>
        </p:spPr>
      </p:pic>
    </p:spTree>
    <p:extLst>
      <p:ext uri="{BB962C8B-B14F-4D97-AF65-F5344CB8AC3E}">
        <p14:creationId xmlns:p14="http://schemas.microsoft.com/office/powerpoint/2010/main" val="299212910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20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4" end="4"/>
                                            </p:txEl>
                                          </p:spTgt>
                                        </p:tgtEl>
                                        <p:attrNameLst>
                                          <p:attrName>style.visibility</p:attrName>
                                        </p:attrNameLst>
                                      </p:cBhvr>
                                      <p:to>
                                        <p:strVal val="visible"/>
                                      </p:to>
                                    </p:set>
                                    <p:animEffect transition="in" filter="fade">
                                      <p:cBhvr>
                                        <p:cTn id="12" dur="20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70" name="Rectangle 6"/>
          <p:cNvSpPr>
            <a:spLocks noGrp="1" noChangeArrowheads="1"/>
          </p:cNvSpPr>
          <p:nvPr>
            <p:ph type="title"/>
          </p:nvPr>
        </p:nvSpPr>
        <p:spPr>
          <a:xfrm>
            <a:off x="304800" y="228600"/>
            <a:ext cx="8610600" cy="457200"/>
          </a:xfrm>
        </p:spPr>
        <p:txBody>
          <a:bodyPr>
            <a:normAutofit fontScale="90000"/>
          </a:bodyPr>
          <a:lstStyle/>
          <a:p>
            <a:r>
              <a:rPr lang="en-US" dirty="0">
                <a:latin typeface="+mn-lt"/>
              </a:rPr>
              <a:t>EVALUATE THE MODEL</a:t>
            </a:r>
            <a:r>
              <a:rPr lang="en-US" dirty="0" smtClean="0">
                <a:effectLst/>
                <a:latin typeface="+mn-lt"/>
              </a:rPr>
              <a:t> </a:t>
            </a:r>
            <a:endParaRPr lang="en-US" dirty="0">
              <a:latin typeface="+mn-lt"/>
            </a:endParaRPr>
          </a:p>
        </p:txBody>
      </p:sp>
      <p:sp>
        <p:nvSpPr>
          <p:cNvPr id="12" name="Rectangle 3"/>
          <p:cNvSpPr txBox="1">
            <a:spLocks noChangeArrowheads="1"/>
          </p:cNvSpPr>
          <p:nvPr/>
        </p:nvSpPr>
        <p:spPr bwMode="auto">
          <a:xfrm>
            <a:off x="304800" y="1066800"/>
            <a:ext cx="8610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595841"/>
                </a:solidFill>
                <a:latin typeface="+mn-lt"/>
                <a:ea typeface="+mn-ea"/>
                <a:cs typeface="+mn-cs"/>
              </a:defRPr>
            </a:lvl1pPr>
            <a:lvl2pPr marL="742950" indent="-285750" algn="l" rtl="0" eaLnBrk="1" fontAlgn="base" hangingPunct="1">
              <a:spcBef>
                <a:spcPct val="20000"/>
              </a:spcBef>
              <a:spcAft>
                <a:spcPct val="0"/>
              </a:spcAft>
              <a:buChar char="–"/>
              <a:defRPr sz="2800">
                <a:solidFill>
                  <a:srgbClr val="595841"/>
                </a:solidFill>
                <a:latin typeface="+mn-lt"/>
                <a:ea typeface="+mn-ea"/>
              </a:defRPr>
            </a:lvl2pPr>
            <a:lvl3pPr marL="1143000" indent="-228600" algn="l" rtl="0" eaLnBrk="1" fontAlgn="base" hangingPunct="1">
              <a:spcBef>
                <a:spcPct val="20000"/>
              </a:spcBef>
              <a:spcAft>
                <a:spcPct val="0"/>
              </a:spcAft>
              <a:buChar char="•"/>
              <a:defRPr sz="2400">
                <a:solidFill>
                  <a:srgbClr val="595841"/>
                </a:solidFill>
                <a:latin typeface="+mn-lt"/>
                <a:ea typeface="+mn-ea"/>
              </a:defRPr>
            </a:lvl3pPr>
            <a:lvl4pPr marL="1600200" indent="-228600" algn="l" rtl="0" eaLnBrk="1" fontAlgn="base" hangingPunct="1">
              <a:spcBef>
                <a:spcPct val="20000"/>
              </a:spcBef>
              <a:spcAft>
                <a:spcPct val="0"/>
              </a:spcAft>
              <a:buChar char="–"/>
              <a:defRPr sz="2000">
                <a:solidFill>
                  <a:srgbClr val="595841"/>
                </a:solidFill>
                <a:latin typeface="+mn-lt"/>
                <a:ea typeface="+mn-ea"/>
              </a:defRPr>
            </a:lvl4pPr>
            <a:lvl5pPr marL="2057400" indent="-228600" algn="l" rtl="0" eaLnBrk="1" fontAlgn="base" hangingPunct="1">
              <a:spcBef>
                <a:spcPct val="20000"/>
              </a:spcBef>
              <a:spcAft>
                <a:spcPct val="0"/>
              </a:spcAft>
              <a:buChar char="»"/>
              <a:defRPr sz="2000">
                <a:solidFill>
                  <a:srgbClr val="595841"/>
                </a:solidFill>
                <a:latin typeface="+mn-lt"/>
                <a:ea typeface="+mn-ea"/>
              </a:defRPr>
            </a:lvl5pPr>
            <a:lvl6pPr marL="2514600" indent="-228600" algn="l" rtl="0" eaLnBrk="1" fontAlgn="base" hangingPunct="1">
              <a:spcBef>
                <a:spcPct val="20000"/>
              </a:spcBef>
              <a:spcAft>
                <a:spcPct val="0"/>
              </a:spcAft>
              <a:buChar char="»"/>
              <a:defRPr sz="2000">
                <a:solidFill>
                  <a:srgbClr val="595841"/>
                </a:solidFill>
                <a:latin typeface="+mn-lt"/>
                <a:ea typeface="+mn-ea"/>
              </a:defRPr>
            </a:lvl6pPr>
            <a:lvl7pPr marL="2971800" indent="-228600" algn="l" rtl="0" eaLnBrk="1" fontAlgn="base" hangingPunct="1">
              <a:spcBef>
                <a:spcPct val="20000"/>
              </a:spcBef>
              <a:spcAft>
                <a:spcPct val="0"/>
              </a:spcAft>
              <a:buChar char="»"/>
              <a:defRPr sz="2000">
                <a:solidFill>
                  <a:srgbClr val="595841"/>
                </a:solidFill>
                <a:latin typeface="+mn-lt"/>
                <a:ea typeface="+mn-ea"/>
              </a:defRPr>
            </a:lvl7pPr>
            <a:lvl8pPr marL="3429000" indent="-228600" algn="l" rtl="0" eaLnBrk="1" fontAlgn="base" hangingPunct="1">
              <a:spcBef>
                <a:spcPct val="20000"/>
              </a:spcBef>
              <a:spcAft>
                <a:spcPct val="0"/>
              </a:spcAft>
              <a:buChar char="»"/>
              <a:defRPr sz="2000">
                <a:solidFill>
                  <a:srgbClr val="595841"/>
                </a:solidFill>
                <a:latin typeface="+mn-lt"/>
                <a:ea typeface="+mn-ea"/>
              </a:defRPr>
            </a:lvl8pPr>
            <a:lvl9pPr marL="3886200" indent="-228600" algn="l" rtl="0" eaLnBrk="1" fontAlgn="base" hangingPunct="1">
              <a:spcBef>
                <a:spcPct val="20000"/>
              </a:spcBef>
              <a:spcAft>
                <a:spcPct val="0"/>
              </a:spcAft>
              <a:buChar char="»"/>
              <a:defRPr sz="2000">
                <a:solidFill>
                  <a:srgbClr val="595841"/>
                </a:solidFill>
                <a:latin typeface="+mn-lt"/>
                <a:ea typeface="+mn-ea"/>
              </a:defRPr>
            </a:lvl9pPr>
          </a:lstStyle>
          <a:p>
            <a:pPr marL="342900" lvl="2" indent="-342900">
              <a:spcBef>
                <a:spcPct val="50000"/>
              </a:spcBef>
            </a:pPr>
            <a:r>
              <a:rPr lang="en-US" dirty="0" smtClean="0">
                <a:solidFill>
                  <a:srgbClr val="000000"/>
                </a:solidFill>
              </a:rPr>
              <a:t>Statmodels statistics metrics assuming the model trained here is similar to one above</a:t>
            </a:r>
          </a:p>
          <a:p>
            <a:pPr marL="0" lvl="2" indent="0">
              <a:spcBef>
                <a:spcPct val="50000"/>
              </a:spcBef>
              <a:buNone/>
            </a:pP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2593530721"/>
              </p:ext>
            </p:extLst>
          </p:nvPr>
        </p:nvGraphicFramePr>
        <p:xfrm>
          <a:off x="762000" y="2362200"/>
          <a:ext cx="7696199" cy="2057399"/>
        </p:xfrm>
        <a:graphic>
          <a:graphicData uri="http://schemas.openxmlformats.org/drawingml/2006/table">
            <a:tbl>
              <a:tblPr firstRow="1" bandRow="1">
                <a:tableStyleId>{5C22544A-7EE6-4342-B048-85BDC9FD1C3A}</a:tableStyleId>
              </a:tblPr>
              <a:tblGrid>
                <a:gridCol w="1099457"/>
                <a:gridCol w="1099457"/>
                <a:gridCol w="1099457"/>
                <a:gridCol w="1099457"/>
                <a:gridCol w="1099457"/>
                <a:gridCol w="1099457"/>
                <a:gridCol w="1099457"/>
              </a:tblGrid>
              <a:tr h="431491">
                <a:tc>
                  <a:txBody>
                    <a:bodyPr/>
                    <a:lstStyle/>
                    <a:p>
                      <a:pPr marL="0" marR="0" algn="ctr">
                        <a:lnSpc>
                          <a:spcPct val="115000"/>
                        </a:lnSpc>
                        <a:spcBef>
                          <a:spcPts val="0"/>
                        </a:spcBef>
                        <a:spcAft>
                          <a:spcPts val="0"/>
                        </a:spcAft>
                      </a:pPr>
                      <a:r>
                        <a:rPr lang="en-US" sz="1200" spc="0" dirty="0">
                          <a:solidFill>
                            <a:srgbClr val="404040"/>
                          </a:solidFill>
                          <a:effectLst/>
                          <a:latin typeface="Helvetica Neue"/>
                          <a:ea typeface="ヒラギノ角ゴ Pro W3"/>
                          <a:cs typeface="Helvetica Neue"/>
                        </a:rPr>
                        <a:t> </a:t>
                      </a:r>
                      <a:endParaRPr lang="en-US" sz="1000" spc="200" dirty="0">
                        <a:solidFill>
                          <a:srgbClr val="404040"/>
                        </a:solidFill>
                        <a:effectLst/>
                        <a:latin typeface="Century Schoolbook"/>
                        <a:ea typeface="ヒラギノ角ゴ Pro W3"/>
                        <a:cs typeface="Times New Roman"/>
                      </a:endParaRPr>
                    </a:p>
                  </a:txBody>
                  <a:tcPr marL="68580" marR="68580" marT="0" marB="0"/>
                </a:tc>
                <a:tc>
                  <a:txBody>
                    <a:bodyPr/>
                    <a:lstStyle/>
                    <a:p>
                      <a:pPr marL="0" marR="0" algn="ctr">
                        <a:lnSpc>
                          <a:spcPct val="115000"/>
                        </a:lnSpc>
                        <a:spcBef>
                          <a:spcPts val="0"/>
                        </a:spcBef>
                        <a:spcAft>
                          <a:spcPts val="0"/>
                        </a:spcAft>
                      </a:pPr>
                      <a:r>
                        <a:rPr lang="en-US" sz="1200" b="1" spc="0">
                          <a:solidFill>
                            <a:srgbClr val="404040"/>
                          </a:solidFill>
                          <a:effectLst/>
                          <a:latin typeface="Helvetica Neue"/>
                          <a:ea typeface="ヒラギノ角ゴ Pro W3"/>
                          <a:cs typeface="Helvetica Neue"/>
                        </a:rPr>
                        <a:t>Coef</a:t>
                      </a:r>
                      <a:endParaRPr lang="en-US" sz="1000" spc="200">
                        <a:solidFill>
                          <a:srgbClr val="404040"/>
                        </a:solidFill>
                        <a:effectLst/>
                        <a:latin typeface="Century Schoolbook"/>
                        <a:ea typeface="ヒラギノ角ゴ Pro W3"/>
                        <a:cs typeface="Times New Roman"/>
                      </a:endParaRPr>
                    </a:p>
                  </a:txBody>
                  <a:tcPr marL="68580" marR="68580" marT="0" marB="0"/>
                </a:tc>
                <a:tc>
                  <a:txBody>
                    <a:bodyPr/>
                    <a:lstStyle/>
                    <a:p>
                      <a:pPr marL="0" marR="0" algn="ctr">
                        <a:lnSpc>
                          <a:spcPct val="115000"/>
                        </a:lnSpc>
                        <a:spcBef>
                          <a:spcPts val="0"/>
                        </a:spcBef>
                        <a:spcAft>
                          <a:spcPts val="0"/>
                        </a:spcAft>
                      </a:pPr>
                      <a:r>
                        <a:rPr lang="en-US" sz="1200" b="1" spc="0">
                          <a:solidFill>
                            <a:srgbClr val="404040"/>
                          </a:solidFill>
                          <a:effectLst/>
                          <a:latin typeface="Helvetica Neue"/>
                          <a:ea typeface="ヒラギノ角ゴ Pro W3"/>
                          <a:cs typeface="Helvetica Neue"/>
                        </a:rPr>
                        <a:t>Std err</a:t>
                      </a:r>
                      <a:endParaRPr lang="en-US" sz="1000" spc="200">
                        <a:solidFill>
                          <a:srgbClr val="404040"/>
                        </a:solidFill>
                        <a:effectLst/>
                        <a:latin typeface="Century Schoolbook"/>
                        <a:ea typeface="ヒラギノ角ゴ Pro W3"/>
                        <a:cs typeface="Times New Roman"/>
                      </a:endParaRPr>
                    </a:p>
                  </a:txBody>
                  <a:tcPr marL="68580" marR="68580" marT="0" marB="0"/>
                </a:tc>
                <a:tc>
                  <a:txBody>
                    <a:bodyPr/>
                    <a:lstStyle/>
                    <a:p>
                      <a:pPr marL="0" marR="0" algn="ctr">
                        <a:lnSpc>
                          <a:spcPct val="115000"/>
                        </a:lnSpc>
                        <a:spcBef>
                          <a:spcPts val="0"/>
                        </a:spcBef>
                        <a:spcAft>
                          <a:spcPts val="0"/>
                        </a:spcAft>
                      </a:pPr>
                      <a:r>
                        <a:rPr lang="en-US" sz="1200" b="1" spc="0">
                          <a:solidFill>
                            <a:srgbClr val="404040"/>
                          </a:solidFill>
                          <a:effectLst/>
                          <a:latin typeface="Helvetica Neue"/>
                          <a:ea typeface="ヒラギノ角ゴ Pro W3"/>
                          <a:cs typeface="Helvetica Neue"/>
                        </a:rPr>
                        <a:t>Z</a:t>
                      </a:r>
                      <a:endParaRPr lang="en-US" sz="1000" spc="200">
                        <a:solidFill>
                          <a:srgbClr val="404040"/>
                        </a:solidFill>
                        <a:effectLst/>
                        <a:latin typeface="Century Schoolbook"/>
                        <a:ea typeface="ヒラギノ角ゴ Pro W3"/>
                        <a:cs typeface="Times New Roman"/>
                      </a:endParaRPr>
                    </a:p>
                  </a:txBody>
                  <a:tcPr marL="68580" marR="68580" marT="0" marB="0"/>
                </a:tc>
                <a:tc>
                  <a:txBody>
                    <a:bodyPr/>
                    <a:lstStyle/>
                    <a:p>
                      <a:pPr marL="0" marR="0" algn="ctr">
                        <a:lnSpc>
                          <a:spcPct val="115000"/>
                        </a:lnSpc>
                        <a:spcBef>
                          <a:spcPts val="0"/>
                        </a:spcBef>
                        <a:spcAft>
                          <a:spcPts val="0"/>
                        </a:spcAft>
                      </a:pPr>
                      <a:r>
                        <a:rPr lang="en-US" sz="1200" b="1" spc="0">
                          <a:solidFill>
                            <a:srgbClr val="404040"/>
                          </a:solidFill>
                          <a:effectLst/>
                          <a:latin typeface="Helvetica Neue"/>
                          <a:ea typeface="ヒラギノ角ゴ Pro W3"/>
                          <a:cs typeface="Helvetica Neue"/>
                        </a:rPr>
                        <a:t>P&gt;|Z|</a:t>
                      </a:r>
                      <a:endParaRPr lang="en-US" sz="1000" spc="200">
                        <a:solidFill>
                          <a:srgbClr val="404040"/>
                        </a:solidFill>
                        <a:effectLst/>
                        <a:latin typeface="Century Schoolbook"/>
                        <a:ea typeface="ヒラギノ角ゴ Pro W3"/>
                        <a:cs typeface="Times New Roman"/>
                      </a:endParaRPr>
                    </a:p>
                  </a:txBody>
                  <a:tcPr marL="68580" marR="68580" marT="0" marB="0"/>
                </a:tc>
                <a:tc>
                  <a:txBody>
                    <a:bodyPr/>
                    <a:lstStyle/>
                    <a:p>
                      <a:pPr marL="0" marR="0" algn="ctr">
                        <a:lnSpc>
                          <a:spcPct val="115000"/>
                        </a:lnSpc>
                        <a:spcBef>
                          <a:spcPts val="0"/>
                        </a:spcBef>
                        <a:spcAft>
                          <a:spcPts val="0"/>
                        </a:spcAft>
                      </a:pPr>
                      <a:r>
                        <a:rPr lang="en-US" sz="1200" b="1" spc="0">
                          <a:solidFill>
                            <a:srgbClr val="404040"/>
                          </a:solidFill>
                          <a:effectLst/>
                          <a:latin typeface="Helvetica Neue"/>
                          <a:ea typeface="ヒラギノ角ゴ Pro W3"/>
                          <a:cs typeface="Helvetica Neue"/>
                        </a:rPr>
                        <a:t>[95.0% Conf. Int.]</a:t>
                      </a:r>
                      <a:endParaRPr lang="en-US" sz="1000" spc="200">
                        <a:solidFill>
                          <a:srgbClr val="404040"/>
                        </a:solidFill>
                        <a:effectLst/>
                        <a:latin typeface="Century Schoolbook"/>
                        <a:ea typeface="ヒラギノ角ゴ Pro W3"/>
                        <a:cs typeface="Times New Roman"/>
                      </a:endParaRPr>
                    </a:p>
                  </a:txBody>
                  <a:tcPr marL="68580" marR="68580" marT="0" marB="0"/>
                </a:tc>
                <a:tc>
                  <a:txBody>
                    <a:bodyPr/>
                    <a:lstStyle/>
                    <a:p>
                      <a:pPr marL="0" marR="0" algn="ctr">
                        <a:lnSpc>
                          <a:spcPct val="115000"/>
                        </a:lnSpc>
                        <a:spcBef>
                          <a:spcPts val="0"/>
                        </a:spcBef>
                        <a:spcAft>
                          <a:spcPts val="0"/>
                        </a:spcAft>
                      </a:pPr>
                      <a:r>
                        <a:rPr lang="en-US" sz="1200" b="1" spc="0">
                          <a:solidFill>
                            <a:srgbClr val="404040"/>
                          </a:solidFill>
                          <a:effectLst/>
                          <a:latin typeface="Helvetica Neue"/>
                          <a:ea typeface="ヒラギノ角ゴ Pro W3"/>
                          <a:cs typeface="Helvetica Neue"/>
                        </a:rPr>
                        <a:t>Odds Ratio</a:t>
                      </a:r>
                      <a:endParaRPr lang="en-US" sz="1000" spc="200">
                        <a:solidFill>
                          <a:srgbClr val="404040"/>
                        </a:solidFill>
                        <a:effectLst/>
                        <a:latin typeface="Century Schoolbook"/>
                        <a:ea typeface="ヒラギノ角ゴ Pro W3"/>
                        <a:cs typeface="Times New Roman"/>
                      </a:endParaRPr>
                    </a:p>
                  </a:txBody>
                  <a:tcPr marL="68580" marR="68580" marT="0" marB="0"/>
                </a:tc>
              </a:tr>
              <a:tr h="406477">
                <a:tc>
                  <a:txBody>
                    <a:bodyPr/>
                    <a:lstStyle/>
                    <a:p>
                      <a:pPr marL="0" marR="0" algn="ctr">
                        <a:lnSpc>
                          <a:spcPct val="115000"/>
                        </a:lnSpc>
                        <a:spcBef>
                          <a:spcPts val="0"/>
                        </a:spcBef>
                        <a:spcAft>
                          <a:spcPts val="0"/>
                        </a:spcAft>
                      </a:pPr>
                      <a:r>
                        <a:rPr lang="en-US" sz="1100" spc="0">
                          <a:solidFill>
                            <a:srgbClr val="404040"/>
                          </a:solidFill>
                          <a:effectLst/>
                          <a:latin typeface="Helvetica Neue"/>
                          <a:ea typeface="ヒラギノ角ゴ Pro W3"/>
                          <a:cs typeface="Helvetica Neue"/>
                        </a:rPr>
                        <a:t>Credit Score</a:t>
                      </a:r>
                      <a:endParaRPr lang="en-US" sz="1000" spc="200">
                        <a:solidFill>
                          <a:srgbClr val="404040"/>
                        </a:solidFill>
                        <a:effectLst/>
                        <a:latin typeface="Century Schoolbook"/>
                        <a:ea typeface="ヒラギノ角ゴ Pro W3"/>
                        <a:cs typeface="Times New Roman"/>
                      </a:endParaRPr>
                    </a:p>
                  </a:txBody>
                  <a:tcPr marL="68580" marR="68580" marT="0" marB="0"/>
                </a:tc>
                <a:tc>
                  <a:txBody>
                    <a:bodyPr/>
                    <a:lstStyle/>
                    <a:p>
                      <a:pPr marL="0" marR="0" algn="ctr">
                        <a:lnSpc>
                          <a:spcPct val="115000"/>
                        </a:lnSpc>
                        <a:spcBef>
                          <a:spcPts val="0"/>
                        </a:spcBef>
                        <a:spcAft>
                          <a:spcPts val="0"/>
                        </a:spcAft>
                      </a:pPr>
                      <a:r>
                        <a:rPr lang="en-US" sz="1100" spc="0">
                          <a:solidFill>
                            <a:srgbClr val="404040"/>
                          </a:solidFill>
                          <a:effectLst/>
                          <a:latin typeface="Helvetica Neue"/>
                          <a:ea typeface="ヒラギノ角ゴ Pro W3"/>
                          <a:cs typeface="Helvetica Neue"/>
                        </a:rPr>
                        <a:t>-0.0062</a:t>
                      </a:r>
                      <a:endParaRPr lang="en-US" sz="1000" spc="200">
                        <a:solidFill>
                          <a:srgbClr val="404040"/>
                        </a:solidFill>
                        <a:effectLst/>
                        <a:latin typeface="Century Schoolbook"/>
                        <a:ea typeface="ヒラギノ角ゴ Pro W3"/>
                        <a:cs typeface="Times New Roman"/>
                      </a:endParaRPr>
                    </a:p>
                  </a:txBody>
                  <a:tcPr marL="68580" marR="68580" marT="0" marB="0"/>
                </a:tc>
                <a:tc>
                  <a:txBody>
                    <a:bodyPr/>
                    <a:lstStyle/>
                    <a:p>
                      <a:pPr marL="0" marR="0" algn="ctr">
                        <a:lnSpc>
                          <a:spcPct val="115000"/>
                        </a:lnSpc>
                        <a:spcBef>
                          <a:spcPts val="0"/>
                        </a:spcBef>
                        <a:spcAft>
                          <a:spcPts val="0"/>
                        </a:spcAft>
                      </a:pPr>
                      <a:r>
                        <a:rPr lang="en-US" sz="1100" spc="0">
                          <a:solidFill>
                            <a:srgbClr val="404040"/>
                          </a:solidFill>
                          <a:effectLst/>
                          <a:latin typeface="Helvetica Neue"/>
                          <a:ea typeface="ヒラギノ角ゴ Pro W3"/>
                          <a:cs typeface="Helvetica Neue"/>
                        </a:rPr>
                        <a:t>0.000</a:t>
                      </a:r>
                      <a:endParaRPr lang="en-US" sz="1000" spc="200">
                        <a:solidFill>
                          <a:srgbClr val="404040"/>
                        </a:solidFill>
                        <a:effectLst/>
                        <a:latin typeface="Century Schoolbook"/>
                        <a:ea typeface="ヒラギノ角ゴ Pro W3"/>
                        <a:cs typeface="Times New Roman"/>
                      </a:endParaRPr>
                    </a:p>
                  </a:txBody>
                  <a:tcPr marL="68580" marR="68580" marT="0" marB="0"/>
                </a:tc>
                <a:tc>
                  <a:txBody>
                    <a:bodyPr/>
                    <a:lstStyle/>
                    <a:p>
                      <a:pPr marL="0" marR="0" algn="ctr">
                        <a:lnSpc>
                          <a:spcPct val="115000"/>
                        </a:lnSpc>
                        <a:spcBef>
                          <a:spcPts val="0"/>
                        </a:spcBef>
                        <a:spcAft>
                          <a:spcPts val="0"/>
                        </a:spcAft>
                      </a:pPr>
                      <a:r>
                        <a:rPr lang="en-US" sz="1100" spc="0">
                          <a:solidFill>
                            <a:srgbClr val="404040"/>
                          </a:solidFill>
                          <a:effectLst/>
                          <a:latin typeface="Helvetica Neue"/>
                          <a:ea typeface="ヒラギノ角ゴ Pro W3"/>
                          <a:cs typeface="Helvetica Neue"/>
                        </a:rPr>
                        <a:t>-13.109</a:t>
                      </a:r>
                      <a:endParaRPr lang="en-US" sz="1000" spc="200">
                        <a:solidFill>
                          <a:srgbClr val="404040"/>
                        </a:solidFill>
                        <a:effectLst/>
                        <a:latin typeface="Century Schoolbook"/>
                        <a:ea typeface="ヒラギノ角ゴ Pro W3"/>
                        <a:cs typeface="Times New Roman"/>
                      </a:endParaRPr>
                    </a:p>
                  </a:txBody>
                  <a:tcPr marL="68580" marR="68580" marT="0" marB="0"/>
                </a:tc>
                <a:tc>
                  <a:txBody>
                    <a:bodyPr/>
                    <a:lstStyle/>
                    <a:p>
                      <a:pPr marL="0" marR="0" algn="ctr">
                        <a:lnSpc>
                          <a:spcPct val="115000"/>
                        </a:lnSpc>
                        <a:spcBef>
                          <a:spcPts val="0"/>
                        </a:spcBef>
                        <a:spcAft>
                          <a:spcPts val="0"/>
                        </a:spcAft>
                      </a:pPr>
                      <a:r>
                        <a:rPr lang="en-US" sz="1100" spc="0">
                          <a:solidFill>
                            <a:srgbClr val="404040"/>
                          </a:solidFill>
                          <a:effectLst/>
                          <a:latin typeface="Helvetica Neue"/>
                          <a:ea typeface="ヒラギノ角ゴ Pro W3"/>
                          <a:cs typeface="Helvetica Neue"/>
                        </a:rPr>
                        <a:t>0.000</a:t>
                      </a:r>
                      <a:endParaRPr lang="en-US" sz="1000" spc="200">
                        <a:solidFill>
                          <a:srgbClr val="404040"/>
                        </a:solidFill>
                        <a:effectLst/>
                        <a:latin typeface="Century Schoolbook"/>
                        <a:ea typeface="ヒラギノ角ゴ Pro W3"/>
                        <a:cs typeface="Times New Roman"/>
                      </a:endParaRPr>
                    </a:p>
                  </a:txBody>
                  <a:tcPr marL="68580" marR="68580" marT="0" marB="0"/>
                </a:tc>
                <a:tc>
                  <a:txBody>
                    <a:bodyPr/>
                    <a:lstStyle/>
                    <a:p>
                      <a:pPr marL="0" marR="0" algn="ctr">
                        <a:lnSpc>
                          <a:spcPct val="115000"/>
                        </a:lnSpc>
                        <a:spcBef>
                          <a:spcPts val="0"/>
                        </a:spcBef>
                        <a:spcAft>
                          <a:spcPts val="0"/>
                        </a:spcAft>
                      </a:pPr>
                      <a:r>
                        <a:rPr lang="en-US" sz="1100" spc="0">
                          <a:solidFill>
                            <a:srgbClr val="404040"/>
                          </a:solidFill>
                          <a:effectLst/>
                          <a:latin typeface="Helvetica Neue"/>
                          <a:ea typeface="ヒラギノ角ゴ Pro W3"/>
                          <a:cs typeface="Helvetica Neue"/>
                        </a:rPr>
                        <a:t>-0.007    -0.005</a:t>
                      </a:r>
                      <a:endParaRPr lang="en-US" sz="1000" spc="200">
                        <a:solidFill>
                          <a:srgbClr val="404040"/>
                        </a:solidFill>
                        <a:effectLst/>
                        <a:latin typeface="Century Schoolbook"/>
                        <a:ea typeface="ヒラギノ角ゴ Pro W3"/>
                        <a:cs typeface="Times New Roman"/>
                      </a:endParaRPr>
                    </a:p>
                  </a:txBody>
                  <a:tcPr marL="68580" marR="68580" marT="0" marB="0"/>
                </a:tc>
                <a:tc>
                  <a:txBody>
                    <a:bodyPr/>
                    <a:lstStyle/>
                    <a:p>
                      <a:pPr marL="0" marR="0" algn="ctr">
                        <a:lnSpc>
                          <a:spcPct val="115000"/>
                        </a:lnSpc>
                        <a:spcBef>
                          <a:spcPts val="0"/>
                        </a:spcBef>
                        <a:spcAft>
                          <a:spcPts val="0"/>
                        </a:spcAft>
                      </a:pPr>
                      <a:r>
                        <a:rPr lang="en-US" sz="1100" spc="0">
                          <a:solidFill>
                            <a:srgbClr val="404040"/>
                          </a:solidFill>
                          <a:effectLst/>
                          <a:latin typeface="Helvetica Neue"/>
                          <a:ea typeface="ヒラギノ角ゴ Pro W3"/>
                          <a:cs typeface="Helvetica Neue"/>
                        </a:rPr>
                        <a:t>0.99381918034</a:t>
                      </a:r>
                      <a:endParaRPr lang="en-US" sz="1000" spc="200">
                        <a:solidFill>
                          <a:srgbClr val="404040"/>
                        </a:solidFill>
                        <a:effectLst/>
                        <a:latin typeface="Century Schoolbook"/>
                        <a:ea typeface="ヒラギノ角ゴ Pro W3"/>
                        <a:cs typeface="Times New Roman"/>
                      </a:endParaRPr>
                    </a:p>
                  </a:txBody>
                  <a:tcPr marL="68580" marR="68580" marT="0" marB="0"/>
                </a:tc>
              </a:tr>
              <a:tr h="406477">
                <a:tc>
                  <a:txBody>
                    <a:bodyPr/>
                    <a:lstStyle/>
                    <a:p>
                      <a:pPr marL="0" marR="0" algn="ctr">
                        <a:lnSpc>
                          <a:spcPct val="115000"/>
                        </a:lnSpc>
                        <a:spcBef>
                          <a:spcPts val="0"/>
                        </a:spcBef>
                        <a:spcAft>
                          <a:spcPts val="0"/>
                        </a:spcAft>
                      </a:pPr>
                      <a:r>
                        <a:rPr lang="en-US" sz="1100" spc="0">
                          <a:solidFill>
                            <a:srgbClr val="404040"/>
                          </a:solidFill>
                          <a:effectLst/>
                          <a:latin typeface="Helvetica Neue"/>
                          <a:ea typeface="ヒラギノ角ゴ Pro W3"/>
                          <a:cs typeface="Helvetica Neue"/>
                        </a:rPr>
                        <a:t>Cur. Interest Rate</a:t>
                      </a:r>
                      <a:endParaRPr lang="en-US" sz="1000" spc="200">
                        <a:solidFill>
                          <a:srgbClr val="404040"/>
                        </a:solidFill>
                        <a:effectLst/>
                        <a:latin typeface="Century Schoolbook"/>
                        <a:ea typeface="ヒラギノ角ゴ Pro W3"/>
                        <a:cs typeface="Times New Roman"/>
                      </a:endParaRPr>
                    </a:p>
                  </a:txBody>
                  <a:tcPr marL="68580" marR="68580" marT="0" marB="0"/>
                </a:tc>
                <a:tc>
                  <a:txBody>
                    <a:bodyPr/>
                    <a:lstStyle/>
                    <a:p>
                      <a:pPr marL="0" marR="0" algn="ctr">
                        <a:lnSpc>
                          <a:spcPct val="115000"/>
                        </a:lnSpc>
                        <a:spcBef>
                          <a:spcPts val="0"/>
                        </a:spcBef>
                        <a:spcAft>
                          <a:spcPts val="0"/>
                        </a:spcAft>
                      </a:pPr>
                      <a:r>
                        <a:rPr lang="en-US" sz="1100" spc="0">
                          <a:solidFill>
                            <a:srgbClr val="404040"/>
                          </a:solidFill>
                          <a:effectLst/>
                          <a:latin typeface="Helvetica Neue"/>
                          <a:ea typeface="ヒラギノ角ゴ Pro W3"/>
                          <a:cs typeface="Helvetica Neue"/>
                        </a:rPr>
                        <a:t>0.1909</a:t>
                      </a:r>
                      <a:endParaRPr lang="en-US" sz="1000" spc="200">
                        <a:solidFill>
                          <a:srgbClr val="404040"/>
                        </a:solidFill>
                        <a:effectLst/>
                        <a:latin typeface="Century Schoolbook"/>
                        <a:ea typeface="ヒラギノ角ゴ Pro W3"/>
                        <a:cs typeface="Times New Roman"/>
                      </a:endParaRPr>
                    </a:p>
                  </a:txBody>
                  <a:tcPr marL="68580" marR="68580" marT="0" marB="0"/>
                </a:tc>
                <a:tc>
                  <a:txBody>
                    <a:bodyPr/>
                    <a:lstStyle/>
                    <a:p>
                      <a:pPr marL="0" marR="0" algn="ctr">
                        <a:lnSpc>
                          <a:spcPct val="115000"/>
                        </a:lnSpc>
                        <a:spcBef>
                          <a:spcPts val="0"/>
                        </a:spcBef>
                        <a:spcAft>
                          <a:spcPts val="0"/>
                        </a:spcAft>
                      </a:pPr>
                      <a:r>
                        <a:rPr lang="en-US" sz="1100" spc="0">
                          <a:solidFill>
                            <a:srgbClr val="404040"/>
                          </a:solidFill>
                          <a:effectLst/>
                          <a:latin typeface="Helvetica Neue"/>
                          <a:ea typeface="ヒラギノ角ゴ Pro W3"/>
                          <a:cs typeface="Helvetica Neue"/>
                        </a:rPr>
                        <a:t>0.044</a:t>
                      </a:r>
                      <a:endParaRPr lang="en-US" sz="1000" spc="200">
                        <a:solidFill>
                          <a:srgbClr val="404040"/>
                        </a:solidFill>
                        <a:effectLst/>
                        <a:latin typeface="Century Schoolbook"/>
                        <a:ea typeface="ヒラギノ角ゴ Pro W3"/>
                        <a:cs typeface="Times New Roman"/>
                      </a:endParaRPr>
                    </a:p>
                  </a:txBody>
                  <a:tcPr marL="68580" marR="68580" marT="0" marB="0"/>
                </a:tc>
                <a:tc>
                  <a:txBody>
                    <a:bodyPr/>
                    <a:lstStyle/>
                    <a:p>
                      <a:pPr marL="0" marR="0" algn="ctr">
                        <a:lnSpc>
                          <a:spcPct val="115000"/>
                        </a:lnSpc>
                        <a:spcBef>
                          <a:spcPts val="0"/>
                        </a:spcBef>
                        <a:spcAft>
                          <a:spcPts val="0"/>
                        </a:spcAft>
                      </a:pPr>
                      <a:r>
                        <a:rPr lang="en-US" sz="1100" spc="0">
                          <a:solidFill>
                            <a:srgbClr val="404040"/>
                          </a:solidFill>
                          <a:effectLst/>
                          <a:latin typeface="Helvetica Neue"/>
                          <a:ea typeface="ヒラギノ角ゴ Pro W3"/>
                          <a:cs typeface="Helvetica Neue"/>
                        </a:rPr>
                        <a:t>4.315</a:t>
                      </a:r>
                      <a:endParaRPr lang="en-US" sz="1000" spc="200">
                        <a:solidFill>
                          <a:srgbClr val="404040"/>
                        </a:solidFill>
                        <a:effectLst/>
                        <a:latin typeface="Century Schoolbook"/>
                        <a:ea typeface="ヒラギノ角ゴ Pro W3"/>
                        <a:cs typeface="Times New Roman"/>
                      </a:endParaRPr>
                    </a:p>
                  </a:txBody>
                  <a:tcPr marL="68580" marR="68580" marT="0" marB="0"/>
                </a:tc>
                <a:tc>
                  <a:txBody>
                    <a:bodyPr/>
                    <a:lstStyle/>
                    <a:p>
                      <a:pPr marL="0" marR="0" algn="ctr">
                        <a:lnSpc>
                          <a:spcPct val="115000"/>
                        </a:lnSpc>
                        <a:spcBef>
                          <a:spcPts val="0"/>
                        </a:spcBef>
                        <a:spcAft>
                          <a:spcPts val="0"/>
                        </a:spcAft>
                      </a:pPr>
                      <a:r>
                        <a:rPr lang="en-US" sz="1100" spc="0">
                          <a:solidFill>
                            <a:srgbClr val="404040"/>
                          </a:solidFill>
                          <a:effectLst/>
                          <a:latin typeface="Helvetica Neue"/>
                          <a:ea typeface="ヒラギノ角ゴ Pro W3"/>
                          <a:cs typeface="Helvetica Neue"/>
                        </a:rPr>
                        <a:t>0.000</a:t>
                      </a:r>
                      <a:endParaRPr lang="en-US" sz="1000" spc="200">
                        <a:solidFill>
                          <a:srgbClr val="404040"/>
                        </a:solidFill>
                        <a:effectLst/>
                        <a:latin typeface="Century Schoolbook"/>
                        <a:ea typeface="ヒラギノ角ゴ Pro W3"/>
                        <a:cs typeface="Times New Roman"/>
                      </a:endParaRPr>
                    </a:p>
                  </a:txBody>
                  <a:tcPr marL="68580" marR="68580" marT="0" marB="0"/>
                </a:tc>
                <a:tc>
                  <a:txBody>
                    <a:bodyPr/>
                    <a:lstStyle/>
                    <a:p>
                      <a:pPr marL="0" marR="0" algn="ctr">
                        <a:lnSpc>
                          <a:spcPct val="115000"/>
                        </a:lnSpc>
                        <a:spcBef>
                          <a:spcPts val="0"/>
                        </a:spcBef>
                        <a:spcAft>
                          <a:spcPts val="0"/>
                        </a:spcAft>
                      </a:pPr>
                      <a:r>
                        <a:rPr lang="en-US" sz="1100" spc="0">
                          <a:solidFill>
                            <a:srgbClr val="404040"/>
                          </a:solidFill>
                          <a:effectLst/>
                          <a:latin typeface="Helvetica Neue"/>
                          <a:ea typeface="ヒラギノ角ゴ Pro W3"/>
                          <a:cs typeface="Helvetica Neue"/>
                        </a:rPr>
                        <a:t>0.104     0.278</a:t>
                      </a:r>
                      <a:endParaRPr lang="en-US" sz="1000" spc="200">
                        <a:solidFill>
                          <a:srgbClr val="404040"/>
                        </a:solidFill>
                        <a:effectLst/>
                        <a:latin typeface="Century Schoolbook"/>
                        <a:ea typeface="ヒラギノ角ゴ Pro W3"/>
                        <a:cs typeface="Times New Roman"/>
                      </a:endParaRPr>
                    </a:p>
                  </a:txBody>
                  <a:tcPr marL="68580" marR="68580" marT="0" marB="0"/>
                </a:tc>
                <a:tc>
                  <a:txBody>
                    <a:bodyPr/>
                    <a:lstStyle/>
                    <a:p>
                      <a:pPr marL="0" marR="0" algn="ctr">
                        <a:lnSpc>
                          <a:spcPct val="115000"/>
                        </a:lnSpc>
                        <a:spcBef>
                          <a:spcPts val="0"/>
                        </a:spcBef>
                        <a:spcAft>
                          <a:spcPts val="0"/>
                        </a:spcAft>
                      </a:pPr>
                      <a:r>
                        <a:rPr lang="en-US" sz="1100" spc="0">
                          <a:solidFill>
                            <a:srgbClr val="404040"/>
                          </a:solidFill>
                          <a:effectLst/>
                          <a:latin typeface="Helvetica Neue"/>
                          <a:ea typeface="ヒラギノ角ゴ Pro W3"/>
                          <a:cs typeface="Helvetica Neue"/>
                        </a:rPr>
                        <a:t>1.21033841219</a:t>
                      </a:r>
                      <a:endParaRPr lang="en-US" sz="1000" spc="200">
                        <a:solidFill>
                          <a:srgbClr val="404040"/>
                        </a:solidFill>
                        <a:effectLst/>
                        <a:latin typeface="Century Schoolbook"/>
                        <a:ea typeface="ヒラギノ角ゴ Pro W3"/>
                        <a:cs typeface="Times New Roman"/>
                      </a:endParaRPr>
                    </a:p>
                  </a:txBody>
                  <a:tcPr marL="68580" marR="68580" marT="0" marB="0"/>
                </a:tc>
              </a:tr>
              <a:tr h="406477">
                <a:tc>
                  <a:txBody>
                    <a:bodyPr/>
                    <a:lstStyle/>
                    <a:p>
                      <a:pPr marL="0" marR="0" algn="ctr">
                        <a:lnSpc>
                          <a:spcPct val="115000"/>
                        </a:lnSpc>
                        <a:spcBef>
                          <a:spcPts val="0"/>
                        </a:spcBef>
                        <a:spcAft>
                          <a:spcPts val="0"/>
                        </a:spcAft>
                      </a:pPr>
                      <a:r>
                        <a:rPr lang="en-US" sz="1100" spc="0">
                          <a:solidFill>
                            <a:srgbClr val="404040"/>
                          </a:solidFill>
                          <a:effectLst/>
                          <a:latin typeface="Helvetica Neue"/>
                          <a:ea typeface="ヒラギノ角ゴ Pro W3"/>
                          <a:cs typeface="Helvetica Neue"/>
                        </a:rPr>
                        <a:t>CLTV</a:t>
                      </a:r>
                      <a:endParaRPr lang="en-US" sz="1000" spc="200">
                        <a:solidFill>
                          <a:srgbClr val="404040"/>
                        </a:solidFill>
                        <a:effectLst/>
                        <a:latin typeface="Century Schoolbook"/>
                        <a:ea typeface="ヒラギノ角ゴ Pro W3"/>
                        <a:cs typeface="Times New Roman"/>
                      </a:endParaRPr>
                    </a:p>
                  </a:txBody>
                  <a:tcPr marL="68580" marR="68580" marT="0" marB="0"/>
                </a:tc>
                <a:tc>
                  <a:txBody>
                    <a:bodyPr/>
                    <a:lstStyle/>
                    <a:p>
                      <a:pPr marL="0" marR="0" algn="ctr">
                        <a:lnSpc>
                          <a:spcPct val="115000"/>
                        </a:lnSpc>
                        <a:spcBef>
                          <a:spcPts val="0"/>
                        </a:spcBef>
                        <a:spcAft>
                          <a:spcPts val="0"/>
                        </a:spcAft>
                      </a:pPr>
                      <a:r>
                        <a:rPr lang="en-US" sz="1100" spc="0">
                          <a:solidFill>
                            <a:srgbClr val="404040"/>
                          </a:solidFill>
                          <a:effectLst/>
                          <a:latin typeface="Helvetica Neue"/>
                          <a:ea typeface="ヒラギノ角ゴ Pro W3"/>
                          <a:cs typeface="Helvetica Neue"/>
                        </a:rPr>
                        <a:t>0.0340</a:t>
                      </a:r>
                      <a:endParaRPr lang="en-US" sz="1000" spc="200">
                        <a:solidFill>
                          <a:srgbClr val="404040"/>
                        </a:solidFill>
                        <a:effectLst/>
                        <a:latin typeface="Century Schoolbook"/>
                        <a:ea typeface="ヒラギノ角ゴ Pro W3"/>
                        <a:cs typeface="Times New Roman"/>
                      </a:endParaRPr>
                    </a:p>
                  </a:txBody>
                  <a:tcPr marL="68580" marR="68580" marT="0" marB="0"/>
                </a:tc>
                <a:tc>
                  <a:txBody>
                    <a:bodyPr/>
                    <a:lstStyle/>
                    <a:p>
                      <a:pPr marL="0" marR="0" algn="ctr">
                        <a:lnSpc>
                          <a:spcPct val="115000"/>
                        </a:lnSpc>
                        <a:spcBef>
                          <a:spcPts val="0"/>
                        </a:spcBef>
                        <a:spcAft>
                          <a:spcPts val="0"/>
                        </a:spcAft>
                      </a:pPr>
                      <a:r>
                        <a:rPr lang="en-US" sz="1100" spc="0">
                          <a:solidFill>
                            <a:srgbClr val="404040"/>
                          </a:solidFill>
                          <a:effectLst/>
                          <a:latin typeface="Helvetica Neue"/>
                          <a:ea typeface="ヒラギノ角ゴ Pro W3"/>
                          <a:cs typeface="Helvetica Neue"/>
                        </a:rPr>
                        <a:t>0.003</a:t>
                      </a:r>
                      <a:endParaRPr lang="en-US" sz="1000" spc="200">
                        <a:solidFill>
                          <a:srgbClr val="404040"/>
                        </a:solidFill>
                        <a:effectLst/>
                        <a:latin typeface="Century Schoolbook"/>
                        <a:ea typeface="ヒラギノ角ゴ Pro W3"/>
                        <a:cs typeface="Times New Roman"/>
                      </a:endParaRPr>
                    </a:p>
                  </a:txBody>
                  <a:tcPr marL="68580" marR="68580" marT="0" marB="0"/>
                </a:tc>
                <a:tc>
                  <a:txBody>
                    <a:bodyPr/>
                    <a:lstStyle/>
                    <a:p>
                      <a:pPr marL="0" marR="0" algn="ctr">
                        <a:lnSpc>
                          <a:spcPct val="115000"/>
                        </a:lnSpc>
                        <a:spcBef>
                          <a:spcPts val="0"/>
                        </a:spcBef>
                        <a:spcAft>
                          <a:spcPts val="0"/>
                        </a:spcAft>
                      </a:pPr>
                      <a:r>
                        <a:rPr lang="en-US" sz="1100" spc="0">
                          <a:solidFill>
                            <a:srgbClr val="404040"/>
                          </a:solidFill>
                          <a:effectLst/>
                          <a:latin typeface="Helvetica Neue"/>
                          <a:ea typeface="ヒラギノ角ゴ Pro W3"/>
                          <a:cs typeface="Helvetica Neue"/>
                        </a:rPr>
                        <a:t>12.323</a:t>
                      </a:r>
                      <a:endParaRPr lang="en-US" sz="1000" spc="200">
                        <a:solidFill>
                          <a:srgbClr val="404040"/>
                        </a:solidFill>
                        <a:effectLst/>
                        <a:latin typeface="Century Schoolbook"/>
                        <a:ea typeface="ヒラギノ角ゴ Pro W3"/>
                        <a:cs typeface="Times New Roman"/>
                      </a:endParaRPr>
                    </a:p>
                  </a:txBody>
                  <a:tcPr marL="68580" marR="68580" marT="0" marB="0"/>
                </a:tc>
                <a:tc>
                  <a:txBody>
                    <a:bodyPr/>
                    <a:lstStyle/>
                    <a:p>
                      <a:pPr marL="0" marR="0" algn="ctr">
                        <a:lnSpc>
                          <a:spcPct val="115000"/>
                        </a:lnSpc>
                        <a:spcBef>
                          <a:spcPts val="0"/>
                        </a:spcBef>
                        <a:spcAft>
                          <a:spcPts val="0"/>
                        </a:spcAft>
                      </a:pPr>
                      <a:r>
                        <a:rPr lang="en-US" sz="1100" spc="0">
                          <a:solidFill>
                            <a:srgbClr val="404040"/>
                          </a:solidFill>
                          <a:effectLst/>
                          <a:latin typeface="Helvetica Neue"/>
                          <a:ea typeface="ヒラギノ角ゴ Pro W3"/>
                          <a:cs typeface="Helvetica Neue"/>
                        </a:rPr>
                        <a:t>0.000</a:t>
                      </a:r>
                      <a:endParaRPr lang="en-US" sz="1000" spc="200">
                        <a:solidFill>
                          <a:srgbClr val="404040"/>
                        </a:solidFill>
                        <a:effectLst/>
                        <a:latin typeface="Century Schoolbook"/>
                        <a:ea typeface="ヒラギノ角ゴ Pro W3"/>
                        <a:cs typeface="Times New Roman"/>
                      </a:endParaRPr>
                    </a:p>
                  </a:txBody>
                  <a:tcPr marL="68580" marR="68580" marT="0" marB="0"/>
                </a:tc>
                <a:tc>
                  <a:txBody>
                    <a:bodyPr/>
                    <a:lstStyle/>
                    <a:p>
                      <a:pPr marL="0" marR="0" algn="ctr">
                        <a:lnSpc>
                          <a:spcPct val="115000"/>
                        </a:lnSpc>
                        <a:spcBef>
                          <a:spcPts val="0"/>
                        </a:spcBef>
                        <a:spcAft>
                          <a:spcPts val="0"/>
                        </a:spcAft>
                      </a:pPr>
                      <a:r>
                        <a:rPr lang="en-US" sz="1100" spc="0">
                          <a:solidFill>
                            <a:srgbClr val="404040"/>
                          </a:solidFill>
                          <a:effectLst/>
                          <a:latin typeface="Helvetica Neue"/>
                          <a:ea typeface="ヒラギノ角ゴ Pro W3"/>
                          <a:cs typeface="Helvetica Neue"/>
                        </a:rPr>
                        <a:t>0.029     0.039</a:t>
                      </a:r>
                      <a:endParaRPr lang="en-US" sz="1000" spc="200">
                        <a:solidFill>
                          <a:srgbClr val="404040"/>
                        </a:solidFill>
                        <a:effectLst/>
                        <a:latin typeface="Century Schoolbook"/>
                        <a:ea typeface="ヒラギノ角ゴ Pro W3"/>
                        <a:cs typeface="Times New Roman"/>
                      </a:endParaRPr>
                    </a:p>
                  </a:txBody>
                  <a:tcPr marL="68580" marR="68580" marT="0" marB="0"/>
                </a:tc>
                <a:tc>
                  <a:txBody>
                    <a:bodyPr/>
                    <a:lstStyle/>
                    <a:p>
                      <a:pPr marL="0" marR="0" algn="ctr">
                        <a:lnSpc>
                          <a:spcPct val="115000"/>
                        </a:lnSpc>
                        <a:spcBef>
                          <a:spcPts val="0"/>
                        </a:spcBef>
                        <a:spcAft>
                          <a:spcPts val="0"/>
                        </a:spcAft>
                      </a:pPr>
                      <a:r>
                        <a:rPr lang="en-US" sz="1100" spc="0">
                          <a:solidFill>
                            <a:srgbClr val="404040"/>
                          </a:solidFill>
                          <a:effectLst/>
                          <a:latin typeface="Helvetica Neue"/>
                          <a:ea typeface="ヒラギノ角ゴ Pro W3"/>
                          <a:cs typeface="Helvetica Neue"/>
                        </a:rPr>
                        <a:t>1.03458460673</a:t>
                      </a:r>
                      <a:endParaRPr lang="en-US" sz="1000" spc="200">
                        <a:solidFill>
                          <a:srgbClr val="404040"/>
                        </a:solidFill>
                        <a:effectLst/>
                        <a:latin typeface="Century Schoolbook"/>
                        <a:ea typeface="ヒラギノ角ゴ Pro W3"/>
                        <a:cs typeface="Times New Roman"/>
                      </a:endParaRPr>
                    </a:p>
                  </a:txBody>
                  <a:tcPr marL="68580" marR="68580" marT="0" marB="0"/>
                </a:tc>
              </a:tr>
              <a:tr h="406477">
                <a:tc>
                  <a:txBody>
                    <a:bodyPr/>
                    <a:lstStyle/>
                    <a:p>
                      <a:pPr marL="0" marR="0" algn="ctr">
                        <a:lnSpc>
                          <a:spcPct val="115000"/>
                        </a:lnSpc>
                        <a:spcBef>
                          <a:spcPts val="0"/>
                        </a:spcBef>
                        <a:spcAft>
                          <a:spcPts val="0"/>
                        </a:spcAft>
                      </a:pPr>
                      <a:r>
                        <a:rPr lang="en-US" sz="1100" spc="0">
                          <a:solidFill>
                            <a:srgbClr val="404040"/>
                          </a:solidFill>
                          <a:effectLst/>
                          <a:latin typeface="Helvetica Neue"/>
                          <a:ea typeface="ヒラギノ角ゴ Pro W3"/>
                          <a:cs typeface="Helvetica Neue"/>
                        </a:rPr>
                        <a:t>DTI Ratio</a:t>
                      </a:r>
                      <a:endParaRPr lang="en-US" sz="1000" spc="200">
                        <a:solidFill>
                          <a:srgbClr val="404040"/>
                        </a:solidFill>
                        <a:effectLst/>
                        <a:latin typeface="Century Schoolbook"/>
                        <a:ea typeface="ヒラギノ角ゴ Pro W3"/>
                        <a:cs typeface="Times New Roman"/>
                      </a:endParaRPr>
                    </a:p>
                  </a:txBody>
                  <a:tcPr marL="68580" marR="68580" marT="0" marB="0"/>
                </a:tc>
                <a:tc>
                  <a:txBody>
                    <a:bodyPr/>
                    <a:lstStyle/>
                    <a:p>
                      <a:pPr marL="0" marR="0" algn="ctr">
                        <a:lnSpc>
                          <a:spcPct val="115000"/>
                        </a:lnSpc>
                        <a:spcBef>
                          <a:spcPts val="0"/>
                        </a:spcBef>
                        <a:spcAft>
                          <a:spcPts val="0"/>
                        </a:spcAft>
                      </a:pPr>
                      <a:r>
                        <a:rPr lang="en-US" sz="1100" spc="0">
                          <a:solidFill>
                            <a:srgbClr val="404040"/>
                          </a:solidFill>
                          <a:effectLst/>
                          <a:latin typeface="Helvetica Neue"/>
                          <a:ea typeface="ヒラギノ角ゴ Pro W3"/>
                          <a:cs typeface="Helvetica Neue"/>
                        </a:rPr>
                        <a:t>0.0103</a:t>
                      </a:r>
                      <a:endParaRPr lang="en-US" sz="1000" spc="200">
                        <a:solidFill>
                          <a:srgbClr val="404040"/>
                        </a:solidFill>
                        <a:effectLst/>
                        <a:latin typeface="Century Schoolbook"/>
                        <a:ea typeface="ヒラギノ角ゴ Pro W3"/>
                        <a:cs typeface="Times New Roman"/>
                      </a:endParaRPr>
                    </a:p>
                  </a:txBody>
                  <a:tcPr marL="68580" marR="68580" marT="0" marB="0"/>
                </a:tc>
                <a:tc>
                  <a:txBody>
                    <a:bodyPr/>
                    <a:lstStyle/>
                    <a:p>
                      <a:pPr marL="0" marR="0" algn="ctr">
                        <a:lnSpc>
                          <a:spcPct val="115000"/>
                        </a:lnSpc>
                        <a:spcBef>
                          <a:spcPts val="0"/>
                        </a:spcBef>
                        <a:spcAft>
                          <a:spcPts val="0"/>
                        </a:spcAft>
                      </a:pPr>
                      <a:r>
                        <a:rPr lang="en-US" sz="1100" spc="0">
                          <a:solidFill>
                            <a:srgbClr val="404040"/>
                          </a:solidFill>
                          <a:effectLst/>
                          <a:latin typeface="Helvetica Neue"/>
                          <a:ea typeface="ヒラギノ角ゴ Pro W3"/>
                          <a:cs typeface="Helvetica Neue"/>
                        </a:rPr>
                        <a:t>0.003</a:t>
                      </a:r>
                      <a:endParaRPr lang="en-US" sz="1000" spc="200">
                        <a:solidFill>
                          <a:srgbClr val="404040"/>
                        </a:solidFill>
                        <a:effectLst/>
                        <a:latin typeface="Century Schoolbook"/>
                        <a:ea typeface="ヒラギノ角ゴ Pro W3"/>
                        <a:cs typeface="Times New Roman"/>
                      </a:endParaRPr>
                    </a:p>
                  </a:txBody>
                  <a:tcPr marL="68580" marR="68580" marT="0" marB="0"/>
                </a:tc>
                <a:tc>
                  <a:txBody>
                    <a:bodyPr/>
                    <a:lstStyle/>
                    <a:p>
                      <a:pPr marL="0" marR="0" algn="ctr">
                        <a:lnSpc>
                          <a:spcPct val="115000"/>
                        </a:lnSpc>
                        <a:spcBef>
                          <a:spcPts val="0"/>
                        </a:spcBef>
                        <a:spcAft>
                          <a:spcPts val="0"/>
                        </a:spcAft>
                      </a:pPr>
                      <a:r>
                        <a:rPr lang="en-US" sz="1100" spc="0">
                          <a:solidFill>
                            <a:srgbClr val="404040"/>
                          </a:solidFill>
                          <a:effectLst/>
                          <a:latin typeface="Helvetica Neue"/>
                          <a:ea typeface="ヒラギノ角ゴ Pro W3"/>
                          <a:cs typeface="Helvetica Neue"/>
                        </a:rPr>
                        <a:t>3.393</a:t>
                      </a:r>
                      <a:endParaRPr lang="en-US" sz="1000" spc="200">
                        <a:solidFill>
                          <a:srgbClr val="404040"/>
                        </a:solidFill>
                        <a:effectLst/>
                        <a:latin typeface="Century Schoolbook"/>
                        <a:ea typeface="ヒラギノ角ゴ Pro W3"/>
                        <a:cs typeface="Times New Roman"/>
                      </a:endParaRPr>
                    </a:p>
                  </a:txBody>
                  <a:tcPr marL="68580" marR="68580" marT="0" marB="0"/>
                </a:tc>
                <a:tc>
                  <a:txBody>
                    <a:bodyPr/>
                    <a:lstStyle/>
                    <a:p>
                      <a:pPr marL="0" marR="0" algn="ctr">
                        <a:lnSpc>
                          <a:spcPct val="115000"/>
                        </a:lnSpc>
                        <a:spcBef>
                          <a:spcPts val="0"/>
                        </a:spcBef>
                        <a:spcAft>
                          <a:spcPts val="0"/>
                        </a:spcAft>
                      </a:pPr>
                      <a:r>
                        <a:rPr lang="en-US" sz="1100" spc="0">
                          <a:solidFill>
                            <a:srgbClr val="404040"/>
                          </a:solidFill>
                          <a:effectLst/>
                          <a:latin typeface="Helvetica Neue"/>
                          <a:ea typeface="ヒラギノ角ゴ Pro W3"/>
                          <a:cs typeface="Helvetica Neue"/>
                        </a:rPr>
                        <a:t>0.001</a:t>
                      </a:r>
                      <a:endParaRPr lang="en-US" sz="1000" spc="200">
                        <a:solidFill>
                          <a:srgbClr val="404040"/>
                        </a:solidFill>
                        <a:effectLst/>
                        <a:latin typeface="Century Schoolbook"/>
                        <a:ea typeface="ヒラギノ角ゴ Pro W3"/>
                        <a:cs typeface="Times New Roman"/>
                      </a:endParaRPr>
                    </a:p>
                  </a:txBody>
                  <a:tcPr marL="68580" marR="68580" marT="0" marB="0"/>
                </a:tc>
                <a:tc>
                  <a:txBody>
                    <a:bodyPr/>
                    <a:lstStyle/>
                    <a:p>
                      <a:pPr marL="0" marR="0" algn="ctr">
                        <a:lnSpc>
                          <a:spcPct val="115000"/>
                        </a:lnSpc>
                        <a:spcBef>
                          <a:spcPts val="0"/>
                        </a:spcBef>
                        <a:spcAft>
                          <a:spcPts val="0"/>
                        </a:spcAft>
                      </a:pPr>
                      <a:r>
                        <a:rPr lang="en-US" sz="1100" spc="0">
                          <a:solidFill>
                            <a:srgbClr val="404040"/>
                          </a:solidFill>
                          <a:effectLst/>
                          <a:latin typeface="Helvetica Neue"/>
                          <a:ea typeface="ヒラギノ角ゴ Pro W3"/>
                          <a:cs typeface="Helvetica Neue"/>
                        </a:rPr>
                        <a:t>0.004     0.016</a:t>
                      </a:r>
                      <a:endParaRPr lang="en-US" sz="1000" spc="200">
                        <a:solidFill>
                          <a:srgbClr val="404040"/>
                        </a:solidFill>
                        <a:effectLst/>
                        <a:latin typeface="Century Schoolbook"/>
                        <a:ea typeface="ヒラギノ角ゴ Pro W3"/>
                        <a:cs typeface="Times New Roman"/>
                      </a:endParaRPr>
                    </a:p>
                  </a:txBody>
                  <a:tcPr marL="68580" marR="68580" marT="0" marB="0"/>
                </a:tc>
                <a:tc>
                  <a:txBody>
                    <a:bodyPr/>
                    <a:lstStyle/>
                    <a:p>
                      <a:pPr marL="0" marR="0" algn="ctr">
                        <a:lnSpc>
                          <a:spcPct val="115000"/>
                        </a:lnSpc>
                        <a:spcBef>
                          <a:spcPts val="0"/>
                        </a:spcBef>
                        <a:spcAft>
                          <a:spcPts val="0"/>
                        </a:spcAft>
                      </a:pPr>
                      <a:r>
                        <a:rPr lang="en-US" sz="1100" spc="0" dirty="0">
                          <a:solidFill>
                            <a:srgbClr val="404040"/>
                          </a:solidFill>
                          <a:effectLst/>
                          <a:latin typeface="Helvetica Neue"/>
                          <a:ea typeface="ヒラギノ角ゴ Pro W3"/>
                          <a:cs typeface="Helvetica Neue"/>
                        </a:rPr>
                        <a:t>1.01035322759</a:t>
                      </a:r>
                      <a:endParaRPr lang="en-US" sz="1000" spc="200" dirty="0">
                        <a:solidFill>
                          <a:srgbClr val="404040"/>
                        </a:solidFill>
                        <a:effectLst/>
                        <a:latin typeface="Century Schoolbook"/>
                        <a:ea typeface="ヒラギノ角ゴ Pro W3"/>
                        <a:cs typeface="Times New Roman"/>
                      </a:endParaRPr>
                    </a:p>
                  </a:txBody>
                  <a:tcPr marL="68580" marR="68580" marT="0" marB="0"/>
                </a:tc>
              </a:tr>
            </a:tbl>
          </a:graphicData>
        </a:graphic>
      </p:graphicFrame>
    </p:spTree>
    <p:extLst>
      <p:ext uri="{BB962C8B-B14F-4D97-AF65-F5344CB8AC3E}">
        <p14:creationId xmlns:p14="http://schemas.microsoft.com/office/powerpoint/2010/main" val="182904865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2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p:txBody>
          <a:bodyPr/>
          <a:lstStyle/>
          <a:p>
            <a:r>
              <a:rPr lang="en-US" dirty="0" smtClean="0">
                <a:latin typeface="+mn-lt"/>
              </a:rPr>
              <a:t>RECOMENDATION</a:t>
            </a:r>
            <a:endParaRPr lang="en-US" dirty="0">
              <a:latin typeface="+mn-lt"/>
            </a:endParaRPr>
          </a:p>
        </p:txBody>
      </p:sp>
      <p:sp>
        <p:nvSpPr>
          <p:cNvPr id="2" name="Rectangle 1"/>
          <p:cNvSpPr/>
          <p:nvPr/>
        </p:nvSpPr>
        <p:spPr>
          <a:xfrm>
            <a:off x="457200" y="1676400"/>
            <a:ext cx="8229600" cy="3170099"/>
          </a:xfrm>
          <a:prstGeom prst="rect">
            <a:avLst/>
          </a:prstGeom>
        </p:spPr>
        <p:txBody>
          <a:bodyPr wrap="square">
            <a:spAutoFit/>
          </a:bodyPr>
          <a:lstStyle/>
          <a:p>
            <a:r>
              <a:rPr lang="en-US" sz="2000" dirty="0">
                <a:solidFill>
                  <a:srgbClr val="000000"/>
                </a:solidFill>
                <a:latin typeface="+mn-lt"/>
                <a:ea typeface="+mn-ea"/>
              </a:rPr>
              <a:t>The large mortgage banks and other financial institutes buy loans from other banks and mortgage companies. This results in them having a variety of loans in their portfolio. Using a model that can identify potential Non Performing loans in advance gives these financial institution useful metrics that they can use to perform their risk analysis.</a:t>
            </a:r>
          </a:p>
          <a:p>
            <a:r>
              <a:rPr lang="en-US" sz="2000" dirty="0">
                <a:solidFill>
                  <a:srgbClr val="000000"/>
                </a:solidFill>
                <a:latin typeface="+mn-lt"/>
                <a:ea typeface="+mn-ea"/>
              </a:rPr>
              <a:t>       After the mortgage crisis of 2008, consumer habits have changed. Consumers constantly make choices between paying their mortgage and walking out. </a:t>
            </a:r>
            <a:r>
              <a:rPr lang="en-US" sz="2000" dirty="0">
                <a:solidFill>
                  <a:srgbClr val="000000"/>
                </a:solidFill>
                <a:latin typeface="+mn-lt"/>
                <a:ea typeface="+mn-ea"/>
              </a:rPr>
              <a:t>Its prudent for these financial institutes to identify loans that are at risk of default and provide them with incentives and other offers to keep them current in the mortgage </a:t>
            </a:r>
            <a:r>
              <a:rPr lang="en-US" sz="2000" dirty="0" smtClean="0">
                <a:solidFill>
                  <a:srgbClr val="000000"/>
                </a:solidFill>
                <a:latin typeface="+mn-lt"/>
                <a:ea typeface="+mn-ea"/>
              </a:rPr>
              <a:t>payment</a:t>
            </a:r>
            <a:r>
              <a:rPr lang="en-US" sz="1600" dirty="0">
                <a:solidFill>
                  <a:srgbClr val="000000"/>
                </a:solidFill>
              </a:rPr>
              <a:t>.</a:t>
            </a:r>
            <a:endParaRPr lang="en-US" dirty="0">
              <a:solidFill>
                <a:srgbClr val="000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3"/>
          <p:cNvSpPr>
            <a:spLocks noGrp="1" noChangeArrowheads="1"/>
          </p:cNvSpPr>
          <p:nvPr>
            <p:ph type="title"/>
          </p:nvPr>
        </p:nvSpPr>
        <p:spPr/>
        <p:txBody>
          <a:bodyPr/>
          <a:lstStyle/>
          <a:p>
            <a:r>
              <a:rPr lang="en-US" dirty="0">
                <a:latin typeface="+mn-lt"/>
              </a:rPr>
              <a:t>Introduction</a:t>
            </a:r>
          </a:p>
        </p:txBody>
      </p:sp>
      <p:sp>
        <p:nvSpPr>
          <p:cNvPr id="20482" name="Rectangle 2"/>
          <p:cNvSpPr>
            <a:spLocks noGrp="1" noChangeArrowheads="1"/>
          </p:cNvSpPr>
          <p:nvPr>
            <p:ph idx="1"/>
          </p:nvPr>
        </p:nvSpPr>
        <p:spPr>
          <a:xfrm>
            <a:off x="304800" y="1981200"/>
            <a:ext cx="8610600" cy="2833688"/>
          </a:xfrm>
        </p:spPr>
        <p:txBody>
          <a:bodyPr>
            <a:normAutofit fontScale="92500" lnSpcReduction="10000"/>
          </a:bodyPr>
          <a:lstStyle/>
          <a:p>
            <a:pPr marL="0" indent="0">
              <a:buNone/>
            </a:pPr>
            <a:r>
              <a:rPr lang="en-US" dirty="0" smtClean="0"/>
              <a:t>The </a:t>
            </a:r>
            <a:r>
              <a:rPr lang="en-US" dirty="0"/>
              <a:t>proposed model attempts to predict risk of a loan defaulting by estimating relationship between loan performance and other variables associated with loan like credit score, interest rates etc. The model will help financial institution to estimate the risk on their loan portfolio</a:t>
            </a:r>
            <a:r>
              <a:rPr lang="en-US" dirty="0" smtClean="0"/>
              <a:t>.</a:t>
            </a:r>
            <a:endParaRPr lang="en-US" sz="1800"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fade">
                                      <p:cBhvr>
                                        <p:cTn id="7" dur="2000"/>
                                        <p:tgtEl>
                                          <p:spTgt spid="204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en-US" dirty="0">
                <a:latin typeface="+mn-lt"/>
              </a:rPr>
              <a:t>DATA DESCRIPTION </a:t>
            </a:r>
          </a:p>
        </p:txBody>
      </p:sp>
      <p:sp>
        <p:nvSpPr>
          <p:cNvPr id="6151" name="Rectangle 7"/>
          <p:cNvSpPr>
            <a:spLocks noGrp="1" noChangeArrowheads="1"/>
          </p:cNvSpPr>
          <p:nvPr>
            <p:ph idx="1"/>
          </p:nvPr>
        </p:nvSpPr>
        <p:spPr/>
        <p:txBody>
          <a:bodyPr/>
          <a:lstStyle/>
          <a:p>
            <a:r>
              <a:rPr lang="en-US" dirty="0" smtClean="0"/>
              <a:t>Data </a:t>
            </a:r>
            <a:r>
              <a:rPr lang="en-US" dirty="0"/>
              <a:t>is made available from Freddie </a:t>
            </a:r>
            <a:r>
              <a:rPr lang="en-US" dirty="0" smtClean="0"/>
              <a:t>Mae</a:t>
            </a:r>
            <a:endParaRPr lang="en-US" dirty="0"/>
          </a:p>
          <a:p>
            <a:pPr lvl="0"/>
            <a:r>
              <a:rPr lang="en-US" dirty="0"/>
              <a:t>Single Family Loan-Level </a:t>
            </a:r>
            <a:r>
              <a:rPr lang="en-US" dirty="0" smtClean="0"/>
              <a:t>Dataset (1999-2005)</a:t>
            </a:r>
            <a:endParaRPr lang="en-US" dirty="0"/>
          </a:p>
          <a:p>
            <a:pPr lvl="0"/>
            <a:r>
              <a:rPr lang="en-US" dirty="0"/>
              <a:t>Monthly Performance </a:t>
            </a:r>
            <a:r>
              <a:rPr lang="en-US" dirty="0" smtClean="0"/>
              <a:t>Dataset</a:t>
            </a:r>
          </a:p>
          <a:p>
            <a:pPr lvl="0"/>
            <a:r>
              <a:rPr lang="en-US" dirty="0" smtClean="0"/>
              <a:t>Some of Merged Dataset Columns :</a:t>
            </a:r>
            <a:r>
              <a:rPr lang="en-US" dirty="0"/>
              <a:t>Credit </a:t>
            </a:r>
            <a:r>
              <a:rPr lang="en-US" dirty="0" smtClean="0"/>
              <a:t>score</a:t>
            </a:r>
            <a:r>
              <a:rPr lang="en-US" dirty="0" smtClean="0">
                <a:effectLst/>
              </a:rPr>
              <a:t>,</a:t>
            </a:r>
            <a:r>
              <a:rPr lang="en-US" dirty="0"/>
              <a:t> </a:t>
            </a:r>
            <a:r>
              <a:rPr lang="en-US" dirty="0" smtClean="0"/>
              <a:t>CLTV</a:t>
            </a:r>
            <a:r>
              <a:rPr lang="en-US" dirty="0" smtClean="0">
                <a:effectLst/>
              </a:rPr>
              <a:t>,</a:t>
            </a:r>
            <a:r>
              <a:rPr lang="en-US" dirty="0" smtClean="0"/>
              <a:t> LTV</a:t>
            </a:r>
            <a:r>
              <a:rPr lang="en-US" dirty="0" smtClean="0">
                <a:effectLst/>
              </a:rPr>
              <a:t>,</a:t>
            </a:r>
            <a:r>
              <a:rPr lang="en-US" dirty="0" smtClean="0"/>
              <a:t> DTI</a:t>
            </a:r>
            <a:r>
              <a:rPr lang="en-US" dirty="0" smtClean="0">
                <a:effectLst/>
              </a:rPr>
              <a:t>,</a:t>
            </a:r>
            <a:r>
              <a:rPr lang="en-US" dirty="0" smtClean="0"/>
              <a:t> </a:t>
            </a:r>
            <a:r>
              <a:rPr lang="en-US" dirty="0"/>
              <a:t>Current loan delinquency </a:t>
            </a:r>
            <a:r>
              <a:rPr lang="en-US" dirty="0" smtClean="0"/>
              <a:t>status,</a:t>
            </a:r>
            <a:r>
              <a:rPr lang="en-US" dirty="0" smtClean="0">
                <a:effectLst/>
              </a:rPr>
              <a:t> </a:t>
            </a:r>
            <a:r>
              <a:rPr lang="en-US" dirty="0"/>
              <a:t>Monthly reporting </a:t>
            </a:r>
            <a:r>
              <a:rPr lang="en-US" dirty="0" smtClean="0"/>
              <a:t>period</a:t>
            </a:r>
            <a:r>
              <a:rPr lang="en-US" dirty="0"/>
              <a:t>.</a:t>
            </a:r>
            <a:endParaRPr lang="en-US" dirty="0" smtClean="0">
              <a:effectLst/>
            </a:endParaRPr>
          </a:p>
          <a:p>
            <a:pPr marL="0" lvl="0" indent="0">
              <a:buNone/>
            </a:pPr>
            <a:endParaRPr lang="en-US" dirty="0" smtClean="0"/>
          </a:p>
          <a:p>
            <a:pPr marL="0" lvl="0" indent="0">
              <a:buNone/>
            </a:pP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51">
                                            <p:txEl>
                                              <p:pRg st="0" end="0"/>
                                            </p:txEl>
                                          </p:spTgt>
                                        </p:tgtEl>
                                        <p:attrNameLst>
                                          <p:attrName>style.visibility</p:attrName>
                                        </p:attrNameLst>
                                      </p:cBhvr>
                                      <p:to>
                                        <p:strVal val="visible"/>
                                      </p:to>
                                    </p:set>
                                    <p:animEffect transition="in" filter="fade">
                                      <p:cBhvr>
                                        <p:cTn id="7" dur="2000"/>
                                        <p:tgtEl>
                                          <p:spTgt spid="61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51">
                                            <p:txEl>
                                              <p:pRg st="1" end="1"/>
                                            </p:txEl>
                                          </p:spTgt>
                                        </p:tgtEl>
                                        <p:attrNameLst>
                                          <p:attrName>style.visibility</p:attrName>
                                        </p:attrNameLst>
                                      </p:cBhvr>
                                      <p:to>
                                        <p:strVal val="visible"/>
                                      </p:to>
                                    </p:set>
                                    <p:animEffect transition="in" filter="fade">
                                      <p:cBhvr>
                                        <p:cTn id="12" dur="2000"/>
                                        <p:tgtEl>
                                          <p:spTgt spid="61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151">
                                            <p:txEl>
                                              <p:pRg st="2" end="2"/>
                                            </p:txEl>
                                          </p:spTgt>
                                        </p:tgtEl>
                                        <p:attrNameLst>
                                          <p:attrName>style.visibility</p:attrName>
                                        </p:attrNameLst>
                                      </p:cBhvr>
                                      <p:to>
                                        <p:strVal val="visible"/>
                                      </p:to>
                                    </p:set>
                                    <p:animEffect transition="in" filter="fade">
                                      <p:cBhvr>
                                        <p:cTn id="17" dur="2000"/>
                                        <p:tgtEl>
                                          <p:spTgt spid="61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151">
                                            <p:txEl>
                                              <p:pRg st="3" end="3"/>
                                            </p:txEl>
                                          </p:spTgt>
                                        </p:tgtEl>
                                        <p:attrNameLst>
                                          <p:attrName>style.visibility</p:attrName>
                                        </p:attrNameLst>
                                      </p:cBhvr>
                                      <p:to>
                                        <p:strVal val="visible"/>
                                      </p:to>
                                    </p:set>
                                    <p:animEffect transition="in" filter="fade">
                                      <p:cBhvr>
                                        <p:cTn id="22" dur="2000"/>
                                        <p:tgtEl>
                                          <p:spTgt spid="61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dirty="0" smtClean="0">
                <a:latin typeface="+mn-lt"/>
              </a:rPr>
              <a:t>DATA WRANGLING</a:t>
            </a:r>
            <a:endParaRPr lang="en-US" dirty="0">
              <a:latin typeface="+mn-lt"/>
            </a:endParaRPr>
          </a:p>
        </p:txBody>
      </p:sp>
      <p:sp>
        <p:nvSpPr>
          <p:cNvPr id="104451" name="Rectangle 3"/>
          <p:cNvSpPr>
            <a:spLocks noGrp="1" noChangeArrowheads="1"/>
          </p:cNvSpPr>
          <p:nvPr>
            <p:ph idx="1"/>
          </p:nvPr>
        </p:nvSpPr>
        <p:spPr>
          <a:xfrm>
            <a:off x="152400" y="1828800"/>
            <a:ext cx="8610600" cy="3276600"/>
          </a:xfrm>
        </p:spPr>
        <p:txBody>
          <a:bodyPr>
            <a:normAutofit fontScale="92500" lnSpcReduction="20000"/>
          </a:bodyPr>
          <a:lstStyle/>
          <a:p>
            <a:pPr>
              <a:spcBef>
                <a:spcPct val="50000"/>
              </a:spcBef>
            </a:pPr>
            <a:r>
              <a:rPr lang="en-US" dirty="0" smtClean="0"/>
              <a:t>Clean Foreclosed Loan as its out of scope.</a:t>
            </a:r>
          </a:p>
          <a:p>
            <a:pPr>
              <a:spcBef>
                <a:spcPct val="50000"/>
              </a:spcBef>
            </a:pPr>
            <a:r>
              <a:rPr lang="en-US" dirty="0" smtClean="0"/>
              <a:t>Clean loan data missing credit score.</a:t>
            </a:r>
            <a:endParaRPr lang="en-US" dirty="0"/>
          </a:p>
          <a:p>
            <a:pPr>
              <a:spcBef>
                <a:spcPct val="50000"/>
              </a:spcBef>
            </a:pPr>
            <a:r>
              <a:rPr lang="en-US" dirty="0" smtClean="0"/>
              <a:t>Transform some string values to numeric so that statistical functions can be applied.</a:t>
            </a:r>
          </a:p>
          <a:p>
            <a:pPr>
              <a:spcBef>
                <a:spcPct val="50000"/>
              </a:spcBef>
            </a:pPr>
            <a:r>
              <a:rPr lang="en-US" dirty="0" smtClean="0"/>
              <a:t>Define new column Non-performing as binary (0,1)</a:t>
            </a:r>
          </a:p>
          <a:p>
            <a:pPr lvl="0">
              <a:spcBef>
                <a:spcPct val="50000"/>
              </a:spcBef>
            </a:pPr>
            <a:r>
              <a:rPr lang="en-US" dirty="0" smtClean="0"/>
              <a:t>New columns YEAR and QUARTER added</a:t>
            </a:r>
            <a:endParaRPr lang="en-US" dirty="0" smtClean="0">
              <a:effectLst/>
            </a:endParaRPr>
          </a:p>
          <a:p>
            <a:pPr>
              <a:spcBef>
                <a:spcPct val="50000"/>
              </a:spcBef>
            </a:pP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animEffect transition="in" filter="fade">
                                      <p:cBhvr>
                                        <p:cTn id="7" dur="2000"/>
                                        <p:tgtEl>
                                          <p:spTgt spid="1044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4451">
                                            <p:txEl>
                                              <p:pRg st="1" end="1"/>
                                            </p:txEl>
                                          </p:spTgt>
                                        </p:tgtEl>
                                        <p:attrNameLst>
                                          <p:attrName>style.visibility</p:attrName>
                                        </p:attrNameLst>
                                      </p:cBhvr>
                                      <p:to>
                                        <p:strVal val="visible"/>
                                      </p:to>
                                    </p:set>
                                    <p:animEffect transition="in" filter="fade">
                                      <p:cBhvr>
                                        <p:cTn id="12" dur="2000"/>
                                        <p:tgtEl>
                                          <p:spTgt spid="1044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4451">
                                            <p:txEl>
                                              <p:pRg st="2" end="2"/>
                                            </p:txEl>
                                          </p:spTgt>
                                        </p:tgtEl>
                                        <p:attrNameLst>
                                          <p:attrName>style.visibility</p:attrName>
                                        </p:attrNameLst>
                                      </p:cBhvr>
                                      <p:to>
                                        <p:strVal val="visible"/>
                                      </p:to>
                                    </p:set>
                                    <p:animEffect transition="in" filter="fade">
                                      <p:cBhvr>
                                        <p:cTn id="17" dur="2000"/>
                                        <p:tgtEl>
                                          <p:spTgt spid="1044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4451">
                                            <p:txEl>
                                              <p:pRg st="3" end="3"/>
                                            </p:txEl>
                                          </p:spTgt>
                                        </p:tgtEl>
                                        <p:attrNameLst>
                                          <p:attrName>style.visibility</p:attrName>
                                        </p:attrNameLst>
                                      </p:cBhvr>
                                      <p:to>
                                        <p:strVal val="visible"/>
                                      </p:to>
                                    </p:set>
                                    <p:animEffect transition="in" filter="fade">
                                      <p:cBhvr>
                                        <p:cTn id="22" dur="2000"/>
                                        <p:tgtEl>
                                          <p:spTgt spid="1044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4451">
                                            <p:txEl>
                                              <p:pRg st="4" end="4"/>
                                            </p:txEl>
                                          </p:spTgt>
                                        </p:tgtEl>
                                        <p:attrNameLst>
                                          <p:attrName>style.visibility</p:attrName>
                                        </p:attrNameLst>
                                      </p:cBhvr>
                                      <p:to>
                                        <p:strVal val="visible"/>
                                      </p:to>
                                    </p:set>
                                    <p:animEffect transition="in" filter="fade">
                                      <p:cBhvr>
                                        <p:cTn id="27" dur="2000"/>
                                        <p:tgtEl>
                                          <p:spTgt spid="1044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4" name="Rectangle 6"/>
          <p:cNvSpPr>
            <a:spLocks noGrp="1" noChangeArrowheads="1"/>
          </p:cNvSpPr>
          <p:nvPr>
            <p:ph type="title"/>
          </p:nvPr>
        </p:nvSpPr>
        <p:spPr>
          <a:xfrm>
            <a:off x="304800" y="228600"/>
            <a:ext cx="8610600" cy="533400"/>
          </a:xfrm>
        </p:spPr>
        <p:txBody>
          <a:bodyPr>
            <a:normAutofit fontScale="90000"/>
          </a:bodyPr>
          <a:lstStyle/>
          <a:p>
            <a:r>
              <a:rPr lang="en-US" dirty="0" smtClean="0">
                <a:latin typeface="+mn-lt"/>
              </a:rPr>
              <a:t>FEATURE CORRELATION</a:t>
            </a:r>
            <a:endParaRPr lang="en-US" dirty="0">
              <a:latin typeface="+mn-lt"/>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28600" y="990600"/>
            <a:ext cx="4267200" cy="2667000"/>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581400"/>
            <a:ext cx="4267200" cy="2667000"/>
          </a:xfrm>
          <a:prstGeom prst="rect">
            <a:avLst/>
          </a:prstGeom>
          <a:noFill/>
          <a:ln>
            <a:noFill/>
          </a:ln>
        </p:spPr>
      </p:pic>
      <p:sp>
        <p:nvSpPr>
          <p:cNvPr id="14" name="TextBox 13"/>
          <p:cNvSpPr txBox="1"/>
          <p:nvPr/>
        </p:nvSpPr>
        <p:spPr>
          <a:xfrm>
            <a:off x="4876800" y="1295400"/>
            <a:ext cx="3810000" cy="1200329"/>
          </a:xfrm>
          <a:prstGeom prst="rect">
            <a:avLst/>
          </a:prstGeom>
          <a:noFill/>
          <a:effectLst>
            <a:softEdge rad="431800"/>
          </a:effectLst>
        </p:spPr>
        <p:txBody>
          <a:bodyPr wrap="square" rtlCol="0">
            <a:spAutoFit/>
          </a:bodyPr>
          <a:lstStyle/>
          <a:p>
            <a:pPr marL="285750" indent="-285750">
              <a:buFont typeface="Arial"/>
              <a:buChar char="•"/>
            </a:pPr>
            <a:r>
              <a:rPr lang="en-US" dirty="0">
                <a:latin typeface="+mn-lt"/>
                <a:ea typeface="+mn-ea"/>
              </a:rPr>
              <a:t>Credit Score vs. % Of Loan Not Performing</a:t>
            </a:r>
          </a:p>
          <a:p>
            <a:pPr marL="285750" indent="-285750">
              <a:buFont typeface="Arial"/>
              <a:buChar char="•"/>
            </a:pPr>
            <a:endParaRPr lang="en-US" dirty="0">
              <a:latin typeface="+mn-lt"/>
              <a:ea typeface="+mn-ea"/>
            </a:endParaRPr>
          </a:p>
          <a:p>
            <a:pPr marL="285750" indent="-285750">
              <a:buFont typeface="Arial"/>
              <a:buChar char="•"/>
            </a:pPr>
            <a:r>
              <a:rPr lang="en-US" dirty="0">
                <a:latin typeface="+mn-lt"/>
                <a:ea typeface="+mn-ea"/>
              </a:rPr>
              <a:t>Negative Correlation </a:t>
            </a:r>
          </a:p>
        </p:txBody>
      </p:sp>
      <p:sp>
        <p:nvSpPr>
          <p:cNvPr id="18" name="TextBox 17"/>
          <p:cNvSpPr txBox="1"/>
          <p:nvPr/>
        </p:nvSpPr>
        <p:spPr>
          <a:xfrm>
            <a:off x="533400" y="4191000"/>
            <a:ext cx="3810000" cy="1754327"/>
          </a:xfrm>
          <a:prstGeom prst="rect">
            <a:avLst/>
          </a:prstGeom>
          <a:noFill/>
        </p:spPr>
        <p:txBody>
          <a:bodyPr wrap="square" rtlCol="0">
            <a:spAutoFit/>
          </a:bodyPr>
          <a:lstStyle/>
          <a:p>
            <a:pPr marL="285750" indent="-285750">
              <a:buFont typeface="Arial"/>
              <a:buChar char="•"/>
            </a:pPr>
            <a:r>
              <a:rPr lang="en-US" dirty="0">
                <a:latin typeface="+mn-lt"/>
                <a:ea typeface="+mn-ea"/>
              </a:rPr>
              <a:t>Loan to Value Ratio vs. % Of Loan Not Performing</a:t>
            </a:r>
          </a:p>
          <a:p>
            <a:pPr marL="285750" indent="-285750">
              <a:buFont typeface="Arial"/>
              <a:buChar char="•"/>
            </a:pPr>
            <a:endParaRPr lang="en-US" dirty="0">
              <a:latin typeface="+mn-lt"/>
              <a:ea typeface="+mn-ea"/>
            </a:endParaRPr>
          </a:p>
          <a:p>
            <a:pPr marL="285750" indent="-285750">
              <a:buFont typeface="Arial"/>
              <a:buChar char="•"/>
            </a:pPr>
            <a:r>
              <a:rPr lang="en-US" dirty="0">
                <a:latin typeface="+mn-lt"/>
                <a:ea typeface="+mn-ea"/>
              </a:rPr>
              <a:t>Positive Correlation </a:t>
            </a:r>
          </a:p>
          <a:p>
            <a:endParaRPr lang="en-US" dirty="0"/>
          </a:p>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8" name="Rectangle 6"/>
          <p:cNvSpPr>
            <a:spLocks noGrp="1" noChangeArrowheads="1"/>
          </p:cNvSpPr>
          <p:nvPr>
            <p:ph type="title"/>
          </p:nvPr>
        </p:nvSpPr>
        <p:spPr>
          <a:xfrm>
            <a:off x="304800" y="228600"/>
            <a:ext cx="8610600" cy="609600"/>
          </a:xfrm>
        </p:spPr>
        <p:txBody>
          <a:bodyPr>
            <a:normAutofit fontScale="90000"/>
          </a:bodyPr>
          <a:lstStyle/>
          <a:p>
            <a:r>
              <a:rPr lang="en-US" dirty="0" smtClean="0">
                <a:latin typeface="+mn-lt"/>
              </a:rPr>
              <a:t>FEATURE CORRELATION</a:t>
            </a:r>
            <a:endParaRPr lang="en-US" dirty="0">
              <a:latin typeface="+mn-lt"/>
            </a:endParaRPr>
          </a:p>
        </p:txBody>
      </p:sp>
      <p:pic>
        <p:nvPicPr>
          <p:cNvPr id="50" name="Picture 49"/>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43000"/>
            <a:ext cx="4038600" cy="2512695"/>
          </a:xfrm>
          <a:prstGeom prst="rect">
            <a:avLst/>
          </a:prstGeom>
          <a:noFill/>
          <a:ln>
            <a:noFill/>
          </a:ln>
        </p:spPr>
      </p:pic>
      <p:pic>
        <p:nvPicPr>
          <p:cNvPr id="51" name="Picture 50"/>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962400"/>
            <a:ext cx="4038600" cy="2514600"/>
          </a:xfrm>
          <a:prstGeom prst="rect">
            <a:avLst/>
          </a:prstGeom>
          <a:noFill/>
          <a:ln>
            <a:noFill/>
          </a:ln>
        </p:spPr>
      </p:pic>
      <p:sp>
        <p:nvSpPr>
          <p:cNvPr id="52" name="TextBox 51"/>
          <p:cNvSpPr txBox="1"/>
          <p:nvPr/>
        </p:nvSpPr>
        <p:spPr>
          <a:xfrm>
            <a:off x="533400" y="4191000"/>
            <a:ext cx="3810000" cy="1754327"/>
          </a:xfrm>
          <a:prstGeom prst="rect">
            <a:avLst/>
          </a:prstGeom>
          <a:noFill/>
        </p:spPr>
        <p:txBody>
          <a:bodyPr wrap="square" rtlCol="0">
            <a:spAutoFit/>
          </a:bodyPr>
          <a:lstStyle/>
          <a:p>
            <a:pPr marL="285750" indent="-285750">
              <a:buFont typeface="Arial"/>
              <a:buChar char="•"/>
            </a:pPr>
            <a:r>
              <a:rPr lang="en-US" dirty="0" smtClean="0">
                <a:latin typeface="+mn-lt"/>
                <a:ea typeface="+mn-ea"/>
              </a:rPr>
              <a:t>Debt to Income Ratio vs</a:t>
            </a:r>
            <a:r>
              <a:rPr lang="en-US" dirty="0">
                <a:latin typeface="+mn-lt"/>
                <a:ea typeface="+mn-ea"/>
              </a:rPr>
              <a:t>. % </a:t>
            </a:r>
            <a:r>
              <a:rPr lang="en-US" dirty="0" smtClean="0">
                <a:latin typeface="+mn-lt"/>
                <a:ea typeface="+mn-ea"/>
              </a:rPr>
              <a:t>Of Loan </a:t>
            </a:r>
            <a:r>
              <a:rPr lang="en-US" dirty="0">
                <a:latin typeface="+mn-lt"/>
                <a:ea typeface="+mn-ea"/>
              </a:rPr>
              <a:t>Not Performing</a:t>
            </a:r>
          </a:p>
          <a:p>
            <a:pPr marL="285750" indent="-285750">
              <a:buFont typeface="Arial"/>
              <a:buChar char="•"/>
            </a:pPr>
            <a:endParaRPr lang="en-US" dirty="0">
              <a:latin typeface="+mn-lt"/>
              <a:ea typeface="+mn-ea"/>
            </a:endParaRPr>
          </a:p>
          <a:p>
            <a:pPr marL="285750" indent="-285750">
              <a:buFont typeface="Arial"/>
              <a:buChar char="•"/>
            </a:pPr>
            <a:r>
              <a:rPr lang="en-US" dirty="0" smtClean="0">
                <a:latin typeface="+mn-lt"/>
                <a:ea typeface="+mn-ea"/>
              </a:rPr>
              <a:t>Positive Correlation for most part</a:t>
            </a:r>
            <a:endParaRPr lang="en-US" dirty="0">
              <a:latin typeface="+mn-lt"/>
              <a:ea typeface="+mn-ea"/>
            </a:endParaRPr>
          </a:p>
          <a:p>
            <a:endParaRPr lang="en-US" dirty="0"/>
          </a:p>
          <a:p>
            <a:endParaRPr lang="en-US" dirty="0"/>
          </a:p>
        </p:txBody>
      </p:sp>
      <p:sp>
        <p:nvSpPr>
          <p:cNvPr id="57" name="TextBox 56"/>
          <p:cNvSpPr txBox="1"/>
          <p:nvPr/>
        </p:nvSpPr>
        <p:spPr>
          <a:xfrm>
            <a:off x="4800600" y="1295400"/>
            <a:ext cx="3810000" cy="2031325"/>
          </a:xfrm>
          <a:prstGeom prst="rect">
            <a:avLst/>
          </a:prstGeom>
          <a:noFill/>
        </p:spPr>
        <p:txBody>
          <a:bodyPr wrap="square" rtlCol="0">
            <a:spAutoFit/>
          </a:bodyPr>
          <a:lstStyle/>
          <a:p>
            <a:pPr marL="285750" indent="-285750">
              <a:buFont typeface="Arial"/>
              <a:buChar char="•"/>
            </a:pPr>
            <a:r>
              <a:rPr lang="en-US" dirty="0" smtClean="0">
                <a:latin typeface="+mn-lt"/>
                <a:ea typeface="+mn-ea"/>
              </a:rPr>
              <a:t>Interest Rate vs. </a:t>
            </a:r>
            <a:r>
              <a:rPr lang="en-US" dirty="0">
                <a:latin typeface="+mn-lt"/>
                <a:ea typeface="+mn-ea"/>
              </a:rPr>
              <a:t>% Of Loan Not Performing</a:t>
            </a:r>
          </a:p>
          <a:p>
            <a:pPr marL="285750" indent="-285750">
              <a:buFont typeface="Arial"/>
              <a:buChar char="•"/>
            </a:pPr>
            <a:endParaRPr lang="en-US" dirty="0">
              <a:latin typeface="+mn-lt"/>
              <a:ea typeface="+mn-ea"/>
            </a:endParaRPr>
          </a:p>
          <a:p>
            <a:pPr marL="285750" indent="-285750">
              <a:buFont typeface="Arial"/>
              <a:buChar char="•"/>
            </a:pPr>
            <a:r>
              <a:rPr lang="en-US" dirty="0" smtClean="0">
                <a:latin typeface="+mn-lt"/>
                <a:ea typeface="+mn-ea"/>
              </a:rPr>
              <a:t>A median value range with lowest % of non-performing </a:t>
            </a:r>
            <a:r>
              <a:rPr lang="en-US" dirty="0">
                <a:latin typeface="+mn-lt"/>
                <a:ea typeface="+mn-ea"/>
              </a:rPr>
              <a:t>loan</a:t>
            </a:r>
          </a:p>
          <a:p>
            <a:endParaRPr lang="en-US" dirty="0"/>
          </a:p>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title"/>
          </p:nvPr>
        </p:nvSpPr>
        <p:spPr>
          <a:xfrm>
            <a:off x="381000" y="152400"/>
            <a:ext cx="8610600" cy="762000"/>
          </a:xfrm>
        </p:spPr>
        <p:txBody>
          <a:bodyPr>
            <a:noAutofit/>
          </a:bodyPr>
          <a:lstStyle/>
          <a:p>
            <a:r>
              <a:rPr lang="en-US" sz="3600" dirty="0" smtClean="0">
                <a:latin typeface="+mn-lt"/>
              </a:rPr>
              <a:t>CORRELATION BETWEEN FEATURES</a:t>
            </a:r>
            <a:r>
              <a:rPr lang="en-US" sz="3600" dirty="0" smtClean="0">
                <a:effectLst/>
                <a:latin typeface="+mn-lt"/>
              </a:rPr>
              <a:t> </a:t>
            </a:r>
            <a:endParaRPr lang="en-US" sz="3600" dirty="0">
              <a:latin typeface="+mn-lt"/>
            </a:endParaRPr>
          </a:p>
        </p:txBody>
      </p:sp>
      <p:sp>
        <p:nvSpPr>
          <p:cNvPr id="9229" name="Text Box 13"/>
          <p:cNvSpPr txBox="1">
            <a:spLocks noChangeArrowheads="1"/>
          </p:cNvSpPr>
          <p:nvPr/>
        </p:nvSpPr>
        <p:spPr bwMode="auto">
          <a:xfrm>
            <a:off x="2716213" y="5573713"/>
            <a:ext cx="1316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pic>
        <p:nvPicPr>
          <p:cNvPr id="15" name="Picture 14"/>
          <p:cNvPicPr/>
          <p:nvPr/>
        </p:nvPicPr>
        <p:blipFill>
          <a:blip r:embed="rId2">
            <a:extLst>
              <a:ext uri="{28A0092B-C50C-407E-A947-70E740481C1C}">
                <a14:useLocalDpi xmlns:a14="http://schemas.microsoft.com/office/drawing/2010/main" val="0"/>
              </a:ext>
            </a:extLst>
          </a:blip>
          <a:srcRect/>
          <a:stretch>
            <a:fillRect/>
          </a:stretch>
        </p:blipFill>
        <p:spPr bwMode="auto">
          <a:xfrm>
            <a:off x="304800" y="914400"/>
            <a:ext cx="4191000" cy="2057400"/>
          </a:xfrm>
          <a:prstGeom prst="rect">
            <a:avLst/>
          </a:prstGeom>
          <a:noFill/>
          <a:ln>
            <a:noFill/>
          </a:ln>
        </p:spPr>
      </p:pic>
      <p:graphicFrame>
        <p:nvGraphicFramePr>
          <p:cNvPr id="3" name="Table 2"/>
          <p:cNvGraphicFramePr>
            <a:graphicFrameLocks noGrp="1"/>
          </p:cNvGraphicFramePr>
          <p:nvPr>
            <p:extLst>
              <p:ext uri="{D42A27DB-BD31-4B8C-83A1-F6EECF244321}">
                <p14:modId xmlns:p14="http://schemas.microsoft.com/office/powerpoint/2010/main" val="3379340830"/>
              </p:ext>
            </p:extLst>
          </p:nvPr>
        </p:nvGraphicFramePr>
        <p:xfrm>
          <a:off x="304800" y="3268980"/>
          <a:ext cx="4190999" cy="998219"/>
        </p:xfrm>
        <a:graphic>
          <a:graphicData uri="http://schemas.openxmlformats.org/drawingml/2006/table">
            <a:tbl>
              <a:tblPr firstRow="1" bandRow="1">
                <a:tableStyleId>{5C22544A-7EE6-4342-B048-85BDC9FD1C3A}</a:tableStyleId>
              </a:tblPr>
              <a:tblGrid>
                <a:gridCol w="1507873"/>
                <a:gridCol w="1507873"/>
                <a:gridCol w="1175253"/>
              </a:tblGrid>
              <a:tr h="280967">
                <a:tc>
                  <a:txBody>
                    <a:bodyPr/>
                    <a:lstStyle/>
                    <a:p>
                      <a:pPr marL="274320" marR="0" indent="171450">
                        <a:lnSpc>
                          <a:spcPct val="115000"/>
                        </a:lnSpc>
                        <a:spcBef>
                          <a:spcPts val="0"/>
                        </a:spcBef>
                        <a:spcAft>
                          <a:spcPts val="0"/>
                        </a:spcAft>
                      </a:pPr>
                      <a:r>
                        <a:rPr lang="en-US" sz="1400" spc="0">
                          <a:solidFill>
                            <a:srgbClr val="000000"/>
                          </a:solidFill>
                          <a:effectLst/>
                          <a:latin typeface="Century Schoolbook"/>
                          <a:ea typeface="ヒラギノ角ゴ Pro W3"/>
                          <a:cs typeface="Arial"/>
                        </a:rPr>
                        <a:t> </a:t>
                      </a:r>
                      <a:endParaRPr lang="en-US" sz="1000" spc="200">
                        <a:solidFill>
                          <a:srgbClr val="404040"/>
                        </a:solidFill>
                        <a:effectLst/>
                        <a:latin typeface="Century Schoolbook"/>
                        <a:ea typeface="ヒラギノ角ゴ Pro W3"/>
                        <a:cs typeface="Times New Roman"/>
                      </a:endParaRPr>
                    </a:p>
                  </a:txBody>
                  <a:tcPr marL="68580" marR="68580" marT="0" marB="0" anchor="ctr"/>
                </a:tc>
                <a:tc>
                  <a:txBody>
                    <a:bodyPr/>
                    <a:lstStyle/>
                    <a:p>
                      <a:pPr marL="0" marR="0">
                        <a:lnSpc>
                          <a:spcPct val="115000"/>
                        </a:lnSpc>
                        <a:spcBef>
                          <a:spcPts val="0"/>
                        </a:spcBef>
                        <a:spcAft>
                          <a:spcPts val="0"/>
                        </a:spcAft>
                      </a:pPr>
                      <a:r>
                        <a:rPr lang="en-US" sz="1400" b="1" spc="0">
                          <a:solidFill>
                            <a:srgbClr val="404040"/>
                          </a:solidFill>
                          <a:effectLst/>
                          <a:latin typeface="Helvetica Neue"/>
                          <a:ea typeface="ヒラギノ角ゴ Pro W3"/>
                          <a:cs typeface="Helvetica Neue"/>
                        </a:rPr>
                        <a:t>CREDIT SCORE</a:t>
                      </a:r>
                      <a:endParaRPr lang="en-US" sz="1000" spc="200">
                        <a:solidFill>
                          <a:srgbClr val="404040"/>
                        </a:solidFill>
                        <a:effectLst/>
                        <a:latin typeface="Century Schoolbook"/>
                        <a:ea typeface="ヒラギノ角ゴ Pro W3"/>
                        <a:cs typeface="Times New Roman"/>
                      </a:endParaRPr>
                    </a:p>
                  </a:txBody>
                  <a:tcPr marL="68580" marR="68580" marT="0" marB="0" anchor="ctr"/>
                </a:tc>
                <a:tc>
                  <a:txBody>
                    <a:bodyPr/>
                    <a:lstStyle/>
                    <a:p>
                      <a:pPr marL="0" marR="0">
                        <a:lnSpc>
                          <a:spcPct val="115000"/>
                        </a:lnSpc>
                        <a:spcBef>
                          <a:spcPts val="0"/>
                        </a:spcBef>
                        <a:spcAft>
                          <a:spcPts val="0"/>
                        </a:spcAft>
                      </a:pPr>
                      <a:r>
                        <a:rPr lang="en-US" sz="1400" b="1" spc="0" dirty="0">
                          <a:solidFill>
                            <a:srgbClr val="404040"/>
                          </a:solidFill>
                          <a:effectLst/>
                          <a:latin typeface="Helvetica Neue"/>
                          <a:ea typeface="ヒラギノ角ゴ Pro W3"/>
                          <a:cs typeface="Helvetica Neue"/>
                        </a:rPr>
                        <a:t>CLTV</a:t>
                      </a:r>
                      <a:endParaRPr lang="en-US" sz="1000" spc="200" dirty="0">
                        <a:solidFill>
                          <a:srgbClr val="404040"/>
                        </a:solidFill>
                        <a:effectLst/>
                        <a:latin typeface="Century Schoolbook"/>
                        <a:ea typeface="ヒラギノ角ゴ Pro W3"/>
                        <a:cs typeface="Times New Roman"/>
                      </a:endParaRPr>
                    </a:p>
                  </a:txBody>
                  <a:tcPr marL="68580" marR="68580" marT="0" marB="0" anchor="ctr"/>
                </a:tc>
              </a:tr>
              <a:tr h="436285">
                <a:tc>
                  <a:txBody>
                    <a:bodyPr/>
                    <a:lstStyle/>
                    <a:p>
                      <a:pPr marL="0" marR="0">
                        <a:lnSpc>
                          <a:spcPct val="115000"/>
                        </a:lnSpc>
                        <a:spcBef>
                          <a:spcPts val="0"/>
                        </a:spcBef>
                        <a:spcAft>
                          <a:spcPts val="0"/>
                        </a:spcAft>
                      </a:pPr>
                      <a:r>
                        <a:rPr lang="en-US" sz="1400" b="1" spc="0">
                          <a:solidFill>
                            <a:srgbClr val="404040"/>
                          </a:solidFill>
                          <a:effectLst/>
                          <a:latin typeface="Helvetica Neue"/>
                          <a:ea typeface="ヒラギノ角ゴ Pro W3"/>
                          <a:cs typeface="Helvetica Neue"/>
                        </a:rPr>
                        <a:t>CREDIT SCORE</a:t>
                      </a:r>
                      <a:endParaRPr lang="en-US" sz="1000" spc="200">
                        <a:solidFill>
                          <a:srgbClr val="404040"/>
                        </a:solidFill>
                        <a:effectLst/>
                        <a:latin typeface="Century Schoolbook"/>
                        <a:ea typeface="ヒラギノ角ゴ Pro W3"/>
                        <a:cs typeface="Times New Roman"/>
                      </a:endParaRPr>
                    </a:p>
                  </a:txBody>
                  <a:tcPr marL="68580" marR="68580" marT="0" marB="0" anchor="ctr"/>
                </a:tc>
                <a:tc>
                  <a:txBody>
                    <a:bodyPr/>
                    <a:lstStyle/>
                    <a:p>
                      <a:pPr marL="0" marR="0">
                        <a:lnSpc>
                          <a:spcPct val="115000"/>
                        </a:lnSpc>
                        <a:spcBef>
                          <a:spcPts val="0"/>
                        </a:spcBef>
                        <a:spcAft>
                          <a:spcPts val="0"/>
                        </a:spcAft>
                      </a:pPr>
                      <a:r>
                        <a:rPr lang="en-US" sz="1400" spc="0">
                          <a:solidFill>
                            <a:srgbClr val="404040"/>
                          </a:solidFill>
                          <a:effectLst/>
                          <a:latin typeface="Helvetica Neue"/>
                          <a:ea typeface="ヒラギノ角ゴ Pro W3"/>
                          <a:cs typeface="Helvetica Neue"/>
                        </a:rPr>
                        <a:t>1.000000</a:t>
                      </a:r>
                      <a:endParaRPr lang="en-US" sz="1000" spc="200">
                        <a:solidFill>
                          <a:srgbClr val="404040"/>
                        </a:solidFill>
                        <a:effectLst/>
                        <a:latin typeface="Century Schoolbook"/>
                        <a:ea typeface="ヒラギノ角ゴ Pro W3"/>
                        <a:cs typeface="Times New Roman"/>
                      </a:endParaRPr>
                    </a:p>
                  </a:txBody>
                  <a:tcPr marL="68580" marR="68580" marT="0" marB="0" anchor="ctr"/>
                </a:tc>
                <a:tc>
                  <a:txBody>
                    <a:bodyPr/>
                    <a:lstStyle/>
                    <a:p>
                      <a:pPr marL="0" marR="0">
                        <a:lnSpc>
                          <a:spcPct val="115000"/>
                        </a:lnSpc>
                        <a:spcBef>
                          <a:spcPts val="0"/>
                        </a:spcBef>
                        <a:spcAft>
                          <a:spcPts val="0"/>
                        </a:spcAft>
                      </a:pPr>
                      <a:r>
                        <a:rPr lang="en-US" sz="1400" spc="0" dirty="0">
                          <a:solidFill>
                            <a:srgbClr val="404040"/>
                          </a:solidFill>
                          <a:effectLst/>
                          <a:latin typeface="Helvetica Neue"/>
                          <a:ea typeface="ヒラギノ角ゴ Pro W3"/>
                          <a:cs typeface="Helvetica Neue"/>
                        </a:rPr>
                        <a:t>-0.391254</a:t>
                      </a:r>
                      <a:endParaRPr lang="en-US" sz="1000" spc="200" dirty="0">
                        <a:solidFill>
                          <a:srgbClr val="404040"/>
                        </a:solidFill>
                        <a:effectLst/>
                        <a:latin typeface="Century Schoolbook"/>
                        <a:ea typeface="ヒラギノ角ゴ Pro W3"/>
                        <a:cs typeface="Times New Roman"/>
                      </a:endParaRPr>
                    </a:p>
                  </a:txBody>
                  <a:tcPr marL="68580" marR="68580" marT="0" marB="0" anchor="ctr"/>
                </a:tc>
              </a:tr>
              <a:tr h="280967">
                <a:tc>
                  <a:txBody>
                    <a:bodyPr/>
                    <a:lstStyle/>
                    <a:p>
                      <a:pPr marL="0" marR="0">
                        <a:lnSpc>
                          <a:spcPct val="115000"/>
                        </a:lnSpc>
                        <a:spcBef>
                          <a:spcPts val="0"/>
                        </a:spcBef>
                        <a:spcAft>
                          <a:spcPts val="0"/>
                        </a:spcAft>
                      </a:pPr>
                      <a:r>
                        <a:rPr lang="en-US" sz="1400" b="1" spc="0">
                          <a:solidFill>
                            <a:srgbClr val="404040"/>
                          </a:solidFill>
                          <a:effectLst/>
                          <a:latin typeface="Helvetica Neue"/>
                          <a:ea typeface="ヒラギノ角ゴ Pro W3"/>
                          <a:cs typeface="Helvetica Neue"/>
                        </a:rPr>
                        <a:t>CLTV</a:t>
                      </a:r>
                      <a:endParaRPr lang="en-US" sz="1000" spc="200">
                        <a:solidFill>
                          <a:srgbClr val="404040"/>
                        </a:solidFill>
                        <a:effectLst/>
                        <a:latin typeface="Century Schoolbook"/>
                        <a:ea typeface="ヒラギノ角ゴ Pro W3"/>
                        <a:cs typeface="Times New Roman"/>
                      </a:endParaRPr>
                    </a:p>
                  </a:txBody>
                  <a:tcPr marL="68580" marR="68580" marT="0" marB="0" anchor="ctr"/>
                </a:tc>
                <a:tc>
                  <a:txBody>
                    <a:bodyPr/>
                    <a:lstStyle/>
                    <a:p>
                      <a:pPr marL="0" marR="0">
                        <a:lnSpc>
                          <a:spcPct val="115000"/>
                        </a:lnSpc>
                        <a:spcBef>
                          <a:spcPts val="0"/>
                        </a:spcBef>
                        <a:spcAft>
                          <a:spcPts val="0"/>
                        </a:spcAft>
                      </a:pPr>
                      <a:r>
                        <a:rPr lang="en-US" sz="1400" spc="0">
                          <a:solidFill>
                            <a:srgbClr val="404040"/>
                          </a:solidFill>
                          <a:effectLst/>
                          <a:latin typeface="Helvetica Neue"/>
                          <a:ea typeface="ヒラギノ角ゴ Pro W3"/>
                          <a:cs typeface="Helvetica Neue"/>
                        </a:rPr>
                        <a:t>-0.391254</a:t>
                      </a:r>
                      <a:endParaRPr lang="en-US" sz="1000" spc="200">
                        <a:solidFill>
                          <a:srgbClr val="404040"/>
                        </a:solidFill>
                        <a:effectLst/>
                        <a:latin typeface="Century Schoolbook"/>
                        <a:ea typeface="ヒラギノ角ゴ Pro W3"/>
                        <a:cs typeface="Times New Roman"/>
                      </a:endParaRPr>
                    </a:p>
                  </a:txBody>
                  <a:tcPr marL="68580" marR="68580" marT="0" marB="0" anchor="ctr"/>
                </a:tc>
                <a:tc>
                  <a:txBody>
                    <a:bodyPr/>
                    <a:lstStyle/>
                    <a:p>
                      <a:pPr marL="0" marR="0">
                        <a:lnSpc>
                          <a:spcPct val="115000"/>
                        </a:lnSpc>
                        <a:spcBef>
                          <a:spcPts val="0"/>
                        </a:spcBef>
                        <a:spcAft>
                          <a:spcPts val="0"/>
                        </a:spcAft>
                      </a:pPr>
                      <a:r>
                        <a:rPr lang="en-US" sz="1400" spc="0" dirty="0">
                          <a:solidFill>
                            <a:srgbClr val="404040"/>
                          </a:solidFill>
                          <a:effectLst/>
                          <a:latin typeface="Helvetica Neue"/>
                          <a:ea typeface="ヒラギノ角ゴ Pro W3"/>
                          <a:cs typeface="Helvetica Neue"/>
                        </a:rPr>
                        <a:t>1.000000</a:t>
                      </a:r>
                      <a:endParaRPr lang="en-US" sz="1000" spc="200" dirty="0">
                        <a:solidFill>
                          <a:srgbClr val="404040"/>
                        </a:solidFill>
                        <a:effectLst/>
                        <a:latin typeface="Century Schoolbook"/>
                        <a:ea typeface="ヒラギノ角ゴ Pro W3"/>
                        <a:cs typeface="Times New Roman"/>
                      </a:endParaRPr>
                    </a:p>
                  </a:txBody>
                  <a:tcPr marL="68580" marR="68580" marT="0" marB="0" anchor="ctr"/>
                </a:tc>
              </a:tr>
            </a:tbl>
          </a:graphicData>
        </a:graphic>
      </p:graphicFrame>
      <p:pic>
        <p:nvPicPr>
          <p:cNvPr id="19" name="Picture 18"/>
          <p:cNvPicPr/>
          <p:nvPr/>
        </p:nvPicPr>
        <p:blipFill>
          <a:blip r:embed="rId3">
            <a:extLst>
              <a:ext uri="{28A0092B-C50C-407E-A947-70E740481C1C}">
                <a14:useLocalDpi xmlns:a14="http://schemas.microsoft.com/office/drawing/2010/main" val="0"/>
              </a:ext>
            </a:extLst>
          </a:blip>
          <a:srcRect/>
          <a:stretch>
            <a:fillRect/>
          </a:stretch>
        </p:blipFill>
        <p:spPr bwMode="auto">
          <a:xfrm>
            <a:off x="304800" y="4648200"/>
            <a:ext cx="4191000" cy="2057400"/>
          </a:xfrm>
          <a:prstGeom prst="rect">
            <a:avLst/>
          </a:prstGeom>
          <a:noFill/>
          <a:ln>
            <a:noFill/>
          </a:ln>
        </p:spPr>
      </p:pic>
      <p:sp>
        <p:nvSpPr>
          <p:cNvPr id="20" name="TextBox 19"/>
          <p:cNvSpPr txBox="1"/>
          <p:nvPr/>
        </p:nvSpPr>
        <p:spPr>
          <a:xfrm>
            <a:off x="4953000" y="1143000"/>
            <a:ext cx="3810000" cy="923330"/>
          </a:xfrm>
          <a:prstGeom prst="rect">
            <a:avLst/>
          </a:prstGeom>
          <a:noFill/>
        </p:spPr>
        <p:txBody>
          <a:bodyPr wrap="square" rtlCol="0">
            <a:spAutoFit/>
          </a:bodyPr>
          <a:lstStyle/>
          <a:p>
            <a:pPr marL="285750" indent="-285750">
              <a:buFont typeface="Arial"/>
              <a:buChar char="•"/>
            </a:pPr>
            <a:r>
              <a:rPr lang="en-US" dirty="0" smtClean="0">
                <a:solidFill>
                  <a:srgbClr val="000000"/>
                </a:solidFill>
                <a:latin typeface="+mn-lt"/>
                <a:ea typeface="+mn-ea"/>
              </a:rPr>
              <a:t>Credit score vs. interest rate</a:t>
            </a:r>
          </a:p>
          <a:p>
            <a:endParaRPr lang="en-US" dirty="0">
              <a:solidFill>
                <a:srgbClr val="000000"/>
              </a:solidFill>
              <a:latin typeface="+mn-lt"/>
              <a:ea typeface="+mn-ea"/>
            </a:endParaRPr>
          </a:p>
          <a:p>
            <a:pPr marL="285750" indent="-285750">
              <a:buFont typeface="Arial"/>
              <a:buChar char="•"/>
            </a:pPr>
            <a:r>
              <a:rPr lang="en-US" dirty="0" smtClean="0">
                <a:solidFill>
                  <a:srgbClr val="000000"/>
                </a:solidFill>
                <a:latin typeface="+mn-lt"/>
                <a:ea typeface="+mn-ea"/>
              </a:rPr>
              <a:t>Not highly correlated</a:t>
            </a:r>
            <a:endParaRPr lang="en-US" dirty="0">
              <a:solidFill>
                <a:srgbClr val="000000"/>
              </a:solidFill>
            </a:endParaRPr>
          </a:p>
        </p:txBody>
      </p:sp>
      <p:sp>
        <p:nvSpPr>
          <p:cNvPr id="21" name="TextBox 20"/>
          <p:cNvSpPr txBox="1"/>
          <p:nvPr/>
        </p:nvSpPr>
        <p:spPr>
          <a:xfrm>
            <a:off x="4953000" y="3124201"/>
            <a:ext cx="3733800" cy="1200329"/>
          </a:xfrm>
          <a:prstGeom prst="rect">
            <a:avLst/>
          </a:prstGeom>
          <a:noFill/>
        </p:spPr>
        <p:txBody>
          <a:bodyPr wrap="square" rtlCol="0">
            <a:spAutoFit/>
          </a:bodyPr>
          <a:lstStyle/>
          <a:p>
            <a:pPr marL="285750" indent="-285750">
              <a:buFont typeface="Arial"/>
              <a:buChar char="•"/>
            </a:pPr>
            <a:r>
              <a:rPr lang="en-US" dirty="0" smtClean="0">
                <a:solidFill>
                  <a:srgbClr val="000000"/>
                </a:solidFill>
                <a:latin typeface="+mn-lt"/>
                <a:ea typeface="+mn-ea"/>
              </a:rPr>
              <a:t>Credit score vs. Combined loan to value</a:t>
            </a:r>
          </a:p>
          <a:p>
            <a:pPr marL="285750" indent="-285750">
              <a:buFont typeface="Arial"/>
              <a:buChar char="•"/>
            </a:pPr>
            <a:endParaRPr lang="en-US" dirty="0">
              <a:solidFill>
                <a:srgbClr val="000000"/>
              </a:solidFill>
              <a:latin typeface="+mn-lt"/>
              <a:ea typeface="+mn-ea"/>
            </a:endParaRPr>
          </a:p>
          <a:p>
            <a:pPr marL="285750" indent="-285750">
              <a:buFont typeface="Arial"/>
              <a:buChar char="•"/>
            </a:pPr>
            <a:r>
              <a:rPr lang="en-US" dirty="0" smtClean="0">
                <a:solidFill>
                  <a:srgbClr val="000000"/>
                </a:solidFill>
                <a:latin typeface="+mn-lt"/>
                <a:ea typeface="+mn-ea"/>
              </a:rPr>
              <a:t>Weak Correlation </a:t>
            </a:r>
            <a:endParaRPr lang="en-US" dirty="0">
              <a:solidFill>
                <a:srgbClr val="000000"/>
              </a:solidFill>
            </a:endParaRPr>
          </a:p>
        </p:txBody>
      </p:sp>
      <p:sp>
        <p:nvSpPr>
          <p:cNvPr id="22" name="TextBox 21"/>
          <p:cNvSpPr txBox="1"/>
          <p:nvPr/>
        </p:nvSpPr>
        <p:spPr>
          <a:xfrm>
            <a:off x="4876800" y="5105400"/>
            <a:ext cx="3810000" cy="1200329"/>
          </a:xfrm>
          <a:prstGeom prst="rect">
            <a:avLst/>
          </a:prstGeom>
          <a:noFill/>
        </p:spPr>
        <p:txBody>
          <a:bodyPr wrap="square" rtlCol="0">
            <a:spAutoFit/>
          </a:bodyPr>
          <a:lstStyle/>
          <a:p>
            <a:pPr marL="285750" indent="-285750">
              <a:buFont typeface="Arial"/>
              <a:buChar char="•"/>
            </a:pPr>
            <a:r>
              <a:rPr lang="en-US" dirty="0" smtClean="0">
                <a:solidFill>
                  <a:srgbClr val="000000"/>
                </a:solidFill>
                <a:latin typeface="+mn-lt"/>
                <a:ea typeface="+mn-ea"/>
              </a:rPr>
              <a:t>Credit score vs. Debt to Income ratio</a:t>
            </a:r>
            <a:endParaRPr lang="en-US" dirty="0">
              <a:solidFill>
                <a:srgbClr val="000000"/>
              </a:solidFill>
              <a:latin typeface="+mn-lt"/>
              <a:ea typeface="+mn-ea"/>
            </a:endParaRPr>
          </a:p>
          <a:p>
            <a:pPr marL="285750" indent="-285750">
              <a:buFont typeface="Arial"/>
              <a:buChar char="•"/>
            </a:pPr>
            <a:endParaRPr lang="en-US" dirty="0">
              <a:solidFill>
                <a:srgbClr val="000000"/>
              </a:solidFill>
              <a:latin typeface="+mn-lt"/>
              <a:ea typeface="+mn-ea"/>
            </a:endParaRPr>
          </a:p>
          <a:p>
            <a:pPr marL="285750" indent="-285750">
              <a:buFont typeface="Arial"/>
              <a:buChar char="•"/>
            </a:pPr>
            <a:r>
              <a:rPr lang="en-US" dirty="0" smtClean="0">
                <a:solidFill>
                  <a:srgbClr val="000000"/>
                </a:solidFill>
                <a:latin typeface="+mn-lt"/>
                <a:ea typeface="+mn-ea"/>
              </a:rPr>
              <a:t>No Correlation </a:t>
            </a:r>
            <a:endParaRPr lang="en-US" dirty="0">
              <a:solidFill>
                <a:srgbClr val="000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70" name="Rectangle 6"/>
          <p:cNvSpPr>
            <a:spLocks noGrp="1" noChangeArrowheads="1"/>
          </p:cNvSpPr>
          <p:nvPr>
            <p:ph type="title"/>
          </p:nvPr>
        </p:nvSpPr>
        <p:spPr>
          <a:xfrm>
            <a:off x="304800" y="228600"/>
            <a:ext cx="8610600" cy="533400"/>
          </a:xfrm>
        </p:spPr>
        <p:txBody>
          <a:bodyPr>
            <a:normAutofit fontScale="90000"/>
          </a:bodyPr>
          <a:lstStyle/>
          <a:p>
            <a:r>
              <a:rPr lang="en-US" dirty="0" smtClean="0">
                <a:latin typeface="+mn-lt"/>
              </a:rPr>
              <a:t>FEATURE LIST</a:t>
            </a:r>
            <a:endParaRPr lang="en-US" dirty="0">
              <a:latin typeface="+mn-lt"/>
            </a:endParaRPr>
          </a:p>
        </p:txBody>
      </p:sp>
      <p:graphicFrame>
        <p:nvGraphicFramePr>
          <p:cNvPr id="11415" name="Group 151"/>
          <p:cNvGraphicFramePr>
            <a:graphicFrameLocks noGrp="1"/>
          </p:cNvGraphicFramePr>
          <p:nvPr>
            <p:extLst>
              <p:ext uri="{D42A27DB-BD31-4B8C-83A1-F6EECF244321}">
                <p14:modId xmlns:p14="http://schemas.microsoft.com/office/powerpoint/2010/main" val="3130030711"/>
              </p:ext>
            </p:extLst>
          </p:nvPr>
        </p:nvGraphicFramePr>
        <p:xfrm>
          <a:off x="609600" y="838200"/>
          <a:ext cx="7772400" cy="5687660"/>
        </p:xfrm>
        <a:graphic>
          <a:graphicData uri="http://schemas.openxmlformats.org/drawingml/2006/table">
            <a:tbl>
              <a:tblPr/>
              <a:tblGrid>
                <a:gridCol w="7772400"/>
              </a:tblGrid>
              <a:tr h="579120">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400" b="0" i="0" u="none" strike="noStrike" cap="none" normalizeH="0" baseline="0" dirty="0">
                          <a:ln>
                            <a:noFill/>
                          </a:ln>
                          <a:solidFill>
                            <a:srgbClr val="000000"/>
                          </a:solidFill>
                          <a:effectLst/>
                          <a:latin typeface="+mn-lt"/>
                          <a:ea typeface="ＭＳ Ｐゴシック" charset="0"/>
                        </a:rPr>
                        <a:t>  </a:t>
                      </a:r>
                      <a:r>
                        <a:rPr kumimoji="0" lang="en-US" sz="3200" b="0" i="0" u="none" strike="noStrike" cap="none" normalizeH="0" baseline="0" dirty="0" smtClean="0">
                          <a:ln>
                            <a:noFill/>
                          </a:ln>
                          <a:solidFill>
                            <a:srgbClr val="000000"/>
                          </a:solidFill>
                          <a:effectLst/>
                          <a:latin typeface="+mn-lt"/>
                          <a:ea typeface="ＭＳ Ｐゴシック" charset="0"/>
                        </a:rPr>
                        <a:t>Credit Score</a:t>
                      </a:r>
                      <a:endParaRPr kumimoji="0" lang="en-US" sz="3200" b="0" i="0" u="none" strike="noStrike" cap="none" normalizeH="0" baseline="0" dirty="0">
                        <a:ln>
                          <a:noFill/>
                        </a:ln>
                        <a:solidFill>
                          <a:srgbClr val="000000"/>
                        </a:solidFill>
                        <a:effectLst/>
                        <a:latin typeface="+mn-lt"/>
                        <a:ea typeface="ＭＳ Ｐゴシック" charset="0"/>
                      </a:endParaRPr>
                    </a:p>
                  </a:txBody>
                  <a:tcPr horzOverflow="overflow">
                    <a:lnL cap="flat">
                      <a:noFill/>
                    </a:lnL>
                    <a:lnR cap="flat">
                      <a:noFill/>
                    </a:lnR>
                    <a:lnT cap="flat">
                      <a:noFill/>
                    </a:lnT>
                    <a:lnB>
                      <a:noFill/>
                    </a:lnB>
                    <a:lnTlToBr>
                      <a:noFill/>
                    </a:lnTlToBr>
                    <a:lnBlToTr>
                      <a:noFill/>
                    </a:lnBlToTr>
                    <a:noFill/>
                  </a:tcPr>
                </a:tc>
              </a:tr>
              <a:tr h="694944">
                <a:tc>
                  <a:txBody>
                    <a:bodyPr/>
                    <a:lstStyle/>
                    <a:p>
                      <a:pPr marL="457200" marR="0" lvl="1" indent="0" algn="l" defTabSz="914400" rtl="0" eaLnBrk="1" fontAlgn="base" latinLnBrk="0" hangingPunct="1">
                        <a:lnSpc>
                          <a:spcPct val="100000"/>
                        </a:lnSpc>
                        <a:spcBef>
                          <a:spcPct val="20000"/>
                        </a:spcBef>
                        <a:spcAft>
                          <a:spcPct val="0"/>
                        </a:spcAft>
                        <a:buClrTx/>
                        <a:buSzTx/>
                        <a:buFontTx/>
                        <a:buChar char="–"/>
                        <a:tabLst/>
                      </a:pPr>
                      <a:r>
                        <a:rPr kumimoji="0" lang="en-US" sz="1800" b="0" i="0" u="none" strike="noStrike" cap="none" normalizeH="0" baseline="0" dirty="0">
                          <a:ln>
                            <a:noFill/>
                          </a:ln>
                          <a:solidFill>
                            <a:srgbClr val="000000"/>
                          </a:solidFill>
                          <a:effectLst/>
                          <a:latin typeface="+mn-lt"/>
                          <a:ea typeface="ＭＳ Ｐゴシック" charset="0"/>
                        </a:rPr>
                        <a:t>  </a:t>
                      </a:r>
                      <a:r>
                        <a:rPr kumimoji="0" lang="en-US" sz="1800" b="0" i="0" u="none" strike="noStrike" cap="none" normalizeH="0" baseline="0" dirty="0" smtClean="0">
                          <a:ln>
                            <a:noFill/>
                          </a:ln>
                          <a:solidFill>
                            <a:srgbClr val="000000"/>
                          </a:solidFill>
                          <a:effectLst/>
                          <a:latin typeface="+mn-lt"/>
                          <a:ea typeface="ＭＳ Ｐゴシック" charset="0"/>
                        </a:rPr>
                        <a:t>Ranges from 400-850</a:t>
                      </a:r>
                      <a:endParaRPr kumimoji="0" lang="en-US" sz="1800" b="0" i="0" u="none" strike="noStrike" cap="none" normalizeH="0" baseline="0" dirty="0">
                        <a:ln>
                          <a:noFill/>
                        </a:ln>
                        <a:solidFill>
                          <a:srgbClr val="000000"/>
                        </a:solidFill>
                        <a:effectLst/>
                        <a:latin typeface="+mn-lt"/>
                        <a:ea typeface="ＭＳ Ｐゴシック" charset="0"/>
                      </a:endParaRPr>
                    </a:p>
                    <a:p>
                      <a:pPr marL="457200" marR="0" lvl="1" indent="0" algn="l" defTabSz="914400" rtl="0" eaLnBrk="1" fontAlgn="base" latinLnBrk="0" hangingPunct="1">
                        <a:lnSpc>
                          <a:spcPct val="100000"/>
                        </a:lnSpc>
                        <a:spcBef>
                          <a:spcPct val="20000"/>
                        </a:spcBef>
                        <a:spcAft>
                          <a:spcPct val="0"/>
                        </a:spcAft>
                        <a:buClrTx/>
                        <a:buSzTx/>
                        <a:buFontTx/>
                        <a:buChar char="–"/>
                        <a:tabLst/>
                      </a:pPr>
                      <a:r>
                        <a:rPr kumimoji="0" lang="en-US" sz="1800" b="0" i="0" u="none" strike="noStrike" cap="none" normalizeH="0" baseline="0" dirty="0">
                          <a:ln>
                            <a:noFill/>
                          </a:ln>
                          <a:solidFill>
                            <a:srgbClr val="000000"/>
                          </a:solidFill>
                          <a:effectLst/>
                          <a:latin typeface="+mn-lt"/>
                          <a:ea typeface="ＭＳ Ｐゴシック" charset="0"/>
                        </a:rPr>
                        <a:t>  </a:t>
                      </a:r>
                      <a:r>
                        <a:rPr kumimoji="0" lang="en-US" sz="1800" b="0" i="0" u="none" strike="noStrike" cap="none" normalizeH="0" baseline="0" dirty="0" smtClean="0">
                          <a:ln>
                            <a:noFill/>
                          </a:ln>
                          <a:solidFill>
                            <a:srgbClr val="000000"/>
                          </a:solidFill>
                          <a:effectLst/>
                          <a:latin typeface="+mn-lt"/>
                          <a:ea typeface="ＭＳ Ｐゴシック" charset="0"/>
                        </a:rPr>
                        <a:t>Measures the credit worthiness of borrower</a:t>
                      </a:r>
                      <a:endParaRPr kumimoji="0" lang="en-US" sz="1800" b="0" i="0" u="none" strike="noStrike" cap="none" normalizeH="0" baseline="0" dirty="0">
                        <a:ln>
                          <a:noFill/>
                        </a:ln>
                        <a:solidFill>
                          <a:srgbClr val="000000"/>
                        </a:solidFill>
                        <a:effectLst/>
                        <a:latin typeface="+mn-lt"/>
                        <a:ea typeface="ＭＳ Ｐゴシック" charset="0"/>
                      </a:endParaRPr>
                    </a:p>
                  </a:txBody>
                  <a:tcPr horzOverflow="overflow">
                    <a:lnL cap="flat">
                      <a:noFill/>
                    </a:lnL>
                    <a:lnR cap="flat">
                      <a:noFill/>
                    </a:lnR>
                    <a:lnT>
                      <a:noFill/>
                    </a:lnT>
                    <a:lnB>
                      <a:noFill/>
                    </a:lnB>
                    <a:lnTlToBr>
                      <a:noFill/>
                    </a:lnTlToBr>
                    <a:lnBlToTr>
                      <a:noFill/>
                    </a:lnBlToTr>
                    <a:noFill/>
                  </a:tcPr>
                </a:tc>
              </a:tr>
              <a:tr h="579120">
                <a:tc>
                  <a:txBody>
                    <a:bodyPr/>
                    <a:lstStyle/>
                    <a:p>
                      <a:pPr marL="0" marR="0" lvl="0" indent="0" algn="l" defTabSz="914400" rtl="0" eaLnBrk="1" fontAlgn="base" latinLnBrk="0" hangingPunct="1">
                        <a:lnSpc>
                          <a:spcPct val="100000"/>
                        </a:lnSpc>
                        <a:spcBef>
                          <a:spcPct val="50000"/>
                        </a:spcBef>
                        <a:spcAft>
                          <a:spcPct val="0"/>
                        </a:spcAft>
                        <a:buClrTx/>
                        <a:buSzTx/>
                        <a:buFontTx/>
                        <a:buChar char="•"/>
                        <a:tabLst/>
                      </a:pPr>
                      <a:r>
                        <a:rPr kumimoji="0" lang="en-US" sz="2400" b="0" i="0" u="none" strike="noStrike" cap="none" normalizeH="0" baseline="0" dirty="0" smtClean="0">
                          <a:ln>
                            <a:noFill/>
                          </a:ln>
                          <a:solidFill>
                            <a:srgbClr val="000000"/>
                          </a:solidFill>
                          <a:effectLst/>
                          <a:latin typeface="+mn-lt"/>
                          <a:ea typeface="ＭＳ Ｐゴシック" charset="0"/>
                        </a:rPr>
                        <a:t>  </a:t>
                      </a:r>
                      <a:r>
                        <a:rPr kumimoji="0" lang="en-US" sz="3200" b="0" i="0" u="none" strike="noStrike" cap="none" normalizeH="0" baseline="0" dirty="0" smtClean="0">
                          <a:ln>
                            <a:noFill/>
                          </a:ln>
                          <a:solidFill>
                            <a:srgbClr val="000000"/>
                          </a:solidFill>
                          <a:effectLst/>
                          <a:latin typeface="+mn-lt"/>
                          <a:ea typeface="ＭＳ Ｐゴシック" charset="0"/>
                        </a:rPr>
                        <a:t>Current Interest Rate</a:t>
                      </a:r>
                      <a:endParaRPr kumimoji="0" lang="en-US" sz="3200" b="0" i="0" u="none" strike="noStrike" cap="none" normalizeH="0" baseline="0" dirty="0">
                        <a:ln>
                          <a:noFill/>
                        </a:ln>
                        <a:solidFill>
                          <a:srgbClr val="000000"/>
                        </a:solidFill>
                        <a:effectLst/>
                        <a:latin typeface="+mn-lt"/>
                        <a:ea typeface="ＭＳ Ｐゴシック" charset="0"/>
                      </a:endParaRPr>
                    </a:p>
                  </a:txBody>
                  <a:tcPr horzOverflow="overflow">
                    <a:lnL cap="flat">
                      <a:noFill/>
                    </a:lnL>
                    <a:lnR cap="flat">
                      <a:noFill/>
                    </a:lnR>
                    <a:lnT>
                      <a:noFill/>
                    </a:lnT>
                    <a:lnB>
                      <a:noFill/>
                    </a:lnB>
                    <a:lnTlToBr>
                      <a:noFill/>
                    </a:lnTlToBr>
                    <a:lnBlToTr>
                      <a:noFill/>
                    </a:lnBlToTr>
                    <a:noFill/>
                  </a:tcPr>
                </a:tc>
              </a:tr>
              <a:tr h="694944">
                <a:tc>
                  <a:txBody>
                    <a:bodyPr/>
                    <a:lstStyle/>
                    <a:p>
                      <a:pPr marL="457200" marR="0" lvl="1" indent="0" algn="l" defTabSz="914400" rtl="0" eaLnBrk="1" fontAlgn="base" latinLnBrk="0" hangingPunct="1">
                        <a:lnSpc>
                          <a:spcPct val="100000"/>
                        </a:lnSpc>
                        <a:spcBef>
                          <a:spcPct val="20000"/>
                        </a:spcBef>
                        <a:spcAft>
                          <a:spcPct val="0"/>
                        </a:spcAft>
                        <a:buClrTx/>
                        <a:buSzTx/>
                        <a:buFontTx/>
                        <a:buChar char="–"/>
                        <a:tabLst/>
                      </a:pPr>
                      <a:r>
                        <a:rPr kumimoji="0" lang="en-US" sz="1800" b="0" i="0" u="none" strike="noStrike" cap="none" normalizeH="0" baseline="0" dirty="0" smtClean="0">
                          <a:ln>
                            <a:noFill/>
                          </a:ln>
                          <a:solidFill>
                            <a:srgbClr val="000000"/>
                          </a:solidFill>
                          <a:effectLst/>
                          <a:latin typeface="+mn-lt"/>
                          <a:ea typeface="ＭＳ Ｐゴシック" charset="0"/>
                        </a:rPr>
                        <a:t>  Interest rate applied to the mortgage </a:t>
                      </a:r>
                    </a:p>
                    <a:p>
                      <a:pPr marL="457200" marR="0" lvl="1" indent="0" algn="l" defTabSz="914400" rtl="0" eaLnBrk="1" fontAlgn="base" latinLnBrk="0" hangingPunct="1">
                        <a:lnSpc>
                          <a:spcPct val="100000"/>
                        </a:lnSpc>
                        <a:spcBef>
                          <a:spcPct val="20000"/>
                        </a:spcBef>
                        <a:spcAft>
                          <a:spcPct val="0"/>
                        </a:spcAft>
                        <a:buClrTx/>
                        <a:buSzTx/>
                        <a:buFontTx/>
                        <a:buChar char="–"/>
                        <a:tabLst/>
                      </a:pPr>
                      <a:r>
                        <a:rPr kumimoji="0" lang="en-US" sz="1800" b="0" i="0" u="none" strike="noStrike" cap="none" normalizeH="0" baseline="0" dirty="0" smtClean="0">
                          <a:ln>
                            <a:noFill/>
                          </a:ln>
                          <a:solidFill>
                            <a:srgbClr val="000000"/>
                          </a:solidFill>
                          <a:effectLst/>
                          <a:latin typeface="+mn-lt"/>
                          <a:ea typeface="ＭＳ Ｐゴシック" charset="0"/>
                        </a:rPr>
                        <a:t>  Any modification can result in change to this value</a:t>
                      </a:r>
                      <a:endParaRPr kumimoji="0" lang="en-US" sz="1800" b="0" i="0" u="none" strike="noStrike" cap="none" normalizeH="0" baseline="0" dirty="0">
                        <a:ln>
                          <a:noFill/>
                        </a:ln>
                        <a:solidFill>
                          <a:srgbClr val="000000"/>
                        </a:solidFill>
                        <a:effectLst/>
                        <a:latin typeface="+mn-lt"/>
                        <a:ea typeface="ＭＳ Ｐゴシック" charset="0"/>
                      </a:endParaRPr>
                    </a:p>
                  </a:txBody>
                  <a:tcPr horzOverflow="overflow">
                    <a:lnL cap="flat">
                      <a:noFill/>
                    </a:lnL>
                    <a:lnR cap="flat">
                      <a:noFill/>
                    </a:lnR>
                    <a:lnT>
                      <a:noFill/>
                    </a:lnT>
                    <a:lnB>
                      <a:noFill/>
                    </a:lnB>
                    <a:lnTlToBr>
                      <a:noFill/>
                    </a:lnTlToBr>
                    <a:lnBlToTr>
                      <a:noFill/>
                    </a:lnBlToTr>
                    <a:noFill/>
                  </a:tcPr>
                </a:tc>
              </a:tr>
              <a:tr h="579120">
                <a:tc>
                  <a:txBody>
                    <a:bodyPr/>
                    <a:lstStyle/>
                    <a:p>
                      <a:pPr marL="0" marR="0" lvl="0" indent="0" algn="l" defTabSz="914400" rtl="0" eaLnBrk="1" fontAlgn="base" latinLnBrk="0" hangingPunct="1">
                        <a:lnSpc>
                          <a:spcPct val="100000"/>
                        </a:lnSpc>
                        <a:spcBef>
                          <a:spcPct val="50000"/>
                        </a:spcBef>
                        <a:spcAft>
                          <a:spcPct val="0"/>
                        </a:spcAft>
                        <a:buClrTx/>
                        <a:buSzTx/>
                        <a:buFontTx/>
                        <a:buChar char="•"/>
                        <a:tabLst/>
                      </a:pPr>
                      <a:r>
                        <a:rPr kumimoji="0" lang="en-US" sz="2400" b="0" i="0" u="none" strike="noStrike" cap="none" normalizeH="0" baseline="0" dirty="0">
                          <a:ln>
                            <a:noFill/>
                          </a:ln>
                          <a:solidFill>
                            <a:srgbClr val="000000"/>
                          </a:solidFill>
                          <a:effectLst/>
                          <a:latin typeface="+mn-lt"/>
                          <a:ea typeface="ＭＳ Ｐゴシック" charset="0"/>
                        </a:rPr>
                        <a:t>  </a:t>
                      </a:r>
                      <a:r>
                        <a:rPr kumimoji="0" lang="en-US" sz="3200" b="0" i="0" u="none" strike="noStrike" kern="1200" cap="none" normalizeH="0" baseline="0" dirty="0" smtClean="0">
                          <a:ln>
                            <a:noFill/>
                          </a:ln>
                          <a:solidFill>
                            <a:srgbClr val="000000"/>
                          </a:solidFill>
                          <a:effectLst/>
                          <a:latin typeface="+mn-lt"/>
                          <a:ea typeface="ＭＳ Ｐゴシック" charset="0"/>
                          <a:cs typeface="+mn-cs"/>
                        </a:rPr>
                        <a:t>CLTV</a:t>
                      </a:r>
                      <a:endParaRPr kumimoji="0" lang="en-US" sz="3200" b="0" i="0" u="none" strike="noStrike" kern="1200" cap="none" normalizeH="0" baseline="0" dirty="0">
                        <a:ln>
                          <a:noFill/>
                        </a:ln>
                        <a:solidFill>
                          <a:srgbClr val="000000"/>
                        </a:solidFill>
                        <a:effectLst/>
                        <a:latin typeface="+mn-lt"/>
                        <a:ea typeface="ＭＳ Ｐゴシック" charset="0"/>
                        <a:cs typeface="+mn-cs"/>
                      </a:endParaRPr>
                    </a:p>
                  </a:txBody>
                  <a:tcPr horzOverflow="overflow">
                    <a:lnL cap="flat">
                      <a:noFill/>
                    </a:lnL>
                    <a:lnR cap="flat">
                      <a:noFill/>
                    </a:lnR>
                    <a:lnT>
                      <a:noFill/>
                    </a:lnT>
                    <a:lnB>
                      <a:noFill/>
                    </a:lnB>
                    <a:lnTlToBr>
                      <a:noFill/>
                    </a:lnTlToBr>
                    <a:lnBlToTr>
                      <a:noFill/>
                    </a:lnBlToTr>
                    <a:noFill/>
                  </a:tcPr>
                </a:tc>
              </a:tr>
              <a:tr h="694944">
                <a:tc>
                  <a:txBody>
                    <a:bodyPr/>
                    <a:lstStyle/>
                    <a:p>
                      <a:pPr marL="457200" marR="0" lvl="1" indent="0" algn="l" defTabSz="914400" rtl="0" eaLnBrk="1" fontAlgn="base" latinLnBrk="0" hangingPunct="1">
                        <a:lnSpc>
                          <a:spcPct val="100000"/>
                        </a:lnSpc>
                        <a:spcBef>
                          <a:spcPct val="20000"/>
                        </a:spcBef>
                        <a:spcAft>
                          <a:spcPct val="0"/>
                        </a:spcAft>
                        <a:buClrTx/>
                        <a:buSzTx/>
                        <a:buFontTx/>
                        <a:buChar char="–"/>
                        <a:tabLst/>
                      </a:pPr>
                      <a:r>
                        <a:rPr kumimoji="0" lang="en-US" sz="1800" b="0" i="0" u="none" strike="noStrike" cap="none" normalizeH="0" baseline="0" dirty="0">
                          <a:ln>
                            <a:noFill/>
                          </a:ln>
                          <a:solidFill>
                            <a:srgbClr val="000000"/>
                          </a:solidFill>
                          <a:effectLst/>
                          <a:latin typeface="+mn-lt"/>
                          <a:ea typeface="ＭＳ Ｐゴシック" charset="0"/>
                        </a:rPr>
                        <a:t>  </a:t>
                      </a:r>
                      <a:r>
                        <a:rPr kumimoji="0" lang="en-US" sz="1800" b="0" i="0" u="none" strike="noStrike" kern="1200" cap="none" normalizeH="0" baseline="0" dirty="0" smtClean="0">
                          <a:ln>
                            <a:noFill/>
                          </a:ln>
                          <a:solidFill>
                            <a:srgbClr val="000000"/>
                          </a:solidFill>
                          <a:effectLst/>
                          <a:latin typeface="+mn-lt"/>
                          <a:ea typeface="ＭＳ Ｐゴシック" charset="0"/>
                          <a:cs typeface="+mn-cs"/>
                        </a:rPr>
                        <a:t>The</a:t>
                      </a:r>
                      <a:r>
                        <a:rPr lang="en-US" sz="1800" kern="1200" dirty="0" smtClean="0">
                          <a:solidFill>
                            <a:srgbClr val="000000"/>
                          </a:solidFill>
                          <a:effectLst/>
                          <a:latin typeface="+mn-lt"/>
                          <a:ea typeface="+mn-ea"/>
                          <a:cs typeface="+mn-cs"/>
                        </a:rPr>
                        <a:t> </a:t>
                      </a:r>
                      <a:r>
                        <a:rPr kumimoji="0" lang="en-US" sz="1800" b="0" i="0" u="none" strike="noStrike" kern="1200" cap="none" normalizeH="0" baseline="0" dirty="0" smtClean="0">
                          <a:ln>
                            <a:noFill/>
                          </a:ln>
                          <a:solidFill>
                            <a:srgbClr val="000000"/>
                          </a:solidFill>
                          <a:effectLst/>
                          <a:latin typeface="+mn-lt"/>
                          <a:ea typeface="ＭＳ Ｐゴシック" charset="0"/>
                          <a:cs typeface="+mn-cs"/>
                        </a:rPr>
                        <a:t>ratio</a:t>
                      </a:r>
                      <a:r>
                        <a:rPr lang="en-US" sz="1800" kern="1200" dirty="0" smtClean="0">
                          <a:solidFill>
                            <a:srgbClr val="000000"/>
                          </a:solidFill>
                          <a:effectLst/>
                          <a:latin typeface="+mn-lt"/>
                          <a:ea typeface="+mn-ea"/>
                          <a:cs typeface="+mn-cs"/>
                        </a:rPr>
                        <a:t> </a:t>
                      </a:r>
                      <a:r>
                        <a:rPr kumimoji="0" lang="en-US" sz="1800" b="0" i="0" u="none" strike="noStrike" kern="1200" cap="none" normalizeH="0" baseline="0" dirty="0" smtClean="0">
                          <a:ln>
                            <a:noFill/>
                          </a:ln>
                          <a:solidFill>
                            <a:srgbClr val="000000"/>
                          </a:solidFill>
                          <a:effectLst/>
                          <a:latin typeface="+mn-lt"/>
                          <a:ea typeface="ＭＳ Ｐゴシック" charset="0"/>
                          <a:cs typeface="+mn-cs"/>
                        </a:rPr>
                        <a:t>is</a:t>
                      </a:r>
                      <a:r>
                        <a:rPr lang="en-US" sz="1800" kern="1200" dirty="0" smtClean="0">
                          <a:solidFill>
                            <a:srgbClr val="000000"/>
                          </a:solidFill>
                          <a:effectLst/>
                          <a:latin typeface="+mn-lt"/>
                          <a:ea typeface="+mn-ea"/>
                          <a:cs typeface="+mn-cs"/>
                        </a:rPr>
                        <a:t> </a:t>
                      </a:r>
                      <a:r>
                        <a:rPr kumimoji="0" lang="en-US" sz="1800" b="0" i="0" u="none" strike="noStrike" kern="1200" cap="none" normalizeH="0" baseline="0" dirty="0" smtClean="0">
                          <a:ln>
                            <a:noFill/>
                          </a:ln>
                          <a:solidFill>
                            <a:srgbClr val="000000"/>
                          </a:solidFill>
                          <a:effectLst/>
                          <a:latin typeface="+mn-lt"/>
                          <a:ea typeface="ＭＳ Ｐゴシック" charset="0"/>
                          <a:cs typeface="+mn-cs"/>
                        </a:rPr>
                        <a:t>obtained</a:t>
                      </a:r>
                      <a:r>
                        <a:rPr lang="en-US" sz="1800" kern="1200" dirty="0" smtClean="0">
                          <a:solidFill>
                            <a:srgbClr val="000000"/>
                          </a:solidFill>
                          <a:effectLst/>
                          <a:latin typeface="+mn-lt"/>
                          <a:ea typeface="+mn-ea"/>
                          <a:cs typeface="+mn-cs"/>
                        </a:rPr>
                        <a:t> </a:t>
                      </a:r>
                      <a:r>
                        <a:rPr kumimoji="0" lang="en-US" sz="1800" b="0" i="0" u="none" strike="noStrike" kern="1200" cap="none" normalizeH="0" baseline="0" dirty="0" smtClean="0">
                          <a:ln>
                            <a:noFill/>
                          </a:ln>
                          <a:solidFill>
                            <a:srgbClr val="000000"/>
                          </a:solidFill>
                          <a:effectLst/>
                          <a:latin typeface="+mn-lt"/>
                          <a:ea typeface="ＭＳ Ｐゴシック" charset="0"/>
                          <a:cs typeface="+mn-cs"/>
                        </a:rPr>
                        <a:t>by</a:t>
                      </a:r>
                      <a:r>
                        <a:rPr lang="en-US" sz="1800" kern="1200" dirty="0" smtClean="0">
                          <a:solidFill>
                            <a:srgbClr val="000000"/>
                          </a:solidFill>
                          <a:effectLst/>
                          <a:latin typeface="+mn-lt"/>
                          <a:ea typeface="+mn-ea"/>
                          <a:cs typeface="+mn-cs"/>
                        </a:rPr>
                        <a:t> </a:t>
                      </a:r>
                      <a:r>
                        <a:rPr kumimoji="0" lang="en-US" sz="1800" b="0" i="0" u="none" strike="noStrike" kern="1200" cap="none" normalizeH="0" baseline="0" dirty="0" smtClean="0">
                          <a:ln>
                            <a:noFill/>
                          </a:ln>
                          <a:solidFill>
                            <a:srgbClr val="000000"/>
                          </a:solidFill>
                          <a:effectLst/>
                          <a:latin typeface="+mn-lt"/>
                          <a:ea typeface="ＭＳ Ｐゴシック" charset="0"/>
                          <a:cs typeface="+mn-cs"/>
                        </a:rPr>
                        <a:t>dividing</a:t>
                      </a:r>
                      <a:r>
                        <a:rPr lang="en-US" sz="1800" kern="1200" dirty="0" smtClean="0">
                          <a:solidFill>
                            <a:srgbClr val="000000"/>
                          </a:solidFill>
                          <a:effectLst/>
                          <a:latin typeface="+mn-lt"/>
                          <a:ea typeface="+mn-ea"/>
                          <a:cs typeface="+mn-cs"/>
                        </a:rPr>
                        <a:t> the </a:t>
                      </a:r>
                      <a:r>
                        <a:rPr lang="en-US" sz="2000" kern="1200" dirty="0" smtClean="0">
                          <a:solidFill>
                            <a:srgbClr val="000000"/>
                          </a:solidFill>
                          <a:latin typeface="+mn-lt"/>
                          <a:ea typeface="+mn-ea"/>
                          <a:cs typeface="+mn-cs"/>
                        </a:rPr>
                        <a:t>total</a:t>
                      </a:r>
                      <a:r>
                        <a:rPr lang="en-US" sz="1800" kern="1200" dirty="0" smtClean="0">
                          <a:solidFill>
                            <a:srgbClr val="000000"/>
                          </a:solidFill>
                          <a:effectLst/>
                          <a:latin typeface="+mn-lt"/>
                          <a:ea typeface="+mn-ea"/>
                          <a:cs typeface="+mn-cs"/>
                        </a:rPr>
                        <a:t> </a:t>
                      </a:r>
                      <a:r>
                        <a:rPr kumimoji="0" lang="en-US" sz="1800" b="0" i="0" u="none" strike="noStrike" kern="1200" cap="none" normalizeH="0" baseline="0" dirty="0" smtClean="0">
                          <a:ln>
                            <a:noFill/>
                          </a:ln>
                          <a:solidFill>
                            <a:srgbClr val="000000"/>
                          </a:solidFill>
                          <a:effectLst/>
                          <a:latin typeface="+mn-lt"/>
                          <a:ea typeface="ＭＳ Ｐゴシック" charset="0"/>
                          <a:cs typeface="+mn-cs"/>
                        </a:rPr>
                        <a:t>mortgage</a:t>
                      </a:r>
                      <a:r>
                        <a:rPr lang="en-US" sz="1800" kern="1200" dirty="0" smtClean="0">
                          <a:solidFill>
                            <a:srgbClr val="000000"/>
                          </a:solidFill>
                          <a:effectLst/>
                          <a:latin typeface="+mn-lt"/>
                          <a:ea typeface="+mn-ea"/>
                          <a:cs typeface="+mn-cs"/>
                        </a:rPr>
                        <a:t> loan amount by </a:t>
                      </a:r>
                      <a:r>
                        <a:rPr kumimoji="0" lang="en-US" sz="1800" b="0" i="0" u="none" strike="noStrike" kern="1200" cap="none" normalizeH="0" baseline="0" dirty="0" smtClean="0">
                          <a:ln>
                            <a:noFill/>
                          </a:ln>
                          <a:solidFill>
                            <a:srgbClr val="000000"/>
                          </a:solidFill>
                          <a:effectLst/>
                          <a:latin typeface="+mn-lt"/>
                          <a:ea typeface="ＭＳ Ｐゴシック" charset="0"/>
                          <a:cs typeface="+mn-cs"/>
                        </a:rPr>
                        <a:t>mortgaged</a:t>
                      </a:r>
                      <a:r>
                        <a:rPr lang="en-US" sz="1800" kern="1200" dirty="0" smtClean="0">
                          <a:solidFill>
                            <a:srgbClr val="000000"/>
                          </a:solidFill>
                          <a:effectLst/>
                          <a:latin typeface="+mn-lt"/>
                          <a:ea typeface="+mn-ea"/>
                          <a:cs typeface="+mn-cs"/>
                        </a:rPr>
                        <a:t> </a:t>
                      </a:r>
                      <a:r>
                        <a:rPr kumimoji="0" lang="en-US" sz="1800" b="0" i="0" u="none" strike="noStrike" kern="1200" cap="none" normalizeH="0" baseline="0" dirty="0" smtClean="0">
                          <a:ln>
                            <a:noFill/>
                          </a:ln>
                          <a:solidFill>
                            <a:srgbClr val="000000"/>
                          </a:solidFill>
                          <a:effectLst/>
                          <a:latin typeface="+mn-lt"/>
                          <a:ea typeface="ＭＳ Ｐゴシック" charset="0"/>
                          <a:cs typeface="+mn-cs"/>
                        </a:rPr>
                        <a:t>property’s</a:t>
                      </a:r>
                      <a:r>
                        <a:rPr lang="en-US" sz="1800" kern="1200" dirty="0" smtClean="0">
                          <a:solidFill>
                            <a:srgbClr val="000000"/>
                          </a:solidFill>
                          <a:effectLst/>
                          <a:latin typeface="+mn-lt"/>
                          <a:ea typeface="+mn-ea"/>
                          <a:cs typeface="+mn-cs"/>
                        </a:rPr>
                        <a:t> </a:t>
                      </a:r>
                      <a:r>
                        <a:rPr kumimoji="0" lang="en-US" sz="1800" b="0" i="0" u="none" strike="noStrike" kern="1200" cap="none" normalizeH="0" baseline="0" dirty="0" smtClean="0">
                          <a:ln>
                            <a:noFill/>
                          </a:ln>
                          <a:solidFill>
                            <a:srgbClr val="000000"/>
                          </a:solidFill>
                          <a:effectLst/>
                          <a:latin typeface="+mn-lt"/>
                          <a:ea typeface="ＭＳ Ｐゴシック" charset="0"/>
                          <a:cs typeface="+mn-cs"/>
                        </a:rPr>
                        <a:t>appraised</a:t>
                      </a:r>
                      <a:r>
                        <a:rPr lang="en-US" sz="1800" kern="1200" dirty="0" smtClean="0">
                          <a:solidFill>
                            <a:srgbClr val="000000"/>
                          </a:solidFill>
                          <a:effectLst/>
                          <a:latin typeface="+mn-lt"/>
                          <a:ea typeface="+mn-ea"/>
                          <a:cs typeface="+mn-cs"/>
                        </a:rPr>
                        <a:t> </a:t>
                      </a:r>
                      <a:r>
                        <a:rPr kumimoji="0" lang="en-US" sz="1800" b="0" i="0" u="none" strike="noStrike" kern="1200" cap="none" normalizeH="0" baseline="0" dirty="0" smtClean="0">
                          <a:ln>
                            <a:noFill/>
                          </a:ln>
                          <a:solidFill>
                            <a:srgbClr val="000000"/>
                          </a:solidFill>
                          <a:effectLst/>
                          <a:latin typeface="+mn-lt"/>
                          <a:ea typeface="ＭＳ Ｐゴシック" charset="0"/>
                          <a:cs typeface="+mn-cs"/>
                        </a:rPr>
                        <a:t>value</a:t>
                      </a:r>
                      <a:r>
                        <a:rPr lang="en-US" sz="1800" kern="1200" dirty="0" smtClean="0">
                          <a:solidFill>
                            <a:srgbClr val="000000"/>
                          </a:solidFill>
                          <a:effectLst/>
                          <a:latin typeface="+mn-lt"/>
                          <a:ea typeface="+mn-ea"/>
                          <a:cs typeface="+mn-cs"/>
                        </a:rPr>
                        <a:t>.</a:t>
                      </a:r>
                    </a:p>
                  </a:txBody>
                  <a:tcPr horzOverflow="overflow">
                    <a:lnL cap="flat">
                      <a:noFill/>
                    </a:lnL>
                    <a:lnR cap="flat">
                      <a:noFill/>
                    </a:lnR>
                    <a:lnT>
                      <a:noFill/>
                    </a:lnT>
                    <a:lnB>
                      <a:noFill/>
                    </a:lnB>
                    <a:lnTlToBr>
                      <a:noFill/>
                    </a:lnTlToBr>
                    <a:lnBlToTr>
                      <a:noFill/>
                    </a:lnBlToTr>
                    <a:noFill/>
                  </a:tcPr>
                </a:tc>
              </a:tr>
              <a:tr h="579120">
                <a:tc>
                  <a:txBody>
                    <a:bodyPr/>
                    <a:lstStyle/>
                    <a:p>
                      <a:pPr marL="0" marR="0" lvl="0" indent="0" algn="l" defTabSz="914400" rtl="0" eaLnBrk="1" fontAlgn="base" latinLnBrk="0" hangingPunct="1">
                        <a:lnSpc>
                          <a:spcPct val="100000"/>
                        </a:lnSpc>
                        <a:spcBef>
                          <a:spcPct val="50000"/>
                        </a:spcBef>
                        <a:spcAft>
                          <a:spcPct val="0"/>
                        </a:spcAft>
                        <a:buClrTx/>
                        <a:buSzTx/>
                        <a:buFontTx/>
                        <a:buChar char="•"/>
                        <a:tabLst/>
                      </a:pPr>
                      <a:r>
                        <a:rPr kumimoji="0" lang="en-US" sz="2400" b="0" i="0" u="none" strike="noStrike" cap="none" normalizeH="0" baseline="0" dirty="0">
                          <a:ln>
                            <a:noFill/>
                          </a:ln>
                          <a:solidFill>
                            <a:srgbClr val="000000"/>
                          </a:solidFill>
                          <a:effectLst/>
                          <a:latin typeface="+mn-lt"/>
                          <a:ea typeface="ＭＳ Ｐゴシック" charset="0"/>
                        </a:rPr>
                        <a:t> </a:t>
                      </a:r>
                      <a:r>
                        <a:rPr kumimoji="0" lang="en-US" sz="2400" b="0" i="0" u="none" strike="noStrike" cap="none" normalizeH="0" baseline="0" dirty="0" smtClean="0">
                          <a:ln>
                            <a:noFill/>
                          </a:ln>
                          <a:solidFill>
                            <a:srgbClr val="000000"/>
                          </a:solidFill>
                          <a:effectLst/>
                          <a:latin typeface="+mn-lt"/>
                          <a:ea typeface="ＭＳ Ｐゴシック" charset="0"/>
                        </a:rPr>
                        <a:t> </a:t>
                      </a:r>
                      <a:r>
                        <a:rPr kumimoji="0" lang="en-US" sz="3200" b="0" i="0" u="none" strike="noStrike" kern="1200" cap="none" normalizeH="0" baseline="0" dirty="0" smtClean="0">
                          <a:ln>
                            <a:noFill/>
                          </a:ln>
                          <a:solidFill>
                            <a:srgbClr val="000000"/>
                          </a:solidFill>
                          <a:effectLst/>
                          <a:latin typeface="+mn-lt"/>
                          <a:ea typeface="ＭＳ Ｐゴシック" charset="0"/>
                          <a:cs typeface="+mn-cs"/>
                        </a:rPr>
                        <a:t>DTI</a:t>
                      </a:r>
                      <a:r>
                        <a:rPr kumimoji="0" lang="en-US" sz="2400" b="0" i="0" u="none" strike="noStrike" cap="none" normalizeH="0" baseline="0" dirty="0" smtClean="0">
                          <a:ln>
                            <a:noFill/>
                          </a:ln>
                          <a:solidFill>
                            <a:srgbClr val="000000"/>
                          </a:solidFill>
                          <a:effectLst/>
                          <a:latin typeface="+mn-lt"/>
                          <a:ea typeface="ＭＳ Ｐゴシック" charset="0"/>
                        </a:rPr>
                        <a:t> </a:t>
                      </a:r>
                      <a:r>
                        <a:rPr kumimoji="0" lang="en-US" sz="3200" b="0" i="0" u="none" strike="noStrike" kern="1200" cap="none" normalizeH="0" baseline="0" dirty="0" smtClean="0">
                          <a:ln>
                            <a:noFill/>
                          </a:ln>
                          <a:solidFill>
                            <a:srgbClr val="000000"/>
                          </a:solidFill>
                          <a:effectLst/>
                          <a:latin typeface="+mn-lt"/>
                          <a:ea typeface="ＭＳ Ｐゴシック" charset="0"/>
                          <a:cs typeface="+mn-cs"/>
                        </a:rPr>
                        <a:t> Ratio</a:t>
                      </a:r>
                      <a:endParaRPr kumimoji="0" lang="en-US" sz="2400" b="0" i="0" u="none" strike="noStrike" cap="none" normalizeH="0" baseline="0" dirty="0" smtClean="0">
                        <a:ln>
                          <a:noFill/>
                        </a:ln>
                        <a:solidFill>
                          <a:srgbClr val="000000"/>
                        </a:solidFill>
                        <a:effectLst/>
                        <a:latin typeface="+mn-lt"/>
                        <a:ea typeface="ＭＳ Ｐゴシック" charset="0"/>
                      </a:endParaRPr>
                    </a:p>
                  </a:txBody>
                  <a:tcPr horzOverflow="overflow">
                    <a:lnL cap="flat">
                      <a:noFill/>
                    </a:lnL>
                    <a:lnR cap="flat">
                      <a:noFill/>
                    </a:lnR>
                    <a:lnT>
                      <a:noFill/>
                    </a:lnT>
                    <a:lnB>
                      <a:noFill/>
                    </a:lnB>
                    <a:lnTlToBr>
                      <a:noFill/>
                    </a:lnTlToBr>
                    <a:lnBlToTr>
                      <a:noFill/>
                    </a:lnBlToTr>
                    <a:noFill/>
                  </a:tcPr>
                </a:tc>
              </a:tr>
              <a:tr h="694944">
                <a:tc>
                  <a:txBody>
                    <a:bodyPr/>
                    <a:lstStyle/>
                    <a:p>
                      <a:pPr marL="457200" marR="0" lvl="1" indent="0" algn="l" defTabSz="914400" rtl="0" eaLnBrk="1" fontAlgn="base" latinLnBrk="0" hangingPunct="1">
                        <a:lnSpc>
                          <a:spcPct val="100000"/>
                        </a:lnSpc>
                        <a:spcBef>
                          <a:spcPct val="20000"/>
                        </a:spcBef>
                        <a:spcAft>
                          <a:spcPct val="0"/>
                        </a:spcAft>
                        <a:buClrTx/>
                        <a:buSzTx/>
                        <a:buFontTx/>
                        <a:buChar char="–"/>
                        <a:tabLst/>
                      </a:pPr>
                      <a:r>
                        <a:rPr kumimoji="0" lang="en-US" sz="1800" b="0" i="0" u="none" strike="noStrike" cap="none" normalizeH="0" baseline="0" dirty="0">
                          <a:ln>
                            <a:noFill/>
                          </a:ln>
                          <a:solidFill>
                            <a:srgbClr val="000000"/>
                          </a:solidFill>
                          <a:effectLst/>
                          <a:latin typeface="+mn-lt"/>
                          <a:ea typeface="ＭＳ Ｐゴシック" charset="0"/>
                        </a:rPr>
                        <a:t> </a:t>
                      </a:r>
                      <a:r>
                        <a:rPr lang="en-US" sz="1800" kern="1200" dirty="0" smtClean="0">
                          <a:solidFill>
                            <a:srgbClr val="000000"/>
                          </a:solidFill>
                          <a:effectLst/>
                          <a:latin typeface="+mn-lt"/>
                          <a:ea typeface="+mn-ea"/>
                          <a:cs typeface="+mn-cs"/>
                        </a:rPr>
                        <a:t>The sum of the borrower's monthly debt payments, including monthly housing </a:t>
                      </a:r>
                      <a:r>
                        <a:rPr kumimoji="0" lang="en-US" sz="1800" b="0" i="0" u="none" strike="noStrike" kern="1200" cap="none" normalizeH="0" baseline="0" dirty="0" smtClean="0">
                          <a:ln>
                            <a:noFill/>
                          </a:ln>
                          <a:solidFill>
                            <a:srgbClr val="000000"/>
                          </a:solidFill>
                          <a:effectLst/>
                          <a:latin typeface="+mn-lt"/>
                          <a:ea typeface="ＭＳ Ｐゴシック" charset="0"/>
                          <a:cs typeface="+mn-cs"/>
                        </a:rPr>
                        <a:t>expenses</a:t>
                      </a:r>
                      <a:r>
                        <a:rPr lang="en-US" sz="1800" kern="1200" dirty="0" smtClean="0">
                          <a:solidFill>
                            <a:srgbClr val="000000"/>
                          </a:solidFill>
                          <a:effectLst/>
                          <a:latin typeface="+mn-lt"/>
                          <a:ea typeface="+mn-ea"/>
                          <a:cs typeface="+mn-cs"/>
                        </a:rPr>
                        <a:t> and mortgage payment divided by the total monthly income.</a:t>
                      </a:r>
                      <a:r>
                        <a:rPr lang="en-US" dirty="0" smtClean="0">
                          <a:solidFill>
                            <a:srgbClr val="000000"/>
                          </a:solidFill>
                          <a:effectLst/>
                          <a:latin typeface="+mn-lt"/>
                        </a:rPr>
                        <a:t> </a:t>
                      </a:r>
                      <a:endParaRPr kumimoji="0" lang="en-US" sz="1800" b="0" i="0" u="none" strike="noStrike" kern="1200" cap="none" normalizeH="0" baseline="0" dirty="0">
                        <a:ln>
                          <a:noFill/>
                        </a:ln>
                        <a:solidFill>
                          <a:srgbClr val="000000"/>
                        </a:solidFill>
                        <a:effectLst/>
                        <a:latin typeface="+mn-lt"/>
                        <a:ea typeface="ＭＳ Ｐゴシック" charset="0"/>
                        <a:cs typeface="+mn-cs"/>
                      </a:endParaRPr>
                    </a:p>
                  </a:txBody>
                  <a:tcPr horzOverflow="overflow">
                    <a:lnL cap="flat">
                      <a:noFill/>
                    </a:lnL>
                    <a:lnR cap="flat">
                      <a:noFill/>
                    </a:lnR>
                    <a:lnT>
                      <a:noFill/>
                    </a:lnT>
                    <a:lnB>
                      <a:noFill/>
                    </a:lnB>
                    <a:lnTlToBr>
                      <a:noFill/>
                    </a:lnTlToBr>
                    <a:lnBlToTr>
                      <a:noFill/>
                    </a:lnBlToTr>
                    <a:noFill/>
                  </a:tcPr>
                </a:tc>
              </a:tr>
              <a:tr h="37194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rgbClr val="000000"/>
                        </a:solidFill>
                        <a:effectLst/>
                        <a:latin typeface="Arial" charset="0"/>
                        <a:ea typeface="ＭＳ Ｐゴシック" charset="0"/>
                      </a:endParaRPr>
                    </a:p>
                  </a:txBody>
                  <a:tcPr horzOverflow="overflow">
                    <a:lnL cap="flat">
                      <a:noFill/>
                    </a:lnL>
                    <a:lnR cap="flat">
                      <a:noFill/>
                    </a:lnR>
                    <a:lnT>
                      <a:noFill/>
                    </a:lnT>
                    <a:lnB cap="flat">
                      <a:noFill/>
                    </a:lnB>
                    <a:lnTlToBr>
                      <a:noFill/>
                    </a:lnTlToBr>
                    <a:lnBlToTr>
                      <a:noFill/>
                    </a:lnBlToTr>
                    <a:noFill/>
                  </a:tcPr>
                </a:tc>
              </a:tr>
            </a:tbl>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70" name="Rectangle 6"/>
          <p:cNvSpPr>
            <a:spLocks noGrp="1" noChangeArrowheads="1"/>
          </p:cNvSpPr>
          <p:nvPr>
            <p:ph type="title"/>
          </p:nvPr>
        </p:nvSpPr>
        <p:spPr>
          <a:xfrm>
            <a:off x="304800" y="228600"/>
            <a:ext cx="8610600" cy="457200"/>
          </a:xfrm>
        </p:spPr>
        <p:txBody>
          <a:bodyPr>
            <a:normAutofit fontScale="90000"/>
          </a:bodyPr>
          <a:lstStyle/>
          <a:p>
            <a:r>
              <a:rPr lang="en-US" dirty="0">
                <a:latin typeface="+mn-lt"/>
              </a:rPr>
              <a:t>TRAINING THE MODEL</a:t>
            </a:r>
            <a:r>
              <a:rPr lang="en-US" dirty="0" smtClean="0">
                <a:effectLst/>
                <a:latin typeface="+mn-lt"/>
              </a:rPr>
              <a:t> </a:t>
            </a:r>
            <a:endParaRPr lang="en-US" dirty="0">
              <a:latin typeface="+mn-lt"/>
            </a:endParaRPr>
          </a:p>
        </p:txBody>
      </p:sp>
      <p:sp>
        <p:nvSpPr>
          <p:cNvPr id="12" name="Rectangle 3"/>
          <p:cNvSpPr txBox="1">
            <a:spLocks noChangeArrowheads="1"/>
          </p:cNvSpPr>
          <p:nvPr/>
        </p:nvSpPr>
        <p:spPr bwMode="auto">
          <a:xfrm>
            <a:off x="304800" y="838200"/>
            <a:ext cx="86106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595841"/>
                </a:solidFill>
                <a:latin typeface="+mn-lt"/>
                <a:ea typeface="+mn-ea"/>
                <a:cs typeface="+mn-cs"/>
              </a:defRPr>
            </a:lvl1pPr>
            <a:lvl2pPr marL="742950" indent="-285750" algn="l" rtl="0" eaLnBrk="1" fontAlgn="base" hangingPunct="1">
              <a:spcBef>
                <a:spcPct val="20000"/>
              </a:spcBef>
              <a:spcAft>
                <a:spcPct val="0"/>
              </a:spcAft>
              <a:buChar char="–"/>
              <a:defRPr sz="2800">
                <a:solidFill>
                  <a:srgbClr val="595841"/>
                </a:solidFill>
                <a:latin typeface="+mn-lt"/>
                <a:ea typeface="+mn-ea"/>
              </a:defRPr>
            </a:lvl2pPr>
            <a:lvl3pPr marL="1143000" indent="-228600" algn="l" rtl="0" eaLnBrk="1" fontAlgn="base" hangingPunct="1">
              <a:spcBef>
                <a:spcPct val="20000"/>
              </a:spcBef>
              <a:spcAft>
                <a:spcPct val="0"/>
              </a:spcAft>
              <a:buChar char="•"/>
              <a:defRPr sz="2400">
                <a:solidFill>
                  <a:srgbClr val="595841"/>
                </a:solidFill>
                <a:latin typeface="+mn-lt"/>
                <a:ea typeface="+mn-ea"/>
              </a:defRPr>
            </a:lvl3pPr>
            <a:lvl4pPr marL="1600200" indent="-228600" algn="l" rtl="0" eaLnBrk="1" fontAlgn="base" hangingPunct="1">
              <a:spcBef>
                <a:spcPct val="20000"/>
              </a:spcBef>
              <a:spcAft>
                <a:spcPct val="0"/>
              </a:spcAft>
              <a:buChar char="–"/>
              <a:defRPr sz="2000">
                <a:solidFill>
                  <a:srgbClr val="595841"/>
                </a:solidFill>
                <a:latin typeface="+mn-lt"/>
                <a:ea typeface="+mn-ea"/>
              </a:defRPr>
            </a:lvl4pPr>
            <a:lvl5pPr marL="2057400" indent="-228600" algn="l" rtl="0" eaLnBrk="1" fontAlgn="base" hangingPunct="1">
              <a:spcBef>
                <a:spcPct val="20000"/>
              </a:spcBef>
              <a:spcAft>
                <a:spcPct val="0"/>
              </a:spcAft>
              <a:buChar char="»"/>
              <a:defRPr sz="2000">
                <a:solidFill>
                  <a:srgbClr val="595841"/>
                </a:solidFill>
                <a:latin typeface="+mn-lt"/>
                <a:ea typeface="+mn-ea"/>
              </a:defRPr>
            </a:lvl5pPr>
            <a:lvl6pPr marL="2514600" indent="-228600" algn="l" rtl="0" eaLnBrk="1" fontAlgn="base" hangingPunct="1">
              <a:spcBef>
                <a:spcPct val="20000"/>
              </a:spcBef>
              <a:spcAft>
                <a:spcPct val="0"/>
              </a:spcAft>
              <a:buChar char="»"/>
              <a:defRPr sz="2000">
                <a:solidFill>
                  <a:srgbClr val="595841"/>
                </a:solidFill>
                <a:latin typeface="+mn-lt"/>
                <a:ea typeface="+mn-ea"/>
              </a:defRPr>
            </a:lvl6pPr>
            <a:lvl7pPr marL="2971800" indent="-228600" algn="l" rtl="0" eaLnBrk="1" fontAlgn="base" hangingPunct="1">
              <a:spcBef>
                <a:spcPct val="20000"/>
              </a:spcBef>
              <a:spcAft>
                <a:spcPct val="0"/>
              </a:spcAft>
              <a:buChar char="»"/>
              <a:defRPr sz="2000">
                <a:solidFill>
                  <a:srgbClr val="595841"/>
                </a:solidFill>
                <a:latin typeface="+mn-lt"/>
                <a:ea typeface="+mn-ea"/>
              </a:defRPr>
            </a:lvl7pPr>
            <a:lvl8pPr marL="3429000" indent="-228600" algn="l" rtl="0" eaLnBrk="1" fontAlgn="base" hangingPunct="1">
              <a:spcBef>
                <a:spcPct val="20000"/>
              </a:spcBef>
              <a:spcAft>
                <a:spcPct val="0"/>
              </a:spcAft>
              <a:buChar char="»"/>
              <a:defRPr sz="2000">
                <a:solidFill>
                  <a:srgbClr val="595841"/>
                </a:solidFill>
                <a:latin typeface="+mn-lt"/>
                <a:ea typeface="+mn-ea"/>
              </a:defRPr>
            </a:lvl8pPr>
            <a:lvl9pPr marL="3886200" indent="-228600" algn="l" rtl="0" eaLnBrk="1" fontAlgn="base" hangingPunct="1">
              <a:spcBef>
                <a:spcPct val="20000"/>
              </a:spcBef>
              <a:spcAft>
                <a:spcPct val="0"/>
              </a:spcAft>
              <a:buChar char="»"/>
              <a:defRPr sz="2000">
                <a:solidFill>
                  <a:srgbClr val="595841"/>
                </a:solidFill>
                <a:latin typeface="+mn-lt"/>
                <a:ea typeface="+mn-ea"/>
              </a:defRPr>
            </a:lvl9pPr>
          </a:lstStyle>
          <a:p>
            <a:pPr>
              <a:spcBef>
                <a:spcPct val="50000"/>
              </a:spcBef>
            </a:pPr>
            <a:r>
              <a:rPr lang="en-US" sz="2400" dirty="0" smtClean="0">
                <a:solidFill>
                  <a:srgbClr val="000000"/>
                </a:solidFill>
              </a:rPr>
              <a:t>We </a:t>
            </a:r>
            <a:r>
              <a:rPr lang="en-US" sz="2400" dirty="0">
                <a:solidFill>
                  <a:srgbClr val="000000"/>
                </a:solidFill>
              </a:rPr>
              <a:t>take dataset for one </a:t>
            </a:r>
            <a:r>
              <a:rPr lang="en-US" sz="2400" dirty="0" smtClean="0">
                <a:solidFill>
                  <a:srgbClr val="000000"/>
                </a:solidFill>
              </a:rPr>
              <a:t>quarter 2013 Q4</a:t>
            </a:r>
          </a:p>
          <a:p>
            <a:pPr marL="342900" lvl="2" indent="-342900">
              <a:spcBef>
                <a:spcPct val="50000"/>
              </a:spcBef>
            </a:pPr>
            <a:r>
              <a:rPr lang="en-US" dirty="0">
                <a:solidFill>
                  <a:srgbClr val="000000"/>
                </a:solidFill>
              </a:rPr>
              <a:t>Non Performing Loan status as binary </a:t>
            </a:r>
            <a:r>
              <a:rPr lang="en-US" dirty="0" smtClean="0">
                <a:solidFill>
                  <a:srgbClr val="000000"/>
                </a:solidFill>
              </a:rPr>
              <a:t>value</a:t>
            </a:r>
            <a:endParaRPr lang="en-US" dirty="0">
              <a:solidFill>
                <a:srgbClr val="000000"/>
              </a:solidFill>
            </a:endParaRPr>
          </a:p>
          <a:p>
            <a:pPr>
              <a:spcBef>
                <a:spcPct val="50000"/>
              </a:spcBef>
            </a:pPr>
            <a:r>
              <a:rPr lang="en-US" sz="2400" dirty="0">
                <a:solidFill>
                  <a:srgbClr val="000000"/>
                </a:solidFill>
              </a:rPr>
              <a:t>Rebalanced the dataset </a:t>
            </a:r>
            <a:endParaRPr lang="en-US" sz="2400" dirty="0" smtClean="0">
              <a:solidFill>
                <a:srgbClr val="000000"/>
              </a:solidFill>
            </a:endParaRPr>
          </a:p>
          <a:p>
            <a:pPr>
              <a:spcBef>
                <a:spcPct val="50000"/>
              </a:spcBef>
            </a:pPr>
            <a:r>
              <a:rPr lang="en-US" sz="2400" dirty="0">
                <a:solidFill>
                  <a:srgbClr val="000000"/>
                </a:solidFill>
              </a:rPr>
              <a:t>GridSearchCV with 5 folds to get best regularization parameters for Logistic </a:t>
            </a:r>
            <a:r>
              <a:rPr lang="en-US" sz="2400" dirty="0" smtClean="0">
                <a:solidFill>
                  <a:srgbClr val="000000"/>
                </a:solidFill>
              </a:rPr>
              <a:t>Regression</a:t>
            </a:r>
          </a:p>
          <a:p>
            <a:pPr>
              <a:spcBef>
                <a:spcPct val="50000"/>
              </a:spcBef>
            </a:pPr>
            <a:r>
              <a:rPr lang="en-US" sz="2400" dirty="0" smtClean="0">
                <a:solidFill>
                  <a:srgbClr val="000000"/>
                </a:solidFill>
              </a:rPr>
              <a:t> Estimated </a:t>
            </a:r>
            <a:r>
              <a:rPr lang="en-US" sz="2400" dirty="0">
                <a:solidFill>
                  <a:srgbClr val="000000"/>
                </a:solidFill>
              </a:rPr>
              <a:t>regression coefficient</a:t>
            </a:r>
            <a:r>
              <a:rPr lang="en-US" sz="2400" dirty="0" smtClean="0">
                <a:solidFill>
                  <a:srgbClr val="000000"/>
                </a:solidFill>
                <a:effectLst/>
              </a:rPr>
              <a:t> </a:t>
            </a:r>
            <a:endParaRPr lang="en-US" sz="2400" dirty="0">
              <a:solidFill>
                <a:srgbClr val="000000"/>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4026465079"/>
              </p:ext>
            </p:extLst>
          </p:nvPr>
        </p:nvGraphicFramePr>
        <p:xfrm>
          <a:off x="762000" y="3962400"/>
          <a:ext cx="6096000" cy="222504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marL="0" marR="0">
                        <a:lnSpc>
                          <a:spcPct val="115000"/>
                        </a:lnSpc>
                        <a:spcBef>
                          <a:spcPts val="0"/>
                        </a:spcBef>
                        <a:spcAft>
                          <a:spcPts val="0"/>
                        </a:spcAft>
                      </a:pPr>
                      <a:r>
                        <a:rPr lang="en-US" sz="1200" b="1" spc="0" dirty="0">
                          <a:solidFill>
                            <a:srgbClr val="000000"/>
                          </a:solidFill>
                          <a:effectLst/>
                          <a:latin typeface="Century Schoolbook"/>
                          <a:ea typeface="ヒラギノ角ゴ Pro W3"/>
                          <a:cs typeface="Arial"/>
                        </a:rPr>
                        <a:t>FEATURES</a:t>
                      </a:r>
                      <a:endParaRPr lang="en-US" sz="1000" spc="200" dirty="0">
                        <a:solidFill>
                          <a:srgbClr val="404040"/>
                        </a:solidFill>
                        <a:effectLst/>
                        <a:latin typeface="Century Schoolbook"/>
                        <a:ea typeface="ヒラギノ角ゴ Pro W3"/>
                        <a:cs typeface="Times New Roman"/>
                      </a:endParaRPr>
                    </a:p>
                  </a:txBody>
                  <a:tcPr marL="68580" marR="68580" marT="0" marB="0" anchor="ctr"/>
                </a:tc>
                <a:tc>
                  <a:txBody>
                    <a:bodyPr/>
                    <a:lstStyle/>
                    <a:p>
                      <a:pPr marL="0" marR="0">
                        <a:lnSpc>
                          <a:spcPct val="115000"/>
                        </a:lnSpc>
                        <a:spcBef>
                          <a:spcPts val="0"/>
                        </a:spcBef>
                        <a:spcAft>
                          <a:spcPts val="0"/>
                        </a:spcAft>
                      </a:pPr>
                      <a:r>
                        <a:rPr lang="en-US" sz="1200" b="1" spc="0">
                          <a:solidFill>
                            <a:srgbClr val="000000"/>
                          </a:solidFill>
                          <a:effectLst/>
                          <a:latin typeface="Century Schoolbook"/>
                          <a:ea typeface="ヒラギノ角ゴ Pro W3"/>
                          <a:cs typeface="Arial"/>
                        </a:rPr>
                        <a:t>COEFFICIENT </a:t>
                      </a:r>
                      <a:endParaRPr lang="en-US" sz="1000" spc="200">
                        <a:solidFill>
                          <a:srgbClr val="404040"/>
                        </a:solidFill>
                        <a:effectLst/>
                        <a:latin typeface="Century Schoolbook"/>
                        <a:ea typeface="ヒラギノ角ゴ Pro W3"/>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200" spc="0">
                          <a:solidFill>
                            <a:srgbClr val="000000"/>
                          </a:solidFill>
                          <a:effectLst/>
                          <a:latin typeface="Century Schoolbook"/>
                          <a:ea typeface="ヒラギノ角ゴ Pro W3"/>
                          <a:cs typeface="Arial"/>
                        </a:rPr>
                        <a:t>Credit Score</a:t>
                      </a:r>
                      <a:endParaRPr lang="en-US" sz="1000" spc="200">
                        <a:solidFill>
                          <a:srgbClr val="404040"/>
                        </a:solidFill>
                        <a:effectLst/>
                        <a:latin typeface="Century Schoolbook"/>
                        <a:ea typeface="ヒラギノ角ゴ Pro W3"/>
                        <a:cs typeface="Times New Roman"/>
                      </a:endParaRPr>
                    </a:p>
                  </a:txBody>
                  <a:tcPr marL="68580" marR="68580" marT="0" marB="0" anchor="ctr"/>
                </a:tc>
                <a:tc>
                  <a:txBody>
                    <a:bodyPr/>
                    <a:lstStyle/>
                    <a:p>
                      <a:pPr marL="0" marR="0">
                        <a:lnSpc>
                          <a:spcPct val="115000"/>
                        </a:lnSpc>
                        <a:spcBef>
                          <a:spcPts val="0"/>
                        </a:spcBef>
                        <a:spcAft>
                          <a:spcPts val="0"/>
                        </a:spcAft>
                      </a:pPr>
                      <a:r>
                        <a:rPr lang="en-US" sz="1200" spc="0">
                          <a:solidFill>
                            <a:srgbClr val="000000"/>
                          </a:solidFill>
                          <a:effectLst/>
                          <a:latin typeface="Century Schoolbook"/>
                          <a:ea typeface="ヒラギノ角ゴ Pro W3"/>
                          <a:cs typeface="Arial"/>
                        </a:rPr>
                        <a:t>-0.00963969</a:t>
                      </a:r>
                      <a:endParaRPr lang="en-US" sz="1000" spc="200">
                        <a:solidFill>
                          <a:srgbClr val="404040"/>
                        </a:solidFill>
                        <a:effectLst/>
                        <a:latin typeface="Century Schoolbook"/>
                        <a:ea typeface="ヒラギノ角ゴ Pro W3"/>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200" spc="0">
                          <a:solidFill>
                            <a:srgbClr val="000000"/>
                          </a:solidFill>
                          <a:effectLst/>
                          <a:latin typeface="Century Schoolbook"/>
                          <a:ea typeface="ヒラギノ角ゴ Pro W3"/>
                          <a:cs typeface="Arial"/>
                        </a:rPr>
                        <a:t>Current Interest Rate</a:t>
                      </a:r>
                      <a:endParaRPr lang="en-US" sz="1000" spc="200">
                        <a:solidFill>
                          <a:srgbClr val="404040"/>
                        </a:solidFill>
                        <a:effectLst/>
                        <a:latin typeface="Century Schoolbook"/>
                        <a:ea typeface="ヒラギノ角ゴ Pro W3"/>
                        <a:cs typeface="Times New Roman"/>
                      </a:endParaRPr>
                    </a:p>
                  </a:txBody>
                  <a:tcPr marL="68580" marR="68580" marT="0" marB="0" anchor="ctr"/>
                </a:tc>
                <a:tc>
                  <a:txBody>
                    <a:bodyPr/>
                    <a:lstStyle/>
                    <a:p>
                      <a:pPr marL="0" marR="0">
                        <a:lnSpc>
                          <a:spcPct val="115000"/>
                        </a:lnSpc>
                        <a:spcBef>
                          <a:spcPts val="0"/>
                        </a:spcBef>
                        <a:spcAft>
                          <a:spcPts val="0"/>
                        </a:spcAft>
                      </a:pPr>
                      <a:r>
                        <a:rPr lang="en-US" sz="1200" spc="0">
                          <a:solidFill>
                            <a:srgbClr val="000000"/>
                          </a:solidFill>
                          <a:effectLst/>
                          <a:latin typeface="Century Schoolbook"/>
                          <a:ea typeface="ヒラギノ角ゴ Pro W3"/>
                          <a:cs typeface="Arial"/>
                        </a:rPr>
                        <a:t>0.05448207</a:t>
                      </a:r>
                      <a:endParaRPr lang="en-US" sz="1000" spc="200">
                        <a:solidFill>
                          <a:srgbClr val="404040"/>
                        </a:solidFill>
                        <a:effectLst/>
                        <a:latin typeface="Century Schoolbook"/>
                        <a:ea typeface="ヒラギノ角ゴ Pro W3"/>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200" spc="0">
                          <a:solidFill>
                            <a:srgbClr val="000000"/>
                          </a:solidFill>
                          <a:effectLst/>
                          <a:latin typeface="Century Schoolbook"/>
                          <a:ea typeface="ヒラギノ角ゴ Pro W3"/>
                          <a:cs typeface="Arial"/>
                        </a:rPr>
                        <a:t>CLTV</a:t>
                      </a:r>
                      <a:endParaRPr lang="en-US" sz="1000" spc="200">
                        <a:solidFill>
                          <a:srgbClr val="404040"/>
                        </a:solidFill>
                        <a:effectLst/>
                        <a:latin typeface="Century Schoolbook"/>
                        <a:ea typeface="ヒラギノ角ゴ Pro W3"/>
                        <a:cs typeface="Times New Roman"/>
                      </a:endParaRPr>
                    </a:p>
                  </a:txBody>
                  <a:tcPr marL="68580" marR="68580" marT="0" marB="0" anchor="ctr"/>
                </a:tc>
                <a:tc>
                  <a:txBody>
                    <a:bodyPr/>
                    <a:lstStyle/>
                    <a:p>
                      <a:pPr marL="0" marR="0">
                        <a:lnSpc>
                          <a:spcPct val="115000"/>
                        </a:lnSpc>
                        <a:spcBef>
                          <a:spcPts val="0"/>
                        </a:spcBef>
                        <a:spcAft>
                          <a:spcPts val="0"/>
                        </a:spcAft>
                      </a:pPr>
                      <a:r>
                        <a:rPr lang="en-US" sz="1200" spc="0">
                          <a:solidFill>
                            <a:srgbClr val="000000"/>
                          </a:solidFill>
                          <a:effectLst/>
                          <a:latin typeface="Century Schoolbook"/>
                          <a:ea typeface="ヒラギノ角ゴ Pro W3"/>
                          <a:cs typeface="Arial"/>
                        </a:rPr>
                        <a:t>0.02589876</a:t>
                      </a:r>
                      <a:endParaRPr lang="en-US" sz="1000" spc="200">
                        <a:solidFill>
                          <a:srgbClr val="404040"/>
                        </a:solidFill>
                        <a:effectLst/>
                        <a:latin typeface="Century Schoolbook"/>
                        <a:ea typeface="ヒラギノ角ゴ Pro W3"/>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200" spc="0">
                          <a:solidFill>
                            <a:srgbClr val="000000"/>
                          </a:solidFill>
                          <a:effectLst/>
                          <a:latin typeface="Century Schoolbook"/>
                          <a:ea typeface="ヒラギノ角ゴ Pro W3"/>
                          <a:cs typeface="Arial"/>
                        </a:rPr>
                        <a:t>DTI Ratio</a:t>
                      </a:r>
                      <a:endParaRPr lang="en-US" sz="1000" spc="200">
                        <a:solidFill>
                          <a:srgbClr val="404040"/>
                        </a:solidFill>
                        <a:effectLst/>
                        <a:latin typeface="Century Schoolbook"/>
                        <a:ea typeface="ヒラギノ角ゴ Pro W3"/>
                        <a:cs typeface="Times New Roman"/>
                      </a:endParaRPr>
                    </a:p>
                  </a:txBody>
                  <a:tcPr marL="68580" marR="68580" marT="0" marB="0" anchor="ctr"/>
                </a:tc>
                <a:tc>
                  <a:txBody>
                    <a:bodyPr/>
                    <a:lstStyle/>
                    <a:p>
                      <a:pPr marL="0" marR="0">
                        <a:lnSpc>
                          <a:spcPct val="115000"/>
                        </a:lnSpc>
                        <a:spcBef>
                          <a:spcPts val="0"/>
                        </a:spcBef>
                        <a:spcAft>
                          <a:spcPts val="0"/>
                        </a:spcAft>
                      </a:pPr>
                      <a:r>
                        <a:rPr lang="en-US" sz="1200" spc="0">
                          <a:solidFill>
                            <a:srgbClr val="000000"/>
                          </a:solidFill>
                          <a:effectLst/>
                          <a:latin typeface="Century Schoolbook"/>
                          <a:ea typeface="ヒラギノ角ゴ Pro W3"/>
                          <a:cs typeface="Arial"/>
                        </a:rPr>
                        <a:t>0.00706395</a:t>
                      </a:r>
                      <a:endParaRPr lang="en-US" sz="1000" spc="200">
                        <a:solidFill>
                          <a:srgbClr val="404040"/>
                        </a:solidFill>
                        <a:effectLst/>
                        <a:latin typeface="Century Schoolbook"/>
                        <a:ea typeface="ヒラギノ角ゴ Pro W3"/>
                        <a:cs typeface="Times New Roman"/>
                      </a:endParaRPr>
                    </a:p>
                  </a:txBody>
                  <a:tcPr marL="68580" marR="68580" marT="0" marB="0" anchor="ctr"/>
                </a:tc>
              </a:tr>
              <a:tr h="370840">
                <a:tc>
                  <a:txBody>
                    <a:bodyPr/>
                    <a:lstStyle/>
                    <a:p>
                      <a:pPr marL="0" marR="0">
                        <a:lnSpc>
                          <a:spcPct val="115000"/>
                        </a:lnSpc>
                        <a:spcBef>
                          <a:spcPts val="0"/>
                        </a:spcBef>
                        <a:spcAft>
                          <a:spcPts val="0"/>
                        </a:spcAft>
                      </a:pPr>
                      <a:r>
                        <a:rPr lang="en-US" sz="1200" spc="0">
                          <a:solidFill>
                            <a:srgbClr val="000000"/>
                          </a:solidFill>
                          <a:effectLst/>
                          <a:latin typeface="Century Schoolbook"/>
                          <a:ea typeface="ヒラギノ角ゴ Pro W3"/>
                          <a:cs typeface="Arial"/>
                        </a:rPr>
                        <a:t>Intercept </a:t>
                      </a:r>
                      <a:endParaRPr lang="en-US" sz="1000" spc="200">
                        <a:solidFill>
                          <a:srgbClr val="404040"/>
                        </a:solidFill>
                        <a:effectLst/>
                        <a:latin typeface="Century Schoolbook"/>
                        <a:ea typeface="ヒラギノ角ゴ Pro W3"/>
                        <a:cs typeface="Times New Roman"/>
                      </a:endParaRPr>
                    </a:p>
                  </a:txBody>
                  <a:tcPr marL="68580" marR="68580" marT="0" marB="0" anchor="ctr"/>
                </a:tc>
                <a:tc>
                  <a:txBody>
                    <a:bodyPr/>
                    <a:lstStyle/>
                    <a:p>
                      <a:pPr marL="0" marR="0">
                        <a:lnSpc>
                          <a:spcPct val="115000"/>
                        </a:lnSpc>
                        <a:spcBef>
                          <a:spcPts val="0"/>
                        </a:spcBef>
                        <a:spcAft>
                          <a:spcPts val="0"/>
                        </a:spcAft>
                      </a:pPr>
                      <a:r>
                        <a:rPr lang="en-US" sz="1200" spc="0" dirty="0">
                          <a:solidFill>
                            <a:srgbClr val="000000"/>
                          </a:solidFill>
                          <a:effectLst/>
                          <a:latin typeface="Century Schoolbook"/>
                          <a:ea typeface="ヒラギノ角ゴ Pro W3"/>
                          <a:cs typeface="Arial"/>
                        </a:rPr>
                        <a:t>4.07803818</a:t>
                      </a:r>
                      <a:endParaRPr lang="en-US" sz="1000" spc="200" dirty="0">
                        <a:solidFill>
                          <a:srgbClr val="404040"/>
                        </a:solidFill>
                        <a:effectLst/>
                        <a:latin typeface="Century Schoolbook"/>
                        <a:ea typeface="ヒラギノ角ゴ Pro W3"/>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6257255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20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2000"/>
                                        <p:tgtEl>
                                          <p:spTgt spid="1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fade">
                                      <p:cBhvr>
                                        <p:cTn id="15" dur="2000"/>
                                        <p:tgtEl>
                                          <p:spTgt spid="1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animEffect transition="in" filter="fade">
                                      <p:cBhvr>
                                        <p:cTn id="20" dur="2000"/>
                                        <p:tgtEl>
                                          <p:spTgt spid="1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Effect transition="in" filter="fade">
                                      <p:cBhvr>
                                        <p:cTn id="25" dur="20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theme/theme1.xml><?xml version="1.0" encoding="utf-8"?>
<a:theme xmlns:a="http://schemas.openxmlformats.org/drawingml/2006/main" name="Office Theme">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626</Words>
  <Application>Microsoft Macintosh PowerPoint</Application>
  <PresentationFormat>On-screen Show (4:3)</PresentationFormat>
  <Paragraphs>136</Paragraphs>
  <Slides>12</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Times New Roman</vt:lpstr>
      <vt:lpstr>Arial</vt:lpstr>
      <vt:lpstr>Office Theme</vt:lpstr>
      <vt:lpstr>SINGLE FAMILY LOAN PERFORMANCE MODEL</vt:lpstr>
      <vt:lpstr>Introduction</vt:lpstr>
      <vt:lpstr>DATA DESCRIPTION </vt:lpstr>
      <vt:lpstr>DATA WRANGLING</vt:lpstr>
      <vt:lpstr>FEATURE CORRELATION</vt:lpstr>
      <vt:lpstr>FEATURE CORRELATION</vt:lpstr>
      <vt:lpstr>CORRELATION BETWEEN FEATURES </vt:lpstr>
      <vt:lpstr>FEATURE LIST</vt:lpstr>
      <vt:lpstr>TRAINING THE MODEL </vt:lpstr>
      <vt:lpstr>EVALUATE THE MODEL </vt:lpstr>
      <vt:lpstr>EVALUATE THE MODEL </vt:lpstr>
      <vt:lpstr>RECOMENDATION</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3</cp:revision>
  <cp:lastPrinted>1601-01-01T00:00:00Z</cp:lastPrinted>
  <dcterms:created xsi:type="dcterms:W3CDTF">2005-11-07T22:26:36Z</dcterms:created>
  <dcterms:modified xsi:type="dcterms:W3CDTF">2016-11-10T04:52:38Z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TC100645801033</vt:lpwstr>
  </property>
</Properties>
</file>