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8" r:id="rId4"/>
    <p:sldId id="261" r:id="rId5"/>
    <p:sldId id="260" r:id="rId6"/>
    <p:sldId id="262" r:id="rId7"/>
    <p:sldId id="263" r:id="rId8"/>
    <p:sldId id="264" r:id="rId9"/>
    <p:sldId id="265" r:id="rId10"/>
    <p:sldId id="266" r:id="rId11"/>
    <p:sldId id="267" r:id="rId12"/>
    <p:sldId id="269" r:id="rId13"/>
    <p:sldId id="270" r:id="rId14"/>
    <p:sldId id="271" r:id="rId15"/>
    <p:sldId id="279" r:id="rId16"/>
    <p:sldId id="272" r:id="rId17"/>
    <p:sldId id="276" r:id="rId18"/>
    <p:sldId id="273" r:id="rId19"/>
    <p:sldId id="274" r:id="rId20"/>
    <p:sldId id="275" r:id="rId21"/>
    <p:sldId id="277" r:id="rId22"/>
    <p:sldId id="278" r:id="rId23"/>
    <p:sldId id="280" r:id="rId24"/>
    <p:sldId id="281" r:id="rId25"/>
    <p:sldId id="282" r:id="rId26"/>
    <p:sldId id="283" r:id="rId27"/>
    <p:sldId id="284" r:id="rId28"/>
    <p:sldId id="285" r:id="rId29"/>
    <p:sldId id="286" r:id="rId30"/>
    <p:sldId id="298" r:id="rId31"/>
    <p:sldId id="300" r:id="rId32"/>
    <p:sldId id="302" r:id="rId33"/>
    <p:sldId id="303" r:id="rId34"/>
    <p:sldId id="304" r:id="rId35"/>
    <p:sldId id="288" r:id="rId36"/>
    <p:sldId id="289" r:id="rId37"/>
    <p:sldId id="308" r:id="rId38"/>
    <p:sldId id="309" r:id="rId39"/>
    <p:sldId id="290" r:id="rId40"/>
    <p:sldId id="291" r:id="rId41"/>
    <p:sldId id="292" r:id="rId42"/>
    <p:sldId id="293" r:id="rId43"/>
    <p:sldId id="294" r:id="rId44"/>
    <p:sldId id="295" r:id="rId45"/>
    <p:sldId id="296" r:id="rId46"/>
    <p:sldId id="297" r:id="rId47"/>
    <p:sldId id="305" r:id="rId48"/>
    <p:sldId id="306" r:id="rId49"/>
    <p:sldId id="307" r:id="rId50"/>
    <p:sldId id="287" r:id="rId51"/>
    <p:sldId id="310" r:id="rId52"/>
    <p:sldId id="311" r:id="rId53"/>
    <p:sldId id="312" r:id="rId54"/>
    <p:sldId id="313" r:id="rId55"/>
    <p:sldId id="314" r:id="rId56"/>
    <p:sldId id="315" r:id="rId57"/>
    <p:sldId id="316" r:id="rId58"/>
    <p:sldId id="317" r:id="rId59"/>
    <p:sldId id="318" r:id="rId60"/>
    <p:sldId id="320" r:id="rId61"/>
    <p:sldId id="328" r:id="rId62"/>
    <p:sldId id="321" r:id="rId63"/>
    <p:sldId id="322" r:id="rId64"/>
    <p:sldId id="323" r:id="rId65"/>
    <p:sldId id="325" r:id="rId66"/>
    <p:sldId id="324" r:id="rId67"/>
    <p:sldId id="319" r:id="rId68"/>
    <p:sldId id="326" r:id="rId69"/>
    <p:sldId id="327" r:id="rId70"/>
    <p:sldId id="329" r:id="rId71"/>
    <p:sldId id="330" r:id="rId72"/>
    <p:sldId id="331" r:id="rId73"/>
    <p:sldId id="332"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60"/>
  </p:normalViewPr>
  <p:slideViewPr>
    <p:cSldViewPr>
      <p:cViewPr>
        <p:scale>
          <a:sx n="70" d="100"/>
          <a:sy n="70" d="100"/>
        </p:scale>
        <p:origin x="-1380"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2/10/2024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2/10/2024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2/10/2024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2/10/2024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2/10/2024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2/10/2024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a:bodyPr>
          <a:lstStyle/>
          <a:p>
            <a:pPr algn="ctr">
              <a:buNone/>
            </a:pPr>
            <a:r>
              <a:rPr lang="en-US" b="1" dirty="0" smtClean="0">
                <a:solidFill>
                  <a:srgbClr val="FF0000"/>
                </a:solidFill>
                <a:latin typeface="Times New Roman" pitchFamily="18" charset="0"/>
                <a:cs typeface="Times New Roman" pitchFamily="18" charset="0"/>
              </a:rPr>
              <a:t>UNIT-II</a:t>
            </a:r>
            <a:endParaRPr lang="en-US" dirty="0" smtClean="0">
              <a:latin typeface="Times New Roman" pitchFamily="18" charset="0"/>
              <a:cs typeface="Times New Roman" pitchFamily="18" charset="0"/>
            </a:endParaRPr>
          </a:p>
          <a:p>
            <a:pPr algn="just"/>
            <a:r>
              <a:rPr lang="en-US" dirty="0" smtClean="0">
                <a:solidFill>
                  <a:srgbClr val="FF0000"/>
                </a:solidFill>
                <a:latin typeface="Times New Roman" pitchFamily="18" charset="0"/>
                <a:cs typeface="Times New Roman" pitchFamily="18" charset="0"/>
              </a:rPr>
              <a:t>Deep Feed forward Networks:</a:t>
            </a:r>
            <a:r>
              <a:rPr lang="en-US" dirty="0" smtClean="0">
                <a:latin typeface="Times New Roman" pitchFamily="18" charset="0"/>
                <a:cs typeface="Times New Roman" pitchFamily="18" charset="0"/>
              </a:rPr>
              <a:t> Learning XOR, Gradient-Based Learning, Hidden Units, Architecture Design, Back Propagation and Other Differentiation Algorithms. </a:t>
            </a:r>
          </a:p>
          <a:p>
            <a:pPr algn="just"/>
            <a:r>
              <a:rPr lang="en-US" dirty="0" smtClean="0">
                <a:latin typeface="Times New Roman" pitchFamily="18" charset="0"/>
                <a:cs typeface="Times New Roman" pitchFamily="18" charset="0"/>
              </a:rPr>
              <a:t> </a:t>
            </a:r>
          </a:p>
          <a:p>
            <a:endParaRPr lang="en-US" dirty="0"/>
          </a:p>
        </p:txBody>
      </p:sp>
      <p:sp>
        <p:nvSpPr>
          <p:cNvPr id="3" name="Title 2"/>
          <p:cNvSpPr>
            <a:spLocks noGrp="1"/>
          </p:cNvSpPr>
          <p:nvPr>
            <p:ph type="title"/>
          </p:nvPr>
        </p:nvSpPr>
        <p:spPr>
          <a:xfrm>
            <a:off x="457200" y="274638"/>
            <a:ext cx="8229600" cy="1011222"/>
          </a:xfrm>
        </p:spPr>
        <p:txBody>
          <a:bodyPr>
            <a:normAutofit fontScale="90000"/>
          </a:bodyPr>
          <a:lstStyle/>
          <a:p>
            <a:pPr algn="ctr"/>
            <a:r>
              <a:rPr lang="en-US" sz="3200" dirty="0" smtClean="0"/>
              <a:t/>
            </a:r>
            <a:br>
              <a:rPr lang="en-US" sz="3200" dirty="0" smtClean="0"/>
            </a:br>
            <a:r>
              <a:rPr lang="en-US" sz="3200" dirty="0" smtClean="0">
                <a:solidFill>
                  <a:srgbClr val="FF0000"/>
                </a:solidFill>
                <a:latin typeface="Times New Roman" pitchFamily="18" charset="0"/>
                <a:cs typeface="Times New Roman" pitchFamily="18" charset="0"/>
              </a:rPr>
              <a:t>Deep Learning</a:t>
            </a:r>
            <a:br>
              <a:rPr lang="en-US" sz="3200"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533400" y="609600"/>
            <a:ext cx="8305800" cy="5715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57200" y="609600"/>
            <a:ext cx="8229600" cy="563879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029200"/>
          </a:xfrm>
        </p:spPr>
        <p:txBody>
          <a:bodyPr>
            <a:normAutofit/>
          </a:bodyPr>
          <a:lstStyle/>
          <a:p>
            <a:pPr algn="just"/>
            <a:r>
              <a:rPr lang="en-US" dirty="0" smtClean="0">
                <a:latin typeface="Times New Roman" pitchFamily="18" charset="0"/>
                <a:cs typeface="Times New Roman" pitchFamily="18" charset="0"/>
              </a:rPr>
              <a:t>Gradient Descent is known as one of the most commonly used optimization algorithms to train machine learning models by means of minimizing errors between actual and expected results. Further, gradient descent is also used to train Neural Networks.</a:t>
            </a:r>
          </a:p>
          <a:p>
            <a:pPr algn="just"/>
            <a:r>
              <a:rPr lang="en-US" dirty="0" smtClean="0">
                <a:latin typeface="Times New Roman" pitchFamily="18" charset="0"/>
                <a:cs typeface="Times New Roman" pitchFamily="18" charset="0"/>
              </a:rPr>
              <a:t>In mathematical terminology, Optimization algorithm refers to the task of minimizing/maximizing an objective function f(x) parameterized by x.</a:t>
            </a:r>
          </a:p>
          <a:p>
            <a:pPr algn="just"/>
            <a:r>
              <a:rPr lang="en-US" dirty="0" smtClean="0">
                <a:latin typeface="Times New Roman" pitchFamily="18" charset="0"/>
                <a:cs typeface="Times New Roman" pitchFamily="18" charset="0"/>
              </a:rPr>
              <a:t>The main objective of gradient descent is to minimize the cost function or the error between expected and actual</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000" dirty="0" smtClean="0">
                <a:solidFill>
                  <a:srgbClr val="FF0000"/>
                </a:solidFill>
                <a:latin typeface="Times New Roman" pitchFamily="18" charset="0"/>
                <a:cs typeface="Times New Roman" pitchFamily="18" charset="0"/>
              </a:rPr>
              <a:t>Gradient-Based Learning</a:t>
            </a:r>
            <a:endParaRPr lang="en-US" sz="3000" dirty="0">
              <a:solidFill>
                <a:srgbClr val="FF0000"/>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lstStyle/>
          <a:p>
            <a:pPr algn="just"/>
            <a:r>
              <a:rPr lang="en-US" dirty="0" smtClean="0">
                <a:latin typeface="Times New Roman" pitchFamily="18" charset="0"/>
                <a:cs typeface="Times New Roman" pitchFamily="18" charset="0"/>
              </a:rPr>
              <a:t>Similarly, in machine learning, optimization is the task of minimizing the cost function parameterized by the model's parameters.</a:t>
            </a:r>
          </a:p>
          <a:p>
            <a:pPr algn="just"/>
            <a:r>
              <a:rPr lang="en-US" dirty="0" smtClean="0">
                <a:latin typeface="Times New Roman" pitchFamily="18" charset="0"/>
                <a:cs typeface="Times New Roman" pitchFamily="18" charset="0"/>
              </a:rPr>
              <a:t>The main objective of gradient descent is to minimize the convex function using iteration of parameter updates.</a:t>
            </a:r>
          </a:p>
          <a:p>
            <a:pPr algn="just"/>
            <a:r>
              <a:rPr lang="en-US" dirty="0" smtClean="0">
                <a:latin typeface="Times New Roman" pitchFamily="18" charset="0"/>
                <a:cs typeface="Times New Roman" pitchFamily="18" charset="0"/>
              </a:rPr>
              <a:t>Once these machine learning models are optimized, these models can be used as powerful tools for Artificial Intelligence and various computer science applications.</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a:bodyPr>
          <a:lstStyle/>
          <a:p>
            <a:pPr algn="just"/>
            <a:r>
              <a:rPr lang="en-US" dirty="0" smtClean="0">
                <a:latin typeface="Times New Roman" pitchFamily="18" charset="0"/>
                <a:cs typeface="Times New Roman" pitchFamily="18" charset="0"/>
              </a:rPr>
              <a:t>Gradient Descent is defined as one of the most commonly used iterative optimization algorithms of machine learning to train the machine learning and deep learning models. It helps in finding the local minimum of a function.</a:t>
            </a:r>
            <a:r>
              <a:rPr lang="en-US" dirty="0" smtClean="0"/>
              <a:t> </a:t>
            </a:r>
          </a:p>
          <a:p>
            <a:pPr algn="just"/>
            <a:r>
              <a:rPr lang="en-US" dirty="0" smtClean="0">
                <a:latin typeface="Times New Roman" pitchFamily="18" charset="0"/>
                <a:cs typeface="Times New Roman" pitchFamily="18" charset="0"/>
              </a:rPr>
              <a:t>If we move towards a negative gradient or away from the gradient of the function at the current point, it will give the </a:t>
            </a:r>
            <a:r>
              <a:rPr lang="en-US" b="1" dirty="0" smtClean="0">
                <a:latin typeface="Times New Roman" pitchFamily="18" charset="0"/>
                <a:cs typeface="Times New Roman" pitchFamily="18" charset="0"/>
              </a:rPr>
              <a:t>local minimum</a:t>
            </a:r>
            <a:r>
              <a:rPr lang="en-US" dirty="0" smtClean="0">
                <a:latin typeface="Times New Roman" pitchFamily="18" charset="0"/>
                <a:cs typeface="Times New Roman" pitchFamily="18" charset="0"/>
              </a:rPr>
              <a:t> of that function.</a:t>
            </a:r>
          </a:p>
          <a:p>
            <a:pPr algn="just"/>
            <a:r>
              <a:rPr lang="en-US" dirty="0" smtClean="0">
                <a:latin typeface="Times New Roman" pitchFamily="18" charset="0"/>
                <a:cs typeface="Times New Roman" pitchFamily="18" charset="0"/>
              </a:rPr>
              <a:t>Whenever we move towards a positive gradient or towards the gradient of the function at the current point, we will get the </a:t>
            </a:r>
            <a:r>
              <a:rPr lang="en-US" b="1" dirty="0" smtClean="0">
                <a:latin typeface="Times New Roman" pitchFamily="18" charset="0"/>
                <a:cs typeface="Times New Roman" pitchFamily="18" charset="0"/>
              </a:rPr>
              <a:t>local maximum</a:t>
            </a:r>
            <a:r>
              <a:rPr lang="en-US" dirty="0" smtClean="0">
                <a:latin typeface="Times New Roman" pitchFamily="18" charset="0"/>
                <a:cs typeface="Times New Roman" pitchFamily="18" charset="0"/>
              </a:rPr>
              <a:t> of that function.</a:t>
            </a:r>
          </a:p>
          <a:p>
            <a:pPr algn="just"/>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ctivation Functions in Neural Networks [12 Types &amp; Use Cases] (2022)"/>
          <p:cNvPicPr>
            <a:picLocks noGrp="1"/>
          </p:cNvPicPr>
          <p:nvPr>
            <p:ph idx="1"/>
          </p:nvPr>
        </p:nvPicPr>
        <p:blipFill>
          <a:blip r:embed="rId2"/>
          <a:srcRect/>
          <a:stretch>
            <a:fillRect/>
          </a:stretch>
        </p:blipFill>
        <p:spPr bwMode="auto">
          <a:xfrm>
            <a:off x="457200" y="609600"/>
            <a:ext cx="8077200" cy="5715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dient Descent in Machine Learning"/>
          <p:cNvPicPr>
            <a:picLocks noGrp="1"/>
          </p:cNvPicPr>
          <p:nvPr>
            <p:ph idx="1"/>
          </p:nvPr>
        </p:nvPicPr>
        <p:blipFill>
          <a:blip r:embed="rId2"/>
          <a:srcRect/>
          <a:stretch>
            <a:fillRect/>
          </a:stretch>
        </p:blipFill>
        <p:spPr bwMode="auto">
          <a:xfrm>
            <a:off x="1066800" y="838200"/>
            <a:ext cx="7391400" cy="5334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dient Descent in Machine Learning"/>
          <p:cNvPicPr>
            <a:picLocks noGrp="1"/>
          </p:cNvPicPr>
          <p:nvPr>
            <p:ph idx="1"/>
          </p:nvPr>
        </p:nvPicPr>
        <p:blipFill>
          <a:blip r:embed="rId2"/>
          <a:srcRect/>
          <a:stretch>
            <a:fillRect/>
          </a:stretch>
        </p:blipFill>
        <p:spPr bwMode="auto">
          <a:xfrm>
            <a:off x="1295400" y="914400"/>
            <a:ext cx="6858000" cy="4953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715000"/>
          </a:xfrm>
        </p:spPr>
        <p:txBody>
          <a:bodyPr>
            <a:normAutofit/>
          </a:bodyPr>
          <a:lstStyle/>
          <a:p>
            <a:pPr algn="just"/>
            <a:r>
              <a:rPr lang="en-US" dirty="0" smtClean="0">
                <a:latin typeface="Times New Roman" pitchFamily="18" charset="0"/>
                <a:cs typeface="Times New Roman" pitchFamily="18" charset="0"/>
              </a:rPr>
              <a:t>This entire procedure is known as Gradient Ascent, which is also known as steepest descent. The main objective of using a gradient descent algorithm is to minimize the cost function using iteration. To achieve this goal, it performs two steps iteratively:</a:t>
            </a:r>
          </a:p>
          <a:p>
            <a:pPr algn="just"/>
            <a:r>
              <a:rPr lang="en-US" dirty="0" smtClean="0">
                <a:latin typeface="Times New Roman" pitchFamily="18" charset="0"/>
                <a:cs typeface="Times New Roman" pitchFamily="18" charset="0"/>
              </a:rPr>
              <a:t>Calculates the first-order derivative of the function to compute the gradient or slope of that function.</a:t>
            </a:r>
          </a:p>
          <a:p>
            <a:pPr algn="just"/>
            <a:r>
              <a:rPr lang="en-US" dirty="0" smtClean="0">
                <a:latin typeface="Times New Roman" pitchFamily="18" charset="0"/>
                <a:cs typeface="Times New Roman" pitchFamily="18" charset="0"/>
              </a:rPr>
              <a:t>Move away from the direction of the gradient, which means slope increased from the current point by alpha times, where Alpha is defined as Learning Rate. It is a tuning parameter in the optimization process which helps to decide the length of the steps.</a:t>
            </a:r>
          </a:p>
          <a:p>
            <a:pPr algn="just"/>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715000"/>
          </a:xfrm>
        </p:spPr>
        <p:txBody>
          <a:bodyPr/>
          <a:lstStyle/>
          <a:p>
            <a:pPr algn="just">
              <a:buNone/>
            </a:pPr>
            <a:r>
              <a:rPr lang="en-US" b="1" dirty="0" smtClean="0">
                <a:latin typeface="Times New Roman" pitchFamily="18" charset="0"/>
                <a:cs typeface="Times New Roman" pitchFamily="18" charset="0"/>
              </a:rPr>
              <a:t>Cost function</a:t>
            </a:r>
          </a:p>
          <a:p>
            <a:pPr algn="just"/>
            <a:r>
              <a:rPr lang="en-US" dirty="0" smtClean="0">
                <a:latin typeface="Times New Roman" pitchFamily="18" charset="0"/>
                <a:cs typeface="Times New Roman" pitchFamily="18" charset="0"/>
              </a:rPr>
              <a:t>The cost function is defined as the measurement of difference or error between actual values and expected values at the current position and present in the form of a single real number. </a:t>
            </a:r>
          </a:p>
          <a:p>
            <a:pPr algn="just"/>
            <a:r>
              <a:rPr lang="en-US" dirty="0" smtClean="0">
                <a:latin typeface="Times New Roman" pitchFamily="18" charset="0"/>
                <a:cs typeface="Times New Roman" pitchFamily="18" charset="0"/>
              </a:rPr>
              <a:t>It helps to increase and improve machine learning efficiency by providing feedback to this model so that it can minimize error and find the local or global minimum. Further, it continuously iterates along the direction of the negative gradient until the cost function approaches zero.</a:t>
            </a:r>
            <a:r>
              <a:rPr lang="en-US" dirty="0" smtClean="0"/>
              <a:t> </a:t>
            </a:r>
            <a:r>
              <a:rPr lang="en-US" dirty="0" smtClean="0">
                <a:latin typeface="Times New Roman" pitchFamily="18" charset="0"/>
                <a:cs typeface="Times New Roman" pitchFamily="18" charset="0"/>
              </a:rPr>
              <a:t>At this steepest descent point, the model will stop learning further.</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latin typeface="Times New Roman" pitchFamily="18" charset="0"/>
                <a:cs typeface="Times New Roman" pitchFamily="18" charset="0"/>
              </a:rPr>
              <a:t>The XOR function is a binary function that takes two binary inputs and returns a binary output. The output is true if the number of true inputs is odd, and false otherwise. In other words, it returns true if exactly one of the inputs is true, and false otherwise.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Assuming the neural network is using sigmoid, </a:t>
            </a:r>
            <a:r>
              <a:rPr lang="en-US" dirty="0" err="1" smtClean="0">
                <a:latin typeface="Times New Roman" pitchFamily="18" charset="0"/>
                <a:cs typeface="Times New Roman" pitchFamily="18" charset="0"/>
              </a:rPr>
              <a:t>relu</a:t>
            </a:r>
            <a:r>
              <a:rPr lang="en-US" dirty="0" smtClean="0">
                <a:latin typeface="Times New Roman" pitchFamily="18" charset="0"/>
                <a:cs typeface="Times New Roman" pitchFamily="18" charset="0"/>
              </a:rPr>
              <a:t> or other linearly separation activation function, you need at least 2 layers to solve the XOR problem.</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Learning XOR</a:t>
            </a:r>
            <a:endParaRPr lang="en-US" sz="32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pPr>
              <a:buNone/>
            </a:pPr>
            <a:r>
              <a:rPr lang="en-US" dirty="0" smtClean="0">
                <a:solidFill>
                  <a:srgbClr val="FF0000"/>
                </a:solidFill>
                <a:latin typeface="Times New Roman" pitchFamily="18" charset="0"/>
                <a:cs typeface="Times New Roman" pitchFamily="18" charset="0"/>
              </a:rPr>
              <a:t>Types of Gradient Descent</a:t>
            </a:r>
          </a:p>
          <a:p>
            <a:pPr algn="just">
              <a:buNone/>
            </a:pPr>
            <a:r>
              <a:rPr lang="en-US" b="1" dirty="0" smtClean="0">
                <a:latin typeface="Times New Roman" pitchFamily="18" charset="0"/>
                <a:cs typeface="Times New Roman" pitchFamily="18" charset="0"/>
              </a:rPr>
              <a:t>1. Batch Gradient Descent</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Batch gradient descent (BGD) is used to find the error for each point in the training set and update the model after evaluating all training examples. This procedure is known as the training epoch. In simple words, it is a greedy approach where we have to sum over all examples for each update.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a:bodyPr>
          <a:lstStyle/>
          <a:p>
            <a:pPr algn="just">
              <a:buNone/>
            </a:pPr>
            <a:r>
              <a:rPr lang="en-US" b="1" dirty="0" smtClean="0">
                <a:latin typeface="Times New Roman" pitchFamily="18" charset="0"/>
                <a:cs typeface="Times New Roman" pitchFamily="18" charset="0"/>
              </a:rPr>
              <a:t>2. Stochastic gradient descent</a:t>
            </a:r>
          </a:p>
          <a:p>
            <a:pPr algn="just"/>
            <a:r>
              <a:rPr lang="en-US" dirty="0" smtClean="0">
                <a:latin typeface="Times New Roman" pitchFamily="18" charset="0"/>
                <a:cs typeface="Times New Roman" pitchFamily="18" charset="0"/>
              </a:rPr>
              <a:t>Stochastic gradient descent (SGD) is a type of gradient descent that runs one training example per iteration. Or in other words, it processes a training epoch for each example within a dataset and updates each training example's parameters one at a time. As it requires only one training example at a time, hence it is easier to store in allocated memory. However, it shows some computational efficiency losses in comparison to batch gradient systems as it shows frequent updates that require more detail and speed</a:t>
            </a:r>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a:bodyPr>
          <a:lstStyle/>
          <a:p>
            <a:pPr algn="just">
              <a:buNone/>
            </a:pPr>
            <a:r>
              <a:rPr lang="en-US" b="1" dirty="0" smtClean="0">
                <a:latin typeface="Times New Roman" pitchFamily="18" charset="0"/>
                <a:cs typeface="Times New Roman" pitchFamily="18" charset="0"/>
              </a:rPr>
              <a:t>Mini Batch Gradient Descent</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Mini Batch gradient descent is the combination of both batch gradient descent and stochastic gradient descent. It divides the training datasets into small batch sizes then performs the updates on those batches separately. Splitting training datasets into smaller batches make a balance to maintain the computational efficiency of batch gradient descent and speed of stochastic gradient descent. Hence, we can achieve a special type of gradient descent with higher computational efficiency and less noisy gradient descent.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410200"/>
          </a:xfrm>
        </p:spPr>
        <p:txBody>
          <a:bodyPr>
            <a:normAutofit/>
          </a:bodyPr>
          <a:lstStyle/>
          <a:p>
            <a:pPr algn="just"/>
            <a:r>
              <a:rPr lang="en-US" dirty="0" smtClean="0">
                <a:latin typeface="Times New Roman" pitchFamily="18" charset="0"/>
                <a:cs typeface="Times New Roman" pitchFamily="18" charset="0"/>
              </a:rPr>
              <a:t>In deep learning, hidden units refer to the neurons or nodes in a neural network that are not part of the input or output layers. </a:t>
            </a:r>
          </a:p>
          <a:p>
            <a:pPr algn="just"/>
            <a:r>
              <a:rPr lang="en-US" dirty="0" smtClean="0">
                <a:latin typeface="Times New Roman" pitchFamily="18" charset="0"/>
                <a:cs typeface="Times New Roman" pitchFamily="18" charset="0"/>
              </a:rPr>
              <a:t>These hidden units play a crucial role in the network's ability to learn complex representations and relationships within the data.</a:t>
            </a:r>
          </a:p>
          <a:p>
            <a:pPr algn="just"/>
            <a:r>
              <a:rPr lang="en-US" dirty="0" smtClean="0">
                <a:latin typeface="Times New Roman" pitchFamily="18" charset="0"/>
                <a:cs typeface="Times New Roman" pitchFamily="18" charset="0"/>
              </a:rPr>
              <a:t>A neural network consists of layers of interconnected nodes. The input layer receives the raw data, the output layer produces the final predictions or classifications, and the hidden layers, if present, process the information through a series of mathematical transformations.</a:t>
            </a:r>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15962"/>
          </a:xfrm>
        </p:spPr>
        <p:txBody>
          <a:bodyPr>
            <a:normAutofit/>
          </a:bodyPr>
          <a:lstStyle/>
          <a:p>
            <a:r>
              <a:rPr lang="en-US" sz="3000" dirty="0" smtClean="0">
                <a:solidFill>
                  <a:srgbClr val="FF0000"/>
                </a:solidFill>
                <a:latin typeface="Times New Roman" pitchFamily="18" charset="0"/>
                <a:cs typeface="Times New Roman" pitchFamily="18" charset="0"/>
              </a:rPr>
              <a:t>Hidden Units</a:t>
            </a:r>
            <a:endParaRPr lang="en-US" sz="3000" dirty="0">
              <a:solidFill>
                <a:srgbClr val="FF0000"/>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81600"/>
          </a:xfrm>
        </p:spPr>
        <p:txBody>
          <a:bodyPr/>
          <a:lstStyle/>
          <a:p>
            <a:pPr algn="just"/>
            <a:r>
              <a:rPr lang="en-US" dirty="0" smtClean="0">
                <a:latin typeface="Times New Roman" pitchFamily="18" charset="0"/>
                <a:cs typeface="Times New Roman" pitchFamily="18" charset="0"/>
              </a:rPr>
              <a:t>The term "hidden" arises because the values in these layers are not directly observed or interpreted in the context of the input or output data. During the training process, the network adjusts the weights associated with these hidden units to learn and capture the underlying patterns in the data.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architecture, including the number of layers and hidden units, can significantly impact the model's performance, training time, and ability to capture complex relationships in the data.</a:t>
            </a:r>
            <a:endParaRPr lang="en-US"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pPr algn="just"/>
            <a:r>
              <a:rPr lang="en-US" dirty="0" smtClean="0">
                <a:latin typeface="Times New Roman" pitchFamily="18" charset="0"/>
                <a:cs typeface="Times New Roman" pitchFamily="18" charset="0"/>
              </a:rPr>
              <a:t>Choosing the right number of hidden units involves a trade-off. Too few hidden units might result in the network being unable to capture complex patterns, while too many hidden units can lead to overfitting, where the model performs well on the training data but fails to generalize to new, unseen data.</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Experimenting with different architectures and </a:t>
            </a:r>
            <a:r>
              <a:rPr lang="en-US" dirty="0" err="1" smtClean="0">
                <a:latin typeface="Times New Roman" pitchFamily="18" charset="0"/>
                <a:cs typeface="Times New Roman" pitchFamily="18" charset="0"/>
              </a:rPr>
              <a:t>hyperparameters</a:t>
            </a:r>
            <a:r>
              <a:rPr lang="en-US" dirty="0" smtClean="0">
                <a:latin typeface="Times New Roman" pitchFamily="18" charset="0"/>
                <a:cs typeface="Times New Roman" pitchFamily="18" charset="0"/>
              </a:rPr>
              <a:t>, such as the number of hidden units, is a common practice in deep learning to find the optimal configuration for a specific task.</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562600"/>
          </a:xfrm>
        </p:spPr>
        <p:txBody>
          <a:bodyPr>
            <a:normAutofit fontScale="70000" lnSpcReduction="20000"/>
          </a:bodyPr>
          <a:lstStyle/>
          <a:p>
            <a:r>
              <a:rPr lang="en-US" sz="3400" dirty="0" smtClean="0">
                <a:latin typeface="Times New Roman" pitchFamily="18" charset="0"/>
                <a:cs typeface="Times New Roman" pitchFamily="18" charset="0"/>
              </a:rPr>
              <a:t>The way hidden units are differentiated from each other is based on their </a:t>
            </a:r>
            <a:r>
              <a:rPr lang="en-US" sz="3400" b="1" dirty="0" smtClean="0">
                <a:latin typeface="Times New Roman" pitchFamily="18" charset="0"/>
                <a:cs typeface="Times New Roman" pitchFamily="18" charset="0"/>
              </a:rPr>
              <a:t>activation function, g(z)</a:t>
            </a:r>
            <a:r>
              <a:rPr lang="en-US" sz="3400" dirty="0" smtClean="0">
                <a:latin typeface="Times New Roman" pitchFamily="18" charset="0"/>
                <a:cs typeface="Times New Roman" pitchFamily="18" charset="0"/>
              </a:rPr>
              <a:t>:</a:t>
            </a:r>
          </a:p>
          <a:p>
            <a:r>
              <a:rPr lang="en-US" sz="3400" dirty="0" err="1" smtClean="0">
                <a:latin typeface="Times New Roman" pitchFamily="18" charset="0"/>
                <a:cs typeface="Times New Roman" pitchFamily="18" charset="0"/>
              </a:rPr>
              <a:t>ReLU</a:t>
            </a:r>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ELU</a:t>
            </a:r>
          </a:p>
          <a:p>
            <a:r>
              <a:rPr lang="en-US" sz="3400" dirty="0" smtClean="0">
                <a:latin typeface="Times New Roman" pitchFamily="18" charset="0"/>
                <a:cs typeface="Times New Roman" pitchFamily="18" charset="0"/>
              </a:rPr>
              <a:t>GELU</a:t>
            </a:r>
          </a:p>
          <a:p>
            <a:r>
              <a:rPr lang="en-US" sz="3400" dirty="0" err="1" smtClean="0">
                <a:latin typeface="Times New Roman" pitchFamily="18" charset="0"/>
                <a:cs typeface="Times New Roman" pitchFamily="18" charset="0"/>
              </a:rPr>
              <a:t>Maxout</a:t>
            </a:r>
            <a:endParaRPr lang="en-US" sz="3400" dirty="0" smtClean="0">
              <a:latin typeface="Times New Roman" pitchFamily="18" charset="0"/>
              <a:cs typeface="Times New Roman" pitchFamily="18" charset="0"/>
            </a:endParaRPr>
          </a:p>
          <a:p>
            <a:r>
              <a:rPr lang="en-US" sz="3400" dirty="0" err="1" smtClean="0">
                <a:latin typeface="Times New Roman" pitchFamily="18" charset="0"/>
                <a:cs typeface="Times New Roman" pitchFamily="18" charset="0"/>
              </a:rPr>
              <a:t>PReLU</a:t>
            </a:r>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Absolute value rectification</a:t>
            </a:r>
          </a:p>
          <a:p>
            <a:r>
              <a:rPr lang="en-US" sz="3400" dirty="0" err="1" smtClean="0">
                <a:latin typeface="Times New Roman" pitchFamily="18" charset="0"/>
                <a:cs typeface="Times New Roman" pitchFamily="18" charset="0"/>
              </a:rPr>
              <a:t>LeakyReLU</a:t>
            </a:r>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Logistic Sigmoid</a:t>
            </a:r>
          </a:p>
          <a:p>
            <a:r>
              <a:rPr lang="en-US" sz="3400" dirty="0" smtClean="0">
                <a:latin typeface="Times New Roman" pitchFamily="18" charset="0"/>
                <a:cs typeface="Times New Roman" pitchFamily="18" charset="0"/>
              </a:rPr>
              <a:t>Hyperbolic Tangent</a:t>
            </a:r>
          </a:p>
          <a:p>
            <a:r>
              <a:rPr lang="en-US" sz="3400" dirty="0" smtClean="0">
                <a:latin typeface="Times New Roman" pitchFamily="18" charset="0"/>
                <a:cs typeface="Times New Roman" pitchFamily="18" charset="0"/>
              </a:rPr>
              <a:t>Hard Hyperbolic Tangent</a:t>
            </a:r>
          </a:p>
          <a:p>
            <a:r>
              <a:rPr lang="en-US" sz="3400" dirty="0" smtClean="0">
                <a:latin typeface="Times New Roman" pitchFamily="18" charset="0"/>
                <a:cs typeface="Times New Roman" pitchFamily="18" charset="0"/>
              </a:rPr>
              <a:t>Identity</a:t>
            </a:r>
          </a:p>
          <a:p>
            <a:r>
              <a:rPr lang="en-US" sz="3400" dirty="0" err="1" smtClean="0">
                <a:latin typeface="Times New Roman" pitchFamily="18" charset="0"/>
                <a:cs typeface="Times New Roman" pitchFamily="18" charset="0"/>
              </a:rPr>
              <a:t>Softplus</a:t>
            </a:r>
            <a:endParaRPr lang="en-US" sz="3400" dirty="0" smtClean="0">
              <a:latin typeface="Times New Roman" pitchFamily="18" charset="0"/>
              <a:cs typeface="Times New Roman" pitchFamily="18" charset="0"/>
            </a:endParaRPr>
          </a:p>
          <a:p>
            <a:r>
              <a:rPr lang="en-US" sz="3400" dirty="0" err="1" smtClean="0">
                <a:latin typeface="Times New Roman" pitchFamily="18" charset="0"/>
                <a:cs typeface="Times New Roman" pitchFamily="18" charset="0"/>
              </a:rPr>
              <a:t>Softmax</a:t>
            </a:r>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RBF</a:t>
            </a:r>
          </a:p>
          <a:p>
            <a:endParaRPr lang="en-US" dirty="0"/>
          </a:p>
        </p:txBody>
      </p:sp>
      <p:sp>
        <p:nvSpPr>
          <p:cNvPr id="3" name="Title 2"/>
          <p:cNvSpPr>
            <a:spLocks noGrp="1"/>
          </p:cNvSpPr>
          <p:nvPr>
            <p:ph type="title"/>
          </p:nvPr>
        </p:nvSpPr>
        <p:spPr>
          <a:xfrm>
            <a:off x="457200" y="274638"/>
            <a:ext cx="8229600" cy="639762"/>
          </a:xfrm>
        </p:spPr>
        <p:txBody>
          <a:bodyPr>
            <a:normAutofit/>
          </a:bodyPr>
          <a:lstStyle/>
          <a:p>
            <a:r>
              <a:rPr lang="en-US" sz="3000" dirty="0" smtClean="0">
                <a:solidFill>
                  <a:srgbClr val="FF0000"/>
                </a:solidFill>
                <a:latin typeface="Times New Roman" pitchFamily="18" charset="0"/>
                <a:cs typeface="Times New Roman" pitchFamily="18" charset="0"/>
              </a:rPr>
              <a:t>Activation function</a:t>
            </a:r>
            <a:endParaRPr lang="en-US" sz="3000" dirty="0">
              <a:solidFill>
                <a:srgbClr val="FF0000"/>
              </a:solidFill>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a:bodyPr>
          <a:lstStyle/>
          <a:p>
            <a:pPr algn="just">
              <a:buNone/>
            </a:pPr>
            <a:r>
              <a:rPr lang="en-US" dirty="0" smtClean="0">
                <a:latin typeface="Times New Roman" pitchFamily="18" charset="0"/>
                <a:cs typeface="Times New Roman" pitchFamily="18" charset="0"/>
              </a:rPr>
              <a:t>The Rectified Linear Unit is the most commonly used activation function in deep learning models. The function returns 0 if it receives any negative input, but for any positive value x it returns that value back</a:t>
            </a:r>
          </a:p>
          <a:p>
            <a:pPr algn="ctr">
              <a:buNone/>
            </a:pPr>
            <a:r>
              <a:rPr lang="en-US" dirty="0" smtClean="0">
                <a:latin typeface="Times New Roman" pitchFamily="18" charset="0"/>
                <a:cs typeface="Times New Roman" pitchFamily="18" charset="0"/>
              </a:rPr>
              <a:t>f(x)=max(0,x).</a:t>
            </a:r>
          </a:p>
          <a:p>
            <a:pPr algn="ct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381000"/>
            <a:ext cx="8229600" cy="685800"/>
          </a:xfrm>
        </p:spPr>
        <p:txBody>
          <a:bodyPr>
            <a:normAutofit/>
          </a:bodyPr>
          <a:lstStyle/>
          <a:p>
            <a:r>
              <a:rPr lang="en-US" sz="3000" b="0" dirty="0" smtClean="0">
                <a:latin typeface="Times New Roman" pitchFamily="18" charset="0"/>
                <a:cs typeface="Times New Roman" pitchFamily="18" charset="0"/>
              </a:rPr>
              <a:t>Rectified Linear Unit</a:t>
            </a:r>
            <a:endParaRPr lang="en-US" sz="3000" dirty="0">
              <a:latin typeface="Times New Roman" pitchFamily="18" charset="0"/>
              <a:cs typeface="Times New Roman" pitchFamily="18" charset="0"/>
            </a:endParaRPr>
          </a:p>
        </p:txBody>
      </p:sp>
      <p:pic>
        <p:nvPicPr>
          <p:cNvPr id="1026" name="Picture 2" descr="1*cL_y0kXXiC20r73HOnyILA"/>
          <p:cNvPicPr>
            <a:picLocks noChangeAspect="1" noChangeArrowheads="1"/>
          </p:cNvPicPr>
          <p:nvPr/>
        </p:nvPicPr>
        <p:blipFill>
          <a:blip r:embed="rId2"/>
          <a:srcRect/>
          <a:stretch>
            <a:fillRect/>
          </a:stretch>
        </p:blipFill>
        <p:spPr bwMode="auto">
          <a:xfrm>
            <a:off x="2667000" y="3886200"/>
            <a:ext cx="3763963" cy="22733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lstStyle/>
          <a:p>
            <a:pPr algn="just">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Exponential Linear Unit (ELU)</a:t>
            </a:r>
          </a:p>
          <a:p>
            <a:pPr algn="just"/>
            <a:r>
              <a:rPr lang="en-US" dirty="0" smtClean="0">
                <a:latin typeface="Times New Roman" pitchFamily="18" charset="0"/>
                <a:cs typeface="Times New Roman" pitchFamily="18" charset="0"/>
              </a:rPr>
              <a:t>The Exponential Linear Unit or ELU is a function that tends to converge faster and produce more accurate results. Unlike other activation functions, ELU has an extra alpha constant which should be a positive number. ELU is very similar to </a:t>
            </a:r>
            <a:r>
              <a:rPr lang="en-US" dirty="0" err="1" smtClean="0">
                <a:latin typeface="Times New Roman" pitchFamily="18" charset="0"/>
                <a:cs typeface="Times New Roman" pitchFamily="18" charset="0"/>
              </a:rPr>
              <a:t>ReLU</a:t>
            </a:r>
            <a:r>
              <a:rPr lang="en-US" dirty="0" smtClean="0">
                <a:latin typeface="Times New Roman" pitchFamily="18" charset="0"/>
                <a:cs typeface="Times New Roman" pitchFamily="18" charset="0"/>
              </a:rPr>
              <a:t> except for negative inputs.</a:t>
            </a:r>
          </a:p>
          <a:p>
            <a:pPr algn="just"/>
            <a:endParaRPr lang="en-US"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2819400" y="4038600"/>
            <a:ext cx="2667000" cy="11239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lstStyle/>
          <a:p>
            <a:pPr algn="just"/>
            <a:r>
              <a:rPr lang="en-US" dirty="0" smtClean="0">
                <a:latin typeface="Times New Roman" pitchFamily="18" charset="0"/>
                <a:cs typeface="Times New Roman" pitchFamily="18" charset="0"/>
              </a:rPr>
              <a:t>Gaussian Error Linear Units (GELUs),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GELU is derived from a smooth approximation of the cumulative distribution function (CDF) of the standard normal distribution. It is our input times the standard normal CDF at that point:</a:t>
            </a:r>
          </a:p>
          <a:p>
            <a:pPr algn="just"/>
            <a:r>
              <a:rPr lang="en-US" dirty="0" smtClean="0">
                <a:latin typeface="Times New Roman" pitchFamily="18" charset="0"/>
                <a:cs typeface="Times New Roman" pitchFamily="18" charset="0"/>
              </a:rPr>
              <a:t>  </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2209800" y="4038600"/>
            <a:ext cx="4572000" cy="762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562600"/>
          </a:xfrm>
        </p:spPr>
        <p:txBody>
          <a:bodyPr>
            <a:normAutofit/>
          </a:bodyPr>
          <a:lstStyle/>
          <a:p>
            <a:pPr algn="just">
              <a:buNone/>
            </a:pPr>
            <a:r>
              <a:rPr lang="en-US" b="1" dirty="0" smtClean="0">
                <a:solidFill>
                  <a:srgbClr val="FF0000"/>
                </a:solidFill>
                <a:latin typeface="Times New Roman" pitchFamily="18" charset="0"/>
                <a:cs typeface="Times New Roman" pitchFamily="18" charset="0"/>
              </a:rPr>
              <a:t>The XOR Problem</a:t>
            </a:r>
          </a:p>
          <a:p>
            <a:pPr algn="just"/>
            <a:r>
              <a:rPr lang="en-US" sz="2800" dirty="0" smtClean="0">
                <a:latin typeface="Times New Roman" pitchFamily="18" charset="0"/>
                <a:cs typeface="Times New Roman" pitchFamily="18" charset="0"/>
              </a:rPr>
              <a:t>The XOR problem is that we need to build a Neural Network (a </a:t>
            </a:r>
            <a:r>
              <a:rPr lang="en-US" sz="2800" dirty="0" err="1" smtClean="0">
                <a:latin typeface="Times New Roman" pitchFamily="18" charset="0"/>
                <a:cs typeface="Times New Roman" pitchFamily="18" charset="0"/>
              </a:rPr>
              <a:t>Perceptron</a:t>
            </a:r>
            <a:r>
              <a:rPr lang="en-US" sz="2800" dirty="0" smtClean="0">
                <a:latin typeface="Times New Roman" pitchFamily="18" charset="0"/>
                <a:cs typeface="Times New Roman" pitchFamily="18" charset="0"/>
              </a:rPr>
              <a:t> in our case) to produce the truth table related to the XOR logical operator. This is a binary classification problem. Hence, </a:t>
            </a:r>
            <a:r>
              <a:rPr lang="en-US" sz="2800" b="1" dirty="0" smtClean="0">
                <a:latin typeface="Times New Roman" pitchFamily="18" charset="0"/>
                <a:cs typeface="Times New Roman" pitchFamily="18" charset="0"/>
              </a:rPr>
              <a:t>supervised learning</a:t>
            </a:r>
            <a:r>
              <a:rPr lang="en-US" sz="2800" dirty="0" smtClean="0">
                <a:latin typeface="Times New Roman" pitchFamily="18" charset="0"/>
                <a:cs typeface="Times New Roman" pitchFamily="18" charset="0"/>
              </a:rPr>
              <a:t> is a better way to solve it. In this case, we will be using </a:t>
            </a:r>
            <a:r>
              <a:rPr lang="en-US" sz="2800" dirty="0" err="1" smtClean="0">
                <a:latin typeface="Times New Roman" pitchFamily="18" charset="0"/>
                <a:cs typeface="Times New Roman" pitchFamily="18" charset="0"/>
              </a:rPr>
              <a:t>Perceptrons</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Uni</a:t>
            </a:r>
            <a:r>
              <a:rPr lang="en-US" sz="2800" dirty="0" smtClean="0">
                <a:latin typeface="Times New Roman" pitchFamily="18" charset="0"/>
                <a:cs typeface="Times New Roman" pitchFamily="18" charset="0"/>
              </a:rPr>
              <a:t> layered </a:t>
            </a:r>
            <a:r>
              <a:rPr lang="en-US" sz="2800" dirty="0" err="1" smtClean="0">
                <a:latin typeface="Times New Roman" pitchFamily="18" charset="0"/>
                <a:cs typeface="Times New Roman" pitchFamily="18" charset="0"/>
              </a:rPr>
              <a:t>perceptrons</a:t>
            </a:r>
            <a:r>
              <a:rPr lang="en-US" sz="2800" dirty="0" smtClean="0">
                <a:latin typeface="Times New Roman" pitchFamily="18" charset="0"/>
                <a:cs typeface="Times New Roman" pitchFamily="18" charset="0"/>
              </a:rPr>
              <a:t> can only work with linearly separable data. But in the following diagram drawn in accordance with the truth table of the XOR logical operator, we can see that the data is </a:t>
            </a:r>
            <a:r>
              <a:rPr lang="en-US" sz="2800" b="1" dirty="0" smtClean="0">
                <a:latin typeface="Times New Roman" pitchFamily="18" charset="0"/>
                <a:cs typeface="Times New Roman" pitchFamily="18" charset="0"/>
              </a:rPr>
              <a:t>NOT</a:t>
            </a:r>
            <a:r>
              <a:rPr lang="en-US" sz="2800" dirty="0" smtClean="0">
                <a:latin typeface="Times New Roman" pitchFamily="18" charset="0"/>
                <a:cs typeface="Times New Roman" pitchFamily="18" charset="0"/>
              </a:rPr>
              <a:t> linearly separable.</a:t>
            </a:r>
            <a:endParaRPr lang="en-US" sz="28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fontAlgn="base"/>
            <a:r>
              <a:rPr lang="en-US" dirty="0" smtClean="0">
                <a:latin typeface="Times New Roman" pitchFamily="18" charset="0"/>
                <a:cs typeface="Times New Roman" pitchFamily="18" charset="0"/>
              </a:rPr>
              <a:t>The number of architectures and algorithms that are used in deep learning is wide and varied. This section explores six of the deep learning architectures spanning the past 20 years. Notably, long short-term memory (LSTM) and </a:t>
            </a:r>
            <a:r>
              <a:rPr lang="en-US" dirty="0" err="1" smtClean="0">
                <a:latin typeface="Times New Roman" pitchFamily="18" charset="0"/>
                <a:cs typeface="Times New Roman" pitchFamily="18" charset="0"/>
              </a:rPr>
              <a:t>convolutional</a:t>
            </a:r>
            <a:r>
              <a:rPr lang="en-US" dirty="0" smtClean="0">
                <a:latin typeface="Times New Roman" pitchFamily="18" charset="0"/>
                <a:cs typeface="Times New Roman" pitchFamily="18" charset="0"/>
              </a:rPr>
              <a:t> neural networks (CNNs) are two of the oldest approaches in this list but also two of the most used in various applications.</a:t>
            </a:r>
          </a:p>
          <a:p>
            <a:pPr algn="just"/>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000" dirty="0" smtClean="0">
                <a:solidFill>
                  <a:srgbClr val="FF0000"/>
                </a:solidFill>
                <a:latin typeface="Times New Roman" pitchFamily="18" charset="0"/>
                <a:cs typeface="Times New Roman" pitchFamily="18" charset="0"/>
              </a:rPr>
              <a:t>Architecture Design</a:t>
            </a:r>
            <a:endParaRPr lang="en-US" sz="3000" dirty="0">
              <a:solidFill>
                <a:srgbClr val="FF0000"/>
              </a:solidFill>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latin typeface="Times New Roman" pitchFamily="18" charset="0"/>
                <a:cs typeface="Times New Roman" pitchFamily="18" charset="0"/>
              </a:rPr>
              <a:t>Connectionist architectures have existed for more than 70 years, but new architectures and graphical processing units (GPUs) brought them to the forefront of artificial intelligence. </a:t>
            </a:r>
            <a:r>
              <a:rPr lang="en-US" u="sng" dirty="0" smtClean="0">
                <a:latin typeface="Times New Roman" pitchFamily="18" charset="0"/>
                <a:cs typeface="Times New Roman" pitchFamily="18" charset="0"/>
              </a:rPr>
              <a:t>Deep learning</a:t>
            </a:r>
            <a:r>
              <a:rPr lang="en-US" dirty="0" smtClean="0">
                <a:latin typeface="Times New Roman" pitchFamily="18" charset="0"/>
                <a:cs typeface="Times New Roman" pitchFamily="18" charset="0"/>
              </a:rPr>
              <a:t> isn't a single approach but rather a class of algorithms and topologies that you can apply to a broad spectrum of problems.</a:t>
            </a:r>
            <a:endParaRPr lang="en-US"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eplearning architecture"/>
          <p:cNvPicPr>
            <a:picLocks noGrp="1"/>
          </p:cNvPicPr>
          <p:nvPr>
            <p:ph idx="1"/>
          </p:nvPr>
        </p:nvPicPr>
        <p:blipFill>
          <a:blip r:embed="rId2"/>
          <a:srcRect/>
          <a:stretch>
            <a:fillRect/>
          </a:stretch>
        </p:blipFill>
        <p:spPr bwMode="auto">
          <a:xfrm>
            <a:off x="457200" y="457201"/>
            <a:ext cx="8382000" cy="5715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800" b="1" dirty="0" smtClean="0">
                <a:latin typeface="Times New Roman" pitchFamily="18" charset="0"/>
                <a:cs typeface="Times New Roman" pitchFamily="18" charset="0"/>
              </a:rPr>
              <a:t>Neural Networks (CNNs)</a:t>
            </a:r>
            <a:r>
              <a:rPr lang="en-US" sz="2800" dirty="0" smtClean="0">
                <a:latin typeface="Times New Roman" pitchFamily="18" charset="0"/>
                <a:cs typeface="Times New Roman" pitchFamily="18" charset="0"/>
              </a:rPr>
              <a:t>: These are commonly used for image and video recognition tasks. They are designed to automatically and adaptively learn spatial hierarchies of features from input images </a:t>
            </a:r>
            <a:r>
              <a:rPr lang="en-US" sz="2800" baseline="30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a:t>
            </a:r>
          </a:p>
          <a:p>
            <a:pPr algn="just"/>
            <a:r>
              <a:rPr lang="en-US" sz="2800" b="1" dirty="0" smtClean="0">
                <a:latin typeface="Times New Roman" pitchFamily="18" charset="0"/>
                <a:cs typeface="Times New Roman" pitchFamily="18" charset="0"/>
              </a:rPr>
              <a:t>Recurrent Neural Networks (RNNs)</a:t>
            </a:r>
            <a:r>
              <a:rPr lang="en-US" sz="2800" dirty="0" smtClean="0">
                <a:latin typeface="Times New Roman" pitchFamily="18" charset="0"/>
                <a:cs typeface="Times New Roman" pitchFamily="18" charset="0"/>
              </a:rPr>
              <a:t>: These are used for processing sequential data such as text and speech. They are designed to capture temporal dependencies in the data by using feedback connections </a:t>
            </a:r>
            <a:endParaRPr lang="en-US" sz="28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800" b="1" dirty="0" smtClean="0">
                <a:latin typeface="Times New Roman" pitchFamily="18" charset="0"/>
                <a:cs typeface="Times New Roman" pitchFamily="18" charset="0"/>
              </a:rPr>
              <a:t>Long Short-Term Memory (LSTM) Networks</a:t>
            </a:r>
            <a:r>
              <a:rPr lang="en-US" sz="2800" dirty="0" smtClean="0">
                <a:latin typeface="Times New Roman" pitchFamily="18" charset="0"/>
                <a:cs typeface="Times New Roman" pitchFamily="18" charset="0"/>
              </a:rPr>
              <a:t>: These are a type of RNN that are designed to address the vanishing gradient problem that can occur when training deep neural networks. They are commonly used for natural language processing tasks</a:t>
            </a:r>
          </a:p>
          <a:p>
            <a:pPr algn="just"/>
            <a:r>
              <a:rPr lang="en-US" sz="2800" b="1" dirty="0" err="1" smtClean="0">
                <a:latin typeface="Times New Roman" pitchFamily="18" charset="0"/>
                <a:cs typeface="Times New Roman" pitchFamily="18" charset="0"/>
              </a:rPr>
              <a:t>Autoencoders</a:t>
            </a:r>
            <a:r>
              <a:rPr lang="en-US" sz="2800" dirty="0" smtClean="0">
                <a:latin typeface="Times New Roman" pitchFamily="18" charset="0"/>
                <a:cs typeface="Times New Roman" pitchFamily="18" charset="0"/>
              </a:rPr>
              <a:t>: These are neural networks that are trained to reconstruct their input data. They can be used for tasks such as image </a:t>
            </a:r>
            <a:r>
              <a:rPr lang="en-US" sz="2800" dirty="0" err="1" smtClean="0">
                <a:latin typeface="Times New Roman" pitchFamily="18" charset="0"/>
                <a:cs typeface="Times New Roman" pitchFamily="18" charset="0"/>
              </a:rPr>
              <a:t>denoising</a:t>
            </a:r>
            <a:r>
              <a:rPr lang="en-US" sz="2800" dirty="0" smtClean="0">
                <a:latin typeface="Times New Roman" pitchFamily="18" charset="0"/>
                <a:cs typeface="Times New Roman" pitchFamily="18" charset="0"/>
              </a:rPr>
              <a:t>, dimensionality reduction, and anomaly detection </a:t>
            </a:r>
            <a:endParaRPr lang="en-US" sz="28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3000" dirty="0" smtClean="0">
                <a:latin typeface="Times New Roman" pitchFamily="18" charset="0"/>
                <a:cs typeface="Times New Roman" pitchFamily="18" charset="0"/>
              </a:rPr>
              <a:t>Regularization for Deep Learning: Parameter Norm Penalties, Early Stopping, Dropout; Optimization for Training Deep Models: How Learning Differs from Pure Optimization, Challenges, Basic Algorithms, Parameter Initialization Strategies, Algorithms with Adaptive Learning Rates, Optimization Strategies and Meta-Algorithms. </a:t>
            </a:r>
          </a:p>
          <a:p>
            <a:endParaRPr lang="en-US" dirty="0"/>
          </a:p>
        </p:txBody>
      </p:sp>
      <p:sp>
        <p:nvSpPr>
          <p:cNvPr id="3" name="Title 2"/>
          <p:cNvSpPr>
            <a:spLocks noGrp="1"/>
          </p:cNvSpPr>
          <p:nvPr>
            <p:ph type="title"/>
          </p:nvPr>
        </p:nvSpPr>
        <p:spPr/>
        <p:txBody>
          <a:bodyPr>
            <a:normAutofit/>
          </a:bodyPr>
          <a:lstStyle/>
          <a:p>
            <a:pPr algn="ctr"/>
            <a:r>
              <a:rPr lang="en-US" sz="3200" dirty="0" smtClean="0">
                <a:solidFill>
                  <a:srgbClr val="FF0000"/>
                </a:solidFill>
                <a:latin typeface="Times New Roman" pitchFamily="18" charset="0"/>
                <a:cs typeface="Times New Roman" pitchFamily="18" charset="0"/>
              </a:rPr>
              <a:t>UNIT-III</a:t>
            </a:r>
            <a:endParaRPr lang="en-US" sz="3200" dirty="0">
              <a:solidFill>
                <a:srgbClr val="FF0000"/>
              </a:solidFill>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Autofit/>
          </a:bodyPr>
          <a:lstStyle/>
          <a:p>
            <a:pPr algn="just"/>
            <a:r>
              <a:rPr lang="en-US" sz="2800" dirty="0" smtClean="0">
                <a:latin typeface="Times New Roman" pitchFamily="18" charset="0"/>
                <a:cs typeface="Times New Roman" pitchFamily="18" charset="0"/>
              </a:rPr>
              <a:t>While developing Deep learning models you must have encountered a situation in which the training accuracy of the model is low but the validation accuracy or the testing accuracy is too low. This is the case which is popularly known as overfitting in the domain of machine learning also this is the last thing a Deep learning practitioner would like to have in his model. In this situation , we will learn about a method known as regularization which helps us to solve the problem of overfitting. But before that let’s understand what is </a:t>
            </a:r>
            <a:r>
              <a:rPr lang="en-US" sz="2800" dirty="0" err="1" smtClean="0">
                <a:latin typeface="Times New Roman" pitchFamily="18" charset="0"/>
                <a:cs typeface="Times New Roman" pitchFamily="18" charset="0"/>
              </a:rPr>
              <a:t>underfitting</a:t>
            </a:r>
            <a:r>
              <a:rPr lang="en-US" sz="2800" dirty="0" smtClean="0">
                <a:latin typeface="Times New Roman" pitchFamily="18" charset="0"/>
                <a:cs typeface="Times New Roman" pitchFamily="18" charset="0"/>
              </a:rPr>
              <a:t> and overfitting.</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sz="3300" dirty="0" smtClean="0">
                <a:solidFill>
                  <a:srgbClr val="FF0000"/>
                </a:solidFill>
                <a:latin typeface="Times New Roman" pitchFamily="18" charset="0"/>
                <a:cs typeface="Times New Roman" pitchFamily="18" charset="0"/>
              </a:rPr>
              <a:t>Regularization in Deep Learning</a:t>
            </a:r>
            <a:br>
              <a:rPr lang="en-US" sz="3300" dirty="0" smtClean="0">
                <a:solidFill>
                  <a:srgbClr val="FF0000"/>
                </a:solidFill>
                <a:latin typeface="Times New Roman" pitchFamily="18" charset="0"/>
                <a:cs typeface="Times New Roman" pitchFamily="18" charset="0"/>
              </a:rPr>
            </a:br>
            <a:endParaRPr lang="en-US" sz="3300" dirty="0">
              <a:solidFill>
                <a:srgbClr val="FF0000"/>
              </a:solidFill>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1066800"/>
            <a:ext cx="8229600" cy="44196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838200"/>
            <a:ext cx="8229600" cy="4800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486400"/>
          </a:xfrm>
        </p:spPr>
        <p:txBody>
          <a:bodyPr>
            <a:normAutofit/>
          </a:bodyPr>
          <a:lstStyle/>
          <a:p>
            <a:pPr algn="just"/>
            <a:r>
              <a:rPr lang="en-US" sz="2800" dirty="0" smtClean="0">
                <a:latin typeface="Times New Roman" pitchFamily="18" charset="0"/>
                <a:cs typeface="Times New Roman" pitchFamily="18" charset="0"/>
              </a:rPr>
              <a:t>Regularization is one of the most important concepts of Deep learning. It is a technique to prevent the model from overfitting by adding extra information to it.</a:t>
            </a:r>
          </a:p>
          <a:p>
            <a:pPr algn="just"/>
            <a:r>
              <a:rPr lang="en-US" sz="2800" dirty="0" smtClean="0">
                <a:latin typeface="Times New Roman" pitchFamily="18" charset="0"/>
                <a:cs typeface="Times New Roman" pitchFamily="18" charset="0"/>
              </a:rPr>
              <a:t>Sometimes the Deep learning model performs well with the training data but does not perform well with the test data. It means the model is not able to predict the output when deals with unseen data by introducing noise in the output, and hence the model is called </a:t>
            </a:r>
            <a:r>
              <a:rPr lang="en-US" sz="2800" dirty="0" err="1" smtClean="0">
                <a:latin typeface="Times New Roman" pitchFamily="18" charset="0"/>
                <a:cs typeface="Times New Roman" pitchFamily="18" charset="0"/>
              </a:rPr>
              <a:t>overfitted</a:t>
            </a:r>
            <a:r>
              <a:rPr lang="en-US" sz="2800" dirty="0" smtClean="0">
                <a:latin typeface="Times New Roman" pitchFamily="18" charset="0"/>
                <a:cs typeface="Times New Roman" pitchFamily="18" charset="0"/>
              </a:rPr>
              <a:t>. This problem can be deal with the help of a regularization technique.</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28600" y="152400"/>
            <a:ext cx="8534400" cy="6705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33400" y="1905000"/>
            <a:ext cx="3619500" cy="2476500"/>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762000" y="4419600"/>
            <a:ext cx="3228515" cy="2227425"/>
          </a:xfrm>
          <a:prstGeom prst="rect">
            <a:avLst/>
          </a:prstGeom>
          <a:noFill/>
          <a:ln w="9525">
            <a:noFill/>
            <a:miter lim="800000"/>
            <a:headEnd/>
            <a:tailEnd/>
          </a:ln>
          <a:effectLst/>
        </p:spPr>
      </p:pic>
      <p:pic>
        <p:nvPicPr>
          <p:cNvPr id="7" name="Picture 2"/>
          <p:cNvPicPr>
            <a:picLocks noChangeAspect="1" noChangeArrowheads="1"/>
          </p:cNvPicPr>
          <p:nvPr/>
        </p:nvPicPr>
        <p:blipFill>
          <a:blip r:embed="rId5"/>
          <a:srcRect/>
          <a:stretch>
            <a:fillRect/>
          </a:stretch>
        </p:blipFill>
        <p:spPr bwMode="auto">
          <a:xfrm>
            <a:off x="5486400" y="4495800"/>
            <a:ext cx="3245160" cy="215265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lstStyle/>
          <a:p>
            <a:pPr algn="just"/>
            <a:r>
              <a:rPr lang="en-US" sz="2800" dirty="0" smtClean="0">
                <a:latin typeface="Times New Roman" pitchFamily="18" charset="0"/>
                <a:cs typeface="Times New Roman" pitchFamily="18" charset="0"/>
              </a:rPr>
              <a:t>This technique can be used in such a way that it will allow to maintain all variables or features in the model by reducing the magnitude of the variables. Hence, it maintains accuracy as well as a generalization of the model.</a:t>
            </a:r>
          </a:p>
          <a:p>
            <a:pPr algn="just"/>
            <a:r>
              <a:rPr lang="en-US" sz="2800" dirty="0" smtClean="0">
                <a:latin typeface="Times New Roman" pitchFamily="18" charset="0"/>
                <a:cs typeface="Times New Roman" pitchFamily="18" charset="0"/>
              </a:rPr>
              <a:t>It mainly regularizes or reduces the coefficient of features toward zero. In simple words, "</a:t>
            </a:r>
            <a:r>
              <a:rPr lang="en-US" sz="2800" i="1" dirty="0" smtClean="0">
                <a:latin typeface="Times New Roman" pitchFamily="18" charset="0"/>
                <a:cs typeface="Times New Roman" pitchFamily="18" charset="0"/>
              </a:rPr>
              <a:t>In regularization technique, we reduce the magnitude of the features by keeping the same number of features."</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lnSpcReduction="10000"/>
          </a:bodyPr>
          <a:lstStyle/>
          <a:p>
            <a:pPr algn="just"/>
            <a:r>
              <a:rPr lang="en-US" sz="3000" dirty="0" smtClean="0">
                <a:latin typeface="Times New Roman" pitchFamily="18" charset="0"/>
                <a:cs typeface="Times New Roman" pitchFamily="18" charset="0"/>
              </a:rPr>
              <a:t>Regularization works by adding a penalty or complexity term to the complex model. Let's consider the simple linear regression equation:</a:t>
            </a:r>
          </a:p>
          <a:p>
            <a:pPr algn="just"/>
            <a:r>
              <a:rPr lang="en-US" sz="3000" dirty="0" smtClean="0">
                <a:latin typeface="Times New Roman" pitchFamily="18" charset="0"/>
                <a:cs typeface="Times New Roman" pitchFamily="18" charset="0"/>
              </a:rPr>
              <a:t>y= β0+β1x1+β2x2+β3x3+⋯+</a:t>
            </a:r>
            <a:r>
              <a:rPr lang="en-US" sz="3000" dirty="0" err="1" smtClean="0">
                <a:latin typeface="Times New Roman" pitchFamily="18" charset="0"/>
                <a:cs typeface="Times New Roman" pitchFamily="18" charset="0"/>
              </a:rPr>
              <a:t>βnxn</a:t>
            </a:r>
            <a:r>
              <a:rPr lang="en-US" sz="3000" dirty="0" smtClean="0">
                <a:latin typeface="Times New Roman" pitchFamily="18" charset="0"/>
                <a:cs typeface="Times New Roman" pitchFamily="18" charset="0"/>
              </a:rPr>
              <a:t> +b</a:t>
            </a:r>
          </a:p>
          <a:p>
            <a:pPr algn="just"/>
            <a:r>
              <a:rPr lang="en-US" sz="3000" dirty="0" smtClean="0">
                <a:latin typeface="Times New Roman" pitchFamily="18" charset="0"/>
                <a:cs typeface="Times New Roman" pitchFamily="18" charset="0"/>
              </a:rPr>
              <a:t>In the above equation, Y represents the value to be predicted</a:t>
            </a:r>
          </a:p>
          <a:p>
            <a:pPr algn="just"/>
            <a:r>
              <a:rPr lang="en-US" sz="3000" dirty="0" smtClean="0">
                <a:latin typeface="Times New Roman" pitchFamily="18" charset="0"/>
                <a:cs typeface="Times New Roman" pitchFamily="18" charset="0"/>
              </a:rPr>
              <a:t>X1, X2, …</a:t>
            </a:r>
            <a:r>
              <a:rPr lang="en-US" sz="3000" dirty="0" err="1" smtClean="0">
                <a:latin typeface="Times New Roman" pitchFamily="18" charset="0"/>
                <a:cs typeface="Times New Roman" pitchFamily="18" charset="0"/>
              </a:rPr>
              <a:t>Xn</a:t>
            </a:r>
            <a:r>
              <a:rPr lang="en-US" sz="3000" dirty="0" smtClean="0">
                <a:latin typeface="Times New Roman" pitchFamily="18" charset="0"/>
                <a:cs typeface="Times New Roman" pitchFamily="18" charset="0"/>
              </a:rPr>
              <a:t> are the features for Y.</a:t>
            </a:r>
          </a:p>
          <a:p>
            <a:pPr algn="just"/>
            <a:r>
              <a:rPr lang="en-US" sz="3000" dirty="0" smtClean="0">
                <a:latin typeface="Times New Roman" pitchFamily="18" charset="0"/>
                <a:cs typeface="Times New Roman" pitchFamily="18" charset="0"/>
              </a:rPr>
              <a:t>β0,β1,…..</a:t>
            </a:r>
            <a:r>
              <a:rPr lang="en-US" sz="3000" dirty="0" err="1" smtClean="0">
                <a:latin typeface="Times New Roman" pitchFamily="18" charset="0"/>
                <a:cs typeface="Times New Roman" pitchFamily="18" charset="0"/>
              </a:rPr>
              <a:t>βn</a:t>
            </a:r>
            <a:r>
              <a:rPr lang="en-US" sz="3000" dirty="0" smtClean="0">
                <a:latin typeface="Times New Roman" pitchFamily="18" charset="0"/>
                <a:cs typeface="Times New Roman" pitchFamily="18" charset="0"/>
              </a:rPr>
              <a:t> are the weights or magnitude attached to the features, respectively. Here represents the bias of the model, and b represents the intercept.</a:t>
            </a:r>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b="0" dirty="0" smtClean="0"/>
              <a:t/>
            </a:r>
            <a:br>
              <a:rPr lang="en-US" b="0" dirty="0" smtClean="0"/>
            </a:br>
            <a:r>
              <a:rPr lang="en-US" sz="3300" b="0" dirty="0" smtClean="0">
                <a:latin typeface="Times New Roman" pitchFamily="18" charset="0"/>
                <a:cs typeface="Times New Roman" pitchFamily="18" charset="0"/>
              </a:rPr>
              <a:t>How does Regularization Work?</a:t>
            </a:r>
            <a:br>
              <a:rPr lang="en-US" sz="3300" b="0" dirty="0" smtClean="0">
                <a:latin typeface="Times New Roman" pitchFamily="18" charset="0"/>
                <a:cs typeface="Times New Roman" pitchFamily="18" charset="0"/>
              </a:rPr>
            </a:br>
            <a:endParaRPr lang="en-US" sz="33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lstStyle/>
          <a:p>
            <a:r>
              <a:rPr lang="en-US" sz="2800" dirty="0" smtClean="0">
                <a:latin typeface="Times New Roman" pitchFamily="18" charset="0"/>
                <a:cs typeface="Times New Roman" pitchFamily="18" charset="0"/>
              </a:rPr>
              <a:t>Linear regression models try to optimize the β0 and b to minimize the cost function. The equation for the cost function for the linear model is given below:</a:t>
            </a:r>
          </a:p>
          <a:p>
            <a:endParaRPr lang="en-US" dirty="0"/>
          </a:p>
        </p:txBody>
      </p:sp>
      <p:pic>
        <p:nvPicPr>
          <p:cNvPr id="4" name="Picture 3" descr="Regularization in Machine Learning"/>
          <p:cNvPicPr/>
          <p:nvPr/>
        </p:nvPicPr>
        <p:blipFill>
          <a:blip r:embed="rId2"/>
          <a:srcRect/>
          <a:stretch>
            <a:fillRect/>
          </a:stretch>
        </p:blipFill>
        <p:spPr bwMode="auto">
          <a:xfrm>
            <a:off x="1219201" y="2209800"/>
            <a:ext cx="6218872" cy="838201"/>
          </a:xfrm>
          <a:prstGeom prst="rect">
            <a:avLst/>
          </a:prstGeom>
          <a:noFill/>
          <a:ln w="9525">
            <a:noFill/>
            <a:miter lim="800000"/>
            <a:headEnd/>
            <a:tailEnd/>
          </a:ln>
        </p:spPr>
      </p:pic>
      <p:sp>
        <p:nvSpPr>
          <p:cNvPr id="5" name="Rectangle 4"/>
          <p:cNvSpPr/>
          <p:nvPr/>
        </p:nvSpPr>
        <p:spPr>
          <a:xfrm>
            <a:off x="914400" y="3124200"/>
            <a:ext cx="7620000" cy="2246769"/>
          </a:xfrm>
          <a:prstGeom prst="rect">
            <a:avLst/>
          </a:prstGeom>
        </p:spPr>
        <p:txBody>
          <a:bodyPr wrap="square">
            <a:spAutoFit/>
          </a:bodyPr>
          <a:lstStyle/>
          <a:p>
            <a:pPr algn="just"/>
            <a:r>
              <a:rPr lang="en-US" sz="2800" dirty="0" smtClean="0">
                <a:latin typeface="Times New Roman" pitchFamily="18" charset="0"/>
                <a:cs typeface="Times New Roman" pitchFamily="18" charset="0"/>
              </a:rPr>
              <a:t>Now, we will add a loss function and optimize parameter to make the model that can predict the accurate value of Y. The loss function for the linear regression is called as </a:t>
            </a:r>
            <a:r>
              <a:rPr lang="en-US" sz="2800" b="1" dirty="0" smtClean="0">
                <a:latin typeface="Times New Roman" pitchFamily="18" charset="0"/>
                <a:cs typeface="Times New Roman" pitchFamily="18" charset="0"/>
              </a:rPr>
              <a:t>RSS or Residual sum of squares.</a:t>
            </a:r>
            <a:endParaRPr lang="en-US" sz="28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a:bodyPr>
          <a:lstStyle/>
          <a:p>
            <a:pPr algn="just"/>
            <a:r>
              <a:rPr lang="en-US" dirty="0" smtClean="0">
                <a:latin typeface="Times New Roman" pitchFamily="18" charset="0"/>
                <a:cs typeface="Times New Roman" pitchFamily="18" charset="0"/>
              </a:rPr>
              <a:t>here are mainly two types of regularization techniques, which are given below:</a:t>
            </a:r>
          </a:p>
          <a:p>
            <a:r>
              <a:rPr lang="en-US" b="1" dirty="0" smtClean="0">
                <a:latin typeface="Times New Roman" pitchFamily="18" charset="0"/>
                <a:cs typeface="Times New Roman" pitchFamily="18" charset="0"/>
              </a:rPr>
              <a:t>Ridge Regression</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Lasso Regression</a:t>
            </a:r>
            <a:endParaRPr lang="en-US" dirty="0" smtClean="0">
              <a:latin typeface="Times New Roman" pitchFamily="18" charset="0"/>
              <a:cs typeface="Times New Roman" pitchFamily="18" charset="0"/>
            </a:endParaRPr>
          </a:p>
          <a:p>
            <a:pPr algn="just">
              <a:buNone/>
            </a:pPr>
            <a:endParaRPr lang="en-US" sz="2800" b="1" dirty="0" smtClean="0">
              <a:latin typeface="Times New Roman" pitchFamily="18" charset="0"/>
              <a:cs typeface="Times New Roman" pitchFamily="18" charset="0"/>
            </a:endParaRPr>
          </a:p>
          <a:p>
            <a:pPr algn="just">
              <a:buNone/>
            </a:pPr>
            <a:r>
              <a:rPr lang="en-US" sz="2800" b="1" dirty="0" smtClean="0">
                <a:latin typeface="Times New Roman" pitchFamily="18" charset="0"/>
                <a:cs typeface="Times New Roman" pitchFamily="18" charset="0"/>
              </a:rPr>
              <a:t>Ridge Regression</a:t>
            </a:r>
          </a:p>
          <a:p>
            <a:pPr algn="just"/>
            <a:r>
              <a:rPr lang="en-US" sz="2800" dirty="0" smtClean="0">
                <a:latin typeface="Times New Roman" pitchFamily="18" charset="0"/>
                <a:cs typeface="Times New Roman" pitchFamily="18" charset="0"/>
              </a:rPr>
              <a:t>Ridge regression is one of the types of linear regression in which a small amount of bias is introduced so that we can get better long-term predictions.</a:t>
            </a:r>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15962"/>
          </a:xfrm>
        </p:spPr>
        <p:txBody>
          <a:bodyPr>
            <a:normAutofit fontScale="90000"/>
          </a:bodyPr>
          <a:lstStyle/>
          <a:p>
            <a:r>
              <a:rPr lang="en-US" sz="3300" b="0" dirty="0" smtClean="0">
                <a:latin typeface="Times New Roman" pitchFamily="18" charset="0"/>
                <a:cs typeface="Times New Roman" pitchFamily="18" charset="0"/>
              </a:rPr>
              <a:t/>
            </a:r>
            <a:br>
              <a:rPr lang="en-US" sz="3300" b="0" dirty="0" smtClean="0">
                <a:latin typeface="Times New Roman" pitchFamily="18" charset="0"/>
                <a:cs typeface="Times New Roman" pitchFamily="18" charset="0"/>
              </a:rPr>
            </a:br>
            <a:r>
              <a:rPr lang="en-US" sz="3300" dirty="0" smtClean="0">
                <a:effectLst/>
                <a:latin typeface="Times New Roman" pitchFamily="18" charset="0"/>
                <a:cs typeface="Times New Roman" pitchFamily="18" charset="0"/>
              </a:rPr>
              <a:t>Techniques of Regularization</a:t>
            </a:r>
            <a:r>
              <a:rPr lang="en-US" dirty="0" smtClean="0">
                <a:effectLst/>
              </a:rPr>
              <a:t/>
            </a:r>
            <a:br>
              <a:rPr lang="en-US" dirty="0" smtClean="0">
                <a:effectLst/>
              </a:rPr>
            </a:br>
            <a:endParaRPr lang="en-US" dirty="0">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lstStyle/>
          <a:p>
            <a:pPr algn="just"/>
            <a:r>
              <a:rPr lang="en-US" dirty="0" smtClean="0">
                <a:latin typeface="Times New Roman" pitchFamily="18" charset="0"/>
                <a:cs typeface="Times New Roman" pitchFamily="18" charset="0"/>
              </a:rPr>
              <a:t>In this technique, the cost function is altered by adding the penalty term to it. The amount of bias added to the model is called </a:t>
            </a:r>
            <a:r>
              <a:rPr lang="en-US" b="1" dirty="0" smtClean="0">
                <a:latin typeface="Times New Roman" pitchFamily="18" charset="0"/>
                <a:cs typeface="Times New Roman" pitchFamily="18" charset="0"/>
              </a:rPr>
              <a:t>Ridge Regression penalty</a:t>
            </a:r>
            <a:r>
              <a:rPr lang="en-US" dirty="0" smtClean="0">
                <a:latin typeface="Times New Roman" pitchFamily="18" charset="0"/>
                <a:cs typeface="Times New Roman" pitchFamily="18" charset="0"/>
              </a:rPr>
              <a:t>. It is L2 Regularization technique. We can calculate it by multiplying with the lambda to the squared weight of each individual feature.</a:t>
            </a:r>
          </a:p>
          <a:p>
            <a:pPr algn="just"/>
            <a:r>
              <a:rPr lang="en-US" dirty="0" smtClean="0">
                <a:latin typeface="Times New Roman" pitchFamily="18" charset="0"/>
                <a:cs typeface="Times New Roman" pitchFamily="18" charset="0"/>
              </a:rPr>
              <a:t>The equation for the cost function in ridge regression will be:</a:t>
            </a:r>
          </a:p>
          <a:p>
            <a:endParaRPr lang="en-US" dirty="0"/>
          </a:p>
        </p:txBody>
      </p:sp>
      <p:pic>
        <p:nvPicPr>
          <p:cNvPr id="4" name="Picture 3" descr="Regularization in Machine Learning"/>
          <p:cNvPicPr/>
          <p:nvPr/>
        </p:nvPicPr>
        <p:blipFill>
          <a:blip r:embed="rId2"/>
          <a:srcRect/>
          <a:stretch>
            <a:fillRect/>
          </a:stretch>
        </p:blipFill>
        <p:spPr bwMode="auto">
          <a:xfrm>
            <a:off x="1828800" y="4038600"/>
            <a:ext cx="5732145" cy="850576"/>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lstStyle/>
          <a:p>
            <a:pPr algn="just"/>
            <a:r>
              <a:rPr lang="en-US" dirty="0" smtClean="0">
                <a:latin typeface="Times New Roman" pitchFamily="18" charset="0"/>
                <a:cs typeface="Times New Roman" pitchFamily="18" charset="0"/>
              </a:rPr>
              <a:t>In the above equation, the penalty term regularizes the coefficients of the model, and hence ridge regression reduces the amplitudes of the coefficients that decreases the complexity of the model.</a:t>
            </a:r>
          </a:p>
          <a:p>
            <a:pPr algn="just"/>
            <a:r>
              <a:rPr lang="en-US" dirty="0" smtClean="0">
                <a:latin typeface="Times New Roman" pitchFamily="18" charset="0"/>
                <a:cs typeface="Times New Roman" pitchFamily="18" charset="0"/>
              </a:rPr>
              <a:t>As we can see from the above equation, if the values of </a:t>
            </a:r>
            <a:r>
              <a:rPr lang="en-US" b="1" dirty="0" smtClean="0">
                <a:latin typeface="Times New Roman" pitchFamily="18" charset="0"/>
                <a:cs typeface="Times New Roman" pitchFamily="18" charset="0"/>
              </a:rPr>
              <a:t>λ tend to zero, the equation becomes the cost function of the linear regression model.</a:t>
            </a:r>
            <a:r>
              <a:rPr lang="en-US" dirty="0" smtClean="0">
                <a:latin typeface="Times New Roman" pitchFamily="18" charset="0"/>
                <a:cs typeface="Times New Roman" pitchFamily="18" charset="0"/>
              </a:rPr>
              <a:t> Hence, for the minimum value of λ, the model will resemble the linear regression model.</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lstStyle/>
          <a:p>
            <a:pPr algn="just"/>
            <a:r>
              <a:rPr lang="en-US" dirty="0" smtClean="0">
                <a:latin typeface="Times New Roman" pitchFamily="18" charset="0"/>
                <a:cs typeface="Times New Roman" pitchFamily="18" charset="0"/>
              </a:rPr>
              <a:t>A general linear or polynomial regression will fail if there is high </a:t>
            </a:r>
            <a:r>
              <a:rPr lang="en-US" dirty="0" err="1" smtClean="0">
                <a:latin typeface="Times New Roman" pitchFamily="18" charset="0"/>
                <a:cs typeface="Times New Roman" pitchFamily="18" charset="0"/>
              </a:rPr>
              <a:t>collinearity</a:t>
            </a:r>
            <a:r>
              <a:rPr lang="en-US" dirty="0" smtClean="0">
                <a:latin typeface="Times New Roman" pitchFamily="18" charset="0"/>
                <a:cs typeface="Times New Roman" pitchFamily="18" charset="0"/>
              </a:rPr>
              <a:t> between the independent variables, so to solve such problems, Ridge regression can be used.</a:t>
            </a:r>
          </a:p>
          <a:p>
            <a:pPr algn="just"/>
            <a:r>
              <a:rPr lang="en-US" dirty="0" smtClean="0">
                <a:latin typeface="Times New Roman" pitchFamily="18" charset="0"/>
                <a:cs typeface="Times New Roman" pitchFamily="18" charset="0"/>
              </a:rPr>
              <a:t>It helps to solve the problems if we have more parameters than samples.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a:bodyPr>
          <a:lstStyle/>
          <a:p>
            <a:pPr algn="just">
              <a:buNone/>
            </a:pPr>
            <a:r>
              <a:rPr lang="en-US" sz="2900" b="1" dirty="0" smtClean="0">
                <a:latin typeface="Times New Roman" pitchFamily="18" charset="0"/>
                <a:cs typeface="Times New Roman" pitchFamily="18" charset="0"/>
              </a:rPr>
              <a:t>Lasso Regression</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Lasso regression is another regularization technique to reduce the complexity of the model. It stands for </a:t>
            </a:r>
            <a:r>
              <a:rPr lang="en-US" b="1" dirty="0" smtClean="0">
                <a:latin typeface="Times New Roman" pitchFamily="18" charset="0"/>
                <a:cs typeface="Times New Roman" pitchFamily="18" charset="0"/>
              </a:rPr>
              <a:t>Least Absolute and Selection Operator.</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is similar to the Ridge Regression except that the penalty term contains only the absolute weights instead of a square of weights.</a:t>
            </a:r>
          </a:p>
          <a:p>
            <a:pPr algn="just"/>
            <a:r>
              <a:rPr lang="en-US" dirty="0" smtClean="0">
                <a:latin typeface="Times New Roman" pitchFamily="18" charset="0"/>
                <a:cs typeface="Times New Roman" pitchFamily="18" charset="0"/>
              </a:rPr>
              <a:t>Since it takes absolute values, hence, it can shrink the slope to 0, whereas Ridge Regression can only shrink it near to 0</a:t>
            </a:r>
            <a:r>
              <a:rPr lang="en-US" dirty="0" smtClean="0"/>
              <a:t>.</a:t>
            </a:r>
          </a:p>
          <a:p>
            <a:pPr>
              <a:buNone/>
            </a:pPr>
            <a:r>
              <a:rPr lang="en-US" dirty="0" smtClean="0"/>
              <a:t/>
            </a:r>
            <a:br>
              <a:rPr lang="en-US" dirty="0" smtClean="0"/>
            </a:b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lstStyle/>
          <a:p>
            <a:pPr algn="just"/>
            <a:r>
              <a:rPr lang="en-US" dirty="0" smtClean="0">
                <a:latin typeface="Times New Roman" pitchFamily="18" charset="0"/>
                <a:cs typeface="Times New Roman" pitchFamily="18" charset="0"/>
              </a:rPr>
              <a:t>It is also called as </a:t>
            </a:r>
            <a:r>
              <a:rPr lang="en-US" b="1" dirty="0" smtClean="0">
                <a:latin typeface="Times New Roman" pitchFamily="18" charset="0"/>
                <a:cs typeface="Times New Roman" pitchFamily="18" charset="0"/>
              </a:rPr>
              <a:t>L1 regularization.</a:t>
            </a:r>
            <a:r>
              <a:rPr lang="en-US" dirty="0" smtClean="0">
                <a:latin typeface="Times New Roman" pitchFamily="18" charset="0"/>
                <a:cs typeface="Times New Roman" pitchFamily="18" charset="0"/>
              </a:rPr>
              <a:t> The equation for the cost function of Lasso regression will be:</a:t>
            </a:r>
          </a:p>
          <a:p>
            <a:endParaRPr lang="en-US" dirty="0"/>
          </a:p>
        </p:txBody>
      </p:sp>
      <p:pic>
        <p:nvPicPr>
          <p:cNvPr id="4" name="Picture 3" descr="Regularization in Machine Learning"/>
          <p:cNvPicPr/>
          <p:nvPr/>
        </p:nvPicPr>
        <p:blipFill>
          <a:blip r:embed="rId2"/>
          <a:srcRect/>
          <a:stretch>
            <a:fillRect/>
          </a:stretch>
        </p:blipFill>
        <p:spPr bwMode="auto">
          <a:xfrm>
            <a:off x="1524000" y="1752600"/>
            <a:ext cx="5731510" cy="856526"/>
          </a:xfrm>
          <a:prstGeom prst="rect">
            <a:avLst/>
          </a:prstGeom>
          <a:noFill/>
          <a:ln w="9525">
            <a:noFill/>
            <a:miter lim="800000"/>
            <a:headEnd/>
            <a:tailEnd/>
          </a:ln>
        </p:spPr>
      </p:pic>
      <p:sp>
        <p:nvSpPr>
          <p:cNvPr id="5" name="Rectangle 4"/>
          <p:cNvSpPr/>
          <p:nvPr/>
        </p:nvSpPr>
        <p:spPr>
          <a:xfrm>
            <a:off x="762000" y="2971799"/>
            <a:ext cx="7772400" cy="2246769"/>
          </a:xfrm>
          <a:prstGeom prst="rect">
            <a:avLst/>
          </a:prstGeom>
        </p:spPr>
        <p:txBody>
          <a:bodyPr wrap="square">
            <a:spAutoFit/>
          </a:bodyPr>
          <a:lstStyle/>
          <a:p>
            <a:pPr algn="just"/>
            <a:r>
              <a:rPr lang="en-US" sz="2800" dirty="0" smtClean="0">
                <a:latin typeface="Times New Roman" pitchFamily="18" charset="0"/>
                <a:cs typeface="Times New Roman" pitchFamily="18" charset="0"/>
              </a:rPr>
              <a:t>Some of the features in this technique are completely neglected for model evaluation.</a:t>
            </a:r>
          </a:p>
          <a:p>
            <a:pPr algn="just"/>
            <a:r>
              <a:rPr lang="en-US" sz="2800" dirty="0" smtClean="0">
                <a:latin typeface="Times New Roman" pitchFamily="18" charset="0"/>
                <a:cs typeface="Times New Roman" pitchFamily="18" charset="0"/>
              </a:rPr>
              <a:t>Hence, the Lasso regression can help us to reduce the overfitting in the model as well as the feature selection.</a:t>
            </a:r>
            <a:endParaRPr lang="en-US" sz="28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a:bodyPr>
          <a:lstStyle/>
          <a:p>
            <a:pPr algn="just">
              <a:buNone/>
            </a:pPr>
            <a:r>
              <a:rPr lang="en-US" b="1" dirty="0" smtClean="0">
                <a:latin typeface="Times New Roman" pitchFamily="18" charset="0"/>
                <a:cs typeface="Times New Roman" pitchFamily="18" charset="0"/>
              </a:rPr>
              <a:t>Elastic Net regularization</a:t>
            </a:r>
            <a:r>
              <a:rPr lang="en-US" dirty="0" smtClean="0">
                <a:latin typeface="Times New Roman" pitchFamily="18" charset="0"/>
                <a:cs typeface="Times New Roman" pitchFamily="18" charset="0"/>
              </a:rPr>
              <a:t> essentially combines both ridge and lasso regression but inserting both the L1 and L2 penalty terms into the SSE loss function. L2 and L1 derive their penalty term value, respectively, by squaring or taking the absolute value of the sum of the feature weights. Elastic net inserts both of these penalty values into the cost function (SSE) equation. In this way, elastic net addresses </a:t>
            </a:r>
            <a:r>
              <a:rPr lang="en-US" dirty="0" err="1" smtClean="0">
                <a:latin typeface="Times New Roman" pitchFamily="18" charset="0"/>
                <a:cs typeface="Times New Roman" pitchFamily="18" charset="0"/>
              </a:rPr>
              <a:t>multicollinearity</a:t>
            </a:r>
            <a:r>
              <a:rPr lang="en-US" dirty="0" smtClean="0">
                <a:latin typeface="Times New Roman" pitchFamily="18" charset="0"/>
                <a:cs typeface="Times New Roman" pitchFamily="18" charset="0"/>
              </a:rPr>
              <a:t> while also enabling feature selection.</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srcRect/>
          <a:stretch>
            <a:fillRect/>
          </a:stretch>
        </p:blipFill>
        <p:spPr bwMode="auto">
          <a:xfrm>
            <a:off x="685800" y="457200"/>
            <a:ext cx="7752429" cy="40386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2286000" y="4038600"/>
            <a:ext cx="4419600" cy="19812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lstStyle/>
          <a:p>
            <a:pPr algn="just"/>
            <a:r>
              <a:rPr lang="en-US" dirty="0" smtClean="0">
                <a:latin typeface="Times New Roman" pitchFamily="18" charset="0"/>
                <a:cs typeface="Times New Roman" pitchFamily="18" charset="0"/>
              </a:rPr>
              <a:t>Regularization has been used for decades prior to the advent of deep learning. Linear models such as linear regression and logistic regression allow simple, straightforward, and effective regularization strategies.</a:t>
            </a:r>
          </a:p>
          <a:p>
            <a:pPr algn="just"/>
            <a:endParaRPr lang="en-US"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Parameter Norm Penalties are regularization methods that apply a penalty to the norm of parameters in the objective function of a neural network. Below you can find a continuously updating list of parameter norm penalties.</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92162"/>
          </a:xfrm>
        </p:spPr>
        <p:txBody>
          <a:bodyPr>
            <a:normAutofit/>
          </a:bodyPr>
          <a:lstStyle/>
          <a:p>
            <a:r>
              <a:rPr lang="en-US" sz="3200" dirty="0" smtClean="0">
                <a:solidFill>
                  <a:srgbClr val="FF0000"/>
                </a:solidFill>
                <a:latin typeface="Times New Roman" pitchFamily="18" charset="0"/>
                <a:cs typeface="Times New Roman" pitchFamily="18" charset="0"/>
              </a:rPr>
              <a:t>Parameter Norm Penalties</a:t>
            </a:r>
            <a:endParaRPr lang="en-US" sz="3200" dirty="0">
              <a:solidFill>
                <a:srgbClr val="FF0000"/>
              </a:solidFill>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lstStyle/>
          <a:p>
            <a:r>
              <a:rPr lang="en-US" sz="3000" b="1" dirty="0" smtClean="0">
                <a:latin typeface="Times New Roman" pitchFamily="18" charset="0"/>
                <a:cs typeface="Times New Roman" pitchFamily="18" charset="0"/>
              </a:rPr>
              <a:t>Weight Decay</a:t>
            </a:r>
            <a:endParaRPr lang="en-US" sz="3000" b="1" dirty="0" smtClean="0"/>
          </a:p>
          <a:p>
            <a:pPr algn="just"/>
            <a:r>
              <a:rPr lang="en-US" sz="2800" b="1" dirty="0" smtClean="0">
                <a:latin typeface="Times New Roman" pitchFamily="18" charset="0"/>
                <a:cs typeface="Times New Roman" pitchFamily="18" charset="0"/>
              </a:rPr>
              <a:t>Weight Decay </a:t>
            </a:r>
            <a:r>
              <a:rPr lang="en-US" sz="2800" dirty="0" smtClean="0">
                <a:latin typeface="Times New Roman" pitchFamily="18" charset="0"/>
                <a:cs typeface="Times New Roman" pitchFamily="18" charset="0"/>
              </a:rPr>
              <a:t>or </a:t>
            </a:r>
            <a:r>
              <a:rPr lang="en-US" sz="2800" b="1" dirty="0" smtClean="0">
                <a:latin typeface="Times New Roman" pitchFamily="18" charset="0"/>
                <a:cs typeface="Times New Roman" pitchFamily="18" charset="0"/>
              </a:rPr>
              <a:t>L2 Regularization</a:t>
            </a:r>
            <a:r>
              <a:rPr lang="en-US" sz="2800" dirty="0" smtClean="0">
                <a:latin typeface="Times New Roman" pitchFamily="18" charset="0"/>
                <a:cs typeface="Times New Roman" pitchFamily="18" charset="0"/>
              </a:rPr>
              <a:t>, is a regularization technique applied to the weights of a neural network. We minimize a loss function compromising both the primary loss function and a penalty on the L2 Norm of the weights:</a:t>
            </a:r>
          </a:p>
          <a:p>
            <a:pPr algn="just"/>
            <a:endParaRPr lang="en-US" sz="2800" dirty="0" smtClean="0"/>
          </a:p>
          <a:p>
            <a:pPr algn="just"/>
            <a:endParaRPr lang="en-US" sz="2800" dirty="0" smtClean="0"/>
          </a:p>
          <a:p>
            <a:pPr algn="just"/>
            <a:r>
              <a:rPr lang="en-US" sz="2800" dirty="0" smtClean="0">
                <a:latin typeface="Times New Roman" pitchFamily="18" charset="0"/>
                <a:cs typeface="Times New Roman" pitchFamily="18" charset="0"/>
              </a:rPr>
              <a:t>where </a:t>
            </a:r>
            <a:r>
              <a:rPr lang="el-GR" sz="2800" dirty="0" smtClean="0">
                <a:latin typeface="Times New Roman" pitchFamily="18" charset="0"/>
                <a:cs typeface="Times New Roman" pitchFamily="18" charset="0"/>
              </a:rPr>
              <a:t> λ </a:t>
            </a:r>
            <a:r>
              <a:rPr lang="en-US" sz="2800" dirty="0" smtClean="0">
                <a:latin typeface="Times New Roman" pitchFamily="18" charset="0"/>
                <a:cs typeface="Times New Roman" pitchFamily="18" charset="0"/>
              </a:rPr>
              <a:t> is a value determining the strength of the penalty (encouraging smaller weights).</a:t>
            </a:r>
            <a:endParaRPr lang="en-US" sz="28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2590800" y="3505200"/>
            <a:ext cx="3810000" cy="6858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a:bodyPr>
          <a:lstStyle/>
          <a:p>
            <a:pPr algn="just"/>
            <a:r>
              <a:rPr lang="en-US" sz="2800" dirty="0" smtClean="0">
                <a:latin typeface="Times New Roman" pitchFamily="18" charset="0"/>
                <a:cs typeface="Times New Roman" pitchFamily="18" charset="0"/>
              </a:rPr>
              <a:t>Weight decay can be incorporated directly into the weight update rule, rather than just implicitly by defining it through to objective function. Often weight decay refers to the implementation where we specify it directly in the weight update rule (whereas L2 regularization is usually the implementation which is specified in the objective function).</a:t>
            </a:r>
            <a:endParaRPr lang="en-US" sz="28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r>
              <a:rPr lang="en-US" b="1" dirty="0" smtClean="0">
                <a:latin typeface="Times New Roman" pitchFamily="18" charset="0"/>
                <a:cs typeface="Times New Roman" pitchFamily="18" charset="0"/>
              </a:rPr>
              <a:t>L1Regularization </a:t>
            </a:r>
            <a:br>
              <a:rPr lang="en-US" b="1" dirty="0" smtClean="0">
                <a:latin typeface="Times New Roman" pitchFamily="18" charset="0"/>
                <a:cs typeface="Times New Roman" pitchFamily="18" charset="0"/>
              </a:rPr>
            </a:br>
            <a:endParaRPr lang="en-US" b="1"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L1 Regularization</a:t>
            </a:r>
            <a:r>
              <a:rPr lang="en-US" dirty="0" smtClean="0">
                <a:latin typeface="Times New Roman" pitchFamily="18" charset="0"/>
                <a:cs typeface="Times New Roman" pitchFamily="18" charset="0"/>
              </a:rPr>
              <a:t> is a regularization technique applied to the weights of a neural network. We minimize a loss function compromising both the primary loss function and a penalty on the L1 Norm of the weights:</a:t>
            </a:r>
          </a:p>
          <a:p>
            <a:r>
              <a:rPr lang="en-US" dirty="0" smtClean="0"/>
              <a:t/>
            </a:r>
            <a:br>
              <a:rPr lang="en-US" dirty="0" smtClean="0"/>
            </a:br>
            <a:endParaRPr lang="en-US" dirty="0"/>
          </a:p>
        </p:txBody>
      </p:sp>
      <p:pic>
        <p:nvPicPr>
          <p:cNvPr id="2050" name="Picture 2"/>
          <p:cNvPicPr>
            <a:picLocks noChangeAspect="1" noChangeArrowheads="1"/>
          </p:cNvPicPr>
          <p:nvPr/>
        </p:nvPicPr>
        <p:blipFill>
          <a:blip r:embed="rId2"/>
          <a:srcRect/>
          <a:stretch>
            <a:fillRect/>
          </a:stretch>
        </p:blipFill>
        <p:spPr bwMode="auto">
          <a:xfrm>
            <a:off x="2743200" y="3733800"/>
            <a:ext cx="2895600" cy="666750"/>
          </a:xfrm>
          <a:prstGeom prst="rect">
            <a:avLst/>
          </a:prstGeom>
          <a:noFill/>
          <a:ln w="9525">
            <a:noFill/>
            <a:miter lim="800000"/>
            <a:headEnd/>
            <a:tailEnd/>
          </a:ln>
          <a:effectLst/>
        </p:spPr>
      </p:pic>
      <p:sp>
        <p:nvSpPr>
          <p:cNvPr id="5" name="Rectangle 4"/>
          <p:cNvSpPr/>
          <p:nvPr/>
        </p:nvSpPr>
        <p:spPr>
          <a:xfrm>
            <a:off x="914400" y="4495800"/>
            <a:ext cx="7543800" cy="1569660"/>
          </a:xfrm>
          <a:prstGeom prst="rect">
            <a:avLst/>
          </a:prstGeom>
        </p:spPr>
        <p:txBody>
          <a:bodyPr wrap="square">
            <a:spAutoFit/>
          </a:bodyPr>
          <a:lstStyle/>
          <a:p>
            <a:pPr algn="just"/>
            <a:r>
              <a:rPr lang="en-US" sz="2400" dirty="0" smtClean="0">
                <a:latin typeface="Times New Roman" pitchFamily="18" charset="0"/>
                <a:cs typeface="Times New Roman" pitchFamily="18" charset="0"/>
              </a:rPr>
              <a:t>where </a:t>
            </a:r>
            <a:r>
              <a:rPr lang="el-GR" sz="2400" dirty="0" smtClean="0">
                <a:latin typeface="Times New Roman" pitchFamily="18" charset="0"/>
                <a:cs typeface="Times New Roman" pitchFamily="18" charset="0"/>
              </a:rPr>
              <a:t> λ </a:t>
            </a:r>
            <a:r>
              <a:rPr lang="en-US" sz="2400" dirty="0" smtClean="0">
                <a:latin typeface="Times New Roman" pitchFamily="18" charset="0"/>
                <a:cs typeface="Times New Roman" pitchFamily="18" charset="0"/>
              </a:rPr>
              <a:t> is a value determining the strength of the penalty. In contrast to weight decay, L1 regularization promotes </a:t>
            </a:r>
            <a:r>
              <a:rPr lang="en-US" sz="2400" dirty="0" err="1" smtClean="0">
                <a:latin typeface="Times New Roman" pitchFamily="18" charset="0"/>
                <a:cs typeface="Times New Roman" pitchFamily="18" charset="0"/>
              </a:rPr>
              <a:t>sparsity</a:t>
            </a:r>
            <a:r>
              <a:rPr lang="en-US" sz="2400" dirty="0" smtClean="0">
                <a:latin typeface="Times New Roman" pitchFamily="18" charset="0"/>
                <a:cs typeface="Times New Roman" pitchFamily="18" charset="0"/>
              </a:rPr>
              <a:t>; i.e. some parameters have an optimal value of zero.</a:t>
            </a:r>
            <a:endParaRPr lang="en-US" sz="24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pPr algn="just"/>
            <a:r>
              <a:rPr lang="en-US" sz="3000" dirty="0" smtClean="0">
                <a:solidFill>
                  <a:srgbClr val="FF0000"/>
                </a:solidFill>
                <a:latin typeface="Times New Roman" pitchFamily="18" charset="0"/>
                <a:cs typeface="Times New Roman" pitchFamily="18" charset="0"/>
              </a:rPr>
              <a:t>Early Stopping</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Deep learning, early stopping is a form of regularization used to avoid overfitting when training a learner with an iterative method, such as gradient descent. Such methods update the learner so as to make it better fit the training data with each iteration</a:t>
            </a:r>
            <a:r>
              <a:rPr lang="en-US" dirty="0" smtClean="0"/>
              <a: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pPr algn="just"/>
            <a:r>
              <a:rPr lang="en-US" dirty="0" smtClean="0">
                <a:latin typeface="Times New Roman" pitchFamily="18" charset="0"/>
                <a:cs typeface="Times New Roman" pitchFamily="18" charset="0"/>
              </a:rPr>
              <a:t>In Regularization by Early Stopping, we stop training the model when the performance on the validation set is getting worse- increasing loss decreasing accuracy, or poorer scores of the scoring metric. By plotting the error on the training dataset and the validation dataset together, both the errors decrease with a number of iterations until the point where the model starts to </a:t>
            </a:r>
            <a:r>
              <a:rPr lang="en-US" dirty="0" err="1" smtClean="0">
                <a:latin typeface="Times New Roman" pitchFamily="18" charset="0"/>
                <a:cs typeface="Times New Roman" pitchFamily="18" charset="0"/>
              </a:rPr>
              <a:t>overfitting</a:t>
            </a:r>
            <a:r>
              <a:rPr lang="en-US" dirty="0" smtClean="0">
                <a:latin typeface="Times New Roman" pitchFamily="18" charset="0"/>
                <a:cs typeface="Times New Roman" pitchFamily="18" charset="0"/>
              </a:rPr>
              <a:t>. After this point, the training error still decreases but the validation error increases.</a:t>
            </a:r>
            <a:endParaRPr lang="en-US"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a:bodyPr>
          <a:lstStyle/>
          <a:p>
            <a:pPr algn="just"/>
            <a:r>
              <a:rPr lang="en-US" sz="2800" dirty="0" smtClean="0">
                <a:latin typeface="Times New Roman" pitchFamily="18" charset="0"/>
                <a:cs typeface="Times New Roman" pitchFamily="18" charset="0"/>
              </a:rPr>
              <a:t>So, even if training is continued after this point, early stopping essentially returns the set of parameters that were used at this point and so is equivalent to stopping training at that point. So, the final parameters returned will enable the model to have low variance and better generalization. The model at the time the training is stopped will have a better generalization performance than the model with the least training error.</a:t>
            </a:r>
            <a:endParaRPr lang="en-US" sz="28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ghtbox"/>
          <p:cNvPicPr>
            <a:picLocks noGrp="1"/>
          </p:cNvPicPr>
          <p:nvPr>
            <p:ph idx="1"/>
          </p:nvPr>
        </p:nvPicPr>
        <p:blipFill>
          <a:blip r:embed="rId2"/>
          <a:srcRect/>
          <a:stretch>
            <a:fillRect/>
          </a:stretch>
        </p:blipFill>
        <p:spPr bwMode="auto">
          <a:xfrm>
            <a:off x="1952625" y="989012"/>
            <a:ext cx="5238750" cy="486727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a:bodyPr>
          <a:lstStyle/>
          <a:p>
            <a:pPr algn="just"/>
            <a:r>
              <a:rPr lang="en-US" sz="2800" dirty="0" smtClean="0">
                <a:latin typeface="Times New Roman" pitchFamily="18" charset="0"/>
                <a:cs typeface="Times New Roman" pitchFamily="18" charset="0"/>
              </a:rPr>
              <a:t>Early stopping can be thought of as </a:t>
            </a:r>
            <a:r>
              <a:rPr lang="en-US" sz="2800" b="1" dirty="0" smtClean="0">
                <a:latin typeface="Times New Roman" pitchFamily="18" charset="0"/>
                <a:cs typeface="Times New Roman" pitchFamily="18" charset="0"/>
              </a:rPr>
              <a:t>implicit regularization</a:t>
            </a:r>
            <a:r>
              <a:rPr lang="en-US" sz="2800" dirty="0" smtClean="0">
                <a:latin typeface="Times New Roman" pitchFamily="18" charset="0"/>
                <a:cs typeface="Times New Roman" pitchFamily="18" charset="0"/>
              </a:rPr>
              <a:t>, contrary to regularization via weight decay. This method is also efficient since it requires less amount of training data, which is not always available. Due to this fact, early stopping requires lesser time for training compared to other regularization methods. Repeating the early stopping process many times may result in the model overfitting the validation dataset, just as similar as overfitting occurs in the case of training data.</a:t>
            </a:r>
            <a:endParaRPr lang="en-US" sz="2800"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562600"/>
          </a:xfrm>
        </p:spPr>
        <p:txBody>
          <a:bodyPr/>
          <a:lstStyle/>
          <a:p>
            <a:pPr algn="just"/>
            <a:r>
              <a:rPr lang="en-US" dirty="0" smtClean="0">
                <a:latin typeface="Times New Roman" pitchFamily="18" charset="0"/>
                <a:cs typeface="Times New Roman" pitchFamily="18" charset="0"/>
              </a:rPr>
              <a:t>The number of iterations(i.e. epoch) taken to train the model can be considered a </a:t>
            </a:r>
            <a:r>
              <a:rPr lang="en-US" b="1" dirty="0" smtClean="0">
                <a:latin typeface="Times New Roman" pitchFamily="18" charset="0"/>
                <a:cs typeface="Times New Roman" pitchFamily="18" charset="0"/>
              </a:rPr>
              <a:t>hyperparameter</a:t>
            </a:r>
            <a:r>
              <a:rPr lang="en-US" dirty="0" smtClean="0">
                <a:latin typeface="Times New Roman" pitchFamily="18" charset="0"/>
                <a:cs typeface="Times New Roman" pitchFamily="18" charset="0"/>
              </a:rPr>
              <a:t>. Then the model has to find an optimum value for this hyperparameter (by hyperparameter tuning) for the best performance of the learning model</a:t>
            </a:r>
            <a:r>
              <a:rPr lang="en-US" dirty="0" smtClean="0"/>
              <a:t>.</a:t>
            </a:r>
          </a:p>
          <a:p>
            <a:pPr fontAlgn="base"/>
            <a:r>
              <a:rPr lang="en-US" b="1" dirty="0" smtClean="0">
                <a:latin typeface="Times New Roman" pitchFamily="18" charset="0"/>
                <a:cs typeface="Times New Roman" pitchFamily="18" charset="0"/>
              </a:rPr>
              <a:t>Benefits of Early Stopping:</a:t>
            </a:r>
          </a:p>
          <a:p>
            <a:pPr fontAlgn="base"/>
            <a:r>
              <a:rPr lang="en-US" dirty="0" smtClean="0">
                <a:latin typeface="Times New Roman" pitchFamily="18" charset="0"/>
                <a:cs typeface="Times New Roman" pitchFamily="18" charset="0"/>
              </a:rPr>
              <a:t>Helps in reducing overfitting</a:t>
            </a:r>
          </a:p>
          <a:p>
            <a:pPr fontAlgn="base"/>
            <a:r>
              <a:rPr lang="en-US" dirty="0" smtClean="0">
                <a:latin typeface="Times New Roman" pitchFamily="18" charset="0"/>
                <a:cs typeface="Times New Roman" pitchFamily="18" charset="0"/>
              </a:rPr>
              <a:t>It improves generalisation</a:t>
            </a:r>
          </a:p>
          <a:p>
            <a:pPr fontAlgn="base"/>
            <a:r>
              <a:rPr lang="en-US" dirty="0" smtClean="0">
                <a:latin typeface="Times New Roman" pitchFamily="18" charset="0"/>
                <a:cs typeface="Times New Roman" pitchFamily="18" charset="0"/>
              </a:rPr>
              <a:t>It requires less amount of training data</a:t>
            </a:r>
          </a:p>
          <a:p>
            <a:pPr fontAlgn="base"/>
            <a:r>
              <a:rPr lang="en-US" dirty="0" smtClean="0">
                <a:latin typeface="Times New Roman" pitchFamily="18" charset="0"/>
                <a:cs typeface="Times New Roman" pitchFamily="18" charset="0"/>
              </a:rPr>
              <a:t>Takes less time compared to other regularisation models</a:t>
            </a:r>
          </a:p>
          <a:p>
            <a:pPr fontAlgn="base"/>
            <a:r>
              <a:rPr lang="en-US" dirty="0" smtClean="0">
                <a:latin typeface="Times New Roman" pitchFamily="18" charset="0"/>
                <a:cs typeface="Times New Roman" pitchFamily="18" charset="0"/>
              </a:rPr>
              <a:t>It is simple to implement</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304800" y="533400"/>
            <a:ext cx="8458200" cy="5181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733800" y="4648200"/>
            <a:ext cx="269599" cy="29527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a:bodyPr>
          <a:lstStyle/>
          <a:p>
            <a:r>
              <a:rPr lang="en-US" sz="2800" dirty="0" smtClean="0">
                <a:latin typeface="Times New Roman" pitchFamily="18" charset="0"/>
                <a:cs typeface="Times New Roman" pitchFamily="18" charset="0"/>
              </a:rPr>
              <a:t>How Learning Differs from Pure Optimization,</a:t>
            </a:r>
          </a:p>
          <a:p>
            <a:r>
              <a:rPr lang="en-US" sz="2800" dirty="0" smtClean="0">
                <a:latin typeface="Times New Roman" pitchFamily="18" charset="0"/>
                <a:cs typeface="Times New Roman" pitchFamily="18" charset="0"/>
              </a:rPr>
              <a:t>Challenges, </a:t>
            </a:r>
          </a:p>
          <a:p>
            <a:r>
              <a:rPr lang="en-US" sz="2800" dirty="0" smtClean="0">
                <a:latin typeface="Times New Roman" pitchFamily="18" charset="0"/>
                <a:cs typeface="Times New Roman" pitchFamily="18" charset="0"/>
              </a:rPr>
              <a:t>Basic Algorithms, </a:t>
            </a:r>
          </a:p>
          <a:p>
            <a:r>
              <a:rPr lang="en-US" sz="2800" dirty="0" smtClean="0">
                <a:latin typeface="Times New Roman" pitchFamily="18" charset="0"/>
                <a:cs typeface="Times New Roman" pitchFamily="18" charset="0"/>
              </a:rPr>
              <a:t>Parameter Initialization Strategies, </a:t>
            </a:r>
          </a:p>
          <a:p>
            <a:r>
              <a:rPr lang="en-US" sz="2800" dirty="0" smtClean="0">
                <a:latin typeface="Times New Roman" pitchFamily="18" charset="0"/>
                <a:cs typeface="Times New Roman" pitchFamily="18" charset="0"/>
              </a:rPr>
              <a:t>Algorithms with Adaptive Learning Rates,</a:t>
            </a:r>
          </a:p>
          <a:p>
            <a:r>
              <a:rPr lang="en-US" sz="2800" dirty="0" smtClean="0">
                <a:latin typeface="Times New Roman" pitchFamily="18" charset="0"/>
                <a:cs typeface="Times New Roman" pitchFamily="18" charset="0"/>
              </a:rPr>
              <a:t>Optimization Strategies and </a:t>
            </a:r>
          </a:p>
          <a:p>
            <a:r>
              <a:rPr lang="en-US" sz="2800" dirty="0" smtClean="0">
                <a:latin typeface="Times New Roman" pitchFamily="18" charset="0"/>
                <a:cs typeface="Times New Roman" pitchFamily="18" charset="0"/>
              </a:rPr>
              <a:t>Meta-Algorithms.</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944562"/>
          </a:xfrm>
        </p:spPr>
        <p:txBody>
          <a:bodyPr>
            <a:normAutofit/>
          </a:bodyPr>
          <a:lstStyle/>
          <a:p>
            <a:r>
              <a:rPr lang="en-US" sz="3000" dirty="0" smtClean="0">
                <a:solidFill>
                  <a:srgbClr val="FF0000"/>
                </a:solidFill>
                <a:effectLst/>
                <a:latin typeface="Times New Roman" pitchFamily="18" charset="0"/>
                <a:cs typeface="Times New Roman" pitchFamily="18" charset="0"/>
              </a:rPr>
              <a:t>Optimization for Training Deep Models</a:t>
            </a:r>
            <a:endParaRPr lang="en-US" sz="3000" dirty="0">
              <a:solidFill>
                <a:srgbClr val="FF0000"/>
              </a:solidFill>
              <a:effectLst/>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762000"/>
            <a:ext cx="8229600" cy="5257800"/>
          </a:xfrm>
        </p:spPr>
        <p:txBody>
          <a:bodyPr/>
          <a:lstStyle/>
          <a:p>
            <a:pPr algn="just"/>
            <a:r>
              <a:rPr lang="en-US" sz="2800" dirty="0" smtClean="0">
                <a:latin typeface="Times New Roman" pitchFamily="18" charset="0"/>
                <a:cs typeface="Times New Roman" pitchFamily="18" charset="0"/>
              </a:rPr>
              <a:t>While training the deep learning optimizers model, modify each epoch's weights and minimize the loss function. An optimizer is a function or an algorithm that adjusts the attributes of the neural network, such as weights and learning rates. Thus, it helps in reducing the overall loss and improving accuracy.</a:t>
            </a:r>
            <a:endParaRPr lang="en-IN" sz="2800" dirty="0" smtClean="0">
              <a:latin typeface="Times New Roman" pitchFamily="18" charset="0"/>
              <a:cs typeface="Times New Roman" pitchFamily="18" charset="0"/>
            </a:endParaRPr>
          </a:p>
          <a:p>
            <a:r>
              <a:rPr lang="en-US" dirty="0" smtClean="0"/>
              <a:t/>
            </a:r>
            <a:br>
              <a:rPr lang="en-US" dirty="0" smtClean="0"/>
            </a:b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334000"/>
          </a:xfrm>
        </p:spPr>
        <p:txBody>
          <a:bodyPr>
            <a:normAutofit/>
          </a:bodyPr>
          <a:lstStyle/>
          <a:p>
            <a:pPr algn="just"/>
            <a:r>
              <a:rPr lang="en-US" dirty="0" smtClean="0">
                <a:latin typeface="Times New Roman" pitchFamily="18" charset="0"/>
                <a:cs typeface="Times New Roman" pitchFamily="18" charset="0"/>
              </a:rPr>
              <a:t>Training deep models, especially deep neural networks, involves numerous challenges including computational complexity, </a:t>
            </a:r>
            <a:r>
              <a:rPr lang="en-US" dirty="0" err="1" smtClean="0">
                <a:latin typeface="Times New Roman" pitchFamily="18" charset="0"/>
                <a:cs typeface="Times New Roman" pitchFamily="18" charset="0"/>
              </a:rPr>
              <a:t>overfitting</a:t>
            </a:r>
            <a:r>
              <a:rPr lang="en-US" dirty="0" smtClean="0">
                <a:latin typeface="Times New Roman" pitchFamily="18" charset="0"/>
                <a:cs typeface="Times New Roman" pitchFamily="18" charset="0"/>
              </a:rPr>
              <a:t>, vanishing/exploding gradients, and optimization difficulties. Here are some optimization techniques commonly used to address these challenges:</a:t>
            </a:r>
          </a:p>
          <a:p>
            <a:pPr algn="just"/>
            <a:r>
              <a:rPr lang="en-US" b="1" dirty="0" smtClean="0">
                <a:latin typeface="Times New Roman" pitchFamily="18" charset="0"/>
                <a:cs typeface="Times New Roman" pitchFamily="18" charset="0"/>
              </a:rPr>
              <a:t>Mini-batch Stochastic Gradient Descent (SGD)</a:t>
            </a:r>
            <a:r>
              <a:rPr lang="en-US" dirty="0" smtClean="0">
                <a:latin typeface="Times New Roman" pitchFamily="18" charset="0"/>
                <a:cs typeface="Times New Roman" pitchFamily="18" charset="0"/>
              </a:rPr>
              <a:t>: Instead of computing the gradient of the entire dataset, mini-batch SGD computes the gradient on a small random subset (mini-batch) of the dataset. This approach reduces computational requirements and  noise that helps avoid local minima.</a:t>
            </a:r>
            <a:endParaRPr lang="en-US"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a:bodyPr>
          <a:lstStyle/>
          <a:p>
            <a:pPr algn="just"/>
            <a:r>
              <a:rPr lang="en-US" sz="2800" b="1" dirty="0" smtClean="0">
                <a:latin typeface="Times New Roman" pitchFamily="18" charset="0"/>
                <a:cs typeface="Times New Roman" pitchFamily="18" charset="0"/>
              </a:rPr>
              <a:t>Learning Rate Scheduling</a:t>
            </a:r>
            <a:r>
              <a:rPr lang="en-US" sz="2800" dirty="0" smtClean="0">
                <a:latin typeface="Times New Roman" pitchFamily="18" charset="0"/>
                <a:cs typeface="Times New Roman" pitchFamily="18" charset="0"/>
              </a:rPr>
              <a:t>: Adjusting the learning rate during training can help in convergence and avoiding divergence. Techniques like step decay, exponential decay, and adaptive methods like Adam, </a:t>
            </a:r>
            <a:r>
              <a:rPr lang="en-US" sz="2800" dirty="0" err="1" smtClean="0">
                <a:latin typeface="Times New Roman" pitchFamily="18" charset="0"/>
                <a:cs typeface="Times New Roman" pitchFamily="18" charset="0"/>
              </a:rPr>
              <a:t>RMSprop</a:t>
            </a:r>
            <a:r>
              <a:rPr lang="en-US" sz="2800" dirty="0" smtClean="0">
                <a:latin typeface="Times New Roman" pitchFamily="18" charset="0"/>
                <a:cs typeface="Times New Roman" pitchFamily="18" charset="0"/>
              </a:rPr>
              <a:t>, or </a:t>
            </a:r>
            <a:r>
              <a:rPr lang="en-US" sz="2800" dirty="0" err="1" smtClean="0">
                <a:latin typeface="Times New Roman" pitchFamily="18" charset="0"/>
                <a:cs typeface="Times New Roman" pitchFamily="18" charset="0"/>
              </a:rPr>
              <a:t>AdaGrad</a:t>
            </a:r>
            <a:r>
              <a:rPr lang="en-US" sz="2800" dirty="0" smtClean="0">
                <a:latin typeface="Times New Roman" pitchFamily="18" charset="0"/>
                <a:cs typeface="Times New Roman" pitchFamily="18" charset="0"/>
              </a:rPr>
              <a:t> dynamically adjust the learning rate based on past gradients.</a:t>
            </a:r>
          </a:p>
          <a:p>
            <a:pPr algn="just"/>
            <a:r>
              <a:rPr lang="en-US" sz="2800" b="1" dirty="0" smtClean="0">
                <a:latin typeface="Times New Roman" pitchFamily="18" charset="0"/>
                <a:cs typeface="Times New Roman" pitchFamily="18" charset="0"/>
              </a:rPr>
              <a:t>Weight Initialization</a:t>
            </a:r>
            <a:r>
              <a:rPr lang="en-US" sz="2800" dirty="0" smtClean="0">
                <a:latin typeface="Times New Roman" pitchFamily="18" charset="0"/>
                <a:cs typeface="Times New Roman" pitchFamily="18" charset="0"/>
              </a:rPr>
              <a:t>: Initializing the weights of the network appropriately is crucial for convergence.  Initialization are commonly used to ensure that the weights are neither too large nor too small, preventing to reduce the </a:t>
            </a:r>
            <a:r>
              <a:rPr lang="en-US" sz="2800" dirty="0" err="1" smtClean="0">
                <a:latin typeface="Times New Roman" pitchFamily="18" charset="0"/>
                <a:cs typeface="Times New Roman" pitchFamily="18" charset="0"/>
              </a:rPr>
              <a:t>overfitting</a:t>
            </a:r>
            <a:r>
              <a:rPr lang="en-US" sz="2800" dirty="0" smtClean="0">
                <a:latin typeface="Times New Roman" pitchFamily="18" charset="0"/>
                <a:cs typeface="Times New Roman" pitchFamily="18" charset="0"/>
              </a:rPr>
              <a:t>.</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pPr algn="just"/>
            <a:r>
              <a:rPr lang="en-US" b="1" dirty="0" smtClean="0">
                <a:latin typeface="Times New Roman" pitchFamily="18" charset="0"/>
                <a:cs typeface="Times New Roman" pitchFamily="18" charset="0"/>
              </a:rPr>
              <a:t>Batch Normalization</a:t>
            </a:r>
            <a:r>
              <a:rPr lang="en-US" dirty="0" smtClean="0">
                <a:latin typeface="Times New Roman" pitchFamily="18" charset="0"/>
                <a:cs typeface="Times New Roman" pitchFamily="18" charset="0"/>
              </a:rPr>
              <a:t>: Batch normalization normalizes the inputs of each layer, which helps stabilize and speed up the training process. It reduces the internal covariate shift and can mitigate the exploding gradient problem.</a:t>
            </a:r>
          </a:p>
          <a:p>
            <a:pPr algn="just"/>
            <a:r>
              <a:rPr lang="en-US" b="1" dirty="0" smtClean="0">
                <a:latin typeface="Times New Roman" pitchFamily="18" charset="0"/>
                <a:cs typeface="Times New Roman" pitchFamily="18" charset="0"/>
              </a:rPr>
              <a:t>Regularization</a:t>
            </a:r>
            <a:r>
              <a:rPr lang="en-US" dirty="0" smtClean="0">
                <a:latin typeface="Times New Roman" pitchFamily="18" charset="0"/>
                <a:cs typeface="Times New Roman" pitchFamily="18" charset="0"/>
              </a:rPr>
              <a:t>: Techniques like L1/L2 regularization, dropout, and early stopping help prevent </a:t>
            </a:r>
            <a:r>
              <a:rPr lang="en-US" dirty="0" err="1" smtClean="0">
                <a:latin typeface="Times New Roman" pitchFamily="18" charset="0"/>
                <a:cs typeface="Times New Roman" pitchFamily="18" charset="0"/>
              </a:rPr>
              <a:t>overfitting</a:t>
            </a:r>
            <a:r>
              <a:rPr lang="en-US" dirty="0" smtClean="0">
                <a:latin typeface="Times New Roman" pitchFamily="18" charset="0"/>
                <a:cs typeface="Times New Roman" pitchFamily="18" charset="0"/>
              </a:rPr>
              <a:t>. Regularization adds penalties to the loss function to discourage large weights and complex models.</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a:bodyPr>
          <a:lstStyle/>
          <a:p>
            <a:pPr algn="just"/>
            <a:r>
              <a:rPr lang="en-US" sz="2800" b="1" dirty="0" err="1" smtClean="0">
                <a:latin typeface="Times New Roman" pitchFamily="18" charset="0"/>
                <a:cs typeface="Times New Roman" pitchFamily="18" charset="0"/>
              </a:rPr>
              <a:t>Hyperparameter</a:t>
            </a:r>
            <a:r>
              <a:rPr lang="en-US" sz="2800" b="1" dirty="0" smtClean="0">
                <a:latin typeface="Times New Roman" pitchFamily="18" charset="0"/>
                <a:cs typeface="Times New Roman" pitchFamily="18" charset="0"/>
              </a:rPr>
              <a:t> Optimization</a:t>
            </a:r>
            <a:r>
              <a:rPr lang="en-US" sz="2800" dirty="0" smtClean="0">
                <a:latin typeface="Times New Roman" pitchFamily="18" charset="0"/>
                <a:cs typeface="Times New Roman" pitchFamily="18" charset="0"/>
              </a:rPr>
              <a:t>: Tuning </a:t>
            </a:r>
            <a:r>
              <a:rPr lang="en-US" sz="2800" dirty="0" err="1" smtClean="0">
                <a:latin typeface="Times New Roman" pitchFamily="18" charset="0"/>
                <a:cs typeface="Times New Roman" pitchFamily="18" charset="0"/>
              </a:rPr>
              <a:t>hyperparameters</a:t>
            </a:r>
            <a:r>
              <a:rPr lang="en-US" sz="2800" dirty="0" smtClean="0">
                <a:latin typeface="Times New Roman" pitchFamily="18" charset="0"/>
                <a:cs typeface="Times New Roman" pitchFamily="18" charset="0"/>
              </a:rPr>
              <a:t> like learning rate, batch size, dropout rate, etc., using techniques like grid search, random search, or Bayesian optimization, can help find optimal settings for training.</a:t>
            </a:r>
          </a:p>
          <a:p>
            <a:pPr algn="just"/>
            <a:r>
              <a:rPr lang="en-US" sz="2800" b="1" dirty="0" smtClean="0">
                <a:latin typeface="Times New Roman" pitchFamily="18" charset="0"/>
                <a:cs typeface="Times New Roman" pitchFamily="18" charset="0"/>
              </a:rPr>
              <a:t>Transfer Learning</a:t>
            </a:r>
            <a:r>
              <a:rPr lang="en-US" sz="2800" dirty="0" smtClean="0">
                <a:latin typeface="Times New Roman" pitchFamily="18" charset="0"/>
                <a:cs typeface="Times New Roman" pitchFamily="18" charset="0"/>
              </a:rPr>
              <a:t>: Utilizing pre-trained models and fine-tuning them on your specific task can significantly reduce training time and data requirements, especially when dealing with limited labeled data.</a:t>
            </a:r>
            <a:endParaRPr lang="en-US" sz="2800"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854891"/>
          </a:xfrm>
        </p:spPr>
        <p:txBody>
          <a:bodyPr>
            <a:normAutofit/>
          </a:bodyPr>
          <a:lstStyle/>
          <a:p>
            <a:pPr algn="just"/>
            <a:r>
              <a:rPr lang="en-US" sz="2800" b="1" dirty="0" smtClean="0">
                <a:latin typeface="Times New Roman" pitchFamily="18" charset="0"/>
                <a:cs typeface="Times New Roman" pitchFamily="18" charset="0"/>
              </a:rPr>
              <a:t>Data Augmentation</a:t>
            </a:r>
            <a:r>
              <a:rPr lang="en-US" sz="2800" dirty="0" smtClean="0">
                <a:latin typeface="Times New Roman" pitchFamily="18" charset="0"/>
                <a:cs typeface="Times New Roman" pitchFamily="18" charset="0"/>
              </a:rPr>
              <a:t>: Increasing the diversity of the training data by applying transformations like rotation, translation, flipping, or scaling can help generalize the model and reduce </a:t>
            </a:r>
            <a:r>
              <a:rPr lang="en-US" sz="2800" dirty="0" err="1" smtClean="0">
                <a:latin typeface="Times New Roman" pitchFamily="18" charset="0"/>
                <a:cs typeface="Times New Roman" pitchFamily="18" charset="0"/>
              </a:rPr>
              <a:t>overfitting</a:t>
            </a:r>
            <a:r>
              <a:rPr lang="en-US" sz="2800" dirty="0" smtClean="0">
                <a:latin typeface="Times New Roman" pitchFamily="18" charset="0"/>
                <a:cs typeface="Times New Roman" pitchFamily="18" charset="0"/>
              </a:rPr>
              <a:t>.</a:t>
            </a:r>
          </a:p>
          <a:p>
            <a:pPr algn="just"/>
            <a:r>
              <a:rPr lang="en-US" sz="2800" b="1" dirty="0" smtClean="0">
                <a:latin typeface="Times New Roman" pitchFamily="18" charset="0"/>
                <a:cs typeface="Times New Roman" pitchFamily="18" charset="0"/>
              </a:rPr>
              <a:t>Gradient Clipping</a:t>
            </a:r>
            <a:r>
              <a:rPr lang="en-US" sz="2800" dirty="0" smtClean="0">
                <a:latin typeface="Times New Roman" pitchFamily="18" charset="0"/>
                <a:cs typeface="Times New Roman" pitchFamily="18" charset="0"/>
              </a:rPr>
              <a:t>: Limiting the norm of the gradients during training helps prevent exploding gradient problems, especially in recurrent neural networks.</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538472"/>
          </a:xfrm>
        </p:spPr>
        <p:txBody>
          <a:bodyPr>
            <a:normAutofit/>
          </a:bodyPr>
          <a:lstStyle/>
          <a:p>
            <a:pPr algn="just"/>
            <a:r>
              <a:rPr lang="en-US" sz="2800" dirty="0" smtClean="0">
                <a:latin typeface="Times New Roman" pitchFamily="18" charset="0"/>
                <a:cs typeface="Times New Roman" pitchFamily="18" charset="0"/>
              </a:rPr>
              <a:t>Optimization algorithms used for training of deep models differ from traditional optimization algorithms in several ways. </a:t>
            </a:r>
          </a:p>
          <a:p>
            <a:pPr algn="just"/>
            <a:r>
              <a:rPr lang="en-US" sz="2800" dirty="0" smtClean="0">
                <a:latin typeface="Times New Roman" pitchFamily="18" charset="0"/>
                <a:cs typeface="Times New Roman" pitchFamily="18" charset="0"/>
              </a:rPr>
              <a:t>Machine learning usually acts indirectly. </a:t>
            </a:r>
          </a:p>
          <a:p>
            <a:pPr algn="just"/>
            <a:r>
              <a:rPr lang="en-US" sz="2800" dirty="0" smtClean="0">
                <a:latin typeface="Times New Roman" pitchFamily="18" charset="0"/>
                <a:cs typeface="Times New Roman" pitchFamily="18" charset="0"/>
              </a:rPr>
              <a:t>In most machine learning scenarios, we care about some performance measure P, therefore optimize P only indirectly. We reduce a  cost function J(θ) indirectly  so will improve P. This is in contrast to pure optimization, where minimizing J(θ).</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000" dirty="0" smtClean="0">
                <a:effectLst/>
                <a:latin typeface="Times New Roman" pitchFamily="18" charset="0"/>
                <a:cs typeface="Times New Roman" pitchFamily="18" charset="0"/>
              </a:rPr>
              <a:t>How Learning Differs from Pure Optimization</a:t>
            </a:r>
            <a:endParaRPr lang="en-US" sz="3000" dirty="0">
              <a:effectLs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lstStyle/>
          <a:p>
            <a:pPr algn="just"/>
            <a:r>
              <a:rPr lang="en-US" dirty="0" smtClean="0">
                <a:latin typeface="Times New Roman" pitchFamily="18" charset="0"/>
                <a:cs typeface="Times New Roman" pitchFamily="18" charset="0"/>
              </a:rPr>
              <a:t>Machine Learning usually acts indirectly for optimization i.e., uses training dataset.</a:t>
            </a:r>
          </a:p>
          <a:p>
            <a:pPr algn="just"/>
            <a:r>
              <a:rPr lang="en-US" dirty="0" smtClean="0">
                <a:latin typeface="Times New Roman" pitchFamily="18" charset="0"/>
                <a:cs typeface="Times New Roman" pitchFamily="18" charset="0"/>
              </a:rPr>
              <a:t>Most of the machine learning algorithms use some performance measure P that is defined </a:t>
            </a:r>
            <a:r>
              <a:rPr lang="en-US" dirty="0" err="1" smtClean="0">
                <a:latin typeface="Times New Roman" pitchFamily="18" charset="0"/>
                <a:cs typeface="Times New Roman" pitchFamily="18" charset="0"/>
              </a:rPr>
              <a:t>w.r.t</a:t>
            </a:r>
            <a:r>
              <a:rPr lang="en-US" dirty="0" smtClean="0">
                <a:latin typeface="Times New Roman" pitchFamily="18" charset="0"/>
                <a:cs typeface="Times New Roman" pitchFamily="18" charset="0"/>
              </a:rPr>
              <a:t> the test set and may also ne intractable (not easily managed or control).</a:t>
            </a:r>
          </a:p>
          <a:p>
            <a:pPr algn="just"/>
            <a:r>
              <a:rPr lang="en-US" dirty="0" smtClean="0">
                <a:latin typeface="Times New Roman" pitchFamily="18" charset="0"/>
                <a:cs typeface="Times New Roman" pitchFamily="18" charset="0"/>
              </a:rPr>
              <a:t>Improve the metric P by reducing the error using cost function J(</a:t>
            </a:r>
            <a:r>
              <a:rPr lang="el-GR" dirty="0" smtClean="0">
                <a:latin typeface="Times New Roman" pitchFamily="18" charset="0"/>
                <a:cs typeface="Times New Roman" pitchFamily="18" charset="0"/>
              </a:rPr>
              <a:t>θ</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It is achieved by updating the parameters during optimization.</a:t>
            </a:r>
          </a:p>
          <a:p>
            <a:pPr algn="just"/>
            <a:r>
              <a:rPr lang="en-US" dirty="0" smtClean="0">
                <a:latin typeface="Times New Roman" pitchFamily="18" charset="0"/>
                <a:cs typeface="Times New Roman" pitchFamily="18" charset="0"/>
              </a:rPr>
              <a:t>But it is in contrast to pure optimization.</a:t>
            </a:r>
          </a:p>
          <a:p>
            <a:pPr algn="just"/>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lstStyle/>
          <a:p>
            <a:pPr algn="just"/>
            <a:r>
              <a:rPr lang="en-US" dirty="0" smtClean="0">
                <a:latin typeface="Times New Roman" pitchFamily="18" charset="0"/>
                <a:cs typeface="Times New Roman" pitchFamily="18" charset="0"/>
              </a:rPr>
              <a:t>Pure optimization goal is minimizing J(</a:t>
            </a:r>
            <a:r>
              <a:rPr lang="el-GR" dirty="0" smtClean="0">
                <a:latin typeface="Times New Roman" pitchFamily="18" charset="0"/>
                <a:cs typeface="Times New Roman" pitchFamily="18" charset="0"/>
              </a:rPr>
              <a:t>θ</a:t>
            </a:r>
            <a:r>
              <a:rPr lang="en-US" dirty="0" smtClean="0">
                <a:latin typeface="Times New Roman" pitchFamily="18" charset="0"/>
                <a:cs typeface="Times New Roman" pitchFamily="18" charset="0"/>
              </a:rPr>
              <a:t>) directly that based on true dataset.</a:t>
            </a:r>
          </a:p>
          <a:p>
            <a:pPr algn="just"/>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Compute the height of the Indian people.</a:t>
            </a:r>
          </a:p>
          <a:p>
            <a:pPr algn="just"/>
            <a:r>
              <a:rPr lang="en-US" dirty="0" smtClean="0">
                <a:latin typeface="Times New Roman" pitchFamily="18" charset="0"/>
                <a:cs typeface="Times New Roman" pitchFamily="18" charset="0"/>
              </a:rPr>
              <a:t>True data – Nation wide population</a:t>
            </a:r>
          </a:p>
          <a:p>
            <a:pPr algn="just"/>
            <a:r>
              <a:rPr lang="en-US" dirty="0" smtClean="0">
                <a:latin typeface="Times New Roman" pitchFamily="18" charset="0"/>
                <a:cs typeface="Times New Roman" pitchFamily="18" charset="0"/>
              </a:rPr>
              <a:t>True risk – loss calculated from true data (distribution of the data is not known priory)</a:t>
            </a:r>
          </a:p>
          <a:p>
            <a:pPr algn="just"/>
            <a:r>
              <a:rPr lang="en-US" dirty="0" smtClean="0">
                <a:latin typeface="Times New Roman" pitchFamily="18" charset="0"/>
                <a:cs typeface="Times New Roman" pitchFamily="18" charset="0"/>
              </a:rPr>
              <a:t>Training data – Set of people considered across India</a:t>
            </a:r>
          </a:p>
          <a:p>
            <a:pPr algn="just"/>
            <a:r>
              <a:rPr lang="en-US" dirty="0" smtClean="0">
                <a:latin typeface="Times New Roman" pitchFamily="18" charset="0"/>
                <a:cs typeface="Times New Roman" pitchFamily="18" charset="0"/>
              </a:rPr>
              <a:t>Empirical Risk- Loss calculated from training data. The Empirical Risk Minimization (ERM) principle is a learning paradigm which consists in selecting the model with minimal average error over the training set</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457200" y="685800"/>
            <a:ext cx="8305799" cy="548640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lstStyle/>
          <a:p>
            <a:pPr algn="just"/>
            <a:r>
              <a:rPr lang="en-US" dirty="0" smtClean="0">
                <a:latin typeface="Times New Roman" pitchFamily="18" charset="0"/>
                <a:cs typeface="Times New Roman" pitchFamily="18" charset="0"/>
              </a:rPr>
              <a:t>In addition to </a:t>
            </a:r>
            <a:r>
              <a:rPr lang="en-US" dirty="0" err="1" smtClean="0">
                <a:latin typeface="Times New Roman" pitchFamily="18" charset="0"/>
                <a:cs typeface="Times New Roman" pitchFamily="18" charset="0"/>
              </a:rPr>
              <a:t>backpropagation</a:t>
            </a:r>
            <a:r>
              <a:rPr lang="en-US" dirty="0" smtClean="0">
                <a:latin typeface="Times New Roman" pitchFamily="18" charset="0"/>
                <a:cs typeface="Times New Roman" pitchFamily="18" charset="0"/>
              </a:rPr>
              <a:t>, which is the most commonly used algorithm for training neural networks, there are several other algorithms and techniques used in deep learning for optimization, regularization, and model improvement. Here are some notable ones</a:t>
            </a:r>
            <a:r>
              <a:rPr lang="en-US" dirty="0" smtClean="0">
                <a:latin typeface="Times New Roman" pitchFamily="18" charset="0"/>
                <a:cs typeface="Times New Roman" pitchFamily="18" charset="0"/>
              </a:rPr>
              <a:t>:</a:t>
            </a:r>
          </a:p>
          <a:p>
            <a:pPr lvl="0" algn="just"/>
            <a:r>
              <a:rPr lang="en-US" dirty="0" smtClean="0">
                <a:latin typeface="Times New Roman" pitchFamily="18" charset="0"/>
                <a:cs typeface="Times New Roman" pitchFamily="18" charset="0"/>
              </a:rPr>
              <a:t>Stochastic Gradient Descent(SGD): SGD is a variant of gradient descent </a:t>
            </a:r>
            <a:r>
              <a:rPr lang="en-US" dirty="0" err="1" smtClean="0">
                <a:latin typeface="Times New Roman" pitchFamily="18" charset="0"/>
                <a:cs typeface="Times New Roman" pitchFamily="18" charset="0"/>
              </a:rPr>
              <a:t>whare</a:t>
            </a:r>
            <a:r>
              <a:rPr lang="en-US" dirty="0" smtClean="0">
                <a:latin typeface="Times New Roman" pitchFamily="18" charset="0"/>
                <a:cs typeface="Times New Roman" pitchFamily="18" charset="0"/>
              </a:rPr>
              <a:t> the model parameters are updated using the gradient of the loss with respect to the parameters, but only on a small subset (Mini Batch) of the training data at a time.</a:t>
            </a:r>
          </a:p>
          <a:p>
            <a:pPr algn="just"/>
            <a:endParaRPr lang="en-US"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Other </a:t>
            </a:r>
            <a:r>
              <a:rPr lang="en-US" dirty="0" smtClean="0">
                <a:latin typeface="Times New Roman" pitchFamily="18" charset="0"/>
                <a:cs typeface="Times New Roman" pitchFamily="18" charset="0"/>
              </a:rPr>
              <a:t>Differential Algorithms</a:t>
            </a:r>
            <a:r>
              <a:rPr lang="en-US" dirty="0" smtClean="0"/>
              <a:t/>
            </a:r>
            <a:br>
              <a:rPr lang="en-US" dirty="0" smtClean="0"/>
            </a:b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fontScale="92500" lnSpcReduction="10000"/>
          </a:bodyPr>
          <a:lstStyle/>
          <a:p>
            <a:pPr lvl="0" algn="just"/>
            <a:r>
              <a:rPr lang="en-US" dirty="0" smtClean="0">
                <a:latin typeface="Times New Roman" pitchFamily="18" charset="0"/>
                <a:cs typeface="Times New Roman" pitchFamily="18" charset="0"/>
              </a:rPr>
              <a:t>Mini-Batch Gradient Descent: It is a compromise between the efficiency of SGD and the stability of batch gradient descent instead of using the entire dataset or single data point for each iteration, mini-batch gradient descent updates the parameter based on a small random subset of the training data.</a:t>
            </a:r>
          </a:p>
          <a:p>
            <a:pPr algn="just"/>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Adam (Adoptive Moment Estimation): Adam is an optimization algorithm that combines the advantages of both </a:t>
            </a:r>
            <a:r>
              <a:rPr lang="en-US" dirty="0" err="1" smtClean="0">
                <a:latin typeface="Times New Roman" pitchFamily="18" charset="0"/>
                <a:cs typeface="Times New Roman" pitchFamily="18" charset="0"/>
              </a:rPr>
              <a:t>AdaGrad</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RMSProp</a:t>
            </a:r>
            <a:r>
              <a:rPr lang="en-US" dirty="0" smtClean="0">
                <a:latin typeface="Times New Roman" pitchFamily="18" charset="0"/>
                <a:cs typeface="Times New Roman" pitchFamily="18" charset="0"/>
              </a:rPr>
              <a:t>. It adapts the learning rates of individual parameters by incorporating both first-order momentum and second-order acceleration terms. Adam is widely used due to its good performance across a variety of tasks.</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638800"/>
          </a:xfrm>
        </p:spPr>
        <p:txBody>
          <a:bodyPr>
            <a:normAutofit fontScale="62500" lnSpcReduction="20000"/>
          </a:bodyPr>
          <a:lstStyle/>
          <a:p>
            <a:pPr lvl="0" algn="just"/>
            <a:r>
              <a:rPr lang="en-US" sz="3800" dirty="0" smtClean="0">
                <a:latin typeface="Times New Roman" pitchFamily="18" charset="0"/>
                <a:cs typeface="Times New Roman" pitchFamily="18" charset="0"/>
              </a:rPr>
              <a:t>RMSP (Root Mean Square Propagation): </a:t>
            </a:r>
            <a:r>
              <a:rPr lang="en-US" sz="3800" dirty="0" err="1" smtClean="0">
                <a:latin typeface="Times New Roman" pitchFamily="18" charset="0"/>
                <a:cs typeface="Times New Roman" pitchFamily="18" charset="0"/>
              </a:rPr>
              <a:t>RMSProp</a:t>
            </a:r>
            <a:r>
              <a:rPr lang="en-US" sz="3800" dirty="0" smtClean="0">
                <a:latin typeface="Times New Roman" pitchFamily="18" charset="0"/>
                <a:cs typeface="Times New Roman" pitchFamily="18" charset="0"/>
              </a:rPr>
              <a:t> is an adaptive learning rate optimization algorithm. It adjusts the learning rates of different parameters based on the average of their historical squared gradients. This helps in overcoming the issues of vanishing or exploding gradients.</a:t>
            </a:r>
          </a:p>
          <a:p>
            <a:pPr algn="just"/>
            <a:r>
              <a:rPr lang="en-US" sz="3800" dirty="0" smtClean="0">
                <a:latin typeface="Times New Roman" pitchFamily="18" charset="0"/>
                <a:cs typeface="Times New Roman" pitchFamily="18" charset="0"/>
              </a:rPr>
              <a:t> </a:t>
            </a:r>
          </a:p>
          <a:p>
            <a:pPr lvl="0" algn="just"/>
            <a:r>
              <a:rPr lang="en-US" sz="3800" dirty="0" err="1" smtClean="0">
                <a:latin typeface="Times New Roman" pitchFamily="18" charset="0"/>
                <a:cs typeface="Times New Roman" pitchFamily="18" charset="0"/>
              </a:rPr>
              <a:t>Adagrad</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Adagrad</a:t>
            </a:r>
            <a:r>
              <a:rPr lang="en-US" sz="3800" dirty="0" smtClean="0">
                <a:latin typeface="Times New Roman" pitchFamily="18" charset="0"/>
                <a:cs typeface="Times New Roman" pitchFamily="18" charset="0"/>
              </a:rPr>
              <a:t> adapts the learning rates of the model parameters based on the historical sum of squared gradients. It is suitable for sparse data but may suffer from a diminishing learning rate problem over time.</a:t>
            </a:r>
          </a:p>
          <a:p>
            <a:pPr algn="just"/>
            <a:r>
              <a:rPr lang="en-US" sz="3800" dirty="0" smtClean="0">
                <a:latin typeface="Times New Roman" pitchFamily="18" charset="0"/>
                <a:cs typeface="Times New Roman" pitchFamily="18" charset="0"/>
              </a:rPr>
              <a:t> </a:t>
            </a:r>
          </a:p>
          <a:p>
            <a:pPr lvl="0" algn="just"/>
            <a:r>
              <a:rPr lang="en-US" sz="3800" dirty="0" smtClean="0">
                <a:latin typeface="Times New Roman" pitchFamily="18" charset="0"/>
                <a:cs typeface="Times New Roman" pitchFamily="18" charset="0"/>
              </a:rPr>
              <a:t>L-BFGS (Limited memory </a:t>
            </a:r>
            <a:r>
              <a:rPr lang="en-US" sz="3800" dirty="0" err="1" smtClean="0">
                <a:latin typeface="Times New Roman" pitchFamily="18" charset="0"/>
                <a:cs typeface="Times New Roman" pitchFamily="18" charset="0"/>
              </a:rPr>
              <a:t>Broyden-Fletcherb-Shnno</a:t>
            </a:r>
            <a:r>
              <a:rPr lang="en-US" sz="3800" dirty="0" smtClean="0">
                <a:latin typeface="Times New Roman" pitchFamily="18" charset="0"/>
                <a:cs typeface="Times New Roman" pitchFamily="18" charset="0"/>
              </a:rPr>
              <a:t>)is a quasi-Newton optimization algorithm that is used for unconstrained optimization problems. While not as common in deep learning due to its memory requirements, it can be effective for small to medium-sized networks.</a:t>
            </a:r>
          </a:p>
          <a:p>
            <a:r>
              <a:rPr lang="en-US" b="1" dirty="0" smtClean="0"/>
              <a:t> </a:t>
            </a:r>
            <a:endParaRPr lang="en-US" dirty="0" smtClean="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791200"/>
          </a:xfrm>
        </p:spPr>
        <p:txBody>
          <a:bodyPr>
            <a:normAutofit fontScale="92500"/>
          </a:bodyPr>
          <a:lstStyle/>
          <a:p>
            <a:pPr lvl="0" algn="just"/>
            <a:r>
              <a:rPr lang="en-US" dirty="0" smtClean="0">
                <a:latin typeface="Times New Roman" pitchFamily="18" charset="0"/>
                <a:cs typeface="Times New Roman" pitchFamily="18" charset="0"/>
              </a:rPr>
              <a:t>Dropout: While not an optimization algorithm per se, dropout is a regularization technique used during training. It randomly drops (sets to zero) a fraction of neurons during each forward and backward pass. This helps prevent </a:t>
            </a:r>
            <a:r>
              <a:rPr lang="en-US" dirty="0" err="1" smtClean="0">
                <a:latin typeface="Times New Roman" pitchFamily="18" charset="0"/>
                <a:cs typeface="Times New Roman" pitchFamily="18" charset="0"/>
              </a:rPr>
              <a:t>overfitting</a:t>
            </a:r>
            <a:r>
              <a:rPr lang="en-US" dirty="0" smtClean="0">
                <a:latin typeface="Times New Roman" pitchFamily="18" charset="0"/>
                <a:cs typeface="Times New Roman" pitchFamily="18" charset="0"/>
              </a:rPr>
              <a:t> and improves the generalization of the model.</a:t>
            </a:r>
          </a:p>
          <a:p>
            <a:pPr algn="just">
              <a:buNone/>
            </a:pPr>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Weight Decay (L2-Regularization): It adds a penalty term to the loss function, discouraging large weights. This helps prevent </a:t>
            </a:r>
            <a:r>
              <a:rPr lang="en-US" dirty="0" err="1" smtClean="0">
                <a:latin typeface="Times New Roman" pitchFamily="18" charset="0"/>
                <a:cs typeface="Times New Roman" pitchFamily="18" charset="0"/>
              </a:rPr>
              <a:t>overfitting</a:t>
            </a:r>
            <a:r>
              <a:rPr lang="en-US" dirty="0" smtClean="0">
                <a:latin typeface="Times New Roman" pitchFamily="18" charset="0"/>
                <a:cs typeface="Times New Roman" pitchFamily="18" charset="0"/>
              </a:rPr>
              <a:t> by penalizing overly complex models.</a:t>
            </a:r>
          </a:p>
          <a:p>
            <a:pPr algn="just">
              <a:buNone/>
            </a:pPr>
            <a:r>
              <a:rPr lang="en-US" dirty="0" smtClean="0">
                <a:latin typeface="Times New Roman" pitchFamily="18" charset="0"/>
                <a:cs typeface="Times New Roman" pitchFamily="18" charset="0"/>
              </a:rPr>
              <a:t> </a:t>
            </a:r>
          </a:p>
          <a:p>
            <a:pPr lvl="0" algn="just"/>
            <a:r>
              <a:rPr lang="en-US" dirty="0" smtClean="0">
                <a:latin typeface="Times New Roman" pitchFamily="18" charset="0"/>
                <a:cs typeface="Times New Roman" pitchFamily="18" charset="0"/>
              </a:rPr>
              <a:t>Batch Normalization: While not an optimization algorithm itself, batch normalization is a technique that normalizes the input of each layer in a mini-batch, helping in faster training and improving the generalization of the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idx="1"/>
          </p:nvPr>
        </p:nvPicPr>
        <p:blipFill>
          <a:blip r:embed="rId2"/>
          <a:srcRect/>
          <a:stretch>
            <a:fillRect/>
          </a:stretch>
        </p:blipFill>
        <p:spPr bwMode="auto">
          <a:xfrm>
            <a:off x="457200" y="762000"/>
            <a:ext cx="8229600" cy="54863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Grp="1" noChangeAspect="1" noChangeArrowheads="1"/>
          </p:cNvPicPr>
          <p:nvPr>
            <p:ph idx="1"/>
          </p:nvPr>
        </p:nvPicPr>
        <p:blipFill>
          <a:blip r:embed="rId2"/>
          <a:srcRect/>
          <a:stretch>
            <a:fillRect/>
          </a:stretch>
        </p:blipFill>
        <p:spPr bwMode="auto">
          <a:xfrm>
            <a:off x="533400" y="685800"/>
            <a:ext cx="8077200" cy="5486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1077</TotalTime>
  <Words>2955</Words>
  <Application>Microsoft Office PowerPoint</Application>
  <PresentationFormat>On-screen Show (4:3)</PresentationFormat>
  <Paragraphs>193</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Concourse</vt:lpstr>
      <vt:lpstr> Deep Learning </vt:lpstr>
      <vt:lpstr>Learning XOR</vt:lpstr>
      <vt:lpstr>Slide 3</vt:lpstr>
      <vt:lpstr>Slide 4</vt:lpstr>
      <vt:lpstr>Slide 5</vt:lpstr>
      <vt:lpstr>Slide 6</vt:lpstr>
      <vt:lpstr>Slide 7</vt:lpstr>
      <vt:lpstr>Slide 8</vt:lpstr>
      <vt:lpstr>Slide 9</vt:lpstr>
      <vt:lpstr>Slide 10</vt:lpstr>
      <vt:lpstr>Slide 11</vt:lpstr>
      <vt:lpstr>Gradient-Based Learning</vt:lpstr>
      <vt:lpstr>Slide 13</vt:lpstr>
      <vt:lpstr>Slide 14</vt:lpstr>
      <vt:lpstr>Slide 15</vt:lpstr>
      <vt:lpstr>Slide 16</vt:lpstr>
      <vt:lpstr>Slide 17</vt:lpstr>
      <vt:lpstr>Slide 18</vt:lpstr>
      <vt:lpstr>Slide 19</vt:lpstr>
      <vt:lpstr>Slide 20</vt:lpstr>
      <vt:lpstr>Slide 21</vt:lpstr>
      <vt:lpstr>Slide 22</vt:lpstr>
      <vt:lpstr>Hidden Units</vt:lpstr>
      <vt:lpstr>Slide 24</vt:lpstr>
      <vt:lpstr>Slide 25</vt:lpstr>
      <vt:lpstr>Activation function</vt:lpstr>
      <vt:lpstr>Rectified Linear Unit</vt:lpstr>
      <vt:lpstr>Slide 28</vt:lpstr>
      <vt:lpstr>Slide 29</vt:lpstr>
      <vt:lpstr>Architecture Design</vt:lpstr>
      <vt:lpstr>Slide 31</vt:lpstr>
      <vt:lpstr>Slide 32</vt:lpstr>
      <vt:lpstr>Slide 33</vt:lpstr>
      <vt:lpstr>Slide 34</vt:lpstr>
      <vt:lpstr>UNIT-III</vt:lpstr>
      <vt:lpstr> Regularization in Deep Learning </vt:lpstr>
      <vt:lpstr>Slide 37</vt:lpstr>
      <vt:lpstr>Slide 38</vt:lpstr>
      <vt:lpstr>Slide 39</vt:lpstr>
      <vt:lpstr>Slide 40</vt:lpstr>
      <vt:lpstr> How does Regularization Work? </vt:lpstr>
      <vt:lpstr>Slide 42</vt:lpstr>
      <vt:lpstr> Techniques of Regularization </vt:lpstr>
      <vt:lpstr>Slide 44</vt:lpstr>
      <vt:lpstr>Slide 45</vt:lpstr>
      <vt:lpstr>Slide 46</vt:lpstr>
      <vt:lpstr>Slide 47</vt:lpstr>
      <vt:lpstr>Slide 48</vt:lpstr>
      <vt:lpstr>Slide 49</vt:lpstr>
      <vt:lpstr>Parameter Norm Penalties</vt:lpstr>
      <vt:lpstr>Slide 51</vt:lpstr>
      <vt:lpstr>Slide 52</vt:lpstr>
      <vt:lpstr>Slide 53</vt:lpstr>
      <vt:lpstr>Slide 54</vt:lpstr>
      <vt:lpstr>Slide 55</vt:lpstr>
      <vt:lpstr>Slide 56</vt:lpstr>
      <vt:lpstr>Slide 57</vt:lpstr>
      <vt:lpstr>Slide 58</vt:lpstr>
      <vt:lpstr>Slide 59</vt:lpstr>
      <vt:lpstr>Optimization for Training Deep Models</vt:lpstr>
      <vt:lpstr>Slide 61</vt:lpstr>
      <vt:lpstr>Slide 62</vt:lpstr>
      <vt:lpstr>Slide 63</vt:lpstr>
      <vt:lpstr>Slide 64</vt:lpstr>
      <vt:lpstr>Slide 65</vt:lpstr>
      <vt:lpstr>Slide 66</vt:lpstr>
      <vt:lpstr>How Learning Differs from Pure Optimization</vt:lpstr>
      <vt:lpstr>Slide 68</vt:lpstr>
      <vt:lpstr>Slide 69</vt:lpstr>
      <vt:lpstr> Other Differential Algorithms </vt:lpstr>
      <vt:lpstr>Slide 71</vt:lpstr>
      <vt:lpstr>Slide 72</vt:lpstr>
      <vt:lpstr>Slide 73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acer</cp:lastModifiedBy>
  <cp:revision>117</cp:revision>
  <dcterms:created xsi:type="dcterms:W3CDTF">2006-08-16T00:00:00Z</dcterms:created>
  <dcterms:modified xsi:type="dcterms:W3CDTF">2024-02-10T07:05:01Z</dcterms:modified>
</cp:coreProperties>
</file>