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7" dt="2025-04-19T17:51: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delSld modSld sldOrd modMainMaster modNotesMaster">
      <pc:chgData name="Samuel Aldous" userId="0ff3eb4db5f3e0fd" providerId="LiveId" clId="{7273B22C-C245-4F33-9671-B4FF89330F8E}" dt="2025-05-03T10:51:50.519" v="5388" actId="20577"/>
      <pc:docMkLst>
        <pc:docMk/>
      </pc:docMkLst>
      <pc:sldChg chg="modSp mod">
        <pc:chgData name="Samuel Aldous" userId="0ff3eb4db5f3e0fd" providerId="LiveId" clId="{7273B22C-C245-4F33-9671-B4FF89330F8E}" dt="2025-05-03T10:51:50.519" v="5388" actId="20577"/>
        <pc:sldMkLst>
          <pc:docMk/>
          <pc:sldMk cId="594746656" sldId="256"/>
        </pc:sldMkLst>
        <pc:spChg chg="mod">
          <ac:chgData name="Samuel Aldous" userId="0ff3eb4db5f3e0fd" providerId="LiveId" clId="{7273B22C-C245-4F33-9671-B4FF89330F8E}" dt="2025-05-03T10:51:50.519" v="5388" actId="20577"/>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5-03T10:50:38.979" v="5362" actId="20577"/>
        <pc:sldMkLst>
          <pc:docMk/>
          <pc:sldMk cId="2377589347" sldId="257"/>
        </pc:sldMkLst>
        <pc:spChg chg="add mod">
          <ac:chgData name="Samuel Aldous" userId="0ff3eb4db5f3e0fd" providerId="LiveId" clId="{7273B22C-C245-4F33-9671-B4FF89330F8E}" dt="2025-05-03T10:50:38.979" v="5362" actId="20577"/>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5-02T16:55:29.540" v="5209" actId="255"/>
        <pc:sldMkLst>
          <pc:docMk/>
          <pc:sldMk cId="2660082026" sldId="258"/>
        </pc:sldMkLst>
        <pc:spChg chg="add mod">
          <ac:chgData name="Samuel Aldous" userId="0ff3eb4db5f3e0fd" providerId="LiveId" clId="{7273B22C-C245-4F33-9671-B4FF89330F8E}" dt="2025-05-02T16:55:29.540" v="5209" actId="255"/>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9T15:36:19.038" v="4883"/>
        <pc:sldMkLst>
          <pc:docMk/>
          <pc:sldMk cId="170184987" sldId="261"/>
        </pc:sldMkLst>
        <pc:spChg chg="add mod">
          <ac:chgData name="Samuel Aldous" userId="0ff3eb4db5f3e0fd" providerId="LiveId" clId="{7273B22C-C245-4F33-9671-B4FF89330F8E}" dt="2025-04-19T15:36:19.038" v="4883"/>
          <ac:spMkLst>
            <pc:docMk/>
            <pc:sldMk cId="170184987" sldId="261"/>
            <ac:spMk id="2" creationId="{C2402DA4-11EE-8708-2087-613F15B6AEEE}"/>
          </ac:spMkLst>
        </pc:spChg>
      </pc:sldChg>
      <pc:sldChg chg="addSp modSp new del mod">
        <pc:chgData name="Samuel Aldous" userId="0ff3eb4db5f3e0fd" providerId="LiveId" clId="{7273B22C-C245-4F33-9671-B4FF89330F8E}" dt="2025-04-19T15:36:28.534" v="4884" actId="47"/>
        <pc:sldMkLst>
          <pc:docMk/>
          <pc:sldMk cId="1233152676" sldId="262"/>
        </pc:sldMkLst>
      </pc:sldChg>
      <pc:sldChg chg="addSp modSp new mod">
        <pc:chgData name="Samuel Aldous" userId="0ff3eb4db5f3e0fd" providerId="LiveId" clId="{7273B22C-C245-4F33-9671-B4FF89330F8E}" dt="2025-04-19T15:36:33.008" v="4886" actId="20577"/>
        <pc:sldMkLst>
          <pc:docMk/>
          <pc:sldMk cId="2480000070" sldId="263"/>
        </pc:sldMkLst>
        <pc:spChg chg="add mod">
          <ac:chgData name="Samuel Aldous" userId="0ff3eb4db5f3e0fd" providerId="LiveId" clId="{7273B22C-C245-4F33-9671-B4FF89330F8E}" dt="2025-04-19T15:36:33.008" v="4886" actId="20577"/>
          <ac:spMkLst>
            <pc:docMk/>
            <pc:sldMk cId="2480000070" sldId="263"/>
            <ac:spMk id="2" creationId="{A8389FEB-A693-BCAD-76FA-27FB4DFEF374}"/>
          </ac:spMkLst>
        </pc:spChg>
      </pc:sldChg>
      <pc:sldChg chg="addSp modSp new mod">
        <pc:chgData name="Samuel Aldous" userId="0ff3eb4db5f3e0fd" providerId="LiveId" clId="{7273B22C-C245-4F33-9671-B4FF89330F8E}" dt="2025-04-19T15:36:36.031" v="4888" actId="20577"/>
        <pc:sldMkLst>
          <pc:docMk/>
          <pc:sldMk cId="1010243734" sldId="264"/>
        </pc:sldMkLst>
        <pc:spChg chg="add mod">
          <ac:chgData name="Samuel Aldous" userId="0ff3eb4db5f3e0fd" providerId="LiveId" clId="{7273B22C-C245-4F33-9671-B4FF89330F8E}" dt="2025-04-19T15:36:36.031" v="4888" actId="20577"/>
          <ac:spMkLst>
            <pc:docMk/>
            <pc:sldMk cId="1010243734" sldId="264"/>
            <ac:spMk id="2" creationId="{C35AEC6F-DF4C-E153-C994-06805D4263D7}"/>
          </ac:spMkLst>
        </pc:spChg>
      </pc:sldChg>
      <pc:sldChg chg="addSp modSp new mod">
        <pc:chgData name="Samuel Aldous" userId="0ff3eb4db5f3e0fd" providerId="LiveId" clId="{7273B22C-C245-4F33-9671-B4FF89330F8E}" dt="2025-04-19T17:51:42.564" v="5125" actId="14100"/>
        <pc:sldMkLst>
          <pc:docMk/>
          <pc:sldMk cId="2984588856" sldId="265"/>
        </pc:sldMkLst>
        <pc:spChg chg="add mod">
          <ac:chgData name="Samuel Aldous" userId="0ff3eb4db5f3e0fd" providerId="LiveId" clId="{7273B22C-C245-4F33-9671-B4FF89330F8E}" dt="2025-04-19T17:30:03.986" v="5122" actId="20577"/>
          <ac:spMkLst>
            <pc:docMk/>
            <pc:sldMk cId="2984588856" sldId="265"/>
            <ac:spMk id="2" creationId="{124A81C1-5794-6FCB-B678-5F86D3EBF6A7}"/>
          </ac:spMkLst>
        </pc:spChg>
        <pc:spChg chg="add mod">
          <ac:chgData name="Samuel Aldous" userId="0ff3eb4db5f3e0fd" providerId="LiveId" clId="{7273B22C-C245-4F33-9671-B4FF89330F8E}" dt="2025-04-19T17:51:42.564" v="5125" actId="14100"/>
          <ac:spMkLst>
            <pc:docMk/>
            <pc:sldMk cId="2984588856" sldId="265"/>
            <ac:spMk id="3" creationId="{A9109258-3398-4635-1FA2-130A2FF0F760}"/>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09/05/2025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1</a:t>
            </a:fld>
            <a:endParaRPr lang="en-GB"/>
          </a:p>
        </p:txBody>
      </p:sp>
    </p:spTree>
    <p:extLst>
      <p:ext uri="{BB962C8B-B14F-4D97-AF65-F5344CB8AC3E}">
        <p14:creationId xmlns:p14="http://schemas.microsoft.com/office/powerpoint/2010/main" val="218235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09/05/2025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09/05/2025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09/05/2025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09/05/2025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csb.org/structure/6M0J"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077D6E7-985E-13D7-E961-55106741562A}"/>
              </a:ext>
            </a:extLst>
          </p:cNvPr>
          <p:cNvSpPr txBox="1"/>
          <p:nvPr/>
        </p:nvSpPr>
        <p:spPr>
          <a:xfrm>
            <a:off x="894425" y="6272294"/>
            <a:ext cx="9906000" cy="117141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Sequencing activity for SARS-CoV-2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red – alpha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purple – delta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pink – gamma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green – omicron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Also on the plot are specific dates showing the first use of that vaccine. General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B100261-FDA2-4A7D-B380-E66BAA70F9A8}"/>
              </a:ext>
            </a:extLst>
          </p:cNvPr>
          <p:cNvPicPr>
            <a:picLocks noChangeAspect="1"/>
          </p:cNvPicPr>
          <p:nvPr/>
        </p:nvPicPr>
        <p:blipFill>
          <a:blip r:embed="rId3"/>
          <a:stretch>
            <a:fillRect/>
          </a:stretch>
        </p:blipFill>
        <p:spPr>
          <a:xfrm>
            <a:off x="313029" y="-133165"/>
            <a:ext cx="10713686" cy="6858000"/>
          </a:xfrm>
          <a:prstGeom prst="rect">
            <a:avLst/>
          </a:prstGeom>
        </p:spPr>
      </p:pic>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277273"/>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2. A </a:t>
            </a:r>
            <a:r>
              <a:rPr lang="en-GB" sz="1100" dirty="0">
                <a:latin typeface="Arial" panose="020B0604020202020204" pitchFamily="34" charset="0"/>
                <a:cs typeface="Arial" panose="020B0604020202020204" pitchFamily="34" charset="0"/>
              </a:rPr>
              <a:t>Violin plot. The number of mutations per sequence increases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2023 -16.7, 2024 - 25.4. There was a significant effect of the year the sequence was taken and the number of mutations per sequence (Kruskal-Wallis: </a:t>
            </a:r>
            <a:r>
              <a:rPr lang="el-GR" sz="1100" dirty="0">
                <a:latin typeface="Arial" panose="020B0604020202020204" pitchFamily="34" charset="0"/>
                <a:cs typeface="Arial" panose="020B0604020202020204" pitchFamily="34" charset="0"/>
              </a:rPr>
              <a:t>χ2 = 1558575, </a:t>
            </a:r>
            <a:r>
              <a:rPr lang="en-GB" sz="1100" dirty="0" err="1">
                <a:latin typeface="Arial" panose="020B0604020202020204" pitchFamily="34" charset="0"/>
                <a:cs typeface="Arial" panose="020B0604020202020204" pitchFamily="34" charset="0"/>
              </a:rPr>
              <a:t>d.f.</a:t>
            </a:r>
            <a:r>
              <a:rPr lang="en-GB" sz="11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100" b="1" dirty="0">
                <a:latin typeface="Arial" panose="020B0604020202020204" pitchFamily="34" charset="0"/>
                <a:cs typeface="Arial" panose="020B0604020202020204" pitchFamily="34" charset="0"/>
              </a:rPr>
              <a:t>. B</a:t>
            </a:r>
            <a:r>
              <a:rPr lang="en-GB" sz="11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1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615474" y="71119"/>
            <a:ext cx="10389020" cy="4891497"/>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3.  A </a:t>
            </a:r>
            <a:r>
              <a:rPr lang="en-GB" sz="11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Mean values for each year: 2020 - 10.8, 2021 - 29.0, 2022 - 7.95, 2023 - 3.47, 2024 - 2.25. </a:t>
            </a:r>
            <a:r>
              <a:rPr lang="en-GB" sz="1100" b="1" dirty="0">
                <a:latin typeface="Arial" panose="020B0604020202020204" pitchFamily="34" charset="0"/>
                <a:cs typeface="Arial" panose="020B0604020202020204" pitchFamily="34" charset="0"/>
              </a:rPr>
              <a:t>B</a:t>
            </a:r>
            <a:r>
              <a:rPr lang="en-GB" sz="11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1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622394" y="581450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4.</a:t>
            </a:r>
            <a:r>
              <a:rPr lang="en-GB" sz="1100" dirty="0">
                <a:latin typeface="Arial" panose="020B0604020202020204" pitchFamily="34" charset="0"/>
                <a:cs typeface="Arial" panose="020B0604020202020204" pitchFamily="34" charset="0"/>
              </a:rPr>
              <a:t> Elbow plots.</a:t>
            </a:r>
            <a:r>
              <a:rPr lang="en-US" sz="1100" dirty="0">
                <a:latin typeface="Arial" panose="020B0604020202020204" pitchFamily="34" charset="0"/>
                <a:cs typeface="Arial" panose="020B0604020202020204" pitchFamily="34" charset="0"/>
              </a:rPr>
              <a:t> The optimal number of clusters is shown as the turning point in the in the elbow plots.</a:t>
            </a:r>
            <a:r>
              <a:rPr lang="en-GB" sz="1100" dirty="0">
                <a:latin typeface="Arial" panose="020B0604020202020204" pitchFamily="34" charset="0"/>
                <a:cs typeface="Arial" panose="020B0604020202020204" pitchFamily="34" charset="0"/>
              </a:rPr>
              <a:t> Within cluster sum of squares of the PCA assisted K-means clustering. </a:t>
            </a:r>
            <a:r>
              <a:rPr lang="en-GB" sz="1100" b="1" dirty="0">
                <a:latin typeface="Arial" panose="020B0604020202020204" pitchFamily="34" charset="0"/>
                <a:cs typeface="Arial" panose="020B0604020202020204" pitchFamily="34" charset="0"/>
              </a:rPr>
              <a:t>A</a:t>
            </a:r>
            <a:r>
              <a:rPr lang="en-GB" sz="1100" dirty="0">
                <a:latin typeface="Arial" panose="020B0604020202020204" pitchFamily="34" charset="0"/>
                <a:cs typeface="Arial" panose="020B0604020202020204" pitchFamily="34" charset="0"/>
              </a:rPr>
              <a:t> PC1 and PC2, </a:t>
            </a:r>
            <a:r>
              <a:rPr lang="en-US" sz="1100" dirty="0">
                <a:latin typeface="Arial" panose="020B0604020202020204" pitchFamily="34" charset="0"/>
                <a:cs typeface="Arial" panose="020B0604020202020204" pitchFamily="34" charset="0"/>
              </a:rPr>
              <a:t>then K-means for 1000 most common mutations on a log10 scale. </a:t>
            </a:r>
            <a:r>
              <a:rPr lang="en-US" sz="1100" b="1" dirty="0">
                <a:latin typeface="Arial" panose="020B0604020202020204" pitchFamily="34" charset="0"/>
                <a:cs typeface="Arial" panose="020B0604020202020204" pitchFamily="34" charset="0"/>
              </a:rPr>
              <a:t>B</a:t>
            </a:r>
            <a:r>
              <a:rPr lang="en-US" sz="11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1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5B7775C-8D23-4687-8927-519614192944}"/>
              </a:ext>
            </a:extLst>
          </p:cNvPr>
          <p:cNvPicPr>
            <a:picLocks noChangeAspect="1"/>
          </p:cNvPicPr>
          <p:nvPr/>
        </p:nvPicPr>
        <p:blipFill rotWithShape="1">
          <a:blip r:embed="rId2"/>
          <a:srcRect r="3024" b="3339"/>
          <a:stretch/>
        </p:blipFill>
        <p:spPr>
          <a:xfrm>
            <a:off x="0" y="0"/>
            <a:ext cx="12119190" cy="5548544"/>
          </a:xfrm>
          <a:prstGeom prst="rect">
            <a:avLst/>
          </a:prstGeom>
        </p:spPr>
      </p:pic>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A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t-SNE</a:t>
            </a:r>
            <a:r>
              <a:rPr lang="en-GB" b="1" dirty="0">
                <a:latin typeface="Arial" panose="020B0604020202020204" pitchFamily="34" charset="0"/>
                <a:ea typeface="Aptos" panose="020B0004020202020204" pitchFamily="34" charset="0"/>
              </a:rPr>
              <a:t> </a:t>
            </a:r>
            <a:r>
              <a:rPr lang="en-GB" dirty="0">
                <a:latin typeface="Arial" panose="020B0604020202020204" pitchFamily="34" charset="0"/>
                <a:ea typeface="Aptos" panose="020B0004020202020204" pitchFamily="34" charset="0"/>
              </a:rPr>
              <a:t>dimensionality reduction method paired with K-means. </a:t>
            </a:r>
            <a:r>
              <a:rPr lang="en-GB" b="1" dirty="0">
                <a:latin typeface="Arial" panose="020B0604020202020204" pitchFamily="34" charset="0"/>
                <a:ea typeface="Aptos" panose="020B0004020202020204" pitchFamily="34" charset="0"/>
              </a:rPr>
              <a:t>B </a:t>
            </a:r>
            <a:r>
              <a:rPr lang="en-GB" dirty="0">
                <a:latin typeface="Arial" panose="020B0604020202020204" pitchFamily="34" charset="0"/>
                <a:cs typeface="Arial" panose="020B0604020202020204" pitchFamily="34" charset="0"/>
              </a:rPr>
              <a:t>Box plot comparing the number sequences per centroid</a:t>
            </a: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a:t>
            </a:r>
            <a:r>
              <a:rPr lang="en-GB" kern="100" dirty="0">
                <a:latin typeface="Arial" panose="020B0604020202020204" pitchFamily="34" charset="0"/>
                <a:ea typeface="Aptos" panose="020B0004020202020204" pitchFamily="34" charset="0"/>
                <a:cs typeface="Arial" panose="020B0604020202020204" pitchFamily="34" charset="0"/>
              </a:rPr>
              <a:t>. A </a:t>
            </a:r>
            <a:r>
              <a:rPr lang="en-GB" sz="1800" kern="100" dirty="0">
                <a:effectLst/>
                <a:latin typeface="Arial" panose="020B0604020202020204" pitchFamily="34" charset="0"/>
                <a:ea typeface="Aptos" panose="020B0004020202020204" pitchFamily="34" charset="0"/>
                <a:cs typeface="Arial" panose="020B0604020202020204" pitchFamily="34" charset="0"/>
              </a:rPr>
              <a:t>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a:t>
            </a:r>
            <a:r>
              <a:rPr lang="en-GB" dirty="0">
                <a:latin typeface="Arial" panose="020B0604020202020204" pitchFamily="34" charset="0"/>
                <a:cs typeface="Arial" panose="020B0604020202020204" pitchFamily="34" charset="0"/>
              </a:rPr>
              <a:t> Map of clusters across the regions of UK. Map was generated using R. Each country is coloured according to the dominant cluster. No data was available for Northern Ireland, which has been coloured white.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A81C1-5794-6FCB-B678-5F86D3EBF6A7}"/>
              </a:ext>
            </a:extLst>
          </p:cNvPr>
          <p:cNvSpPr txBox="1"/>
          <p:nvPr/>
        </p:nvSpPr>
        <p:spPr>
          <a:xfrm>
            <a:off x="1036321" y="4937529"/>
            <a:ext cx="101092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3D visualisation of spike glycoprotein binding to human ACE2 receptor. RBD residues have been coloured X and RBM residues have been coloured Y.</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109258-3398-4635-1FA2-130A2FF0F760}"/>
              </a:ext>
            </a:extLst>
          </p:cNvPr>
          <p:cNvSpPr txBox="1"/>
          <p:nvPr/>
        </p:nvSpPr>
        <p:spPr>
          <a:xfrm>
            <a:off x="2867891" y="987136"/>
            <a:ext cx="6400800" cy="646331"/>
          </a:xfrm>
          <a:prstGeom prst="rect">
            <a:avLst/>
          </a:prstGeom>
          <a:noFill/>
        </p:spPr>
        <p:txBody>
          <a:bodyPr wrap="square" rtlCol="0">
            <a:spAutoFit/>
          </a:bodyPr>
          <a:lstStyle/>
          <a:p>
            <a:r>
              <a:rPr lang="en-GB">
                <a:hlinkClick r:id="rId2"/>
              </a:rPr>
              <a:t>RCSB PDB - 6M0J: Crystal structure of SARS-CoV-2 spike receptor-binding domain bound with ACE2</a:t>
            </a:r>
            <a:endParaRPr lang="en-GB" dirty="0"/>
          </a:p>
        </p:txBody>
      </p:sp>
    </p:spTree>
    <p:extLst>
      <p:ext uri="{BB962C8B-B14F-4D97-AF65-F5344CB8AC3E}">
        <p14:creationId xmlns:p14="http://schemas.microsoft.com/office/powerpoint/2010/main" val="2984588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216</TotalTime>
  <Words>755</Words>
  <Application>Microsoft Office PowerPoint</Application>
  <PresentationFormat>Widescreen</PresentationFormat>
  <Paragraphs>13</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26</cp:revision>
  <dcterms:created xsi:type="dcterms:W3CDTF">2025-03-04T14:31:09Z</dcterms:created>
  <dcterms:modified xsi:type="dcterms:W3CDTF">2025-05-09T14:45:30Z</dcterms:modified>
</cp:coreProperties>
</file>