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9" dt="2025-04-04T15:15:02.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4-05T12:14:37.121" v="4214" actId="680"/>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30T09:59:45.317" v="4030" actId="14100"/>
        <pc:sldMkLst>
          <pc:docMk/>
          <pc:sldMk cId="2377589347" sldId="257"/>
        </pc:sldMkLst>
        <pc:spChg chg="add mod">
          <ac:chgData name="Samuel Aldous" userId="0ff3eb4db5f3e0fd" providerId="LiveId" clId="{7273B22C-C245-4F33-9671-B4FF89330F8E}" dt="2025-03-30T09:59:12.156" v="4027" actId="1035"/>
          <ac:spMkLst>
            <pc:docMk/>
            <pc:sldMk cId="2377589347" sldId="257"/>
            <ac:spMk id="5" creationId="{B6363686-1F29-900F-C786-F41F94FA357E}"/>
          </ac:spMkLst>
        </pc:spChg>
        <pc:picChg chg="add mod">
          <ac:chgData name="Samuel Aldous" userId="0ff3eb4db5f3e0fd" providerId="LiveId" clId="{7273B22C-C245-4F33-9671-B4FF89330F8E}" dt="2025-03-30T09:59:45.317" v="4030" actId="14100"/>
          <ac:picMkLst>
            <pc:docMk/>
            <pc:sldMk cId="2377589347" sldId="257"/>
            <ac:picMk id="4" creationId="{48B2FCF7-B52A-1EEE-5EE3-F7B390A435D8}"/>
          </ac:picMkLst>
        </pc:picChg>
      </pc:sldChg>
      <pc:sldChg chg="addSp delSp modSp new mod">
        <pc:chgData name="Samuel Aldous" userId="0ff3eb4db5f3e0fd" providerId="LiveId" clId="{7273B22C-C245-4F33-9671-B4FF89330F8E}" dt="2025-03-30T10:12:13.698" v="4152" actId="20577"/>
        <pc:sldMkLst>
          <pc:docMk/>
          <pc:sldMk cId="2660082026" sldId="258"/>
        </pc:sldMkLst>
        <pc:spChg chg="add mod">
          <ac:chgData name="Samuel Aldous" userId="0ff3eb4db5f3e0fd" providerId="LiveId" clId="{7273B22C-C245-4F33-9671-B4FF89330F8E}" dt="2025-03-30T10:12:13.698" v="4152" actId="20577"/>
          <ac:spMkLst>
            <pc:docMk/>
            <pc:sldMk cId="2660082026" sldId="258"/>
            <ac:spMk id="5" creationId="{DF6F1468-5F50-38E0-467A-7F174CFE8F43}"/>
          </ac:spMkLst>
        </pc:spChg>
        <pc:picChg chg="add mod">
          <ac:chgData name="Samuel Aldous" userId="0ff3eb4db5f3e0fd" providerId="LiveId" clId="{7273B22C-C245-4F33-9671-B4FF89330F8E}" dt="2025-03-30T10:07:43.928" v="4086" actId="14100"/>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05T12:12:22.852" v="4213" actId="20577"/>
        <pc:sldMkLst>
          <pc:docMk/>
          <pc:sldMk cId="2544863509" sldId="259"/>
        </pc:sldMkLst>
        <pc:spChg chg="add mod">
          <ac:chgData name="Samuel Aldous" userId="0ff3eb4db5f3e0fd" providerId="LiveId" clId="{7273B22C-C245-4F33-9671-B4FF89330F8E}" dt="2025-04-05T12:12:22.852" v="4213" actId="20577"/>
          <ac:spMkLst>
            <pc:docMk/>
            <pc:sldMk cId="2544863509" sldId="259"/>
            <ac:spMk id="2" creationId="{916AE047-FCCB-B2BC-F40C-9D29AEE4FC50}"/>
          </ac:spMkLst>
        </pc:spChg>
        <pc:picChg chg="add mod">
          <ac:chgData name="Samuel Aldous" userId="0ff3eb4db5f3e0fd" providerId="LiveId" clId="{7273B22C-C245-4F33-9671-B4FF89330F8E}" dt="2025-04-04T15:15:08.920" v="4156" actId="1076"/>
          <ac:picMkLst>
            <pc:docMk/>
            <pc:sldMk cId="2544863509" sldId="259"/>
            <ac:picMk id="4" creationId="{0B00B1FA-2B19-4869-1D27-69A443308DDB}"/>
          </ac:picMkLst>
        </pc:picChg>
      </pc:sldChg>
      <pc:sldChg chg="new">
        <pc:chgData name="Samuel Aldous" userId="0ff3eb4db5f3e0fd" providerId="LiveId" clId="{7273B22C-C245-4F33-9671-B4FF89330F8E}" dt="2025-04-05T12:14:37.121" v="4214" actId="680"/>
        <pc:sldMkLst>
          <pc:docMk/>
          <pc:sldMk cId="170184987"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04/04/2025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541"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010124" cy="1924822"/>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t>
            </a:r>
            <a:r>
              <a:rPr lang="en-GB" sz="1400" kern="100" dirty="0">
                <a:latin typeface="Arial" panose="020B0604020202020204" pitchFamily="34" charset="0"/>
                <a:ea typeface="Aptos" panose="020B0004020202020204" pitchFamily="34" charset="0"/>
                <a:cs typeface="Arial" panose="020B0604020202020204" pitchFamily="34" charset="0"/>
              </a:rPr>
              <a:t>additive</a:t>
            </a:r>
            <a:r>
              <a:rPr lang="en-GB" sz="1400" kern="100" dirty="0">
                <a:effectLst/>
                <a:latin typeface="Arial" panose="020B0604020202020204" pitchFamily="34" charset="0"/>
                <a:ea typeface="Aptos" panose="020B0004020202020204" pitchFamily="34" charset="0"/>
                <a:cs typeface="Arial" panose="020B0604020202020204" pitchFamily="34" charset="0"/>
              </a:rPr>
              <a:t> model has been used to show the relationship between sample date and the number of sequences per day.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5670695"/>
            <a:ext cx="12192000" cy="120032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0" y="0"/>
            <a:ext cx="12192000" cy="574040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2" y="6015631"/>
            <a:ext cx="12192001"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a:t>
            </a:r>
            <a:r>
              <a:rPr lang="en-GB" sz="1200">
                <a:latin typeface="Arial" panose="020B0604020202020204" pitchFamily="34" charset="0"/>
                <a:cs typeface="Arial" panose="020B0604020202020204" pitchFamily="34" charset="0"/>
              </a:rPr>
              <a:t>2.25. </a:t>
            </a:r>
            <a:r>
              <a:rPr lang="en-GB" sz="1200" b="1">
                <a:latin typeface="Arial" panose="020B0604020202020204" pitchFamily="34" charset="0"/>
                <a:cs typeface="Arial" panose="020B0604020202020204" pitchFamily="34" charset="0"/>
              </a:rPr>
              <a:t>B</a:t>
            </a:r>
            <a:r>
              <a:rPr lang="en-GB" sz="120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0" y="0"/>
            <a:ext cx="12192000" cy="6075680"/>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355107" y="5601810"/>
            <a:ext cx="10209321"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4.</a:t>
            </a:r>
            <a:r>
              <a:rPr lang="en-GB" sz="1400" dirty="0">
                <a:latin typeface="Arial" panose="020B0604020202020204" pitchFamily="34" charset="0"/>
                <a:cs typeface="Arial" panose="020B0604020202020204" pitchFamily="34" charset="0"/>
              </a:rPr>
              <a:t> Elbow plots.</a:t>
            </a:r>
            <a:r>
              <a:rPr lang="en-US" sz="1400" dirty="0">
                <a:latin typeface="Arial" panose="020B0604020202020204" pitchFamily="34" charset="0"/>
                <a:cs typeface="Arial" panose="020B0604020202020204" pitchFamily="34" charset="0"/>
              </a:rPr>
              <a:t> The optimal number of clusters is shown as the turning point in the in the elbow plots.</a:t>
            </a:r>
            <a:r>
              <a:rPr lang="en-GB" sz="1400" dirty="0">
                <a:latin typeface="Arial" panose="020B0604020202020204" pitchFamily="34" charset="0"/>
                <a:cs typeface="Arial" panose="020B0604020202020204" pitchFamily="34" charset="0"/>
              </a:rPr>
              <a:t> Within cluster sum of squares of the PCA assisted K-means clustering. </a:t>
            </a:r>
            <a:r>
              <a:rPr lang="en-GB" sz="1400" b="1" dirty="0">
                <a:latin typeface="Arial" panose="020B0604020202020204" pitchFamily="34" charset="0"/>
                <a:cs typeface="Arial" panose="020B0604020202020204" pitchFamily="34" charset="0"/>
              </a:rPr>
              <a:t>A</a:t>
            </a:r>
            <a:r>
              <a:rPr lang="en-GB" sz="1400" dirty="0">
                <a:latin typeface="Arial" panose="020B0604020202020204" pitchFamily="34" charset="0"/>
                <a:cs typeface="Arial" panose="020B0604020202020204" pitchFamily="34" charset="0"/>
              </a:rPr>
              <a:t> PC1 and PC2, </a:t>
            </a:r>
            <a:r>
              <a:rPr lang="en-US" sz="1400" dirty="0">
                <a:latin typeface="Arial" panose="020B0604020202020204" pitchFamily="34" charset="0"/>
                <a:cs typeface="Arial" panose="020B0604020202020204" pitchFamily="34" charset="0"/>
              </a:rPr>
              <a:t>then K-means for 1000 most common mutations on a log10 scale. </a:t>
            </a:r>
            <a:r>
              <a:rPr lang="en-US" sz="1400" b="1" dirty="0">
                <a:latin typeface="Arial" panose="020B0604020202020204" pitchFamily="34" charset="0"/>
                <a:cs typeface="Arial" panose="020B0604020202020204" pitchFamily="34" charset="0"/>
              </a:rPr>
              <a:t>B</a:t>
            </a:r>
            <a:r>
              <a:rPr lang="en-US" sz="14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748092" y="5437672"/>
            <a:ext cx="1072896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6878"/>
            <a:ext cx="12192000" cy="3172083"/>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184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627</Words>
  <Application>Microsoft Office PowerPoint</Application>
  <PresentationFormat>Widescreen</PresentationFormat>
  <Paragraphs>7</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Aldous, Samuel (Old Pupil)</cp:lastModifiedBy>
  <cp:revision>18</cp:revision>
  <dcterms:created xsi:type="dcterms:W3CDTF">2025-03-04T14:31:09Z</dcterms:created>
  <dcterms:modified xsi:type="dcterms:W3CDTF">2025-04-05T12:14:45Z</dcterms:modified>
</cp:coreProperties>
</file>