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
  </p:notesMasterIdLst>
  <p:sldIdLst>
    <p:sldId id="256" r:id="rId2"/>
    <p:sldId id="257" r:id="rId3"/>
    <p:sldId id="258" r:id="rId4"/>
    <p:sldId id="260" r:id="rId5"/>
    <p:sldId id="259" r:id="rId6"/>
    <p:sldId id="261"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73B22C-C245-4F33-9671-B4FF89330F8E}" v="17" dt="2025-04-19T17:51:40.1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08" autoAdjust="0"/>
    <p:restoredTop sz="94660"/>
  </p:normalViewPr>
  <p:slideViewPr>
    <p:cSldViewPr snapToGrid="0">
      <p:cViewPr varScale="1">
        <p:scale>
          <a:sx n="92" d="100"/>
          <a:sy n="92" d="100"/>
        </p:scale>
        <p:origin x="19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uel Aldous" userId="0ff3eb4db5f3e0fd" providerId="LiveId" clId="{7273B22C-C245-4F33-9671-B4FF89330F8E}"/>
    <pc:docChg chg="undo custSel addSld delSld modSld sldOrd modMainMaster modNotesMaster">
      <pc:chgData name="Samuel Aldous" userId="0ff3eb4db5f3e0fd" providerId="LiveId" clId="{7273B22C-C245-4F33-9671-B4FF89330F8E}" dt="2025-04-19T17:51:42.564" v="5125" actId="14100"/>
      <pc:docMkLst>
        <pc:docMk/>
      </pc:docMkLst>
      <pc:sldChg chg="modSp mod">
        <pc:chgData name="Samuel Aldous" userId="0ff3eb4db5f3e0fd" providerId="LiveId" clId="{7273B22C-C245-4F33-9671-B4FF89330F8E}" dt="2025-04-17T17:57:06.280" v="4356"/>
        <pc:sldMkLst>
          <pc:docMk/>
          <pc:sldMk cId="594746656" sldId="256"/>
        </pc:sldMkLst>
        <pc:spChg chg="mod">
          <ac:chgData name="Samuel Aldous" userId="0ff3eb4db5f3e0fd" providerId="LiveId" clId="{7273B22C-C245-4F33-9671-B4FF89330F8E}" dt="2025-04-17T17:57:06.280" v="4356"/>
          <ac:spMkLst>
            <pc:docMk/>
            <pc:sldMk cId="594746656" sldId="256"/>
            <ac:spMk id="6" creationId="{7077D6E7-985E-13D7-E961-55106741562A}"/>
          </ac:spMkLst>
        </pc:spChg>
        <pc:picChg chg="mod">
          <ac:chgData name="Samuel Aldous" userId="0ff3eb4db5f3e0fd" providerId="LiveId" clId="{7273B22C-C245-4F33-9671-B4FF89330F8E}" dt="2025-04-17T17:57:06.280" v="4356"/>
          <ac:picMkLst>
            <pc:docMk/>
            <pc:sldMk cId="594746656" sldId="256"/>
            <ac:picMk id="5" creationId="{387C448B-3197-3822-276D-7FE2275A5F29}"/>
          </ac:picMkLst>
        </pc:picChg>
      </pc:sldChg>
      <pc:sldChg chg="addSp delSp modSp new mod modNotes">
        <pc:chgData name="Samuel Aldous" userId="0ff3eb4db5f3e0fd" providerId="LiveId" clId="{7273B22C-C245-4F33-9671-B4FF89330F8E}" dt="2025-04-17T17:57:06.280" v="4356"/>
        <pc:sldMkLst>
          <pc:docMk/>
          <pc:sldMk cId="2377589347" sldId="257"/>
        </pc:sldMkLst>
        <pc:spChg chg="add mod">
          <ac:chgData name="Samuel Aldous" userId="0ff3eb4db5f3e0fd" providerId="LiveId" clId="{7273B22C-C245-4F33-9671-B4FF89330F8E}" dt="2025-04-17T17:57:06.280" v="4356"/>
          <ac:spMkLst>
            <pc:docMk/>
            <pc:sldMk cId="2377589347" sldId="257"/>
            <ac:spMk id="5" creationId="{B6363686-1F29-900F-C786-F41F94FA357E}"/>
          </ac:spMkLst>
        </pc:spChg>
        <pc:picChg chg="add mod">
          <ac:chgData name="Samuel Aldous" userId="0ff3eb4db5f3e0fd" providerId="LiveId" clId="{7273B22C-C245-4F33-9671-B4FF89330F8E}" dt="2025-04-17T17:57:06.280" v="4356"/>
          <ac:picMkLst>
            <pc:docMk/>
            <pc:sldMk cId="2377589347" sldId="257"/>
            <ac:picMk id="4" creationId="{48B2FCF7-B52A-1EEE-5EE3-F7B390A435D8}"/>
          </ac:picMkLst>
        </pc:picChg>
      </pc:sldChg>
      <pc:sldChg chg="addSp delSp modSp new mod modNotes">
        <pc:chgData name="Samuel Aldous" userId="0ff3eb4db5f3e0fd" providerId="LiveId" clId="{7273B22C-C245-4F33-9671-B4FF89330F8E}" dt="2025-04-17T17:57:06.280" v="4356"/>
        <pc:sldMkLst>
          <pc:docMk/>
          <pc:sldMk cId="2660082026" sldId="258"/>
        </pc:sldMkLst>
        <pc:spChg chg="add mod">
          <ac:chgData name="Samuel Aldous" userId="0ff3eb4db5f3e0fd" providerId="LiveId" clId="{7273B22C-C245-4F33-9671-B4FF89330F8E}" dt="2025-04-17T17:57:06.280" v="4356"/>
          <ac:spMkLst>
            <pc:docMk/>
            <pc:sldMk cId="2660082026" sldId="258"/>
            <ac:spMk id="5" creationId="{DF6F1468-5F50-38E0-467A-7F174CFE8F43}"/>
          </ac:spMkLst>
        </pc:spChg>
        <pc:picChg chg="add mod">
          <ac:chgData name="Samuel Aldous" userId="0ff3eb4db5f3e0fd" providerId="LiveId" clId="{7273B22C-C245-4F33-9671-B4FF89330F8E}" dt="2025-04-17T17:57:06.280" v="4356"/>
          <ac:picMkLst>
            <pc:docMk/>
            <pc:sldMk cId="2660082026" sldId="258"/>
            <ac:picMk id="7" creationId="{850AC340-255D-0C4F-E3F4-B3BC8E6E8D45}"/>
          </ac:picMkLst>
        </pc:picChg>
      </pc:sldChg>
      <pc:sldChg chg="addSp modSp new mod">
        <pc:chgData name="Samuel Aldous" userId="0ff3eb4db5f3e0fd" providerId="LiveId" clId="{7273B22C-C245-4F33-9671-B4FF89330F8E}" dt="2025-04-17T17:57:34.985" v="4361" actId="14100"/>
        <pc:sldMkLst>
          <pc:docMk/>
          <pc:sldMk cId="2544863509" sldId="259"/>
        </pc:sldMkLst>
        <pc:spChg chg="add mod">
          <ac:chgData name="Samuel Aldous" userId="0ff3eb4db5f3e0fd" providerId="LiveId" clId="{7273B22C-C245-4F33-9671-B4FF89330F8E}" dt="2025-04-17T17:57:06.280" v="4356"/>
          <ac:spMkLst>
            <pc:docMk/>
            <pc:sldMk cId="2544863509" sldId="259"/>
            <ac:spMk id="2" creationId="{916AE047-FCCB-B2BC-F40C-9D29AEE4FC50}"/>
          </ac:spMkLst>
        </pc:spChg>
        <pc:picChg chg="add mod">
          <ac:chgData name="Samuel Aldous" userId="0ff3eb4db5f3e0fd" providerId="LiveId" clId="{7273B22C-C245-4F33-9671-B4FF89330F8E}" dt="2025-04-17T17:57:34.985" v="4361" actId="14100"/>
          <ac:picMkLst>
            <pc:docMk/>
            <pc:sldMk cId="2544863509" sldId="259"/>
            <ac:picMk id="4" creationId="{0B00B1FA-2B19-4869-1D27-69A443308DDB}"/>
          </ac:picMkLst>
        </pc:picChg>
      </pc:sldChg>
      <pc:sldChg chg="modSp mod ord">
        <pc:chgData name="Samuel Aldous" userId="0ff3eb4db5f3e0fd" providerId="LiveId" clId="{7273B22C-C245-4F33-9671-B4FF89330F8E}" dt="2025-04-17T17:57:06.280" v="4356"/>
        <pc:sldMkLst>
          <pc:docMk/>
          <pc:sldMk cId="2142045004" sldId="260"/>
        </pc:sldMkLst>
        <pc:spChg chg="mod">
          <ac:chgData name="Samuel Aldous" userId="0ff3eb4db5f3e0fd" providerId="LiveId" clId="{7273B22C-C245-4F33-9671-B4FF89330F8E}" dt="2025-04-17T17:57:06.280" v="4356"/>
          <ac:spMkLst>
            <pc:docMk/>
            <pc:sldMk cId="2142045004" sldId="260"/>
            <ac:spMk id="2" creationId="{42BC03BC-A176-4603-B319-BEEB53851EAF}"/>
          </ac:spMkLst>
        </pc:spChg>
      </pc:sldChg>
      <pc:sldChg chg="addSp modSp new mod">
        <pc:chgData name="Samuel Aldous" userId="0ff3eb4db5f3e0fd" providerId="LiveId" clId="{7273B22C-C245-4F33-9671-B4FF89330F8E}" dt="2025-04-19T15:36:19.038" v="4883"/>
        <pc:sldMkLst>
          <pc:docMk/>
          <pc:sldMk cId="170184987" sldId="261"/>
        </pc:sldMkLst>
        <pc:spChg chg="add mod">
          <ac:chgData name="Samuel Aldous" userId="0ff3eb4db5f3e0fd" providerId="LiveId" clId="{7273B22C-C245-4F33-9671-B4FF89330F8E}" dt="2025-04-19T15:36:19.038" v="4883"/>
          <ac:spMkLst>
            <pc:docMk/>
            <pc:sldMk cId="170184987" sldId="261"/>
            <ac:spMk id="2" creationId="{C2402DA4-11EE-8708-2087-613F15B6AEEE}"/>
          </ac:spMkLst>
        </pc:spChg>
      </pc:sldChg>
      <pc:sldChg chg="addSp modSp new del mod">
        <pc:chgData name="Samuel Aldous" userId="0ff3eb4db5f3e0fd" providerId="LiveId" clId="{7273B22C-C245-4F33-9671-B4FF89330F8E}" dt="2025-04-19T15:36:28.534" v="4884" actId="47"/>
        <pc:sldMkLst>
          <pc:docMk/>
          <pc:sldMk cId="1233152676" sldId="262"/>
        </pc:sldMkLst>
        <pc:spChg chg="add mod">
          <ac:chgData name="Samuel Aldous" userId="0ff3eb4db5f3e0fd" providerId="LiveId" clId="{7273B22C-C245-4F33-9671-B4FF89330F8E}" dt="2025-04-19T15:26:48.959" v="4630" actId="1076"/>
          <ac:spMkLst>
            <pc:docMk/>
            <pc:sldMk cId="1233152676" sldId="262"/>
            <ac:spMk id="2" creationId="{A2883001-A74A-9EC1-EAFB-163BE374828F}"/>
          </ac:spMkLst>
        </pc:spChg>
      </pc:sldChg>
      <pc:sldChg chg="addSp modSp new mod">
        <pc:chgData name="Samuel Aldous" userId="0ff3eb4db5f3e0fd" providerId="LiveId" clId="{7273B22C-C245-4F33-9671-B4FF89330F8E}" dt="2025-04-19T15:36:33.008" v="4886" actId="20577"/>
        <pc:sldMkLst>
          <pc:docMk/>
          <pc:sldMk cId="2480000070" sldId="263"/>
        </pc:sldMkLst>
        <pc:spChg chg="add mod">
          <ac:chgData name="Samuel Aldous" userId="0ff3eb4db5f3e0fd" providerId="LiveId" clId="{7273B22C-C245-4F33-9671-B4FF89330F8E}" dt="2025-04-19T15:36:33.008" v="4886" actId="20577"/>
          <ac:spMkLst>
            <pc:docMk/>
            <pc:sldMk cId="2480000070" sldId="263"/>
            <ac:spMk id="2" creationId="{A8389FEB-A693-BCAD-76FA-27FB4DFEF374}"/>
          </ac:spMkLst>
        </pc:spChg>
      </pc:sldChg>
      <pc:sldChg chg="addSp modSp new mod">
        <pc:chgData name="Samuel Aldous" userId="0ff3eb4db5f3e0fd" providerId="LiveId" clId="{7273B22C-C245-4F33-9671-B4FF89330F8E}" dt="2025-04-19T15:36:36.031" v="4888" actId="20577"/>
        <pc:sldMkLst>
          <pc:docMk/>
          <pc:sldMk cId="1010243734" sldId="264"/>
        </pc:sldMkLst>
        <pc:spChg chg="add mod">
          <ac:chgData name="Samuel Aldous" userId="0ff3eb4db5f3e0fd" providerId="LiveId" clId="{7273B22C-C245-4F33-9671-B4FF89330F8E}" dt="2025-04-19T15:36:36.031" v="4888" actId="20577"/>
          <ac:spMkLst>
            <pc:docMk/>
            <pc:sldMk cId="1010243734" sldId="264"/>
            <ac:spMk id="2" creationId="{C35AEC6F-DF4C-E153-C994-06805D4263D7}"/>
          </ac:spMkLst>
        </pc:spChg>
      </pc:sldChg>
      <pc:sldChg chg="addSp modSp new mod">
        <pc:chgData name="Samuel Aldous" userId="0ff3eb4db5f3e0fd" providerId="LiveId" clId="{7273B22C-C245-4F33-9671-B4FF89330F8E}" dt="2025-04-19T17:51:42.564" v="5125" actId="14100"/>
        <pc:sldMkLst>
          <pc:docMk/>
          <pc:sldMk cId="2984588856" sldId="265"/>
        </pc:sldMkLst>
        <pc:spChg chg="add mod">
          <ac:chgData name="Samuel Aldous" userId="0ff3eb4db5f3e0fd" providerId="LiveId" clId="{7273B22C-C245-4F33-9671-B4FF89330F8E}" dt="2025-04-19T17:30:03.986" v="5122" actId="20577"/>
          <ac:spMkLst>
            <pc:docMk/>
            <pc:sldMk cId="2984588856" sldId="265"/>
            <ac:spMk id="2" creationId="{124A81C1-5794-6FCB-B678-5F86D3EBF6A7}"/>
          </ac:spMkLst>
        </pc:spChg>
        <pc:spChg chg="add mod">
          <ac:chgData name="Samuel Aldous" userId="0ff3eb4db5f3e0fd" providerId="LiveId" clId="{7273B22C-C245-4F33-9671-B4FF89330F8E}" dt="2025-04-19T17:51:42.564" v="5125" actId="14100"/>
          <ac:spMkLst>
            <pc:docMk/>
            <pc:sldMk cId="2984588856" sldId="265"/>
            <ac:spMk id="3" creationId="{A9109258-3398-4635-1FA2-130A2FF0F760}"/>
          </ac:spMkLst>
        </pc:spChg>
      </pc:sldChg>
      <pc:sldMasterChg chg="modSp modSldLayout">
        <pc:chgData name="Samuel Aldous" userId="0ff3eb4db5f3e0fd" providerId="LiveId" clId="{7273B22C-C245-4F33-9671-B4FF89330F8E}" dt="2025-04-17T17:57:06.280" v="4356"/>
        <pc:sldMasterMkLst>
          <pc:docMk/>
          <pc:sldMasterMk cId="1639791294" sldId="2147483660"/>
        </pc:sldMasterMkLst>
        <pc:sldLayoutChg chg="modSp">
          <pc:chgData name="Samuel Aldous" userId="0ff3eb4db5f3e0fd" providerId="LiveId" clId="{7273B22C-C245-4F33-9671-B4FF89330F8E}" dt="2025-04-17T17:57:06.280" v="4356"/>
          <pc:sldLayoutMkLst>
            <pc:docMk/>
            <pc:sldMasterMk cId="1639791294" sldId="2147483660"/>
            <pc:sldLayoutMk cId="880864121" sldId="2147483661"/>
          </pc:sldLayoutMkLst>
        </pc:sldLayoutChg>
        <pc:sldLayoutChg chg="modSp">
          <pc:chgData name="Samuel Aldous" userId="0ff3eb4db5f3e0fd" providerId="LiveId" clId="{7273B22C-C245-4F33-9671-B4FF89330F8E}" dt="2025-04-17T17:57:06.280" v="4356"/>
          <pc:sldLayoutMkLst>
            <pc:docMk/>
            <pc:sldMasterMk cId="1639791294" sldId="2147483660"/>
            <pc:sldLayoutMk cId="3519707564" sldId="2147483663"/>
          </pc:sldLayoutMkLst>
        </pc:sldLayoutChg>
        <pc:sldLayoutChg chg="modSp">
          <pc:chgData name="Samuel Aldous" userId="0ff3eb4db5f3e0fd" providerId="LiveId" clId="{7273B22C-C245-4F33-9671-B4FF89330F8E}" dt="2025-04-17T17:57:06.280" v="4356"/>
          <pc:sldLayoutMkLst>
            <pc:docMk/>
            <pc:sldMasterMk cId="1639791294" sldId="2147483660"/>
            <pc:sldLayoutMk cId="4106865199" sldId="2147483664"/>
          </pc:sldLayoutMkLst>
        </pc:sldLayoutChg>
        <pc:sldLayoutChg chg="modSp">
          <pc:chgData name="Samuel Aldous" userId="0ff3eb4db5f3e0fd" providerId="LiveId" clId="{7273B22C-C245-4F33-9671-B4FF89330F8E}" dt="2025-04-17T17:57:06.280" v="4356"/>
          <pc:sldLayoutMkLst>
            <pc:docMk/>
            <pc:sldMasterMk cId="1639791294" sldId="2147483660"/>
            <pc:sldLayoutMk cId="3811016800" sldId="2147483665"/>
          </pc:sldLayoutMkLst>
        </pc:sldLayoutChg>
        <pc:sldLayoutChg chg="modSp">
          <pc:chgData name="Samuel Aldous" userId="0ff3eb4db5f3e0fd" providerId="LiveId" clId="{7273B22C-C245-4F33-9671-B4FF89330F8E}" dt="2025-04-17T17:57:06.280" v="4356"/>
          <pc:sldLayoutMkLst>
            <pc:docMk/>
            <pc:sldMasterMk cId="1639791294" sldId="2147483660"/>
            <pc:sldLayoutMk cId="1898176345" sldId="2147483668"/>
          </pc:sldLayoutMkLst>
        </pc:sldLayoutChg>
        <pc:sldLayoutChg chg="modSp">
          <pc:chgData name="Samuel Aldous" userId="0ff3eb4db5f3e0fd" providerId="LiveId" clId="{7273B22C-C245-4F33-9671-B4FF89330F8E}" dt="2025-04-17T17:57:06.280" v="4356"/>
          <pc:sldLayoutMkLst>
            <pc:docMk/>
            <pc:sldMasterMk cId="1639791294" sldId="2147483660"/>
            <pc:sldLayoutMk cId="1339397477" sldId="2147483669"/>
          </pc:sldLayoutMkLst>
        </pc:sldLayoutChg>
        <pc:sldLayoutChg chg="modSp">
          <pc:chgData name="Samuel Aldous" userId="0ff3eb4db5f3e0fd" providerId="LiveId" clId="{7273B22C-C245-4F33-9671-B4FF89330F8E}" dt="2025-04-17T17:57:06.280" v="4356"/>
          <pc:sldLayoutMkLst>
            <pc:docMk/>
            <pc:sldMasterMk cId="1639791294" sldId="2147483660"/>
            <pc:sldLayoutMk cId="440341984" sldId="214748367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F3BB3C-60B3-4EAD-B55D-4EAADA830A78}" type="datetimeFigureOut">
              <a:rPr lang="en-GB" smtClean="0"/>
              <a:t>19/04/2025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AAD632-E4E9-4110-93DC-E1EB88D29676}" type="slidenum">
              <a:rPr lang="en-GB" smtClean="0"/>
              <a:t>‹#›</a:t>
            </a:fld>
            <a:endParaRPr lang="en-GB"/>
          </a:p>
        </p:txBody>
      </p:sp>
    </p:spTree>
    <p:extLst>
      <p:ext uri="{BB962C8B-B14F-4D97-AF65-F5344CB8AC3E}">
        <p14:creationId xmlns:p14="http://schemas.microsoft.com/office/powerpoint/2010/main" val="184358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AAAD632-E4E9-4110-93DC-E1EB88D29676}" type="slidenum">
              <a:rPr lang="en-GB" smtClean="0"/>
              <a:t>2</a:t>
            </a:fld>
            <a:endParaRPr lang="en-GB"/>
          </a:p>
        </p:txBody>
      </p:sp>
    </p:spTree>
    <p:extLst>
      <p:ext uri="{BB962C8B-B14F-4D97-AF65-F5344CB8AC3E}">
        <p14:creationId xmlns:p14="http://schemas.microsoft.com/office/powerpoint/2010/main" val="3046526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AAAD632-E4E9-4110-93DC-E1EB88D29676}" type="slidenum">
              <a:rPr lang="en-GB" smtClean="0"/>
              <a:t>3</a:t>
            </a:fld>
            <a:endParaRPr lang="en-GB"/>
          </a:p>
        </p:txBody>
      </p:sp>
    </p:spTree>
    <p:extLst>
      <p:ext uri="{BB962C8B-B14F-4D97-AF65-F5344CB8AC3E}">
        <p14:creationId xmlns:p14="http://schemas.microsoft.com/office/powerpoint/2010/main" val="2105400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B17242C-12C5-4BCA-8614-627256A12318}" type="datetimeFigureOut">
              <a:rPr lang="en-GB" smtClean="0"/>
              <a:t>19/04/2025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2009929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17242C-12C5-4BCA-8614-627256A12318}" type="datetimeFigureOut">
              <a:rPr lang="en-GB" smtClean="0"/>
              <a:t>19/04/2025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1166586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17242C-12C5-4BCA-8614-627256A12318}" type="datetimeFigureOut">
              <a:rPr lang="en-GB" smtClean="0"/>
              <a:t>19/04/2025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1157012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17242C-12C5-4BCA-8614-627256A12318}" type="datetimeFigureOut">
              <a:rPr lang="en-GB" smtClean="0"/>
              <a:t>19/04/2025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1020766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17242C-12C5-4BCA-8614-627256A12318}" type="datetimeFigureOut">
              <a:rPr lang="en-GB" smtClean="0"/>
              <a:t>19/04/2025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3127045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17242C-12C5-4BCA-8614-627256A12318}" type="datetimeFigureOut">
              <a:rPr lang="en-GB" smtClean="0"/>
              <a:t>19/04/2025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328558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17242C-12C5-4BCA-8614-627256A12318}" type="datetimeFigureOut">
              <a:rPr lang="en-GB" smtClean="0"/>
              <a:t>19/04/2025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2676333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17242C-12C5-4BCA-8614-627256A12318}" type="datetimeFigureOut">
              <a:rPr lang="en-GB" smtClean="0"/>
              <a:t>19/04/2025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3043098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17242C-12C5-4BCA-8614-627256A12318}" type="datetimeFigureOut">
              <a:rPr lang="en-GB" smtClean="0"/>
              <a:t>19/04/2025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3962960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17242C-12C5-4BCA-8614-627256A12318}" type="datetimeFigureOut">
              <a:rPr lang="en-GB" smtClean="0"/>
              <a:t>19/04/2025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1932372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17242C-12C5-4BCA-8614-627256A12318}" type="datetimeFigureOut">
              <a:rPr lang="en-GB" smtClean="0"/>
              <a:t>19/04/2025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3474616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B17242C-12C5-4BCA-8614-627256A12318}" type="datetimeFigureOut">
              <a:rPr lang="en-GB" smtClean="0"/>
              <a:t>19/04/2025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A11D993-5569-4EFB-97E1-D0A3EDA586F7}" type="slidenum">
              <a:rPr lang="en-GB" smtClean="0"/>
              <a:t>‹#›</a:t>
            </a:fld>
            <a:endParaRPr lang="en-GB"/>
          </a:p>
        </p:txBody>
      </p:sp>
    </p:spTree>
    <p:extLst>
      <p:ext uri="{BB962C8B-B14F-4D97-AF65-F5344CB8AC3E}">
        <p14:creationId xmlns:p14="http://schemas.microsoft.com/office/powerpoint/2010/main" val="7436323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www.rcsb.org/structure/6M0J"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of different colored lines&#10;&#10;AI-generated content may be incorrect.">
            <a:extLst>
              <a:ext uri="{FF2B5EF4-FFF2-40B4-BE49-F238E27FC236}">
                <a16:creationId xmlns:a16="http://schemas.microsoft.com/office/drawing/2014/main" id="{387C448B-3197-3822-276D-7FE2275A5F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6511" y="0"/>
            <a:ext cx="8214201" cy="5100320"/>
          </a:xfrm>
          <a:prstGeom prst="rect">
            <a:avLst/>
          </a:prstGeom>
        </p:spPr>
      </p:pic>
      <p:sp>
        <p:nvSpPr>
          <p:cNvPr id="6" name="TextBox 5">
            <a:extLst>
              <a:ext uri="{FF2B5EF4-FFF2-40B4-BE49-F238E27FC236}">
                <a16:creationId xmlns:a16="http://schemas.microsoft.com/office/drawing/2014/main" id="{7077D6E7-985E-13D7-E961-55106741562A}"/>
              </a:ext>
            </a:extLst>
          </p:cNvPr>
          <p:cNvSpPr txBox="1"/>
          <p:nvPr/>
        </p:nvSpPr>
        <p:spPr>
          <a:xfrm>
            <a:off x="1143000" y="5380220"/>
            <a:ext cx="9906000" cy="990271"/>
          </a:xfrm>
          <a:prstGeom prst="rect">
            <a:avLst/>
          </a:prstGeom>
          <a:noFill/>
        </p:spPr>
        <p:txBody>
          <a:bodyPr wrap="square" rtlCol="0">
            <a:spAutoFit/>
          </a:bodyPr>
          <a:lstStyle/>
          <a:p>
            <a:pPr>
              <a:lnSpc>
                <a:spcPct val="107000"/>
              </a:lnSpc>
              <a:spcAft>
                <a:spcPts val="800"/>
              </a:spcAft>
            </a:pPr>
            <a:r>
              <a:rPr lang="en-GB" sz="1100" b="1" kern="100" dirty="0">
                <a:latin typeface="Arial" panose="020B0604020202020204" pitchFamily="34" charset="0"/>
                <a:ea typeface="Aptos" panose="020B0004020202020204" pitchFamily="34" charset="0"/>
                <a:cs typeface="Arial" panose="020B0604020202020204" pitchFamily="34" charset="0"/>
              </a:rPr>
              <a:t>Figure 1</a:t>
            </a:r>
            <a:r>
              <a:rPr lang="en-GB" sz="1100" kern="100" dirty="0">
                <a:latin typeface="Arial" panose="020B0604020202020204" pitchFamily="34" charset="0"/>
                <a:ea typeface="Aptos" panose="020B0004020202020204" pitchFamily="34" charset="0"/>
                <a:cs typeface="Arial" panose="020B0604020202020204" pitchFamily="34" charset="0"/>
              </a:rPr>
              <a:t>. The number of sequences per day from 2020 – 2024. </a:t>
            </a:r>
            <a:r>
              <a:rPr lang="en-GB" sz="1100" b="1" kern="100" dirty="0">
                <a:latin typeface="Arial" panose="020B0604020202020204" pitchFamily="34" charset="0"/>
                <a:ea typeface="Aptos" panose="020B0004020202020204" pitchFamily="34" charset="0"/>
                <a:cs typeface="Arial" panose="020B0604020202020204" pitchFamily="34" charset="0"/>
              </a:rPr>
              <a:t>A</a:t>
            </a:r>
            <a:r>
              <a:rPr lang="en-GB" sz="1100" kern="100" dirty="0">
                <a:latin typeface="Arial" panose="020B0604020202020204" pitchFamily="34" charset="0"/>
                <a:ea typeface="Aptos" panose="020B0004020202020204" pitchFamily="34" charset="0"/>
                <a:cs typeface="Arial" panose="020B0604020202020204" pitchFamily="34" charset="0"/>
              </a:rPr>
              <a:t> The overall the number of sequences per day from years 2020 – 2024. The coloured zones represent the emergence of a new strain of SARS-CoV-2. Yellow – beta, red – alpha, purple – delta, pink – gamma, green - omicron. Also on the plot are specific dates showing the first use of that vaccine. A generalised additive model has been used to show the relationship between sample date and the number of sequences per day. </a:t>
            </a:r>
            <a:r>
              <a:rPr lang="en-GB" sz="1100" b="1" kern="100" dirty="0">
                <a:latin typeface="Arial" panose="020B0604020202020204" pitchFamily="34" charset="0"/>
                <a:ea typeface="Aptos" panose="020B0004020202020204" pitchFamily="34" charset="0"/>
                <a:cs typeface="Arial" panose="020B0604020202020204" pitchFamily="34" charset="0"/>
              </a:rPr>
              <a:t>B</a:t>
            </a:r>
            <a:r>
              <a:rPr lang="en-GB" sz="1100" kern="100" dirty="0">
                <a:latin typeface="Arial" panose="020B0604020202020204" pitchFamily="34" charset="0"/>
                <a:ea typeface="Aptos" panose="020B0004020202020204" pitchFamily="34" charset="0"/>
                <a:cs typeface="Arial" panose="020B0604020202020204" pitchFamily="34" charset="0"/>
              </a:rPr>
              <a:t> The number of sequences per day for 2020. </a:t>
            </a:r>
            <a:r>
              <a:rPr lang="en-GB" sz="1100" b="1" kern="100" dirty="0">
                <a:latin typeface="Arial" panose="020B0604020202020204" pitchFamily="34" charset="0"/>
                <a:ea typeface="Aptos" panose="020B0004020202020204" pitchFamily="34" charset="0"/>
                <a:cs typeface="Arial" panose="020B0604020202020204" pitchFamily="34" charset="0"/>
              </a:rPr>
              <a:t>C</a:t>
            </a:r>
            <a:r>
              <a:rPr lang="en-GB" sz="1100" kern="100" dirty="0">
                <a:latin typeface="Arial" panose="020B0604020202020204" pitchFamily="34" charset="0"/>
                <a:ea typeface="Aptos" panose="020B0004020202020204" pitchFamily="34" charset="0"/>
                <a:cs typeface="Arial" panose="020B0604020202020204" pitchFamily="34" charset="0"/>
              </a:rPr>
              <a:t> The number of sequences per day for 2021. </a:t>
            </a:r>
            <a:r>
              <a:rPr lang="en-GB" sz="1100" b="1" kern="100" dirty="0">
                <a:latin typeface="Arial" panose="020B0604020202020204" pitchFamily="34" charset="0"/>
                <a:ea typeface="Aptos" panose="020B0004020202020204" pitchFamily="34" charset="0"/>
                <a:cs typeface="Arial" panose="020B0604020202020204" pitchFamily="34" charset="0"/>
              </a:rPr>
              <a:t>D</a:t>
            </a:r>
            <a:r>
              <a:rPr lang="en-GB" sz="1100" kern="100" dirty="0">
                <a:latin typeface="Arial" panose="020B0604020202020204" pitchFamily="34" charset="0"/>
                <a:ea typeface="Aptos" panose="020B0004020202020204" pitchFamily="34" charset="0"/>
                <a:cs typeface="Arial" panose="020B0604020202020204" pitchFamily="34" charset="0"/>
              </a:rPr>
              <a:t> The number of sequences per day for 2022. </a:t>
            </a:r>
            <a:r>
              <a:rPr lang="en-GB" sz="1100" b="1" kern="100" dirty="0">
                <a:latin typeface="Arial" panose="020B0604020202020204" pitchFamily="34" charset="0"/>
                <a:ea typeface="Aptos" panose="020B0004020202020204" pitchFamily="34" charset="0"/>
                <a:cs typeface="Arial" panose="020B0604020202020204" pitchFamily="34" charset="0"/>
              </a:rPr>
              <a:t>E</a:t>
            </a:r>
            <a:r>
              <a:rPr lang="en-GB" sz="1100" kern="100" dirty="0">
                <a:latin typeface="Arial" panose="020B0604020202020204" pitchFamily="34" charset="0"/>
                <a:ea typeface="Aptos" panose="020B0004020202020204" pitchFamily="34" charset="0"/>
                <a:cs typeface="Arial" panose="020B0604020202020204" pitchFamily="34" charset="0"/>
              </a:rPr>
              <a:t> The number of sequences per day for 2023. </a:t>
            </a:r>
            <a:r>
              <a:rPr lang="en-GB" sz="1100" b="1" kern="100" dirty="0">
                <a:latin typeface="Arial" panose="020B0604020202020204" pitchFamily="34" charset="0"/>
                <a:ea typeface="Aptos" panose="020B0004020202020204" pitchFamily="34" charset="0"/>
                <a:cs typeface="Arial" panose="020B0604020202020204" pitchFamily="34" charset="0"/>
              </a:rPr>
              <a:t>E </a:t>
            </a:r>
            <a:r>
              <a:rPr lang="en-GB" sz="1100" kern="100" dirty="0">
                <a:latin typeface="Arial" panose="020B0604020202020204" pitchFamily="34" charset="0"/>
                <a:ea typeface="Aptos" panose="020B0004020202020204" pitchFamily="34" charset="0"/>
                <a:cs typeface="Arial" panose="020B0604020202020204" pitchFamily="34" charset="0"/>
              </a:rPr>
              <a:t>The number of sequences per day for 2023. </a:t>
            </a:r>
            <a:r>
              <a:rPr lang="en-GB" sz="1100" b="1" kern="100" dirty="0">
                <a:latin typeface="Arial" panose="020B0604020202020204" pitchFamily="34" charset="0"/>
                <a:ea typeface="Aptos" panose="020B0004020202020204" pitchFamily="34" charset="0"/>
                <a:cs typeface="Arial" panose="020B0604020202020204" pitchFamily="34" charset="0"/>
              </a:rPr>
              <a:t>F </a:t>
            </a:r>
            <a:r>
              <a:rPr lang="en-GB" sz="1100" kern="100" dirty="0">
                <a:latin typeface="Arial" panose="020B0604020202020204" pitchFamily="34" charset="0"/>
                <a:ea typeface="Aptos" panose="020B0004020202020204" pitchFamily="34" charset="0"/>
                <a:cs typeface="Arial" panose="020B0604020202020204" pitchFamily="34" charset="0"/>
              </a:rPr>
              <a:t>The number of sequences per day for 2024.</a:t>
            </a:r>
            <a:endParaRPr lang="en-GB" sz="1100" kern="100" dirty="0">
              <a:latin typeface="Aptos" panose="020B00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594746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6363686-1F29-900F-C786-F41F94FA357E}"/>
              </a:ext>
            </a:extLst>
          </p:cNvPr>
          <p:cNvSpPr txBox="1"/>
          <p:nvPr/>
        </p:nvSpPr>
        <p:spPr>
          <a:xfrm>
            <a:off x="1143000" y="5091576"/>
            <a:ext cx="9906000" cy="1569660"/>
          </a:xfrm>
          <a:prstGeom prst="rect">
            <a:avLst/>
          </a:prstGeom>
          <a:noFill/>
        </p:spPr>
        <p:txBody>
          <a:bodyPr wrap="square" rtlCol="0">
            <a:spAutoFit/>
          </a:bodyPr>
          <a:lstStyle/>
          <a:p>
            <a:r>
              <a:rPr lang="en-GB" sz="1200" b="1" dirty="0">
                <a:latin typeface="Arial" panose="020B0604020202020204" pitchFamily="34" charset="0"/>
                <a:cs typeface="Arial" panose="020B0604020202020204" pitchFamily="34" charset="0"/>
              </a:rPr>
              <a:t>Figure 2. A </a:t>
            </a:r>
            <a:r>
              <a:rPr lang="en-GB" sz="1200" dirty="0">
                <a:latin typeface="Arial" panose="020B0604020202020204" pitchFamily="34" charset="0"/>
                <a:cs typeface="Arial" panose="020B0604020202020204" pitchFamily="34" charset="0"/>
              </a:rPr>
              <a:t>Violin plot, showing the number of mutations per sequence over time. The sequences have been grouped by year. The thicker black line across each distribution represents the median number of mutations per sequence for that year. Median values are as follows: 2020 = 3, 2021 = 12, 2022 = 36, 2023 = 44, 2024 = 65. Variance levels: 2020 = 10.7, 2021 = 4.61, 2022 = 12.0, 2023 = 16.7, 2024 = 25.4. There was a significant effect of the year the sequence was taken and the number of mutations per sequence (Kruskal-Wallis: </a:t>
            </a:r>
            <a:r>
              <a:rPr lang="el-GR" sz="1200" dirty="0">
                <a:latin typeface="Arial" panose="020B0604020202020204" pitchFamily="34" charset="0"/>
                <a:cs typeface="Arial" panose="020B0604020202020204" pitchFamily="34" charset="0"/>
              </a:rPr>
              <a:t>χ2 = 1558575, </a:t>
            </a:r>
            <a:r>
              <a:rPr lang="en-GB" sz="1200" dirty="0" err="1">
                <a:latin typeface="Arial" panose="020B0604020202020204" pitchFamily="34" charset="0"/>
                <a:cs typeface="Arial" panose="020B0604020202020204" pitchFamily="34" charset="0"/>
              </a:rPr>
              <a:t>d.f.</a:t>
            </a:r>
            <a:r>
              <a:rPr lang="en-GB" sz="1200" dirty="0">
                <a:latin typeface="Arial" panose="020B0604020202020204" pitchFamily="34" charset="0"/>
                <a:cs typeface="Arial" panose="020B0604020202020204" pitchFamily="34" charset="0"/>
              </a:rPr>
              <a:t> = 4, p &gt; 2.2e-16). Post-hoc comparison showed that there were significant differences between all the years. A significance level of 0.05 was used</a:t>
            </a:r>
            <a:r>
              <a:rPr lang="en-GB" sz="1200" b="1" dirty="0">
                <a:latin typeface="Arial" panose="020B0604020202020204" pitchFamily="34" charset="0"/>
                <a:cs typeface="Arial" panose="020B0604020202020204" pitchFamily="34" charset="0"/>
              </a:rPr>
              <a:t>. B</a:t>
            </a:r>
            <a:r>
              <a:rPr lang="en-GB" sz="1200" dirty="0">
                <a:latin typeface="Arial" panose="020B0604020202020204" pitchFamily="34" charset="0"/>
                <a:cs typeface="Arial" panose="020B0604020202020204" pitchFamily="34" charset="0"/>
              </a:rPr>
              <a:t> Scatter plot showing the median number of mutations per sequence over time (2020–2024). A strong positive correlation was observed between year and the median number of mutations per sequence (Spearman’s ρ = 0.895). The linear regression line suggests a consistent increase in median mutations over time.</a:t>
            </a:r>
            <a:endParaRPr lang="en-GB" sz="1200" b="1"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48B2FCF7-B52A-1EEE-5EE3-F7B390A435D8}"/>
              </a:ext>
            </a:extLst>
          </p:cNvPr>
          <p:cNvPicPr>
            <a:picLocks noChangeAspect="1"/>
          </p:cNvPicPr>
          <p:nvPr/>
        </p:nvPicPr>
        <p:blipFill>
          <a:blip r:embed="rId3"/>
          <a:stretch>
            <a:fillRect/>
          </a:stretch>
        </p:blipFill>
        <p:spPr>
          <a:xfrm>
            <a:off x="1143000" y="71120"/>
            <a:ext cx="9861494" cy="4643120"/>
          </a:xfrm>
          <a:prstGeom prst="rect">
            <a:avLst/>
          </a:prstGeom>
        </p:spPr>
      </p:pic>
    </p:spTree>
    <p:extLst>
      <p:ext uri="{BB962C8B-B14F-4D97-AF65-F5344CB8AC3E}">
        <p14:creationId xmlns:p14="http://schemas.microsoft.com/office/powerpoint/2010/main" val="2377589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6F1468-5F50-38E0-467A-7F174CFE8F43}"/>
              </a:ext>
            </a:extLst>
          </p:cNvPr>
          <p:cNvSpPr txBox="1"/>
          <p:nvPr/>
        </p:nvSpPr>
        <p:spPr>
          <a:xfrm>
            <a:off x="1143000" y="5071965"/>
            <a:ext cx="9906000" cy="830997"/>
          </a:xfrm>
          <a:prstGeom prst="rect">
            <a:avLst/>
          </a:prstGeom>
          <a:noFill/>
        </p:spPr>
        <p:txBody>
          <a:bodyPr wrap="square" rtlCol="0">
            <a:spAutoFit/>
          </a:bodyPr>
          <a:lstStyle/>
          <a:p>
            <a:r>
              <a:rPr lang="en-GB" sz="1200" b="1" dirty="0">
                <a:latin typeface="Arial" panose="020B0604020202020204" pitchFamily="34" charset="0"/>
                <a:cs typeface="Arial" panose="020B0604020202020204" pitchFamily="34" charset="0"/>
              </a:rPr>
              <a:t>Figure 3.  A </a:t>
            </a:r>
            <a:r>
              <a:rPr lang="en-GB" sz="1200" dirty="0">
                <a:latin typeface="Arial" panose="020B0604020202020204" pitchFamily="34" charset="0"/>
                <a:cs typeface="Arial" panose="020B0604020202020204" pitchFamily="34" charset="0"/>
              </a:rPr>
              <a:t>The emergence of novel SARS-CoV-2 spike protein mutations from 2020 - 2024. Figure depicts the number of novel mutations for any given sample date. The colours represent the year the sample was taken: 2020 – yellow,  2021 - orange,  2022 - pink, 2023 - purple and 2024 – dark blue. Mean values for each year: 2020 = 10.8, 2021 = 29.0, 2022 = 7.95, 2023 = 3.47, 2024 = 2.25. </a:t>
            </a:r>
            <a:r>
              <a:rPr lang="en-GB" sz="1200" b="1" dirty="0">
                <a:latin typeface="Arial" panose="020B0604020202020204" pitchFamily="34" charset="0"/>
                <a:cs typeface="Arial" panose="020B0604020202020204" pitchFamily="34" charset="0"/>
              </a:rPr>
              <a:t>B</a:t>
            </a:r>
            <a:r>
              <a:rPr lang="en-GB" sz="1200" dirty="0">
                <a:latin typeface="Arial" panose="020B0604020202020204" pitchFamily="34" charset="0"/>
                <a:cs typeface="Arial" panose="020B0604020202020204" pitchFamily="34" charset="0"/>
              </a:rPr>
              <a:t>  The median number of novel mutations from 2020 - 2024. Median values for each year: 2020 = 2, 2021 = 14, 2022 = 4, 2023 = 2, 2024 = 1.</a:t>
            </a:r>
            <a:endParaRPr lang="en-GB" sz="1200" b="1"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850AC340-255D-0C4F-E3F4-B3BC8E6E8D45}"/>
              </a:ext>
            </a:extLst>
          </p:cNvPr>
          <p:cNvPicPr>
            <a:picLocks noChangeAspect="1"/>
          </p:cNvPicPr>
          <p:nvPr/>
        </p:nvPicPr>
        <p:blipFill>
          <a:blip r:embed="rId3"/>
          <a:stretch>
            <a:fillRect/>
          </a:stretch>
        </p:blipFill>
        <p:spPr>
          <a:xfrm>
            <a:off x="1143001" y="2"/>
            <a:ext cx="9806605" cy="4886959"/>
          </a:xfrm>
          <a:prstGeom prst="rect">
            <a:avLst/>
          </a:prstGeom>
        </p:spPr>
      </p:pic>
    </p:spTree>
    <p:extLst>
      <p:ext uri="{BB962C8B-B14F-4D97-AF65-F5344CB8AC3E}">
        <p14:creationId xmlns:p14="http://schemas.microsoft.com/office/powerpoint/2010/main" val="2660082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BC03BC-A176-4603-B319-BEEB53851EAF}"/>
              </a:ext>
            </a:extLst>
          </p:cNvPr>
          <p:cNvSpPr txBox="1"/>
          <p:nvPr/>
        </p:nvSpPr>
        <p:spPr>
          <a:xfrm>
            <a:off x="1143000" y="5601812"/>
            <a:ext cx="9906000" cy="954107"/>
          </a:xfrm>
          <a:prstGeom prst="rect">
            <a:avLst/>
          </a:prstGeom>
          <a:noFill/>
        </p:spPr>
        <p:txBody>
          <a:bodyPr wrap="square" rtlCol="0">
            <a:spAutoFit/>
          </a:bodyPr>
          <a:lstStyle/>
          <a:p>
            <a:r>
              <a:rPr lang="en-GB" sz="1400" b="1" dirty="0">
                <a:latin typeface="Arial" panose="020B0604020202020204" pitchFamily="34" charset="0"/>
                <a:cs typeface="Arial" panose="020B0604020202020204" pitchFamily="34" charset="0"/>
              </a:rPr>
              <a:t>Figure 4.</a:t>
            </a:r>
            <a:r>
              <a:rPr lang="en-GB" sz="1400" dirty="0">
                <a:latin typeface="Arial" panose="020B0604020202020204" pitchFamily="34" charset="0"/>
                <a:cs typeface="Arial" panose="020B0604020202020204" pitchFamily="34" charset="0"/>
              </a:rPr>
              <a:t> Elbow plots.</a:t>
            </a:r>
            <a:r>
              <a:rPr lang="en-US" sz="1400" dirty="0">
                <a:latin typeface="Arial" panose="020B0604020202020204" pitchFamily="34" charset="0"/>
                <a:cs typeface="Arial" panose="020B0604020202020204" pitchFamily="34" charset="0"/>
              </a:rPr>
              <a:t> The optimal number of clusters is shown as the turning point in the in the elbow plots.</a:t>
            </a:r>
            <a:r>
              <a:rPr lang="en-GB" sz="1400" dirty="0">
                <a:latin typeface="Arial" panose="020B0604020202020204" pitchFamily="34" charset="0"/>
                <a:cs typeface="Arial" panose="020B0604020202020204" pitchFamily="34" charset="0"/>
              </a:rPr>
              <a:t> Within cluster sum of squares of the PCA assisted K-means clustering. </a:t>
            </a:r>
            <a:r>
              <a:rPr lang="en-GB" sz="1400" b="1" dirty="0">
                <a:latin typeface="Arial" panose="020B0604020202020204" pitchFamily="34" charset="0"/>
                <a:cs typeface="Arial" panose="020B0604020202020204" pitchFamily="34" charset="0"/>
              </a:rPr>
              <a:t>A</a:t>
            </a:r>
            <a:r>
              <a:rPr lang="en-GB" sz="1400" dirty="0">
                <a:latin typeface="Arial" panose="020B0604020202020204" pitchFamily="34" charset="0"/>
                <a:cs typeface="Arial" panose="020B0604020202020204" pitchFamily="34" charset="0"/>
              </a:rPr>
              <a:t> PC1 and PC2, </a:t>
            </a:r>
            <a:r>
              <a:rPr lang="en-US" sz="1400" dirty="0">
                <a:latin typeface="Arial" panose="020B0604020202020204" pitchFamily="34" charset="0"/>
                <a:cs typeface="Arial" panose="020B0604020202020204" pitchFamily="34" charset="0"/>
              </a:rPr>
              <a:t>then K-means for 1000 most common mutations on a log10 scale. </a:t>
            </a:r>
            <a:r>
              <a:rPr lang="en-US" sz="1400" b="1" dirty="0">
                <a:latin typeface="Arial" panose="020B0604020202020204" pitchFamily="34" charset="0"/>
                <a:cs typeface="Arial" panose="020B0604020202020204" pitchFamily="34" charset="0"/>
              </a:rPr>
              <a:t>B</a:t>
            </a:r>
            <a:r>
              <a:rPr lang="en-US" sz="1400" dirty="0">
                <a:latin typeface="Arial" panose="020B0604020202020204" pitchFamily="34" charset="0"/>
                <a:cs typeface="Arial" panose="020B0604020202020204" pitchFamily="34" charset="0"/>
              </a:rPr>
              <a:t> PC1:PC9, followed by K-means for the 1000 most common mutations on a log10 scale. From the elbow method, the optimal number of clusters ranges </a:t>
            </a:r>
            <a:endParaRPr lang="en-GB"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42045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6AE047-FCCB-B2BC-F40C-9D29AEE4FC50}"/>
              </a:ext>
            </a:extLst>
          </p:cNvPr>
          <p:cNvSpPr txBox="1"/>
          <p:nvPr/>
        </p:nvSpPr>
        <p:spPr>
          <a:xfrm>
            <a:off x="1214120" y="5232402"/>
            <a:ext cx="9834880" cy="1200329"/>
          </a:xfrm>
          <a:prstGeom prst="rect">
            <a:avLst/>
          </a:prstGeom>
          <a:noFill/>
        </p:spPr>
        <p:txBody>
          <a:bodyPr wrap="square" rtlCol="0">
            <a:spAutoFit/>
          </a:bodyPr>
          <a:lstStyle/>
          <a:p>
            <a:r>
              <a:rPr lang="en-GB" b="1" dirty="0">
                <a:latin typeface="Arial" panose="020B0604020202020204" pitchFamily="34" charset="0"/>
                <a:cs typeface="Arial" panose="020B0604020202020204" pitchFamily="34" charset="0"/>
              </a:rPr>
              <a:t>Figure 5</a:t>
            </a:r>
            <a:r>
              <a:rPr lang="en-GB" dirty="0">
                <a:latin typeface="Arial" panose="020B0604020202020204" pitchFamily="34" charset="0"/>
                <a:cs typeface="Arial" panose="020B0604020202020204" pitchFamily="34" charset="0"/>
              </a:rPr>
              <a:t>. 2D visualisations illustrating the differences of the dimensionality reduction techniques used for the UK SARS-CoV-2 spike glycoprotein dataset, showing 1-10 distinct clusters. The 1-10 clusters were used to work out the actual number of clusters later on. </a:t>
            </a:r>
            <a:r>
              <a:rPr lang="en-GB" b="1" dirty="0">
                <a:latin typeface="Arial" panose="020B0604020202020204" pitchFamily="34" charset="0"/>
                <a:cs typeface="Arial" panose="020B0604020202020204" pitchFamily="34" charset="0"/>
              </a:rPr>
              <a:t>A</a:t>
            </a:r>
            <a:r>
              <a:rPr lang="en-GB" dirty="0">
                <a:latin typeface="Arial" panose="020B0604020202020204" pitchFamily="34" charset="0"/>
                <a:cs typeface="Arial" panose="020B0604020202020204" pitchFamily="34" charset="0"/>
              </a:rPr>
              <a:t> PCA visualisation. </a:t>
            </a:r>
            <a:r>
              <a:rPr lang="en-GB" b="1" dirty="0">
                <a:latin typeface="Arial" panose="020B0604020202020204" pitchFamily="34" charset="0"/>
                <a:cs typeface="Arial" panose="020B0604020202020204" pitchFamily="34" charset="0"/>
              </a:rPr>
              <a:t>B</a:t>
            </a:r>
            <a:r>
              <a:rPr lang="en-GB" dirty="0">
                <a:latin typeface="Arial" panose="020B0604020202020204" pitchFamily="34" charset="0"/>
                <a:cs typeface="Arial" panose="020B0604020202020204" pitchFamily="34" charset="0"/>
              </a:rPr>
              <a:t> t-SNE visualisation. </a:t>
            </a:r>
            <a:r>
              <a:rPr lang="en-GB" b="1" dirty="0">
                <a:latin typeface="Arial" panose="020B0604020202020204" pitchFamily="34" charset="0"/>
                <a:cs typeface="Arial" panose="020B0604020202020204" pitchFamily="34" charset="0"/>
              </a:rPr>
              <a:t>C</a:t>
            </a:r>
            <a:r>
              <a:rPr lang="en-GB" dirty="0">
                <a:latin typeface="Arial" panose="020B0604020202020204" pitchFamily="34" charset="0"/>
                <a:cs typeface="Arial" panose="020B0604020202020204" pitchFamily="34" charset="0"/>
              </a:rPr>
              <a:t> UMAP visualisation.</a:t>
            </a:r>
          </a:p>
        </p:txBody>
      </p:sp>
      <p:pic>
        <p:nvPicPr>
          <p:cNvPr id="4" name="Picture 3" descr="A group of colorful dots&#10;&#10;AI-generated content may be incorrect.">
            <a:extLst>
              <a:ext uri="{FF2B5EF4-FFF2-40B4-BE49-F238E27FC236}">
                <a16:creationId xmlns:a16="http://schemas.microsoft.com/office/drawing/2014/main" id="{0B00B1FA-2B19-4869-1D27-69A443308D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73" y="955041"/>
            <a:ext cx="11943007" cy="3107300"/>
          </a:xfrm>
          <a:prstGeom prst="rect">
            <a:avLst/>
          </a:prstGeom>
        </p:spPr>
      </p:pic>
    </p:spTree>
    <p:extLst>
      <p:ext uri="{BB962C8B-B14F-4D97-AF65-F5344CB8AC3E}">
        <p14:creationId xmlns:p14="http://schemas.microsoft.com/office/powerpoint/2010/main" val="2544863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402DA4-11EE-8708-2087-613F15B6AEEE}"/>
              </a:ext>
            </a:extLst>
          </p:cNvPr>
          <p:cNvSpPr txBox="1"/>
          <p:nvPr/>
        </p:nvSpPr>
        <p:spPr>
          <a:xfrm>
            <a:off x="1143000" y="5344162"/>
            <a:ext cx="9906000" cy="923330"/>
          </a:xfrm>
          <a:prstGeom prst="rect">
            <a:avLst/>
          </a:prstGeom>
          <a:noFill/>
        </p:spPr>
        <p:txBody>
          <a:bodyPr wrap="square" rtlCol="0">
            <a:spAutoFit/>
          </a:bodyPr>
          <a:lstStyle/>
          <a:p>
            <a:r>
              <a:rPr lang="en-GB" b="1" dirty="0">
                <a:latin typeface="Arial" panose="020B0604020202020204" pitchFamily="34" charset="0"/>
                <a:cs typeface="Arial" panose="020B0604020202020204" pitchFamily="34" charset="0"/>
              </a:rPr>
              <a:t>Figure 6</a:t>
            </a:r>
            <a:r>
              <a:rPr lang="en-GB" dirty="0">
                <a:latin typeface="Arial" panose="020B0604020202020204" pitchFamily="34" charset="0"/>
                <a:cs typeface="Arial" panose="020B0604020202020204" pitchFamily="34" charset="0"/>
              </a:rPr>
              <a:t>. </a:t>
            </a:r>
            <a:r>
              <a:rPr lang="en-GB" b="1" dirty="0">
                <a:latin typeface="Arial" panose="020B0604020202020204" pitchFamily="34" charset="0"/>
                <a:cs typeface="Arial" panose="020B0604020202020204" pitchFamily="34" charset="0"/>
              </a:rPr>
              <a:t>A </a:t>
            </a:r>
            <a:r>
              <a:rPr lang="en-GB" dirty="0">
                <a:latin typeface="Arial" panose="020B0604020202020204" pitchFamily="34" charset="0"/>
                <a:ea typeface="Aptos" panose="020B0004020202020204" pitchFamily="34" charset="0"/>
              </a:rPr>
              <a:t>Figure 2D visualisation of the SARS-CoV-2 spike protein mutations in the UK with </a:t>
            </a:r>
            <a:r>
              <a:rPr lang="en-GB" b="1" dirty="0">
                <a:latin typeface="Arial" panose="020B0604020202020204" pitchFamily="34" charset="0"/>
                <a:ea typeface="Aptos" panose="020B0004020202020204" pitchFamily="34" charset="0"/>
              </a:rPr>
              <a:t>X </a:t>
            </a:r>
            <a:r>
              <a:rPr lang="en-GB" dirty="0">
                <a:latin typeface="Arial" panose="020B0604020202020204" pitchFamily="34" charset="0"/>
                <a:ea typeface="Aptos" panose="020B0004020202020204" pitchFamily="34" charset="0"/>
              </a:rPr>
              <a:t>clusters using </a:t>
            </a:r>
            <a:r>
              <a:rPr lang="en-GB" b="1" dirty="0">
                <a:latin typeface="Arial" panose="020B0604020202020204" pitchFamily="34" charset="0"/>
                <a:ea typeface="Aptos" panose="020B0004020202020204" pitchFamily="34" charset="0"/>
              </a:rPr>
              <a:t>X dimensionality reduction method paired with K-means</a:t>
            </a:r>
            <a:r>
              <a:rPr lang="en-GB" dirty="0">
                <a:latin typeface="Arial" panose="020B0604020202020204" pitchFamily="34" charset="0"/>
                <a:ea typeface="Aptos" panose="020B0004020202020204" pitchFamily="34" charset="0"/>
              </a:rPr>
              <a:t>. </a:t>
            </a:r>
            <a:r>
              <a:rPr lang="en-GB" b="1" dirty="0">
                <a:latin typeface="Arial" panose="020B0604020202020204" pitchFamily="34" charset="0"/>
                <a:ea typeface="Aptos" panose="020B0004020202020204" pitchFamily="34" charset="0"/>
              </a:rPr>
              <a:t>B </a:t>
            </a:r>
            <a:r>
              <a:rPr lang="en-GB" dirty="0">
                <a:latin typeface="Arial" panose="020B0604020202020204" pitchFamily="34" charset="0"/>
                <a:cs typeface="Arial" panose="020B0604020202020204" pitchFamily="34" charset="0"/>
              </a:rPr>
              <a:t>Box plot comparing the number sequences per centroid</a:t>
            </a:r>
          </a:p>
        </p:txBody>
      </p:sp>
    </p:spTree>
    <p:extLst>
      <p:ext uri="{BB962C8B-B14F-4D97-AF65-F5344CB8AC3E}">
        <p14:creationId xmlns:p14="http://schemas.microsoft.com/office/powerpoint/2010/main" val="170184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389FEB-A693-BCAD-76FA-27FB4DFEF374}"/>
              </a:ext>
            </a:extLst>
          </p:cNvPr>
          <p:cNvSpPr txBox="1"/>
          <p:nvPr/>
        </p:nvSpPr>
        <p:spPr>
          <a:xfrm>
            <a:off x="1188720" y="4978400"/>
            <a:ext cx="9611360" cy="923330"/>
          </a:xfrm>
          <a:prstGeom prst="rect">
            <a:avLst/>
          </a:prstGeom>
          <a:noFill/>
        </p:spPr>
        <p:txBody>
          <a:bodyPr wrap="square" rtlCol="0">
            <a:spAutoFit/>
          </a:bodyPr>
          <a:lstStyle/>
          <a:p>
            <a:r>
              <a:rPr lang="en-GB" b="1" dirty="0">
                <a:latin typeface="Arial" panose="020B0604020202020204" pitchFamily="34" charset="0"/>
                <a:cs typeface="Arial" panose="020B0604020202020204" pitchFamily="34" charset="0"/>
              </a:rPr>
              <a:t>Figure 7. </a:t>
            </a:r>
            <a:r>
              <a:rPr lang="en-GB" sz="1800" kern="100" dirty="0">
                <a:effectLst/>
                <a:latin typeface="Arial" panose="020B0604020202020204" pitchFamily="34" charset="0"/>
                <a:ea typeface="Aptos" panose="020B0004020202020204" pitchFamily="34" charset="0"/>
                <a:cs typeface="Arial" panose="020B0604020202020204" pitchFamily="34" charset="0"/>
              </a:rPr>
              <a:t>Cluster evolution over time</a:t>
            </a:r>
            <a:r>
              <a:rPr lang="en-GB" kern="100" dirty="0">
                <a:latin typeface="Arial" panose="020B0604020202020204" pitchFamily="34" charset="0"/>
                <a:ea typeface="Aptos" panose="020B0004020202020204" pitchFamily="34" charset="0"/>
                <a:cs typeface="Arial" panose="020B0604020202020204" pitchFamily="34" charset="0"/>
              </a:rPr>
              <a:t>. A </a:t>
            </a:r>
            <a:r>
              <a:rPr lang="en-GB" sz="1800" kern="100" dirty="0">
                <a:effectLst/>
                <a:latin typeface="Arial" panose="020B0604020202020204" pitchFamily="34" charset="0"/>
                <a:ea typeface="Aptos" panose="020B0004020202020204" pitchFamily="34" charset="0"/>
                <a:cs typeface="Arial" panose="020B0604020202020204" pitchFamily="34" charset="0"/>
              </a:rPr>
              <a:t>scatter plot clusters over time, will show the evolution of the clusters, what clusters share the same root</a:t>
            </a:r>
            <a:endParaRPr lang="en-GB" sz="1800" kern="100" dirty="0">
              <a:effectLst/>
              <a:latin typeface="Aptos" panose="020B0004020202020204" pitchFamily="34" charset="0"/>
              <a:ea typeface="Aptos" panose="020B0004020202020204" pitchFamily="34" charset="0"/>
              <a:cs typeface="Arial" panose="020B0604020202020204" pitchFamily="34" charset="0"/>
            </a:endParaRPr>
          </a:p>
          <a:p>
            <a:endParaRPr lang="en-GB"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80000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5AEC6F-DF4C-E153-C994-06805D4263D7}"/>
              </a:ext>
            </a:extLst>
          </p:cNvPr>
          <p:cNvSpPr txBox="1"/>
          <p:nvPr/>
        </p:nvSpPr>
        <p:spPr>
          <a:xfrm>
            <a:off x="1198880" y="5039360"/>
            <a:ext cx="9692640" cy="923330"/>
          </a:xfrm>
          <a:prstGeom prst="rect">
            <a:avLst/>
          </a:prstGeom>
          <a:noFill/>
        </p:spPr>
        <p:txBody>
          <a:bodyPr wrap="square" rtlCol="0">
            <a:spAutoFit/>
          </a:bodyPr>
          <a:lstStyle/>
          <a:p>
            <a:r>
              <a:rPr lang="en-GB" b="1" dirty="0">
                <a:latin typeface="Arial" panose="020B0604020202020204" pitchFamily="34" charset="0"/>
                <a:cs typeface="Arial" panose="020B0604020202020204" pitchFamily="34" charset="0"/>
              </a:rPr>
              <a:t>Figure 8.</a:t>
            </a:r>
            <a:r>
              <a:rPr lang="en-GB" dirty="0">
                <a:latin typeface="Arial" panose="020B0604020202020204" pitchFamily="34" charset="0"/>
                <a:cs typeface="Arial" panose="020B0604020202020204" pitchFamily="34" charset="0"/>
              </a:rPr>
              <a:t> Map of clusters across the regions of UK. Map was generated using R. Each country is coloured according to the dominant cluster. No data was available for Northern Ireland, which has been coloured white.</a:t>
            </a:r>
            <a:endParaRPr lang="en-GB"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10243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4A81C1-5794-6FCB-B678-5F86D3EBF6A7}"/>
              </a:ext>
            </a:extLst>
          </p:cNvPr>
          <p:cNvSpPr txBox="1"/>
          <p:nvPr/>
        </p:nvSpPr>
        <p:spPr>
          <a:xfrm>
            <a:off x="1036321" y="4937529"/>
            <a:ext cx="10109200" cy="646331"/>
          </a:xfrm>
          <a:prstGeom prst="rect">
            <a:avLst/>
          </a:prstGeom>
          <a:noFill/>
        </p:spPr>
        <p:txBody>
          <a:bodyPr wrap="square" rtlCol="0">
            <a:spAutoFit/>
          </a:bodyPr>
          <a:lstStyle/>
          <a:p>
            <a:r>
              <a:rPr lang="en-GB" b="1" dirty="0">
                <a:latin typeface="Arial" panose="020B0604020202020204" pitchFamily="34" charset="0"/>
                <a:cs typeface="Arial" panose="020B0604020202020204" pitchFamily="34" charset="0"/>
              </a:rPr>
              <a:t>Figure 9.</a:t>
            </a:r>
            <a:r>
              <a:rPr lang="en-GB" dirty="0">
                <a:latin typeface="Arial" panose="020B0604020202020204" pitchFamily="34" charset="0"/>
                <a:cs typeface="Arial" panose="020B0604020202020204" pitchFamily="34" charset="0"/>
              </a:rPr>
              <a:t> 3D visualisation of spike glycoprotein binding to human ACE2 receptor. RBD residues have been coloured X and RBM residues have been coloured Y.</a:t>
            </a:r>
            <a:endParaRPr lang="en-GB"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A9109258-3398-4635-1FA2-130A2FF0F760}"/>
              </a:ext>
            </a:extLst>
          </p:cNvPr>
          <p:cNvSpPr txBox="1"/>
          <p:nvPr/>
        </p:nvSpPr>
        <p:spPr>
          <a:xfrm>
            <a:off x="2867891" y="987136"/>
            <a:ext cx="6400800" cy="646331"/>
          </a:xfrm>
          <a:prstGeom prst="rect">
            <a:avLst/>
          </a:prstGeom>
          <a:noFill/>
        </p:spPr>
        <p:txBody>
          <a:bodyPr wrap="square" rtlCol="0">
            <a:spAutoFit/>
          </a:bodyPr>
          <a:lstStyle/>
          <a:p>
            <a:r>
              <a:rPr lang="en-GB">
                <a:hlinkClick r:id="rId2"/>
              </a:rPr>
              <a:t>RCSB PDB - 6M0J: Crystal structure of SARS-CoV-2 spike receptor-binding domain bound with ACE2</a:t>
            </a:r>
            <a:endParaRPr lang="en-GB" dirty="0"/>
          </a:p>
        </p:txBody>
      </p:sp>
    </p:spTree>
    <p:extLst>
      <p:ext uri="{BB962C8B-B14F-4D97-AF65-F5344CB8AC3E}">
        <p14:creationId xmlns:p14="http://schemas.microsoft.com/office/powerpoint/2010/main" val="298458885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778</Words>
  <Application>Microsoft Office PowerPoint</Application>
  <PresentationFormat>Widescreen</PresentationFormat>
  <Paragraphs>12</Paragraphs>
  <Slides>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Aldous, Samuel (Old Pupil)</dc:creator>
  <cp:lastModifiedBy>Samuel Aldous</cp:lastModifiedBy>
  <cp:revision>18</cp:revision>
  <dcterms:created xsi:type="dcterms:W3CDTF">2025-03-04T14:31:09Z</dcterms:created>
  <dcterms:modified xsi:type="dcterms:W3CDTF">2025-04-19T17:51:50Z</dcterms:modified>
</cp:coreProperties>
</file>