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60" r:id="rId5"/>
    <p:sldId id="259"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17" dt="2025-04-19T17:51:40.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08" autoAdjust="0"/>
    <p:restoredTop sz="94660"/>
  </p:normalViewPr>
  <p:slideViewPr>
    <p:cSldViewPr snapToGrid="0">
      <p:cViewPr>
        <p:scale>
          <a:sx n="102" d="100"/>
          <a:sy n="102" d="100"/>
        </p:scale>
        <p:origin x="-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undo custSel addSld delSld modSld sldOrd modMainMaster modNotesMaster">
      <pc:chgData name="Samuel Aldous" userId="0ff3eb4db5f3e0fd" providerId="LiveId" clId="{7273B22C-C245-4F33-9671-B4FF89330F8E}" dt="2025-05-03T10:51:50.519" v="5388" actId="20577"/>
      <pc:docMkLst>
        <pc:docMk/>
      </pc:docMkLst>
      <pc:sldChg chg="modSp mod">
        <pc:chgData name="Samuel Aldous" userId="0ff3eb4db5f3e0fd" providerId="LiveId" clId="{7273B22C-C245-4F33-9671-B4FF89330F8E}" dt="2025-05-03T10:51:50.519" v="5388" actId="20577"/>
        <pc:sldMkLst>
          <pc:docMk/>
          <pc:sldMk cId="594746656" sldId="256"/>
        </pc:sldMkLst>
        <pc:spChg chg="mod">
          <ac:chgData name="Samuel Aldous" userId="0ff3eb4db5f3e0fd" providerId="LiveId" clId="{7273B22C-C245-4F33-9671-B4FF89330F8E}" dt="2025-05-03T10:51:50.519" v="5388" actId="20577"/>
          <ac:spMkLst>
            <pc:docMk/>
            <pc:sldMk cId="594746656" sldId="256"/>
            <ac:spMk id="6" creationId="{7077D6E7-985E-13D7-E961-55106741562A}"/>
          </ac:spMkLst>
        </pc:spChg>
        <pc:picChg chg="mod">
          <ac:chgData name="Samuel Aldous" userId="0ff3eb4db5f3e0fd" providerId="LiveId" clId="{7273B22C-C245-4F33-9671-B4FF89330F8E}" dt="2025-04-17T17:57:06.280" v="4356"/>
          <ac:picMkLst>
            <pc:docMk/>
            <pc:sldMk cId="594746656" sldId="256"/>
            <ac:picMk id="5" creationId="{387C448B-3197-3822-276D-7FE2275A5F29}"/>
          </ac:picMkLst>
        </pc:picChg>
      </pc:sldChg>
      <pc:sldChg chg="addSp delSp modSp new mod modNotes">
        <pc:chgData name="Samuel Aldous" userId="0ff3eb4db5f3e0fd" providerId="LiveId" clId="{7273B22C-C245-4F33-9671-B4FF89330F8E}" dt="2025-05-03T10:50:38.979" v="5362" actId="20577"/>
        <pc:sldMkLst>
          <pc:docMk/>
          <pc:sldMk cId="2377589347" sldId="257"/>
        </pc:sldMkLst>
        <pc:spChg chg="add mod">
          <ac:chgData name="Samuel Aldous" userId="0ff3eb4db5f3e0fd" providerId="LiveId" clId="{7273B22C-C245-4F33-9671-B4FF89330F8E}" dt="2025-05-03T10:50:38.979" v="5362" actId="20577"/>
          <ac:spMkLst>
            <pc:docMk/>
            <pc:sldMk cId="2377589347" sldId="257"/>
            <ac:spMk id="5" creationId="{B6363686-1F29-900F-C786-F41F94FA357E}"/>
          </ac:spMkLst>
        </pc:spChg>
        <pc:picChg chg="add mod">
          <ac:chgData name="Samuel Aldous" userId="0ff3eb4db5f3e0fd" providerId="LiveId" clId="{7273B22C-C245-4F33-9671-B4FF89330F8E}" dt="2025-04-17T17:57:06.280" v="4356"/>
          <ac:picMkLst>
            <pc:docMk/>
            <pc:sldMk cId="2377589347" sldId="257"/>
            <ac:picMk id="4" creationId="{48B2FCF7-B52A-1EEE-5EE3-F7B390A435D8}"/>
          </ac:picMkLst>
        </pc:picChg>
      </pc:sldChg>
      <pc:sldChg chg="addSp delSp modSp new mod modNotes">
        <pc:chgData name="Samuel Aldous" userId="0ff3eb4db5f3e0fd" providerId="LiveId" clId="{7273B22C-C245-4F33-9671-B4FF89330F8E}" dt="2025-05-02T16:55:29.540" v="5209" actId="255"/>
        <pc:sldMkLst>
          <pc:docMk/>
          <pc:sldMk cId="2660082026" sldId="258"/>
        </pc:sldMkLst>
        <pc:spChg chg="add mod">
          <ac:chgData name="Samuel Aldous" userId="0ff3eb4db5f3e0fd" providerId="LiveId" clId="{7273B22C-C245-4F33-9671-B4FF89330F8E}" dt="2025-05-02T16:55:29.540" v="5209" actId="255"/>
          <ac:spMkLst>
            <pc:docMk/>
            <pc:sldMk cId="2660082026" sldId="258"/>
            <ac:spMk id="5" creationId="{DF6F1468-5F50-38E0-467A-7F174CFE8F43}"/>
          </ac:spMkLst>
        </pc:spChg>
        <pc:picChg chg="add mod">
          <ac:chgData name="Samuel Aldous" userId="0ff3eb4db5f3e0fd" providerId="LiveId" clId="{7273B22C-C245-4F33-9671-B4FF89330F8E}" dt="2025-04-17T17:57:06.280" v="4356"/>
          <ac:picMkLst>
            <pc:docMk/>
            <pc:sldMk cId="2660082026" sldId="258"/>
            <ac:picMk id="7" creationId="{850AC340-255D-0C4F-E3F4-B3BC8E6E8D45}"/>
          </ac:picMkLst>
        </pc:picChg>
      </pc:sldChg>
      <pc:sldChg chg="addSp modSp new mod">
        <pc:chgData name="Samuel Aldous" userId="0ff3eb4db5f3e0fd" providerId="LiveId" clId="{7273B22C-C245-4F33-9671-B4FF89330F8E}" dt="2025-04-17T17:57:34.985" v="4361" actId="14100"/>
        <pc:sldMkLst>
          <pc:docMk/>
          <pc:sldMk cId="2544863509" sldId="259"/>
        </pc:sldMkLst>
        <pc:spChg chg="add mod">
          <ac:chgData name="Samuel Aldous" userId="0ff3eb4db5f3e0fd" providerId="LiveId" clId="{7273B22C-C245-4F33-9671-B4FF89330F8E}" dt="2025-04-17T17:57:06.280" v="4356"/>
          <ac:spMkLst>
            <pc:docMk/>
            <pc:sldMk cId="2544863509" sldId="259"/>
            <ac:spMk id="2" creationId="{916AE047-FCCB-B2BC-F40C-9D29AEE4FC50}"/>
          </ac:spMkLst>
        </pc:spChg>
        <pc:picChg chg="add mod">
          <ac:chgData name="Samuel Aldous" userId="0ff3eb4db5f3e0fd" providerId="LiveId" clId="{7273B22C-C245-4F33-9671-B4FF89330F8E}" dt="2025-04-17T17:57:34.985" v="4361" actId="14100"/>
          <ac:picMkLst>
            <pc:docMk/>
            <pc:sldMk cId="2544863509" sldId="259"/>
            <ac:picMk id="4" creationId="{0B00B1FA-2B19-4869-1D27-69A443308DDB}"/>
          </ac:picMkLst>
        </pc:picChg>
      </pc:sldChg>
      <pc:sldChg chg="modSp mod ord">
        <pc:chgData name="Samuel Aldous" userId="0ff3eb4db5f3e0fd" providerId="LiveId" clId="{7273B22C-C245-4F33-9671-B4FF89330F8E}" dt="2025-04-17T17:57:06.280" v="4356"/>
        <pc:sldMkLst>
          <pc:docMk/>
          <pc:sldMk cId="2142045004" sldId="260"/>
        </pc:sldMkLst>
        <pc:spChg chg="mod">
          <ac:chgData name="Samuel Aldous" userId="0ff3eb4db5f3e0fd" providerId="LiveId" clId="{7273B22C-C245-4F33-9671-B4FF89330F8E}" dt="2025-04-17T17:57:06.280" v="4356"/>
          <ac:spMkLst>
            <pc:docMk/>
            <pc:sldMk cId="2142045004" sldId="260"/>
            <ac:spMk id="2" creationId="{42BC03BC-A176-4603-B319-BEEB53851EAF}"/>
          </ac:spMkLst>
        </pc:spChg>
      </pc:sldChg>
      <pc:sldChg chg="addSp modSp new mod">
        <pc:chgData name="Samuel Aldous" userId="0ff3eb4db5f3e0fd" providerId="LiveId" clId="{7273B22C-C245-4F33-9671-B4FF89330F8E}" dt="2025-04-19T15:36:19.038" v="4883"/>
        <pc:sldMkLst>
          <pc:docMk/>
          <pc:sldMk cId="170184987" sldId="261"/>
        </pc:sldMkLst>
        <pc:spChg chg="add mod">
          <ac:chgData name="Samuel Aldous" userId="0ff3eb4db5f3e0fd" providerId="LiveId" clId="{7273B22C-C245-4F33-9671-B4FF89330F8E}" dt="2025-04-19T15:36:19.038" v="4883"/>
          <ac:spMkLst>
            <pc:docMk/>
            <pc:sldMk cId="170184987" sldId="261"/>
            <ac:spMk id="2" creationId="{C2402DA4-11EE-8708-2087-613F15B6AEEE}"/>
          </ac:spMkLst>
        </pc:spChg>
      </pc:sldChg>
      <pc:sldChg chg="addSp modSp new del mod">
        <pc:chgData name="Samuel Aldous" userId="0ff3eb4db5f3e0fd" providerId="LiveId" clId="{7273B22C-C245-4F33-9671-B4FF89330F8E}" dt="2025-04-19T15:36:28.534" v="4884" actId="47"/>
        <pc:sldMkLst>
          <pc:docMk/>
          <pc:sldMk cId="1233152676" sldId="262"/>
        </pc:sldMkLst>
      </pc:sldChg>
      <pc:sldChg chg="addSp modSp new mod">
        <pc:chgData name="Samuel Aldous" userId="0ff3eb4db5f3e0fd" providerId="LiveId" clId="{7273B22C-C245-4F33-9671-B4FF89330F8E}" dt="2025-04-19T15:36:33.008" v="4886" actId="20577"/>
        <pc:sldMkLst>
          <pc:docMk/>
          <pc:sldMk cId="2480000070" sldId="263"/>
        </pc:sldMkLst>
        <pc:spChg chg="add mod">
          <ac:chgData name="Samuel Aldous" userId="0ff3eb4db5f3e0fd" providerId="LiveId" clId="{7273B22C-C245-4F33-9671-B4FF89330F8E}" dt="2025-04-19T15:36:33.008" v="4886" actId="20577"/>
          <ac:spMkLst>
            <pc:docMk/>
            <pc:sldMk cId="2480000070" sldId="263"/>
            <ac:spMk id="2" creationId="{A8389FEB-A693-BCAD-76FA-27FB4DFEF374}"/>
          </ac:spMkLst>
        </pc:spChg>
      </pc:sldChg>
      <pc:sldChg chg="addSp modSp new mod">
        <pc:chgData name="Samuel Aldous" userId="0ff3eb4db5f3e0fd" providerId="LiveId" clId="{7273B22C-C245-4F33-9671-B4FF89330F8E}" dt="2025-04-19T15:36:36.031" v="4888" actId="20577"/>
        <pc:sldMkLst>
          <pc:docMk/>
          <pc:sldMk cId="1010243734" sldId="264"/>
        </pc:sldMkLst>
        <pc:spChg chg="add mod">
          <ac:chgData name="Samuel Aldous" userId="0ff3eb4db5f3e0fd" providerId="LiveId" clId="{7273B22C-C245-4F33-9671-B4FF89330F8E}" dt="2025-04-19T15:36:36.031" v="4888" actId="20577"/>
          <ac:spMkLst>
            <pc:docMk/>
            <pc:sldMk cId="1010243734" sldId="264"/>
            <ac:spMk id="2" creationId="{C35AEC6F-DF4C-E153-C994-06805D4263D7}"/>
          </ac:spMkLst>
        </pc:spChg>
      </pc:sldChg>
      <pc:sldChg chg="addSp modSp new mod">
        <pc:chgData name="Samuel Aldous" userId="0ff3eb4db5f3e0fd" providerId="LiveId" clId="{7273B22C-C245-4F33-9671-B4FF89330F8E}" dt="2025-04-19T17:51:42.564" v="5125" actId="14100"/>
        <pc:sldMkLst>
          <pc:docMk/>
          <pc:sldMk cId="2984588856" sldId="265"/>
        </pc:sldMkLst>
        <pc:spChg chg="add mod">
          <ac:chgData name="Samuel Aldous" userId="0ff3eb4db5f3e0fd" providerId="LiveId" clId="{7273B22C-C245-4F33-9671-B4FF89330F8E}" dt="2025-04-19T17:30:03.986" v="5122" actId="20577"/>
          <ac:spMkLst>
            <pc:docMk/>
            <pc:sldMk cId="2984588856" sldId="265"/>
            <ac:spMk id="2" creationId="{124A81C1-5794-6FCB-B678-5F86D3EBF6A7}"/>
          </ac:spMkLst>
        </pc:spChg>
        <pc:spChg chg="add mod">
          <ac:chgData name="Samuel Aldous" userId="0ff3eb4db5f3e0fd" providerId="LiveId" clId="{7273B22C-C245-4F33-9671-B4FF89330F8E}" dt="2025-04-19T17:51:42.564" v="5125" actId="14100"/>
          <ac:spMkLst>
            <pc:docMk/>
            <pc:sldMk cId="2984588856" sldId="265"/>
            <ac:spMk id="3" creationId="{A9109258-3398-4635-1FA2-130A2FF0F760}"/>
          </ac:spMkLst>
        </pc:spChg>
      </pc:sldChg>
      <pc:sldMasterChg chg="modSp modSldLayout">
        <pc:chgData name="Samuel Aldous" userId="0ff3eb4db5f3e0fd" providerId="LiveId" clId="{7273B22C-C245-4F33-9671-B4FF89330F8E}" dt="2025-04-17T17:57:06.280" v="4356"/>
        <pc:sldMasterMkLst>
          <pc:docMk/>
          <pc:sldMasterMk cId="1639791294" sldId="2147483660"/>
        </pc:sldMasterMkLst>
        <pc:sldLayoutChg chg="modSp">
          <pc:chgData name="Samuel Aldous" userId="0ff3eb4db5f3e0fd" providerId="LiveId" clId="{7273B22C-C245-4F33-9671-B4FF89330F8E}" dt="2025-04-17T17:57:06.280" v="4356"/>
          <pc:sldLayoutMkLst>
            <pc:docMk/>
            <pc:sldMasterMk cId="1639791294" sldId="2147483660"/>
            <pc:sldLayoutMk cId="880864121" sldId="2147483661"/>
          </pc:sldLayoutMkLst>
        </pc:sldLayoutChg>
        <pc:sldLayoutChg chg="modSp">
          <pc:chgData name="Samuel Aldous" userId="0ff3eb4db5f3e0fd" providerId="LiveId" clId="{7273B22C-C245-4F33-9671-B4FF89330F8E}" dt="2025-04-17T17:57:06.280" v="4356"/>
          <pc:sldLayoutMkLst>
            <pc:docMk/>
            <pc:sldMasterMk cId="1639791294" sldId="2147483660"/>
            <pc:sldLayoutMk cId="3519707564" sldId="2147483663"/>
          </pc:sldLayoutMkLst>
        </pc:sldLayoutChg>
        <pc:sldLayoutChg chg="modSp">
          <pc:chgData name="Samuel Aldous" userId="0ff3eb4db5f3e0fd" providerId="LiveId" clId="{7273B22C-C245-4F33-9671-B4FF89330F8E}" dt="2025-04-17T17:57:06.280" v="4356"/>
          <pc:sldLayoutMkLst>
            <pc:docMk/>
            <pc:sldMasterMk cId="1639791294" sldId="2147483660"/>
            <pc:sldLayoutMk cId="4106865199" sldId="2147483664"/>
          </pc:sldLayoutMkLst>
        </pc:sldLayoutChg>
        <pc:sldLayoutChg chg="modSp">
          <pc:chgData name="Samuel Aldous" userId="0ff3eb4db5f3e0fd" providerId="LiveId" clId="{7273B22C-C245-4F33-9671-B4FF89330F8E}" dt="2025-04-17T17:57:06.280" v="4356"/>
          <pc:sldLayoutMkLst>
            <pc:docMk/>
            <pc:sldMasterMk cId="1639791294" sldId="2147483660"/>
            <pc:sldLayoutMk cId="3811016800" sldId="2147483665"/>
          </pc:sldLayoutMkLst>
        </pc:sldLayoutChg>
        <pc:sldLayoutChg chg="modSp">
          <pc:chgData name="Samuel Aldous" userId="0ff3eb4db5f3e0fd" providerId="LiveId" clId="{7273B22C-C245-4F33-9671-B4FF89330F8E}" dt="2025-04-17T17:57:06.280" v="4356"/>
          <pc:sldLayoutMkLst>
            <pc:docMk/>
            <pc:sldMasterMk cId="1639791294" sldId="2147483660"/>
            <pc:sldLayoutMk cId="1898176345" sldId="2147483668"/>
          </pc:sldLayoutMkLst>
        </pc:sldLayoutChg>
        <pc:sldLayoutChg chg="modSp">
          <pc:chgData name="Samuel Aldous" userId="0ff3eb4db5f3e0fd" providerId="LiveId" clId="{7273B22C-C245-4F33-9671-B4FF89330F8E}" dt="2025-04-17T17:57:06.280" v="4356"/>
          <pc:sldLayoutMkLst>
            <pc:docMk/>
            <pc:sldMasterMk cId="1639791294" sldId="2147483660"/>
            <pc:sldLayoutMk cId="1339397477" sldId="2147483669"/>
          </pc:sldLayoutMkLst>
        </pc:sldLayoutChg>
        <pc:sldLayoutChg chg="modSp">
          <pc:chgData name="Samuel Aldous" userId="0ff3eb4db5f3e0fd" providerId="LiveId" clId="{7273B22C-C245-4F33-9671-B4FF89330F8E}" dt="2025-04-17T17:57:06.280" v="4356"/>
          <pc:sldLayoutMkLst>
            <pc:docMk/>
            <pc:sldMasterMk cId="1639791294" sldId="2147483660"/>
            <pc:sldLayoutMk cId="440341984"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03/05/2025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1</a:t>
            </a:fld>
            <a:endParaRPr lang="en-GB"/>
          </a:p>
        </p:txBody>
      </p:sp>
    </p:spTree>
    <p:extLst>
      <p:ext uri="{BB962C8B-B14F-4D97-AF65-F5344CB8AC3E}">
        <p14:creationId xmlns:p14="http://schemas.microsoft.com/office/powerpoint/2010/main" val="218235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2</a:t>
            </a:fld>
            <a:endParaRPr lang="en-GB"/>
          </a:p>
        </p:txBody>
      </p:sp>
    </p:spTree>
    <p:extLst>
      <p:ext uri="{BB962C8B-B14F-4D97-AF65-F5344CB8AC3E}">
        <p14:creationId xmlns:p14="http://schemas.microsoft.com/office/powerpoint/2010/main" val="3046526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03/05/2025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00992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03/05/2025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658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03/05/2025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5701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03/05/2025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02076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7242C-12C5-4BCA-8614-627256A12318}" type="datetimeFigureOut">
              <a:rPr lang="en-GB" smtClean="0"/>
              <a:t>03/05/2025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12704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17242C-12C5-4BCA-8614-627256A12318}" type="datetimeFigureOut">
              <a:rPr lang="en-GB" smtClean="0"/>
              <a:t>03/05/2025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2855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17242C-12C5-4BCA-8614-627256A12318}" type="datetimeFigureOut">
              <a:rPr lang="en-GB" smtClean="0"/>
              <a:t>03/05/2025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67633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17242C-12C5-4BCA-8614-627256A12318}" type="datetimeFigureOut">
              <a:rPr lang="en-GB" smtClean="0"/>
              <a:t>03/05/2025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04309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7242C-12C5-4BCA-8614-627256A12318}" type="datetimeFigureOut">
              <a:rPr lang="en-GB" smtClean="0"/>
              <a:t>03/05/2025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96296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03/05/2025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93237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03/05/2025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47461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03/05/2025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7436323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rcsb.org/structure/6M0J"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6511" y="0"/>
            <a:ext cx="8214201" cy="510032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143000" y="5380220"/>
            <a:ext cx="9906000" cy="1171411"/>
          </a:xfrm>
          <a:prstGeom prst="rect">
            <a:avLst/>
          </a:prstGeom>
          <a:noFill/>
        </p:spPr>
        <p:txBody>
          <a:bodyPr wrap="square" rtlCol="0">
            <a:spAutoFit/>
          </a:bodyPr>
          <a:lstStyle/>
          <a:p>
            <a:pPr>
              <a:lnSpc>
                <a:spcPct val="107000"/>
              </a:lnSpc>
              <a:spcAft>
                <a:spcPts val="800"/>
              </a:spcAft>
            </a:pPr>
            <a:r>
              <a:rPr lang="en-GB" sz="1100" b="1" kern="100" dirty="0">
                <a:latin typeface="Arial" panose="020B0604020202020204" pitchFamily="34" charset="0"/>
                <a:ea typeface="Aptos" panose="020B0004020202020204" pitchFamily="34" charset="0"/>
                <a:cs typeface="Arial" panose="020B0604020202020204" pitchFamily="34" charset="0"/>
              </a:rPr>
              <a:t>Figure 1</a:t>
            </a:r>
            <a:r>
              <a:rPr lang="en-GB" sz="1100" kern="100" dirty="0">
                <a:latin typeface="Arial" panose="020B0604020202020204" pitchFamily="34" charset="0"/>
                <a:ea typeface="Aptos" panose="020B0004020202020204" pitchFamily="34" charset="0"/>
                <a:cs typeface="Arial" panose="020B0604020202020204" pitchFamily="34" charset="0"/>
              </a:rPr>
              <a:t>. Sequencing activity for SARS-CoV-2 from 2020 – 2024. </a:t>
            </a:r>
            <a:r>
              <a:rPr lang="en-GB" sz="1100" b="1" kern="100" dirty="0">
                <a:latin typeface="Arial" panose="020B0604020202020204" pitchFamily="34" charset="0"/>
                <a:ea typeface="Aptos" panose="020B0004020202020204" pitchFamily="34" charset="0"/>
                <a:cs typeface="Arial" panose="020B0604020202020204" pitchFamily="34" charset="0"/>
              </a:rPr>
              <a:t>A</a:t>
            </a:r>
            <a:r>
              <a:rPr lang="en-GB" sz="1100" kern="100" dirty="0">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a:t>
            </a:r>
            <a:r>
              <a:rPr lang="en-GB" sz="1100" b="1" kern="100" dirty="0">
                <a:latin typeface="Arial" panose="020B0604020202020204" pitchFamily="34" charset="0"/>
                <a:ea typeface="Aptos" panose="020B0004020202020204" pitchFamily="34" charset="0"/>
                <a:cs typeface="Arial" panose="020B0604020202020204" pitchFamily="34" charset="0"/>
              </a:rPr>
              <a:t>(source)</a:t>
            </a:r>
            <a:r>
              <a:rPr lang="en-GB" sz="1100" kern="100" dirty="0">
                <a:latin typeface="Arial" panose="020B0604020202020204" pitchFamily="34" charset="0"/>
                <a:ea typeface="Aptos" panose="020B0004020202020204" pitchFamily="34" charset="0"/>
                <a:cs typeface="Arial" panose="020B0604020202020204" pitchFamily="34" charset="0"/>
              </a:rPr>
              <a:t>, red – alpha </a:t>
            </a:r>
            <a:r>
              <a:rPr lang="en-GB" sz="1100" b="1" kern="100" dirty="0">
                <a:latin typeface="Arial" panose="020B0604020202020204" pitchFamily="34" charset="0"/>
                <a:ea typeface="Aptos" panose="020B0004020202020204" pitchFamily="34" charset="0"/>
                <a:cs typeface="Arial" panose="020B0604020202020204" pitchFamily="34" charset="0"/>
              </a:rPr>
              <a:t>(source)</a:t>
            </a:r>
            <a:r>
              <a:rPr lang="en-GB" sz="1100" kern="100" dirty="0">
                <a:latin typeface="Arial" panose="020B0604020202020204" pitchFamily="34" charset="0"/>
                <a:ea typeface="Aptos" panose="020B0004020202020204" pitchFamily="34" charset="0"/>
                <a:cs typeface="Arial" panose="020B0604020202020204" pitchFamily="34" charset="0"/>
              </a:rPr>
              <a:t>, purple – delta </a:t>
            </a:r>
            <a:r>
              <a:rPr lang="en-GB" sz="1100" b="1" kern="100" dirty="0">
                <a:latin typeface="Arial" panose="020B0604020202020204" pitchFamily="34" charset="0"/>
                <a:ea typeface="Aptos" panose="020B0004020202020204" pitchFamily="34" charset="0"/>
                <a:cs typeface="Arial" panose="020B0604020202020204" pitchFamily="34" charset="0"/>
              </a:rPr>
              <a:t>(source)</a:t>
            </a:r>
            <a:r>
              <a:rPr lang="en-GB" sz="1100" kern="100" dirty="0">
                <a:latin typeface="Arial" panose="020B0604020202020204" pitchFamily="34" charset="0"/>
                <a:ea typeface="Aptos" panose="020B0004020202020204" pitchFamily="34" charset="0"/>
                <a:cs typeface="Arial" panose="020B0604020202020204" pitchFamily="34" charset="0"/>
              </a:rPr>
              <a:t>, pink – gamma </a:t>
            </a:r>
            <a:r>
              <a:rPr lang="en-GB" sz="1100" b="1" kern="100" dirty="0">
                <a:latin typeface="Arial" panose="020B0604020202020204" pitchFamily="34" charset="0"/>
                <a:ea typeface="Aptos" panose="020B0004020202020204" pitchFamily="34" charset="0"/>
                <a:cs typeface="Arial" panose="020B0604020202020204" pitchFamily="34" charset="0"/>
              </a:rPr>
              <a:t>(source)</a:t>
            </a:r>
            <a:r>
              <a:rPr lang="en-GB" sz="1100" kern="100" dirty="0">
                <a:latin typeface="Arial" panose="020B0604020202020204" pitchFamily="34" charset="0"/>
                <a:ea typeface="Aptos" panose="020B0004020202020204" pitchFamily="34" charset="0"/>
                <a:cs typeface="Arial" panose="020B0604020202020204" pitchFamily="34" charset="0"/>
              </a:rPr>
              <a:t>, green – omicron </a:t>
            </a:r>
            <a:r>
              <a:rPr lang="en-GB" sz="1100" b="1" kern="100" dirty="0">
                <a:latin typeface="Arial" panose="020B0604020202020204" pitchFamily="34" charset="0"/>
                <a:ea typeface="Aptos" panose="020B0004020202020204" pitchFamily="34" charset="0"/>
                <a:cs typeface="Arial" panose="020B0604020202020204" pitchFamily="34" charset="0"/>
              </a:rPr>
              <a:t>(source)</a:t>
            </a:r>
            <a:r>
              <a:rPr lang="en-GB" sz="1100" kern="100" dirty="0">
                <a:latin typeface="Arial" panose="020B0604020202020204" pitchFamily="34" charset="0"/>
                <a:ea typeface="Aptos" panose="020B0004020202020204" pitchFamily="34" charset="0"/>
                <a:cs typeface="Arial" panose="020B0604020202020204" pitchFamily="34" charset="0"/>
              </a:rPr>
              <a:t>. Also on the plot are specific dates showing the first use of that vaccine. General additive model has been used to show the relationship between sample date and the number of sequences per day. </a:t>
            </a:r>
            <a:r>
              <a:rPr lang="en-GB" sz="1100" b="1" kern="100" dirty="0">
                <a:latin typeface="Arial" panose="020B0604020202020204" pitchFamily="34" charset="0"/>
                <a:ea typeface="Aptos" panose="020B0004020202020204" pitchFamily="34" charset="0"/>
                <a:cs typeface="Arial" panose="020B0604020202020204" pitchFamily="34" charset="0"/>
              </a:rPr>
              <a:t>B</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100" b="1" kern="100" dirty="0">
                <a:latin typeface="Arial" panose="020B0604020202020204" pitchFamily="34" charset="0"/>
                <a:ea typeface="Aptos" panose="020B0004020202020204" pitchFamily="34" charset="0"/>
                <a:cs typeface="Arial" panose="020B0604020202020204" pitchFamily="34" charset="0"/>
              </a:rPr>
              <a:t>C</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100" b="1" kern="100" dirty="0">
                <a:latin typeface="Arial" panose="020B0604020202020204" pitchFamily="34" charset="0"/>
                <a:ea typeface="Aptos" panose="020B0004020202020204" pitchFamily="34" charset="0"/>
                <a:cs typeface="Arial" panose="020B0604020202020204" pitchFamily="34" charset="0"/>
              </a:rPr>
              <a:t>D</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100" b="1" kern="100" dirty="0">
                <a:latin typeface="Arial" panose="020B0604020202020204" pitchFamily="34" charset="0"/>
                <a:ea typeface="Aptos" panose="020B0004020202020204" pitchFamily="34" charset="0"/>
                <a:cs typeface="Arial" panose="020B0604020202020204" pitchFamily="34" charset="0"/>
              </a:rPr>
              <a:t>E</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E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F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100" kern="100" dirty="0">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1143000" y="5091576"/>
            <a:ext cx="9906000" cy="1277273"/>
          </a:xfrm>
          <a:prstGeom prst="rect">
            <a:avLst/>
          </a:prstGeom>
          <a:noFill/>
        </p:spPr>
        <p:txBody>
          <a:bodyPr wrap="square" rtlCol="0">
            <a:spAutoFit/>
          </a:bodyPr>
          <a:lstStyle/>
          <a:p>
            <a:r>
              <a:rPr lang="en-GB" sz="1100" b="1" dirty="0">
                <a:latin typeface="Arial" panose="020B0604020202020204" pitchFamily="34" charset="0"/>
                <a:cs typeface="Arial" panose="020B0604020202020204" pitchFamily="34" charset="0"/>
              </a:rPr>
              <a:t>Figure 2. A </a:t>
            </a:r>
            <a:r>
              <a:rPr lang="en-GB" sz="1100" dirty="0">
                <a:latin typeface="Arial" panose="020B0604020202020204" pitchFamily="34" charset="0"/>
                <a:cs typeface="Arial" panose="020B0604020202020204" pitchFamily="34" charset="0"/>
              </a:rPr>
              <a:t>Violin plot. The number of mutations per sequence increases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2023 -16.7, 2024 - 25.4. There was a significant effect of the year the sequence was taken and the number of mutations per sequence (Kruskal-Wallis: </a:t>
            </a:r>
            <a:r>
              <a:rPr lang="el-GR" sz="1100" dirty="0">
                <a:latin typeface="Arial" panose="020B0604020202020204" pitchFamily="34" charset="0"/>
                <a:cs typeface="Arial" panose="020B0604020202020204" pitchFamily="34" charset="0"/>
              </a:rPr>
              <a:t>χ2 = 1558575, </a:t>
            </a:r>
            <a:r>
              <a:rPr lang="en-GB" sz="1100" dirty="0" err="1">
                <a:latin typeface="Arial" panose="020B0604020202020204" pitchFamily="34" charset="0"/>
                <a:cs typeface="Arial" panose="020B0604020202020204" pitchFamily="34" charset="0"/>
              </a:rPr>
              <a:t>d.f.</a:t>
            </a:r>
            <a:r>
              <a:rPr lang="en-GB" sz="11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100" b="1" dirty="0">
                <a:latin typeface="Arial" panose="020B0604020202020204" pitchFamily="34" charset="0"/>
                <a:cs typeface="Arial" panose="020B0604020202020204" pitchFamily="34" charset="0"/>
              </a:rPr>
              <a:t>. B</a:t>
            </a:r>
            <a:r>
              <a:rPr lang="en-GB" sz="11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1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B2FCF7-B52A-1EEE-5EE3-F7B390A435D8}"/>
              </a:ext>
            </a:extLst>
          </p:cNvPr>
          <p:cNvPicPr>
            <a:picLocks noChangeAspect="1"/>
          </p:cNvPicPr>
          <p:nvPr/>
        </p:nvPicPr>
        <p:blipFill>
          <a:blip r:embed="rId3"/>
          <a:stretch>
            <a:fillRect/>
          </a:stretch>
        </p:blipFill>
        <p:spPr>
          <a:xfrm>
            <a:off x="1143000" y="71120"/>
            <a:ext cx="9861494" cy="4643120"/>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1143000" y="5071965"/>
            <a:ext cx="9906000" cy="600164"/>
          </a:xfrm>
          <a:prstGeom prst="rect">
            <a:avLst/>
          </a:prstGeom>
          <a:noFill/>
        </p:spPr>
        <p:txBody>
          <a:bodyPr wrap="square" rtlCol="0">
            <a:spAutoFit/>
          </a:bodyPr>
          <a:lstStyle/>
          <a:p>
            <a:r>
              <a:rPr lang="en-GB" sz="1100" b="1" dirty="0">
                <a:latin typeface="Arial" panose="020B0604020202020204" pitchFamily="34" charset="0"/>
                <a:cs typeface="Arial" panose="020B0604020202020204" pitchFamily="34" charset="0"/>
              </a:rPr>
              <a:t>Figure 3.  A </a:t>
            </a:r>
            <a:r>
              <a:rPr lang="en-GB" sz="11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Mean values for each year: 2020 - 10.8, 2021 - 29.0, 2022 - 7.95, 2023 - 3.47, 2024 - 2.25. </a:t>
            </a:r>
            <a:r>
              <a:rPr lang="en-GB" sz="1100" b="1" dirty="0">
                <a:latin typeface="Arial" panose="020B0604020202020204" pitchFamily="34" charset="0"/>
                <a:cs typeface="Arial" panose="020B0604020202020204" pitchFamily="34" charset="0"/>
              </a:rPr>
              <a:t>B</a:t>
            </a:r>
            <a:r>
              <a:rPr lang="en-GB" sz="11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1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0AC340-255D-0C4F-E3F4-B3BC8E6E8D45}"/>
              </a:ext>
            </a:extLst>
          </p:cNvPr>
          <p:cNvPicPr>
            <a:picLocks noChangeAspect="1"/>
          </p:cNvPicPr>
          <p:nvPr/>
        </p:nvPicPr>
        <p:blipFill>
          <a:blip r:embed="rId3"/>
          <a:stretch>
            <a:fillRect/>
          </a:stretch>
        </p:blipFill>
        <p:spPr>
          <a:xfrm>
            <a:off x="1143001" y="2"/>
            <a:ext cx="9806605" cy="4886959"/>
          </a:xfrm>
          <a:prstGeom prst="rect">
            <a:avLst/>
          </a:prstGeom>
        </p:spPr>
      </p:pic>
    </p:spTree>
    <p:extLst>
      <p:ext uri="{BB962C8B-B14F-4D97-AF65-F5344CB8AC3E}">
        <p14:creationId xmlns:p14="http://schemas.microsoft.com/office/powerpoint/2010/main" val="266008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BC03BC-A176-4603-B319-BEEB53851EAF}"/>
              </a:ext>
            </a:extLst>
          </p:cNvPr>
          <p:cNvSpPr txBox="1"/>
          <p:nvPr/>
        </p:nvSpPr>
        <p:spPr>
          <a:xfrm>
            <a:off x="1622394" y="5814505"/>
            <a:ext cx="9906000" cy="600164"/>
          </a:xfrm>
          <a:prstGeom prst="rect">
            <a:avLst/>
          </a:prstGeom>
          <a:noFill/>
        </p:spPr>
        <p:txBody>
          <a:bodyPr wrap="square" rtlCol="0">
            <a:spAutoFit/>
          </a:bodyPr>
          <a:lstStyle/>
          <a:p>
            <a:r>
              <a:rPr lang="en-GB" sz="1100" b="1" dirty="0">
                <a:latin typeface="Arial" panose="020B0604020202020204" pitchFamily="34" charset="0"/>
                <a:cs typeface="Arial" panose="020B0604020202020204" pitchFamily="34" charset="0"/>
              </a:rPr>
              <a:t>Figure 4.</a:t>
            </a:r>
            <a:r>
              <a:rPr lang="en-GB" sz="1100" dirty="0">
                <a:latin typeface="Arial" panose="020B0604020202020204" pitchFamily="34" charset="0"/>
                <a:cs typeface="Arial" panose="020B0604020202020204" pitchFamily="34" charset="0"/>
              </a:rPr>
              <a:t> Elbow plots.</a:t>
            </a:r>
            <a:r>
              <a:rPr lang="en-US" sz="1100" dirty="0">
                <a:latin typeface="Arial" panose="020B0604020202020204" pitchFamily="34" charset="0"/>
                <a:cs typeface="Arial" panose="020B0604020202020204" pitchFamily="34" charset="0"/>
              </a:rPr>
              <a:t> The optimal number of clusters is shown as the turning point in the in the elbow plots.</a:t>
            </a:r>
            <a:r>
              <a:rPr lang="en-GB" sz="1100" dirty="0">
                <a:latin typeface="Arial" panose="020B0604020202020204" pitchFamily="34" charset="0"/>
                <a:cs typeface="Arial" panose="020B0604020202020204" pitchFamily="34" charset="0"/>
              </a:rPr>
              <a:t> Within cluster sum of squares of the PCA assisted K-means clustering. </a:t>
            </a:r>
            <a:r>
              <a:rPr lang="en-GB" sz="1100" b="1" dirty="0">
                <a:latin typeface="Arial" panose="020B0604020202020204" pitchFamily="34" charset="0"/>
                <a:cs typeface="Arial" panose="020B0604020202020204" pitchFamily="34" charset="0"/>
              </a:rPr>
              <a:t>A</a:t>
            </a:r>
            <a:r>
              <a:rPr lang="en-GB" sz="1100" dirty="0">
                <a:latin typeface="Arial" panose="020B0604020202020204" pitchFamily="34" charset="0"/>
                <a:cs typeface="Arial" panose="020B0604020202020204" pitchFamily="34" charset="0"/>
              </a:rPr>
              <a:t> PC1 and PC2, </a:t>
            </a:r>
            <a:r>
              <a:rPr lang="en-US" sz="1100" dirty="0">
                <a:latin typeface="Arial" panose="020B0604020202020204" pitchFamily="34" charset="0"/>
                <a:cs typeface="Arial" panose="020B0604020202020204" pitchFamily="34" charset="0"/>
              </a:rPr>
              <a:t>then K-means for 1000 most common mutations on a log10 scale. </a:t>
            </a:r>
            <a:r>
              <a:rPr lang="en-US" sz="1100" b="1" dirty="0">
                <a:latin typeface="Arial" panose="020B0604020202020204" pitchFamily="34" charset="0"/>
                <a:cs typeface="Arial" panose="020B0604020202020204" pitchFamily="34" charset="0"/>
              </a:rPr>
              <a:t>B</a:t>
            </a:r>
            <a:r>
              <a:rPr lang="en-US" sz="1100" dirty="0">
                <a:latin typeface="Arial" panose="020B0604020202020204" pitchFamily="34" charset="0"/>
                <a:cs typeface="Arial" panose="020B0604020202020204" pitchFamily="34" charset="0"/>
              </a:rPr>
              <a:t> PC1:PC9, followed by K-means for the 1000 most common mutations on a log10 scale. From the elbow method, the optimal number of clusters ranges </a:t>
            </a:r>
            <a:endParaRPr lang="en-GB" sz="11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5B7775C-8D23-4687-8927-519614192944}"/>
              </a:ext>
            </a:extLst>
          </p:cNvPr>
          <p:cNvPicPr>
            <a:picLocks noChangeAspect="1"/>
          </p:cNvPicPr>
          <p:nvPr/>
        </p:nvPicPr>
        <p:blipFill rotWithShape="1">
          <a:blip r:embed="rId2"/>
          <a:srcRect r="3024" b="3339"/>
          <a:stretch/>
        </p:blipFill>
        <p:spPr>
          <a:xfrm>
            <a:off x="0" y="0"/>
            <a:ext cx="12119190" cy="5548544"/>
          </a:xfrm>
          <a:prstGeom prst="rect">
            <a:avLst/>
          </a:prstGeom>
        </p:spPr>
      </p:pic>
    </p:spTree>
    <p:extLst>
      <p:ext uri="{BB962C8B-B14F-4D97-AF65-F5344CB8AC3E}">
        <p14:creationId xmlns:p14="http://schemas.microsoft.com/office/powerpoint/2010/main" val="21420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AE047-FCCB-B2BC-F40C-9D29AEE4FC50}"/>
              </a:ext>
            </a:extLst>
          </p:cNvPr>
          <p:cNvSpPr txBox="1"/>
          <p:nvPr/>
        </p:nvSpPr>
        <p:spPr>
          <a:xfrm>
            <a:off x="1214120" y="5232402"/>
            <a:ext cx="9834880" cy="1200329"/>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 2D visualisations illustrating the differences of the dimensionality reduction techniques used for the UK SARS-CoV-2 spike glycoprotein dataset, showing 1-10 distinct clusters. The 1-10 clusters were used to work out the actual number of clusters later on. </a:t>
            </a:r>
            <a:r>
              <a:rPr lang="en-GB" b="1" dirty="0">
                <a:latin typeface="Arial" panose="020B0604020202020204" pitchFamily="34" charset="0"/>
                <a:cs typeface="Arial" panose="020B0604020202020204" pitchFamily="34" charset="0"/>
              </a:rPr>
              <a:t>A</a:t>
            </a:r>
            <a:r>
              <a:rPr lang="en-GB" dirty="0">
                <a:latin typeface="Arial" panose="020B0604020202020204" pitchFamily="34" charset="0"/>
                <a:cs typeface="Arial" panose="020B0604020202020204" pitchFamily="34" charset="0"/>
              </a:rPr>
              <a:t> PCA visualisation. </a:t>
            </a:r>
            <a:r>
              <a:rPr lang="en-GB" b="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t-SNE visualisation. </a:t>
            </a:r>
            <a:r>
              <a:rPr lang="en-GB" b="1"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UMAP visualisation.</a:t>
            </a:r>
          </a:p>
        </p:txBody>
      </p:sp>
      <p:pic>
        <p:nvPicPr>
          <p:cNvPr id="4" name="Picture 3" descr="A group of colorful dots&#10;&#10;AI-generated content may be incorrect.">
            <a:extLst>
              <a:ext uri="{FF2B5EF4-FFF2-40B4-BE49-F238E27FC236}">
                <a16:creationId xmlns:a16="http://schemas.microsoft.com/office/drawing/2014/main" id="{0B00B1FA-2B19-4869-1D27-69A443308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73" y="955041"/>
            <a:ext cx="11943007" cy="3107300"/>
          </a:xfrm>
          <a:prstGeom prst="rect">
            <a:avLst/>
          </a:prstGeom>
        </p:spPr>
      </p:pic>
    </p:spTree>
    <p:extLst>
      <p:ext uri="{BB962C8B-B14F-4D97-AF65-F5344CB8AC3E}">
        <p14:creationId xmlns:p14="http://schemas.microsoft.com/office/powerpoint/2010/main" val="254486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402DA4-11EE-8708-2087-613F15B6AEEE}"/>
              </a:ext>
            </a:extLst>
          </p:cNvPr>
          <p:cNvSpPr txBox="1"/>
          <p:nvPr/>
        </p:nvSpPr>
        <p:spPr>
          <a:xfrm>
            <a:off x="1143000" y="5344162"/>
            <a:ext cx="990600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6</a:t>
            </a:r>
            <a:r>
              <a:rPr lang="en-GB" dirty="0">
                <a:latin typeface="Arial" panose="020B0604020202020204" pitchFamily="34" charset="0"/>
                <a:cs typeface="Arial" panose="020B0604020202020204" pitchFamily="34" charset="0"/>
              </a:rPr>
              <a:t>. </a:t>
            </a:r>
            <a:r>
              <a:rPr lang="en-GB" b="1" dirty="0">
                <a:latin typeface="Arial" panose="020B0604020202020204" pitchFamily="34" charset="0"/>
                <a:cs typeface="Arial" panose="020B0604020202020204" pitchFamily="34" charset="0"/>
              </a:rPr>
              <a:t>A </a:t>
            </a:r>
            <a:r>
              <a:rPr lang="en-GB" dirty="0">
                <a:latin typeface="Arial" panose="020B0604020202020204" pitchFamily="34" charset="0"/>
                <a:ea typeface="Aptos" panose="020B0004020202020204" pitchFamily="34" charset="0"/>
              </a:rPr>
              <a:t>Figure 2D visualisation of the SARS-CoV-2 spike protein mutations in the UK with </a:t>
            </a:r>
            <a:r>
              <a:rPr lang="en-GB" b="1" dirty="0">
                <a:latin typeface="Arial" panose="020B0604020202020204" pitchFamily="34" charset="0"/>
                <a:ea typeface="Aptos" panose="020B0004020202020204" pitchFamily="34" charset="0"/>
              </a:rPr>
              <a:t>X </a:t>
            </a:r>
            <a:r>
              <a:rPr lang="en-GB" dirty="0">
                <a:latin typeface="Arial" panose="020B0604020202020204" pitchFamily="34" charset="0"/>
                <a:ea typeface="Aptos" panose="020B0004020202020204" pitchFamily="34" charset="0"/>
              </a:rPr>
              <a:t>clusters using t-SNE</a:t>
            </a:r>
            <a:r>
              <a:rPr lang="en-GB" b="1" dirty="0">
                <a:latin typeface="Arial" panose="020B0604020202020204" pitchFamily="34" charset="0"/>
                <a:ea typeface="Aptos" panose="020B0004020202020204" pitchFamily="34" charset="0"/>
              </a:rPr>
              <a:t> </a:t>
            </a:r>
            <a:r>
              <a:rPr lang="en-GB" dirty="0">
                <a:latin typeface="Arial" panose="020B0604020202020204" pitchFamily="34" charset="0"/>
                <a:ea typeface="Aptos" panose="020B0004020202020204" pitchFamily="34" charset="0"/>
              </a:rPr>
              <a:t>dimensionality reduction method paired with K-means. </a:t>
            </a:r>
            <a:r>
              <a:rPr lang="en-GB" b="1" dirty="0">
                <a:latin typeface="Arial" panose="020B0604020202020204" pitchFamily="34" charset="0"/>
                <a:ea typeface="Aptos" panose="020B0004020202020204" pitchFamily="34" charset="0"/>
              </a:rPr>
              <a:t>B </a:t>
            </a:r>
            <a:r>
              <a:rPr lang="en-GB" dirty="0">
                <a:latin typeface="Arial" panose="020B0604020202020204" pitchFamily="34" charset="0"/>
                <a:cs typeface="Arial" panose="020B0604020202020204" pitchFamily="34" charset="0"/>
              </a:rPr>
              <a:t>Box plot comparing the number sequences per centroid</a:t>
            </a:r>
          </a:p>
        </p:txBody>
      </p:sp>
    </p:spTree>
    <p:extLst>
      <p:ext uri="{BB962C8B-B14F-4D97-AF65-F5344CB8AC3E}">
        <p14:creationId xmlns:p14="http://schemas.microsoft.com/office/powerpoint/2010/main" val="17018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89FEB-A693-BCAD-76FA-27FB4DFEF374}"/>
              </a:ext>
            </a:extLst>
          </p:cNvPr>
          <p:cNvSpPr txBox="1"/>
          <p:nvPr/>
        </p:nvSpPr>
        <p:spPr>
          <a:xfrm>
            <a:off x="1188720" y="4978400"/>
            <a:ext cx="961136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7. </a:t>
            </a:r>
            <a:r>
              <a:rPr lang="en-GB" sz="1800" kern="100" dirty="0">
                <a:effectLst/>
                <a:latin typeface="Arial" panose="020B0604020202020204" pitchFamily="34" charset="0"/>
                <a:ea typeface="Aptos" panose="020B0004020202020204" pitchFamily="34" charset="0"/>
                <a:cs typeface="Arial" panose="020B0604020202020204" pitchFamily="34" charset="0"/>
              </a:rPr>
              <a:t>Cluster evolution over time</a:t>
            </a:r>
            <a:r>
              <a:rPr lang="en-GB" kern="100" dirty="0">
                <a:latin typeface="Arial" panose="020B0604020202020204" pitchFamily="34" charset="0"/>
                <a:ea typeface="Aptos" panose="020B0004020202020204" pitchFamily="34" charset="0"/>
                <a:cs typeface="Arial" panose="020B0604020202020204" pitchFamily="34" charset="0"/>
              </a:rPr>
              <a:t>. A </a:t>
            </a:r>
            <a:r>
              <a:rPr lang="en-GB" sz="1800" kern="100" dirty="0">
                <a:effectLst/>
                <a:latin typeface="Arial" panose="020B0604020202020204" pitchFamily="34" charset="0"/>
                <a:ea typeface="Aptos" panose="020B0004020202020204" pitchFamily="34" charset="0"/>
                <a:cs typeface="Arial" panose="020B0604020202020204" pitchFamily="34" charset="0"/>
              </a:rPr>
              <a:t>scatter plot clusters over time, will show the evolution of the clusters, what clusters share the same root</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000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AEC6F-DF4C-E153-C994-06805D4263D7}"/>
              </a:ext>
            </a:extLst>
          </p:cNvPr>
          <p:cNvSpPr txBox="1"/>
          <p:nvPr/>
        </p:nvSpPr>
        <p:spPr>
          <a:xfrm>
            <a:off x="1198880" y="5039360"/>
            <a:ext cx="969264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8.</a:t>
            </a:r>
            <a:r>
              <a:rPr lang="en-GB" dirty="0">
                <a:latin typeface="Arial" panose="020B0604020202020204" pitchFamily="34" charset="0"/>
                <a:cs typeface="Arial" panose="020B0604020202020204" pitchFamily="34" charset="0"/>
              </a:rPr>
              <a:t> Map of clusters across the regions of UK. Map was generated using R. Each country is coloured according to the dominant cluster. No data was available for Northern Ireland, which has been coloured white.</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24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A81C1-5794-6FCB-B678-5F86D3EBF6A7}"/>
              </a:ext>
            </a:extLst>
          </p:cNvPr>
          <p:cNvSpPr txBox="1"/>
          <p:nvPr/>
        </p:nvSpPr>
        <p:spPr>
          <a:xfrm>
            <a:off x="1036321" y="4937529"/>
            <a:ext cx="10109200" cy="646331"/>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9.</a:t>
            </a:r>
            <a:r>
              <a:rPr lang="en-GB" dirty="0">
                <a:latin typeface="Arial" panose="020B0604020202020204" pitchFamily="34" charset="0"/>
                <a:cs typeface="Arial" panose="020B0604020202020204" pitchFamily="34" charset="0"/>
              </a:rPr>
              <a:t> 3D visualisation of spike glycoprotein binding to human ACE2 receptor. RBD residues have been coloured X and RBM residues have been coloured Y.</a:t>
            </a:r>
            <a:endParaRPr lang="en-GB"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9109258-3398-4635-1FA2-130A2FF0F760}"/>
              </a:ext>
            </a:extLst>
          </p:cNvPr>
          <p:cNvSpPr txBox="1"/>
          <p:nvPr/>
        </p:nvSpPr>
        <p:spPr>
          <a:xfrm>
            <a:off x="2867891" y="987136"/>
            <a:ext cx="6400800" cy="646331"/>
          </a:xfrm>
          <a:prstGeom prst="rect">
            <a:avLst/>
          </a:prstGeom>
          <a:noFill/>
        </p:spPr>
        <p:txBody>
          <a:bodyPr wrap="square" rtlCol="0">
            <a:spAutoFit/>
          </a:bodyPr>
          <a:lstStyle/>
          <a:p>
            <a:r>
              <a:rPr lang="en-GB">
                <a:hlinkClick r:id="rId2"/>
              </a:rPr>
              <a:t>RCSB PDB - 6M0J: Crystal structure of SARS-CoV-2 spike receptor-binding domain bound with ACE2</a:t>
            </a:r>
            <a:endParaRPr lang="en-GB" dirty="0"/>
          </a:p>
        </p:txBody>
      </p:sp>
    </p:spTree>
    <p:extLst>
      <p:ext uri="{BB962C8B-B14F-4D97-AF65-F5344CB8AC3E}">
        <p14:creationId xmlns:p14="http://schemas.microsoft.com/office/powerpoint/2010/main" val="2984588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755</Words>
  <Application>Microsoft Office PowerPoint</Application>
  <PresentationFormat>Widescreen</PresentationFormat>
  <Paragraphs>13</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Samuel Aldous</cp:lastModifiedBy>
  <cp:revision>23</cp:revision>
  <dcterms:created xsi:type="dcterms:W3CDTF">2025-03-04T14:31:09Z</dcterms:created>
  <dcterms:modified xsi:type="dcterms:W3CDTF">2025-05-03T10:52:01Z</dcterms:modified>
</cp:coreProperties>
</file>