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9" r:id="rId1"/>
  </p:sldMasterIdLst>
  <p:sldIdLst>
    <p:sldId id="256" r:id="rId2"/>
    <p:sldId id="257" r:id="rId3"/>
    <p:sldId id="261" r:id="rId4"/>
    <p:sldId id="262" r:id="rId5"/>
    <p:sldId id="264" r:id="rId6"/>
    <p:sldId id="263" r:id="rId7"/>
    <p:sldId id="265" r:id="rId8"/>
    <p:sldId id="275" r:id="rId9"/>
    <p:sldId id="27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LID4096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895" autoAdjust="0"/>
    <p:restoredTop sz="94660"/>
  </p:normalViewPr>
  <p:slideViewPr>
    <p:cSldViewPr snapToGrid="0">
      <p:cViewPr>
        <p:scale>
          <a:sx n="37" d="100"/>
          <a:sy n="37" d="100"/>
        </p:scale>
        <p:origin x="2486" y="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D0962-E538-4C59-B794-4C880F3B688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LID4096"/>
        </a:p>
      </dgm:t>
    </dgm:pt>
    <dgm:pt modelId="{625E0FBF-3C75-4D8E-861C-5DCD226D4DE3}">
      <dgm:prSet/>
      <dgm:spPr/>
      <dgm:t>
        <a:bodyPr/>
        <a:lstStyle/>
        <a:p>
          <a:r>
            <a:rPr lang="en-US" b="1" i="0" baseline="0"/>
            <a:t>Tier architecture</a:t>
          </a:r>
          <a:endParaRPr lang="en-IL"/>
        </a:p>
      </dgm:t>
    </dgm:pt>
    <dgm:pt modelId="{4EFECA46-6915-4CC7-A564-4E4F83657782}" type="parTrans" cxnId="{E63EFCE5-EDE5-4F0F-A77D-F0F0F5F03023}">
      <dgm:prSet/>
      <dgm:spPr/>
      <dgm:t>
        <a:bodyPr/>
        <a:lstStyle/>
        <a:p>
          <a:endParaRPr lang="LID4096"/>
        </a:p>
      </dgm:t>
    </dgm:pt>
    <dgm:pt modelId="{7055DAAA-0F7C-44EE-B974-446D03B4A61C}" type="sibTrans" cxnId="{E63EFCE5-EDE5-4F0F-A77D-F0F0F5F03023}">
      <dgm:prSet/>
      <dgm:spPr/>
      <dgm:t>
        <a:bodyPr/>
        <a:lstStyle/>
        <a:p>
          <a:endParaRPr lang="LID4096"/>
        </a:p>
      </dgm:t>
    </dgm:pt>
    <dgm:pt modelId="{4D773499-DB31-4D03-9518-E5785671D6DB}" type="pres">
      <dgm:prSet presAssocID="{7B6D0962-E538-4C59-B794-4C880F3B688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ADFEC1F-2558-4141-A42B-BA3050C0884D}" type="pres">
      <dgm:prSet presAssocID="{625E0FBF-3C75-4D8E-861C-5DCD226D4DE3}" presName="circle1" presStyleLbl="node1" presStyleIdx="0" presStyleCnt="1"/>
      <dgm:spPr/>
    </dgm:pt>
    <dgm:pt modelId="{0C8C3A2A-682E-4696-BF00-01B8C4027EBC}" type="pres">
      <dgm:prSet presAssocID="{625E0FBF-3C75-4D8E-861C-5DCD226D4DE3}" presName="space" presStyleCnt="0"/>
      <dgm:spPr/>
    </dgm:pt>
    <dgm:pt modelId="{EA521873-5F58-48C9-8769-F2EE4D93704E}" type="pres">
      <dgm:prSet presAssocID="{625E0FBF-3C75-4D8E-861C-5DCD226D4DE3}" presName="rect1" presStyleLbl="alignAcc1" presStyleIdx="0" presStyleCnt="1"/>
      <dgm:spPr/>
    </dgm:pt>
    <dgm:pt modelId="{308A1417-14DF-4013-8366-E0954620FB5E}" type="pres">
      <dgm:prSet presAssocID="{625E0FBF-3C75-4D8E-861C-5DCD226D4DE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5C73D0B-C0AC-4265-8A55-34E4C0D23B76}" type="presOf" srcId="{625E0FBF-3C75-4D8E-861C-5DCD226D4DE3}" destId="{EA521873-5F58-48C9-8769-F2EE4D93704E}" srcOrd="0" destOrd="0" presId="urn:microsoft.com/office/officeart/2005/8/layout/target3"/>
    <dgm:cxn modelId="{FF339418-9F38-4D34-A96F-1EE0A1F81900}" type="presOf" srcId="{7B6D0962-E538-4C59-B794-4C880F3B688D}" destId="{4D773499-DB31-4D03-9518-E5785671D6DB}" srcOrd="0" destOrd="0" presId="urn:microsoft.com/office/officeart/2005/8/layout/target3"/>
    <dgm:cxn modelId="{E63EFCE5-EDE5-4F0F-A77D-F0F0F5F03023}" srcId="{7B6D0962-E538-4C59-B794-4C880F3B688D}" destId="{625E0FBF-3C75-4D8E-861C-5DCD226D4DE3}" srcOrd="0" destOrd="0" parTransId="{4EFECA46-6915-4CC7-A564-4E4F83657782}" sibTransId="{7055DAAA-0F7C-44EE-B974-446D03B4A61C}"/>
    <dgm:cxn modelId="{B79897F8-8221-4B03-9BEF-E4765B02DEA0}" type="presOf" srcId="{625E0FBF-3C75-4D8E-861C-5DCD226D4DE3}" destId="{308A1417-14DF-4013-8366-E0954620FB5E}" srcOrd="1" destOrd="0" presId="urn:microsoft.com/office/officeart/2005/8/layout/target3"/>
    <dgm:cxn modelId="{3BA1F794-2428-4902-8A4A-9B9C947D2076}" type="presParOf" srcId="{4D773499-DB31-4D03-9518-E5785671D6DB}" destId="{BADFEC1F-2558-4141-A42B-BA3050C0884D}" srcOrd="0" destOrd="0" presId="urn:microsoft.com/office/officeart/2005/8/layout/target3"/>
    <dgm:cxn modelId="{EB1C6D8C-B8AA-4095-8039-CB5AC6173968}" type="presParOf" srcId="{4D773499-DB31-4D03-9518-E5785671D6DB}" destId="{0C8C3A2A-682E-4696-BF00-01B8C4027EBC}" srcOrd="1" destOrd="0" presId="urn:microsoft.com/office/officeart/2005/8/layout/target3"/>
    <dgm:cxn modelId="{E08D8183-C86A-4844-82B2-C3266DBAC726}" type="presParOf" srcId="{4D773499-DB31-4D03-9518-E5785671D6DB}" destId="{EA521873-5F58-48C9-8769-F2EE4D93704E}" srcOrd="2" destOrd="0" presId="urn:microsoft.com/office/officeart/2005/8/layout/target3"/>
    <dgm:cxn modelId="{20391A4D-CCC8-4D87-AA2E-87E209EBB7B7}" type="presParOf" srcId="{4D773499-DB31-4D03-9518-E5785671D6DB}" destId="{308A1417-14DF-4013-8366-E0954620FB5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FEC1F-2558-4141-A42B-BA3050C0884D}">
      <dsp:nvSpPr>
        <dsp:cNvPr id="0" name=""/>
        <dsp:cNvSpPr/>
      </dsp:nvSpPr>
      <dsp:spPr>
        <a:xfrm>
          <a:off x="0" y="0"/>
          <a:ext cx="1234440" cy="123444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21873-5F58-48C9-8769-F2EE4D93704E}">
      <dsp:nvSpPr>
        <dsp:cNvPr id="0" name=""/>
        <dsp:cNvSpPr/>
      </dsp:nvSpPr>
      <dsp:spPr>
        <a:xfrm>
          <a:off x="617219" y="0"/>
          <a:ext cx="9624060" cy="12344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b="1" i="0" kern="1200" baseline="0"/>
            <a:t>Tier architecture</a:t>
          </a:r>
          <a:endParaRPr lang="en-IL" sz="5700" kern="1200"/>
        </a:p>
      </dsp:txBody>
      <dsp:txXfrm>
        <a:off x="617219" y="0"/>
        <a:ext cx="9624060" cy="1234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4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January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1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January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4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January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January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January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January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8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January 12,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8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January 12,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0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January 12,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6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January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January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5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800" cap="none" spc="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January 12,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800" cap="none" spc="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9268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12000"/>
        </a:lnSpc>
        <a:spcBef>
          <a:spcPct val="0"/>
        </a:spcBef>
        <a:buNone/>
        <a:defRPr sz="4000" b="1" i="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B4DDB54-9DBB-11EE-8BA8-1FD547F9B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Android Application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By: Shavit Luzon</a:t>
            </a:r>
            <a:endParaRPr lang="LID4096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82AE079-F865-7691-8349-05C24877A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6633174" cy="1248274"/>
          </a:xfrm>
        </p:spPr>
        <p:txBody>
          <a:bodyPr anchor="b">
            <a:no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</a:rPr>
              <a:t>Give </a:t>
            </a:r>
            <a:r>
              <a:rPr lang="en-US" sz="6600" dirty="0"/>
              <a:t>and</a:t>
            </a:r>
            <a:r>
              <a:rPr lang="en-US" sz="6600" dirty="0">
                <a:solidFill>
                  <a:schemeClr val="bg1"/>
                </a:solidFill>
              </a:rPr>
              <a:t> take</a:t>
            </a:r>
            <a:endParaRPr lang="LID4096" sz="6600" dirty="0">
              <a:solidFill>
                <a:schemeClr val="bg1"/>
              </a:solidFill>
            </a:endParaRPr>
          </a:p>
        </p:txBody>
      </p:sp>
      <p:pic>
        <p:nvPicPr>
          <p:cNvPr id="20" name="Picture 3" descr="לוכדת נוזל צבע מים ודיו">
            <a:extLst>
              <a:ext uri="{FF2B5EF4-FFF2-40B4-BE49-F238E27FC236}">
                <a16:creationId xmlns:a16="http://schemas.microsoft.com/office/drawing/2014/main" id="{F6CA948E-1263-DE57-E61D-DAD4F9EA0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21" r="45313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3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1354C812-5579-1CCE-52AF-D359B4E5A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77" y="188813"/>
            <a:ext cx="2752245" cy="5964655"/>
          </a:xfrm>
        </p:spPr>
      </p:pic>
    </p:spTree>
    <p:extLst>
      <p:ext uri="{BB962C8B-B14F-4D97-AF65-F5344CB8AC3E}">
        <p14:creationId xmlns:p14="http://schemas.microsoft.com/office/powerpoint/2010/main" val="323273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7" name="מציין מיקום תוכן 6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7ABEB9BD-A953-519D-6299-70213C192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54" y="0"/>
            <a:ext cx="2854163" cy="6185532"/>
          </a:xfrm>
        </p:spPr>
      </p:pic>
    </p:spTree>
    <p:extLst>
      <p:ext uri="{BB962C8B-B14F-4D97-AF65-F5344CB8AC3E}">
        <p14:creationId xmlns:p14="http://schemas.microsoft.com/office/powerpoint/2010/main" val="332152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7" name="מציין מיקום תוכן 6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7ABEB9BD-A953-519D-6299-70213C192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54" y="0"/>
            <a:ext cx="2854163" cy="6185532"/>
          </a:xfrm>
        </p:spPr>
      </p:pic>
      <p:pic>
        <p:nvPicPr>
          <p:cNvPr id="4" name="תמונה 3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096C9430-CBC5-0B34-774C-CCDF8CE03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59" y="0"/>
            <a:ext cx="3164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0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10" name="מציין מיקום תוכן 9">
            <a:extLst>
              <a:ext uri="{FF2B5EF4-FFF2-40B4-BE49-F238E27FC236}">
                <a16:creationId xmlns:a16="http://schemas.microsoft.com/office/drawing/2014/main" id="{A857036E-3E63-663F-4B9D-E7371E8AC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594" y="-568960"/>
            <a:ext cx="3463763" cy="7506655"/>
          </a:xfrm>
        </p:spPr>
      </p:pic>
    </p:spTree>
    <p:extLst>
      <p:ext uri="{BB962C8B-B14F-4D97-AF65-F5344CB8AC3E}">
        <p14:creationId xmlns:p14="http://schemas.microsoft.com/office/powerpoint/2010/main" val="72152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4" name="תמונה 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17FD576-9698-6795-C355-B3182938E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611" y="0"/>
            <a:ext cx="3164458" cy="6858000"/>
          </a:xfrm>
          <a:prstGeom prst="rect">
            <a:avLst/>
          </a:prstGeom>
        </p:spPr>
      </p:pic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BD0E6B5-7FF3-D592-C675-0BEA3C99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7052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5" name="מציין מיקום תוכן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BD2D096A-B842-A660-3DD8-A9F1DBCFE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36" y="-306867"/>
            <a:ext cx="3768563" cy="8167216"/>
          </a:xfrm>
        </p:spPr>
      </p:pic>
    </p:spTree>
    <p:extLst>
      <p:ext uri="{BB962C8B-B14F-4D97-AF65-F5344CB8AC3E}">
        <p14:creationId xmlns:p14="http://schemas.microsoft.com/office/powerpoint/2010/main" val="4896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7" name="מציין מיקום תוכן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FC924BBD-3496-C46B-DC63-979522A72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97" y="-568960"/>
            <a:ext cx="3637954" cy="7884160"/>
          </a:xfrm>
        </p:spPr>
      </p:pic>
    </p:spTree>
    <p:extLst>
      <p:ext uri="{BB962C8B-B14F-4D97-AF65-F5344CB8AC3E}">
        <p14:creationId xmlns:p14="http://schemas.microsoft.com/office/powerpoint/2010/main" val="413232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4455BCE7-7F26-8E51-2C8F-B131442D0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544" y="-4760149"/>
            <a:ext cx="5360912" cy="11618149"/>
          </a:xfrm>
        </p:spPr>
      </p:pic>
    </p:spTree>
    <p:extLst>
      <p:ext uri="{BB962C8B-B14F-4D97-AF65-F5344CB8AC3E}">
        <p14:creationId xmlns:p14="http://schemas.microsoft.com/office/powerpoint/2010/main" val="104028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3E355B3C-C21C-4CED-96E5-68A42FC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098DA8B-EA96-7831-B44B-A7EC2610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74" y="859330"/>
            <a:ext cx="7329225" cy="1473797"/>
          </a:xfrm>
        </p:spPr>
        <p:txBody>
          <a:bodyPr anchor="t">
            <a:normAutofit/>
          </a:bodyPr>
          <a:lstStyle/>
          <a:p>
            <a:r>
              <a:rPr lang="en-US" dirty="0"/>
              <a:t>System’s vision</a:t>
            </a:r>
            <a:endParaRPr lang="LID4096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DD61BA-E1FB-7C1E-FDEF-E751228D3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26" y="1872218"/>
            <a:ext cx="10820400" cy="530531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For </a:t>
            </a:r>
            <a:r>
              <a:rPr lang="en-US" sz="24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Ariel university students/staff that are smartphone users, </a:t>
            </a:r>
            <a:r>
              <a:rPr lang="en-US" sz="2400" b="1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who</a:t>
            </a:r>
            <a:r>
              <a:rPr lang="en-US" sz="24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want to ask for help or give help to their peers</a:t>
            </a:r>
            <a:r>
              <a:rPr lang="en-US" sz="2400" b="1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the Give and Take Android application is a </a:t>
            </a:r>
            <a:r>
              <a:rPr lang="en-US" sz="24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sharing social application that </a:t>
            </a:r>
            <a:r>
              <a:rPr lang="en-US" sz="2400" b="1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allows users </a:t>
            </a:r>
            <a:r>
              <a:rPr lang="en-US" sz="24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 open and maintain requests, watch open requests of others, and to communicate to offer their help, with an option of filtering based on location and visualization on a map, to see for instance who’s nearby.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Unlike traditional social/map apps</a:t>
            </a:r>
            <a:r>
              <a:rPr lang="en-US" sz="24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such as WhatsApp or Google Maps</a:t>
            </a:r>
            <a:r>
              <a:rPr lang="en-US" sz="2400" b="1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our product allows </a:t>
            </a:r>
            <a:r>
              <a:rPr lang="en-US" sz="24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users to manage the requests on a targeted system to Ariel students only</a:t>
            </a:r>
            <a:r>
              <a:rPr lang="en-US" sz="2400" b="1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enabling </a:t>
            </a:r>
            <a:r>
              <a:rPr lang="en-US" sz="24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wide distribution and location filtering by combining requests management and a map.</a:t>
            </a:r>
          </a:p>
          <a:p>
            <a:endParaRPr lang="LID4096" sz="2400" dirty="0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3901532A-A6DC-4220-97C8-129DCA3A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39"/>
            <a:ext cx="12191999" cy="44925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54000"/>
                </a:schemeClr>
              </a:gs>
              <a:gs pos="85000">
                <a:schemeClr val="accent5">
                  <a:alpha val="8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112B6480-5131-4F3F-B6E3-CB1AB0E6B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7506"/>
            <a:ext cx="8153398" cy="449258"/>
          </a:xfrm>
          <a:prstGeom prst="rect">
            <a:avLst/>
          </a:prstGeom>
          <a:gradFill>
            <a:gsLst>
              <a:gs pos="0">
                <a:schemeClr val="accent6">
                  <a:alpha val="18000"/>
                </a:schemeClr>
              </a:gs>
              <a:gs pos="95000">
                <a:schemeClr val="accent2">
                  <a:alpha val="59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7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DCEB2A-690E-6821-3D97-3E736AFC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54" y="-617220"/>
            <a:ext cx="10241280" cy="1234440"/>
          </a:xfrm>
        </p:spPr>
        <p:txBody>
          <a:bodyPr/>
          <a:lstStyle/>
          <a:p>
            <a:r>
              <a:rPr lang="en-US" dirty="0"/>
              <a:t>Features:</a:t>
            </a:r>
            <a:endParaRPr lang="LID4096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135AC1-F322-D30E-9E7E-4137FDA3C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294" y="617220"/>
            <a:ext cx="11935706" cy="5039966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-apple-system"/>
              </a:rPr>
              <a:t>The system displays a map, by interacting with a map service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-apple-system"/>
              </a:rPr>
              <a:t>The application allows saving information of requests and events in the database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-apple-system"/>
              </a:rPr>
              <a:t>The system allows users to create requests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-apple-system"/>
              </a:rPr>
              <a:t>The application displays convenient and clear </a:t>
            </a:r>
            <a:r>
              <a:rPr lang="en-US" sz="2400" b="1" dirty="0">
                <a:latin typeface="-apple-system"/>
              </a:rPr>
              <a:t>user interface</a:t>
            </a:r>
            <a:r>
              <a:rPr lang="en-US" sz="2400" b="1" i="0" dirty="0">
                <a:effectLst/>
                <a:latin typeface="-apple-system"/>
              </a:rPr>
              <a:t>. It will be easy to distinguish the different available actions.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-apple-system"/>
              </a:rPr>
              <a:t>The app allows an admin user to block users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-apple-system"/>
              </a:rPr>
              <a:t>The administrator is given the option to add an event with a special icon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-apple-system"/>
              </a:rPr>
              <a:t>The application displays a notification on the phone about a new request or event (according to the user's preferences).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-apple-system"/>
              </a:rPr>
              <a:t>The app enables users to report other users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-apple-system"/>
              </a:rPr>
              <a:t>The system requires a university email to register users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429030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EA31A8-D1D8-0911-611D-02A48E44E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520126"/>
            <a:ext cx="10241280" cy="5216210"/>
          </a:xfrm>
        </p:spPr>
        <p:txBody>
          <a:bodyPr/>
          <a:lstStyle/>
          <a:p>
            <a:pPr marL="457200" indent="-457200" algn="l">
              <a:buFont typeface="+mj-lt"/>
              <a:buAutoNum type="arabicPeriod" startAt="10"/>
            </a:pPr>
            <a:r>
              <a:rPr lang="en-US" sz="2800" b="1" i="0" dirty="0">
                <a:effectLst/>
                <a:latin typeface="-apple-system"/>
              </a:rPr>
              <a:t>Admins are able to remove user posts</a:t>
            </a:r>
          </a:p>
          <a:p>
            <a:pPr marL="457200" indent="-457200" algn="l">
              <a:buFont typeface="+mj-lt"/>
              <a:buAutoNum type="arabicPeriod" startAt="10"/>
            </a:pPr>
            <a:r>
              <a:rPr lang="en-US" sz="2800" b="1" i="0" dirty="0">
                <a:effectLst/>
                <a:latin typeface="-apple-system"/>
              </a:rPr>
              <a:t>The app enables communication between the users of the application so that they can answer requests</a:t>
            </a:r>
          </a:p>
          <a:p>
            <a:pPr algn="l">
              <a:buFont typeface="+mj-lt"/>
              <a:buAutoNum type="arabicPeriod" startAt="10"/>
            </a:pPr>
            <a:r>
              <a:rPr lang="en-US" sz="2800" b="1" i="0" dirty="0">
                <a:effectLst/>
                <a:latin typeface="-apple-system"/>
              </a:rPr>
              <a:t>The system allows user registration and login according to verified details, which will be saved in the system</a:t>
            </a:r>
          </a:p>
          <a:p>
            <a:pPr algn="l">
              <a:buFont typeface="+mj-lt"/>
              <a:buAutoNum type="arabicPeriod" startAt="10"/>
            </a:pPr>
            <a:r>
              <a:rPr lang="en-US" sz="2800" b="1" i="0" dirty="0">
                <a:effectLst/>
                <a:latin typeface="-apple-system"/>
              </a:rPr>
              <a:t>A user is able to delete his request from the map</a:t>
            </a:r>
          </a:p>
          <a:p>
            <a:pPr algn="l">
              <a:buFont typeface="+mj-lt"/>
              <a:buAutoNum type="arabicPeriod" startAt="10"/>
            </a:pPr>
            <a:r>
              <a:rPr lang="en-US" sz="2800" b="1" i="0" dirty="0">
                <a:effectLst/>
                <a:latin typeface="-apple-system"/>
              </a:rPr>
              <a:t>Managing the requests and viewing them on the map is reliable, all users at the same time will see the same map</a:t>
            </a:r>
          </a:p>
          <a:p>
            <a:pPr algn="l">
              <a:buFont typeface="+mj-lt"/>
              <a:buAutoNum type="arabicPeriod" startAt="10"/>
            </a:pPr>
            <a:r>
              <a:rPr lang="en-US" sz="2800" b="1" i="0" dirty="0">
                <a:effectLst/>
                <a:latin typeface="-apple-system"/>
              </a:rPr>
              <a:t>The requests appears in the form of dedicated icons on the map that are visible to all users.</a:t>
            </a:r>
          </a:p>
          <a:p>
            <a:pPr marL="0" indent="0">
              <a:buNone/>
            </a:pPr>
            <a:br>
              <a:rPr lang="en-US" sz="2800" b="1" dirty="0"/>
            </a:br>
            <a:endParaRPr lang="LID4096" sz="2800" b="1" dirty="0"/>
          </a:p>
        </p:txBody>
      </p:sp>
    </p:spTree>
    <p:extLst>
      <p:ext uri="{BB962C8B-B14F-4D97-AF65-F5344CB8AC3E}">
        <p14:creationId xmlns:p14="http://schemas.microsoft.com/office/powerpoint/2010/main" val="207311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27698-B73A-951C-5BA0-3F71ABF5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4" y="111607"/>
            <a:ext cx="10241280" cy="1234440"/>
          </a:xfrm>
        </p:spPr>
        <p:txBody>
          <a:bodyPr/>
          <a:lstStyle/>
          <a:p>
            <a:r>
              <a:rPr lang="en-US" sz="36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Sequence diagram:</a:t>
            </a:r>
            <a:b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LID4096" sz="3600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3D640C22-E547-FF8C-3324-C7A1CFCE1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6691" y="1114950"/>
            <a:ext cx="12425382" cy="56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2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0AEBC2-F917-FED1-41EC-F04ACEE9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2" y="504582"/>
            <a:ext cx="10241280" cy="1234440"/>
          </a:xfrm>
        </p:spPr>
        <p:txBody>
          <a:bodyPr/>
          <a:lstStyle/>
          <a:p>
            <a:r>
              <a:rPr lang="en-US" sz="36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Activity diagram:</a:t>
            </a:r>
            <a:b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LID4096" sz="6600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22445C27-CB38-7E02-686C-A5ECFB823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709" y="753963"/>
            <a:ext cx="9609086" cy="610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9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FB12F3-9332-82ED-75B5-BD749408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1" y="662792"/>
            <a:ext cx="10241280" cy="1234440"/>
          </a:xfrm>
        </p:spPr>
        <p:txBody>
          <a:bodyPr/>
          <a:lstStyle/>
          <a:p>
            <a:r>
              <a:rPr lang="en-US" sz="36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 Case diagram:</a:t>
            </a:r>
            <a:b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LID4096" sz="6600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AFB4A5C7-12A6-EFC1-1BF2-3DCC3881A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1911" y="839773"/>
            <a:ext cx="12781292" cy="658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3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ree-tier architecture overview - AWS Serverless Multi-Tier Architectures  with Amazon API Gateway and AWS Lambda">
            <a:extLst>
              <a:ext uri="{FF2B5EF4-FFF2-40B4-BE49-F238E27FC236}">
                <a16:creationId xmlns:a16="http://schemas.microsoft.com/office/drawing/2014/main" id="{EB8DE660-23DF-D083-C0C3-EB79943611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952" y="752046"/>
            <a:ext cx="14046691" cy="582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דיאגרמה 10">
            <a:extLst>
              <a:ext uri="{FF2B5EF4-FFF2-40B4-BE49-F238E27FC236}">
                <a16:creationId xmlns:a16="http://schemas.microsoft.com/office/drawing/2014/main" id="{21E7BDD0-B8A3-ACDE-396E-6531018B0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770986"/>
              </p:ext>
            </p:extLst>
          </p:nvPr>
        </p:nvGraphicFramePr>
        <p:xfrm>
          <a:off x="1142539" y="-25447"/>
          <a:ext cx="10241280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8149020-1079-3B07-D4EE-32E8AE055EDB}"/>
              </a:ext>
            </a:extLst>
          </p:cNvPr>
          <p:cNvSpPr txBox="1"/>
          <p:nvPr/>
        </p:nvSpPr>
        <p:spPr>
          <a:xfrm>
            <a:off x="4727921" y="4808510"/>
            <a:ext cx="3394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Application Server.py- </a:t>
            </a:r>
            <a:r>
              <a:rPr lang="en-US" dirty="0" err="1"/>
              <a:t>e.g</a:t>
            </a:r>
            <a:r>
              <a:rPr lang="en-US" dirty="0"/>
              <a:t> requests uploader</a:t>
            </a:r>
            <a:endParaRPr lang="LID4096" dirty="0"/>
          </a:p>
        </p:txBody>
      </p:sp>
      <p:pic>
        <p:nvPicPr>
          <p:cNvPr id="1030" name="Picture 6" descr="Firebase">
            <a:extLst>
              <a:ext uri="{FF2B5EF4-FFF2-40B4-BE49-F238E27FC236}">
                <a16:creationId xmlns:a16="http://schemas.microsoft.com/office/drawing/2014/main" id="{A56F2F42-9E9A-C28E-0400-4DAC9C451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605" y="4980020"/>
            <a:ext cx="2468037" cy="68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&amp; Django Development - LogiCore Tech - Professional Services">
            <a:extLst>
              <a:ext uri="{FF2B5EF4-FFF2-40B4-BE49-F238E27FC236}">
                <a16:creationId xmlns:a16="http://schemas.microsoft.com/office/drawing/2014/main" id="{AD7E3DE3-AC27-55E2-C7EE-C5F264B9D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501" y="5241333"/>
            <a:ext cx="1579279" cy="88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- tiangolo/fastapi: FastAPI framework, high performance, easy to  learn, fast to code, ready for production">
            <a:extLst>
              <a:ext uri="{FF2B5EF4-FFF2-40B4-BE49-F238E27FC236}">
                <a16:creationId xmlns:a16="http://schemas.microsoft.com/office/drawing/2014/main" id="{FD6A1609-790D-4A12-D36C-E4C08363F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927" y="5226468"/>
            <a:ext cx="2599462" cy="93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ollaboration Guide Using Android Studio">
            <a:extLst>
              <a:ext uri="{FF2B5EF4-FFF2-40B4-BE49-F238E27FC236}">
                <a16:creationId xmlns:a16="http://schemas.microsoft.com/office/drawing/2014/main" id="{050F6E77-4E03-D5E2-92B1-7044569D3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273" y="4978725"/>
            <a:ext cx="1369861" cy="136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ev.java: The Destination for Java Developers">
            <a:extLst>
              <a:ext uri="{FF2B5EF4-FFF2-40B4-BE49-F238E27FC236}">
                <a16:creationId xmlns:a16="http://schemas.microsoft.com/office/drawing/2014/main" id="{9298BA40-7EB1-1406-24FE-F02F0916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422" y="3228050"/>
            <a:ext cx="1104423" cy="110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tart an activity using an animation | Android Developers">
            <a:extLst>
              <a:ext uri="{FF2B5EF4-FFF2-40B4-BE49-F238E27FC236}">
                <a16:creationId xmlns:a16="http://schemas.microsoft.com/office/drawing/2014/main" id="{4EC5C495-AB15-D36B-ABB3-F5EEDC8E9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4" y="4978725"/>
            <a:ext cx="1759039" cy="118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B8247C5-1958-BDD7-CD2B-617AD4769A2C}"/>
              </a:ext>
            </a:extLst>
          </p:cNvPr>
          <p:cNvSpPr txBox="1"/>
          <p:nvPr/>
        </p:nvSpPr>
        <p:spPr>
          <a:xfrm>
            <a:off x="-2454126" y="6125729"/>
            <a:ext cx="7024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Activities, Views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9843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D515D3-D03A-F491-747B-27331C58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80B24DF0-47AB-45B1-F168-CF1143E56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063" y="1103238"/>
            <a:ext cx="3153215" cy="3724795"/>
          </a:xfr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5246C7C4-3205-1980-1888-5FFE13122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287" y="387096"/>
            <a:ext cx="2353003" cy="1238423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4975AB13-6407-15AB-1DD9-F59111486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628" y="2384920"/>
            <a:ext cx="2648320" cy="1381318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EA730BD9-EE0E-6CAF-561A-84B0557D2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733" y="4364737"/>
            <a:ext cx="2791215" cy="562053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393A8D7C-856B-73D7-C817-C0B53A619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640" y="440576"/>
            <a:ext cx="2981658" cy="5745555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7EA38C27-85D1-F7F9-EFAC-6D9D512EF4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674" y="5215366"/>
            <a:ext cx="3411992" cy="10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433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Avenir">
      <a:majorFont>
        <a:latin typeface="Davi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372</Words>
  <Application>Microsoft Office PowerPoint</Application>
  <PresentationFormat>מסך רחב</PresentationFormat>
  <Paragraphs>28</Paragraphs>
  <Slides>17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David</vt:lpstr>
      <vt:lpstr>GradientRiseVTI</vt:lpstr>
      <vt:lpstr>Android Application By: Shavit Luzon</vt:lpstr>
      <vt:lpstr>System’s vision</vt:lpstr>
      <vt:lpstr>Features:</vt:lpstr>
      <vt:lpstr>מצגת של PowerPoint‏</vt:lpstr>
      <vt:lpstr>Sequence diagram: </vt:lpstr>
      <vt:lpstr>Activity diagram: </vt:lpstr>
      <vt:lpstr>Use Case diagram: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שביט לוזון</dc:creator>
  <cp:lastModifiedBy>שביט לוזון</cp:lastModifiedBy>
  <cp:revision>18</cp:revision>
  <dcterms:created xsi:type="dcterms:W3CDTF">2023-01-02T16:43:59Z</dcterms:created>
  <dcterms:modified xsi:type="dcterms:W3CDTF">2023-01-12T00:52:50Z</dcterms:modified>
</cp:coreProperties>
</file>