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Candar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8" roundtripDataSignature="AMtx7mgZndLzsc5b+/XN3E5f1BbFWZe6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andara-bold.fntdata"/><Relationship Id="rId12" Type="http://schemas.openxmlformats.org/officeDocument/2006/relationships/slide" Target="slides/slide7.xml"/><Relationship Id="rId34" Type="http://schemas.openxmlformats.org/officeDocument/2006/relationships/font" Target="fonts/Candara-regular.fntdata"/><Relationship Id="rId15" Type="http://schemas.openxmlformats.org/officeDocument/2006/relationships/slide" Target="slides/slide10.xml"/><Relationship Id="rId37" Type="http://schemas.openxmlformats.org/officeDocument/2006/relationships/font" Target="fonts/Candara-boldItalic.fntdata"/><Relationship Id="rId14" Type="http://schemas.openxmlformats.org/officeDocument/2006/relationships/slide" Target="slides/slide9.xml"/><Relationship Id="rId36" Type="http://schemas.openxmlformats.org/officeDocument/2006/relationships/font" Target="fonts/Candara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4aed63266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g34aed63266f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4aed63266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g34aed63266f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4aed63266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g34aed63266f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4aed63266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g34aed63266f_0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4ec9d3d7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g34ec9d3d79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4b0fcef4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194b0fcef4c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aed6326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34aed63266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aed6326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34aed63266f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4.jpg"/><Relationship Id="rId5" Type="http://schemas.openxmlformats.org/officeDocument/2006/relationships/image" Target="../media/image2.jpg"/><Relationship Id="rId6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CSE310, January 2025</a:t>
            </a:r>
            <a:endParaRPr/>
          </a:p>
        </p:txBody>
      </p:sp>
      <p:sp>
        <p:nvSpPr>
          <p:cNvPr id="89" name="Google Shape;8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"/>
          <p:cNvSpPr txBox="1"/>
          <p:nvPr>
            <p:ph type="title"/>
          </p:nvPr>
        </p:nvSpPr>
        <p:spPr>
          <a:xfrm>
            <a:off x="457200" y="274676"/>
            <a:ext cx="8229600" cy="36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Candara"/>
              <a:buNone/>
            </a:pPr>
            <a:r>
              <a:rPr b="1" lang="en-US" sz="72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Welcome</a:t>
            </a:r>
            <a:br>
              <a:rPr b="1" lang="en-US" sz="72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1" lang="en-US" sz="72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to </a:t>
            </a:r>
            <a:br>
              <a:rPr b="1" lang="en-US" sz="72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1" lang="en-US" sz="72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Level-3 :)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Compiler</a:t>
            </a:r>
            <a:endParaRPr/>
          </a:p>
        </p:txBody>
      </p:sp>
      <p:pic>
        <p:nvPicPr>
          <p:cNvPr descr="Capture.JPG" id="176" name="Google Shape;176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1143000"/>
            <a:ext cx="50292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7"/>
          <p:cNvSpPr txBox="1"/>
          <p:nvPr/>
        </p:nvSpPr>
        <p:spPr>
          <a:xfrm>
            <a:off x="114300" y="1143000"/>
            <a:ext cx="39243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Lexical Analyzer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takes the source program as input and converts it into a stream of tokens</a:t>
            </a:r>
            <a:endParaRPr b="0" i="0" sz="2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To be used by the syntax analyzer later on</a:t>
            </a:r>
            <a:endParaRPr b="0" i="0" sz="2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Also detects some lexical errors</a:t>
            </a:r>
            <a:endParaRPr b="0" i="0" sz="2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Ill formed number</a:t>
            </a:r>
            <a:endParaRPr b="0" i="0" sz="2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Improper variable declaration</a:t>
            </a:r>
            <a:endParaRPr b="0" i="0" sz="2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Unfinished string/comment etc.</a:t>
            </a:r>
            <a:endParaRPr b="0" i="0" sz="2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8" name="Google Shape;178;p7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179" name="Google Shape;179;p7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CSE310, January 2025</a:t>
            </a:r>
            <a:endParaRPr/>
          </a:p>
        </p:txBody>
      </p:sp>
      <p:sp>
        <p:nvSpPr>
          <p:cNvPr id="180" name="Google Shape;180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Compiler</a:t>
            </a:r>
            <a:endParaRPr/>
          </a:p>
        </p:txBody>
      </p:sp>
      <p:sp>
        <p:nvSpPr>
          <p:cNvPr id="186" name="Google Shape;186;p8"/>
          <p:cNvSpPr txBox="1"/>
          <p:nvPr/>
        </p:nvSpPr>
        <p:spPr>
          <a:xfrm>
            <a:off x="114300" y="1143000"/>
            <a:ext cx="3467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Syntax analyzer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uses the tokens produced by the lexical analyzer to depict the grammatical structure of the token stream</a:t>
            </a:r>
            <a:endParaRPr b="0" i="0" sz="2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Builds implicit syntax tree</a:t>
            </a:r>
            <a:endParaRPr b="0" i="0" sz="2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Detects syntax errors</a:t>
            </a:r>
            <a:endParaRPr b="0" i="0" sz="2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87" name="Google Shape;187;p8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188" name="Google Shape;188;p8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CSE310, January 2025</a:t>
            </a:r>
            <a:endParaRPr/>
          </a:p>
        </p:txBody>
      </p:sp>
      <p:sp>
        <p:nvSpPr>
          <p:cNvPr id="189" name="Google Shape;189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apture.JPG" id="190" name="Google Shape;19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1143000"/>
            <a:ext cx="50292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Compiler</a:t>
            </a:r>
            <a:endParaRPr/>
          </a:p>
        </p:txBody>
      </p:sp>
      <p:sp>
        <p:nvSpPr>
          <p:cNvPr id="196" name="Google Shape;196;p9"/>
          <p:cNvSpPr txBox="1"/>
          <p:nvPr/>
        </p:nvSpPr>
        <p:spPr>
          <a:xfrm>
            <a:off x="84899" y="840750"/>
            <a:ext cx="3953700" cy="5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Semantic analyzer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uses the syntax tree and the information in the symbol table to check the source program for semantic consistency with the language definition</a:t>
            </a:r>
            <a:endParaRPr b="0" i="0" sz="2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Check semantic errors</a:t>
            </a:r>
            <a:endParaRPr b="0" i="0" sz="2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Type checking</a:t>
            </a:r>
            <a:endParaRPr b="0" i="0" sz="2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Variable declared as void</a:t>
            </a:r>
            <a:endParaRPr b="0" i="0" sz="2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Undeclared variable</a:t>
            </a:r>
            <a:endParaRPr b="0" i="0" sz="2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ndar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Error in no./type of function argument during call</a:t>
            </a:r>
            <a:endParaRPr b="0" i="0" sz="2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97" name="Google Shape;197;p9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198" name="Google Shape;198;p9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CSE310, January 2025</a:t>
            </a:r>
            <a:endParaRPr/>
          </a:p>
        </p:txBody>
      </p:sp>
      <p:sp>
        <p:nvSpPr>
          <p:cNvPr id="199" name="Google Shape;199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apture.JPG" id="200" name="Google Shape;20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1143000"/>
            <a:ext cx="50292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What will we do in this course?</a:t>
            </a:r>
            <a:endParaRPr/>
          </a:p>
        </p:txBody>
      </p:sp>
      <p:sp>
        <p:nvSpPr>
          <p:cNvPr id="206" name="Google Shape;206;p10"/>
          <p:cNvSpPr txBox="1"/>
          <p:nvPr>
            <p:ph idx="1" type="body"/>
          </p:nvPr>
        </p:nvSpPr>
        <p:spPr>
          <a:xfrm>
            <a:off x="457200" y="1600200"/>
            <a:ext cx="7906800" cy="3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Construct and manage </a:t>
            </a:r>
            <a:r>
              <a:rPr lang="en-US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symbol table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Perform </a:t>
            </a:r>
            <a:r>
              <a:rPr lang="en-US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lexical analysis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 using </a:t>
            </a:r>
            <a:r>
              <a:rPr lang="en-US">
                <a:solidFill>
                  <a:srgbClr val="0000FF"/>
                </a:solidFill>
                <a:latin typeface="Candara"/>
                <a:ea typeface="Candara"/>
                <a:cs typeface="Candara"/>
                <a:sym typeface="Candara"/>
              </a:rPr>
              <a:t>flex</a:t>
            </a:r>
            <a:endParaRPr>
              <a:solidFill>
                <a:srgbClr val="0000FF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Perform </a:t>
            </a:r>
            <a:r>
              <a:rPr lang="en-US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syntax analysis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semantic analysis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,</a:t>
            </a:r>
            <a:r>
              <a:rPr lang="en-US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and </a:t>
            </a:r>
            <a:r>
              <a:rPr lang="en-US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intermediate code generation</a:t>
            </a:r>
            <a:endParaRPr>
              <a:solidFill>
                <a:srgbClr val="0000FF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Some code </a:t>
            </a:r>
            <a:r>
              <a:rPr lang="en-US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optimization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 too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So… We are going to build a </a:t>
            </a:r>
            <a:r>
              <a:rPr lang="en-US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COMPILER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!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07" name="Google Shape;207;p10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208" name="Google Shape;208;p10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CSE310, January 2025</a:t>
            </a:r>
            <a:endParaRPr/>
          </a:p>
        </p:txBody>
      </p:sp>
      <p:sp>
        <p:nvSpPr>
          <p:cNvPr id="209" name="Google Shape;209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Some Info</a:t>
            </a:r>
            <a:endParaRPr/>
          </a:p>
        </p:txBody>
      </p:sp>
      <p:sp>
        <p:nvSpPr>
          <p:cNvPr id="215" name="Google Shape;215;p1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Linux Platform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ndara"/>
              <a:buChar char="•"/>
            </a:pPr>
            <a:r>
              <a:rPr lang="en-US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No Plagiarism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6" name="Google Shape;216;p11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217" name="Google Shape;217;p11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CSE310, January 2025</a:t>
            </a:r>
            <a:endParaRPr/>
          </a:p>
        </p:txBody>
      </p:sp>
      <p:sp>
        <p:nvSpPr>
          <p:cNvPr id="218" name="Google Shape;218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Symbol Table</a:t>
            </a:r>
            <a:endParaRPr/>
          </a:p>
        </p:txBody>
      </p:sp>
      <p:sp>
        <p:nvSpPr>
          <p:cNvPr id="224" name="Google Shape;224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A table storing information of occurrence of various entities in the source program 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Function names, return type, no. parameters; variable name, type etc.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Information are: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99085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ra"/>
              <a:buChar char="–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>
                <a:solidFill>
                  <a:srgbClr val="262626"/>
                </a:solidFill>
                <a:latin typeface="Candara"/>
                <a:ea typeface="Candara"/>
                <a:cs typeface="Candara"/>
                <a:sym typeface="Candara"/>
              </a:rPr>
              <a:t>Symbol Name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99085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ndara"/>
              <a:buChar char="–"/>
            </a:pPr>
            <a:r>
              <a:rPr lang="en-US">
                <a:solidFill>
                  <a:srgbClr val="262626"/>
                </a:solidFill>
                <a:latin typeface="Candara"/>
                <a:ea typeface="Candara"/>
                <a:cs typeface="Candara"/>
                <a:sym typeface="Candara"/>
              </a:rPr>
              <a:t> Type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99085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ndara"/>
              <a:buChar char="–"/>
            </a:pPr>
            <a:r>
              <a:rPr lang="en-US">
                <a:solidFill>
                  <a:srgbClr val="262626"/>
                </a:solidFill>
                <a:latin typeface="Candara"/>
                <a:ea typeface="Candara"/>
                <a:cs typeface="Candara"/>
                <a:sym typeface="Candara"/>
              </a:rPr>
              <a:t> Scope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Used in almost all phases of a compilation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5" name="Google Shape;225;p12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226" name="Google Shape;226;p12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CSE310, January 2025</a:t>
            </a:r>
            <a:endParaRPr/>
          </a:p>
        </p:txBody>
      </p:sp>
      <p:sp>
        <p:nvSpPr>
          <p:cNvPr id="227" name="Google Shape;22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Offline 1: Symbol Table Management</a:t>
            </a:r>
            <a:endParaRPr/>
          </a:p>
        </p:txBody>
      </p:sp>
      <p:sp>
        <p:nvSpPr>
          <p:cNvPr id="233" name="Google Shape;23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Implement a simple symbol table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Hash based (Chaining)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Each entry is </a:t>
            </a:r>
            <a:r>
              <a:rPr b="1" lang="en-US">
                <a:latin typeface="Candara"/>
                <a:ea typeface="Candara"/>
                <a:cs typeface="Candara"/>
                <a:sym typeface="Candara"/>
              </a:rPr>
              <a:t>mainly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 a two tuple</a:t>
            </a:r>
            <a:br>
              <a:rPr lang="en-US">
                <a:latin typeface="Candara"/>
                <a:ea typeface="Candara"/>
                <a:cs typeface="Candara"/>
                <a:sym typeface="Candara"/>
              </a:rPr>
            </a:br>
            <a:r>
              <a:rPr lang="en-US">
                <a:latin typeface="Candara"/>
                <a:ea typeface="Candara"/>
                <a:cs typeface="Candara"/>
                <a:sym typeface="Candara"/>
              </a:rPr>
              <a:t>&lt;Symbol Name, Symbol Type&gt;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Use Symbol Name as key of hash table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34" name="Google Shape;234;p13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235" name="Google Shape;235;p13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CSE310, January 2025</a:t>
            </a:r>
            <a:endParaRPr/>
          </a:p>
        </p:txBody>
      </p:sp>
      <p:sp>
        <p:nvSpPr>
          <p:cNvPr id="236" name="Google Shape;236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Offline 1: Symbol Table Management</a:t>
            </a:r>
            <a:endParaRPr/>
          </a:p>
        </p:txBody>
      </p:sp>
      <p:pic>
        <p:nvPicPr>
          <p:cNvPr descr="symboltable.JPG" id="242" name="Google Shape;242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" y="1512176"/>
            <a:ext cx="75438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4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244" name="Google Shape;244;p14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CSE310, January 2025</a:t>
            </a:r>
            <a:endParaRPr/>
          </a:p>
        </p:txBody>
      </p:sp>
      <p:sp>
        <p:nvSpPr>
          <p:cNvPr id="245" name="Google Shape;245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How Symbol Table Helps?</a:t>
            </a:r>
            <a:endParaRPr/>
          </a:p>
        </p:txBody>
      </p:sp>
      <p:sp>
        <p:nvSpPr>
          <p:cNvPr id="251" name="Google Shape;25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How can this type of Symbol Table help?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Candara"/>
              <a:buChar char="–"/>
            </a:pPr>
            <a:r>
              <a:rPr lang="en-US">
                <a:solidFill>
                  <a:srgbClr val="953734"/>
                </a:solidFill>
                <a:latin typeface="Candara"/>
                <a:ea typeface="Candara"/>
                <a:cs typeface="Candara"/>
                <a:sym typeface="Candara"/>
              </a:rPr>
              <a:t>Detect undeclared variable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Candara"/>
              <a:buChar char="–"/>
            </a:pPr>
            <a:r>
              <a:rPr lang="en-US">
                <a:solidFill>
                  <a:srgbClr val="953734"/>
                </a:solidFill>
                <a:latin typeface="Candara"/>
                <a:ea typeface="Candara"/>
                <a:cs typeface="Candara"/>
                <a:sym typeface="Candara"/>
              </a:rPr>
              <a:t>Type checking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lang="en-US">
                <a:solidFill>
                  <a:srgbClr val="262626"/>
                </a:solidFill>
                <a:latin typeface="Candara"/>
                <a:ea typeface="Candara"/>
                <a:cs typeface="Candara"/>
                <a:sym typeface="Candara"/>
              </a:rPr>
              <a:t>Add an extra field for each symbol named </a:t>
            </a:r>
            <a:r>
              <a:rPr b="1" lang="en-US">
                <a:solidFill>
                  <a:srgbClr val="17365D"/>
                </a:solidFill>
                <a:latin typeface="Candara"/>
                <a:ea typeface="Candara"/>
                <a:cs typeface="Candara"/>
                <a:sym typeface="Candara"/>
              </a:rPr>
              <a:t>datatype</a:t>
            </a:r>
            <a:endParaRPr b="1">
              <a:solidFill>
                <a:srgbClr val="17365D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ndara"/>
              <a:buChar char="•"/>
            </a:pPr>
            <a:r>
              <a:rPr lang="en-US">
                <a:solidFill>
                  <a:srgbClr val="262626"/>
                </a:solidFill>
                <a:latin typeface="Candara"/>
                <a:ea typeface="Candara"/>
                <a:cs typeface="Candara"/>
                <a:sym typeface="Candara"/>
              </a:rPr>
              <a:t>During an assignment operation, check datatype field of RHS and LHS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3208268" y="2743200"/>
            <a:ext cx="1287532" cy="14773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a=1;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b=2;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5"/>
          <p:cNvSpPr txBox="1"/>
          <p:nvPr/>
        </p:nvSpPr>
        <p:spPr>
          <a:xfrm>
            <a:off x="5410200" y="2819400"/>
            <a:ext cx="2590646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symbol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15"/>
          <p:cNvCxnSpPr>
            <a:stCxn id="253" idx="1"/>
          </p:cNvCxnSpPr>
          <p:nvPr/>
        </p:nvCxnSpPr>
        <p:spPr>
          <a:xfrm flipH="1">
            <a:off x="4419600" y="3004066"/>
            <a:ext cx="990600" cy="19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5" name="Google Shape;255;p15"/>
          <p:cNvSpPr txBox="1"/>
          <p:nvPr/>
        </p:nvSpPr>
        <p:spPr>
          <a:xfrm>
            <a:off x="5410200" y="3288268"/>
            <a:ext cx="368466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symbol table. 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SUCCESS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5"/>
          <p:cNvSpPr txBox="1"/>
          <p:nvPr/>
        </p:nvSpPr>
        <p:spPr>
          <a:xfrm>
            <a:off x="5410200" y="3733800"/>
            <a:ext cx="3624134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symbol table.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FAILURE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15"/>
          <p:cNvCxnSpPr>
            <a:stCxn id="255" idx="1"/>
          </p:cNvCxnSpPr>
          <p:nvPr/>
        </p:nvCxnSpPr>
        <p:spPr>
          <a:xfrm rot="10800000">
            <a:off x="4267200" y="3429134"/>
            <a:ext cx="1143000" cy="4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8" name="Google Shape;258;p15"/>
          <p:cNvCxnSpPr>
            <a:stCxn id="256" idx="1"/>
          </p:cNvCxnSpPr>
          <p:nvPr/>
        </p:nvCxnSpPr>
        <p:spPr>
          <a:xfrm rot="10800000">
            <a:off x="4267200" y="3733666"/>
            <a:ext cx="1143000" cy="18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9" name="Google Shape;259;p15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260" name="Google Shape;260;p15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CSE310, January 2025</a:t>
            </a:r>
            <a:endParaRPr/>
          </a:p>
        </p:txBody>
      </p:sp>
      <p:sp>
        <p:nvSpPr>
          <p:cNvPr id="261" name="Google Shape;261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How Symbol Table Helps?</a:t>
            </a:r>
            <a:endParaRPr/>
          </a:p>
        </p:txBody>
      </p:sp>
      <p:sp>
        <p:nvSpPr>
          <p:cNvPr id="267" name="Google Shape;267;p16"/>
          <p:cNvSpPr txBox="1"/>
          <p:nvPr>
            <p:ph idx="1" type="body"/>
          </p:nvPr>
        </p:nvSpPr>
        <p:spPr>
          <a:xfrm>
            <a:off x="457200" y="15197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How can this type of Symbol Table help?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Candara"/>
              <a:buChar char="–"/>
            </a:pPr>
            <a:r>
              <a:rPr lang="en-US">
                <a:solidFill>
                  <a:srgbClr val="953734"/>
                </a:solidFill>
                <a:latin typeface="Candara"/>
                <a:ea typeface="Candara"/>
                <a:cs typeface="Candara"/>
                <a:sym typeface="Candara"/>
              </a:rPr>
              <a:t>Scope Management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0" lvl="0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62626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ndara"/>
              <a:buChar char="•"/>
            </a:pPr>
            <a:r>
              <a:rPr lang="en-US">
                <a:solidFill>
                  <a:srgbClr val="262626"/>
                </a:solidFill>
                <a:latin typeface="Candara"/>
                <a:ea typeface="Candara"/>
                <a:cs typeface="Candara"/>
                <a:sym typeface="Candara"/>
              </a:rPr>
              <a:t>Need to allow duplicate entry in symbol table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ndara"/>
              <a:buChar char="•"/>
            </a:pPr>
            <a:r>
              <a:rPr lang="en-US">
                <a:solidFill>
                  <a:srgbClr val="262626"/>
                </a:solidFill>
                <a:latin typeface="Candara"/>
                <a:ea typeface="Candara"/>
                <a:cs typeface="Candara"/>
                <a:sym typeface="Candara"/>
              </a:rPr>
              <a:t>Also delete some entries when a block ends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ndara"/>
              <a:buChar char="•"/>
            </a:pPr>
            <a:r>
              <a:rPr lang="en-US">
                <a:solidFill>
                  <a:srgbClr val="262626"/>
                </a:solidFill>
                <a:latin typeface="Candara"/>
                <a:ea typeface="Candara"/>
                <a:cs typeface="Candara"/>
                <a:sym typeface="Candara"/>
              </a:rPr>
              <a:t>How to accommodate this??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3124200" y="2693075"/>
            <a:ext cx="1976823" cy="2031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int a,b;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b=2;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6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270" name="Google Shape;270;p16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CSE310, January 2025</a:t>
            </a:r>
            <a:endParaRPr/>
          </a:p>
        </p:txBody>
      </p:sp>
      <p:sp>
        <p:nvSpPr>
          <p:cNvPr id="271" name="Google Shape;271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97" name="Google Shape;97;p2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CSE310, January 2025</a:t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A Typical Day in Level-3</a:t>
            </a:r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763" y="1457712"/>
            <a:ext cx="5782474" cy="39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Symbol Table for Scope Management </a:t>
            </a:r>
            <a:endParaRPr/>
          </a:p>
        </p:txBody>
      </p:sp>
      <p:sp>
        <p:nvSpPr>
          <p:cNvPr id="277" name="Google Shape;27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List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 of Hash Tables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8" name="Google Shape;278;p17"/>
          <p:cNvSpPr txBox="1"/>
          <p:nvPr/>
        </p:nvSpPr>
        <p:spPr>
          <a:xfrm>
            <a:off x="914400" y="2819400"/>
            <a:ext cx="1976823" cy="2031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int a,b;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b=2;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17"/>
          <p:cNvCxnSpPr/>
          <p:nvPr/>
        </p:nvCxnSpPr>
        <p:spPr>
          <a:xfrm>
            <a:off x="533400" y="3276600"/>
            <a:ext cx="533400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0" name="Google Shape;280;p17"/>
          <p:cNvCxnSpPr/>
          <p:nvPr/>
        </p:nvCxnSpPr>
        <p:spPr>
          <a:xfrm>
            <a:off x="533400" y="3579812"/>
            <a:ext cx="533400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1" name="Google Shape;281;p17"/>
          <p:cNvCxnSpPr/>
          <p:nvPr/>
        </p:nvCxnSpPr>
        <p:spPr>
          <a:xfrm>
            <a:off x="533400" y="3810000"/>
            <a:ext cx="533400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2" name="Google Shape;282;p17"/>
          <p:cNvCxnSpPr/>
          <p:nvPr/>
        </p:nvCxnSpPr>
        <p:spPr>
          <a:xfrm>
            <a:off x="533400" y="4114800"/>
            <a:ext cx="533400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3" name="Google Shape;283;p17"/>
          <p:cNvCxnSpPr/>
          <p:nvPr/>
        </p:nvCxnSpPr>
        <p:spPr>
          <a:xfrm>
            <a:off x="533400" y="4418012"/>
            <a:ext cx="533400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4" name="Google Shape;284;p17"/>
          <p:cNvSpPr/>
          <p:nvPr/>
        </p:nvSpPr>
        <p:spPr>
          <a:xfrm>
            <a:off x="3886200" y="3581400"/>
            <a:ext cx="1600200" cy="12192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93B3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Table#1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&lt;a, var&gt;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7"/>
          <p:cNvSpPr/>
          <p:nvPr/>
        </p:nvSpPr>
        <p:spPr>
          <a:xfrm>
            <a:off x="6248400" y="3581400"/>
            <a:ext cx="1600200" cy="12192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93B3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Table#2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&lt;a, var&gt;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&lt;b, var&gt;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Google Shape;286;p17"/>
          <p:cNvCxnSpPr>
            <a:stCxn id="285" idx="1"/>
            <a:endCxn id="284" idx="3"/>
          </p:cNvCxnSpPr>
          <p:nvPr/>
        </p:nvCxnSpPr>
        <p:spPr>
          <a:xfrm rot="10800000">
            <a:off x="5486400" y="41910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7" name="Google Shape;287;p17"/>
          <p:cNvSpPr txBox="1"/>
          <p:nvPr/>
        </p:nvSpPr>
        <p:spPr>
          <a:xfrm>
            <a:off x="5453656" y="4334470"/>
            <a:ext cx="8709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7"/>
          <p:cNvSpPr txBox="1"/>
          <p:nvPr/>
        </p:nvSpPr>
        <p:spPr>
          <a:xfrm>
            <a:off x="3973485" y="2831068"/>
            <a:ext cx="151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Scope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17"/>
          <p:cNvCxnSpPr>
            <a:stCxn id="288" idx="2"/>
            <a:endCxn id="284" idx="0"/>
          </p:cNvCxnSpPr>
          <p:nvPr/>
        </p:nvCxnSpPr>
        <p:spPr>
          <a:xfrm flipH="1">
            <a:off x="4686435" y="3200368"/>
            <a:ext cx="435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0" name="Google Shape;290;p17"/>
          <p:cNvSpPr txBox="1"/>
          <p:nvPr/>
        </p:nvSpPr>
        <p:spPr>
          <a:xfrm>
            <a:off x="6335685" y="2754868"/>
            <a:ext cx="151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Scope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Google Shape;291;p17"/>
          <p:cNvCxnSpPr>
            <a:stCxn id="290" idx="2"/>
            <a:endCxn id="285" idx="0"/>
          </p:cNvCxnSpPr>
          <p:nvPr/>
        </p:nvCxnSpPr>
        <p:spPr>
          <a:xfrm flipH="1">
            <a:off x="7048635" y="3124168"/>
            <a:ext cx="43500" cy="4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2" name="Google Shape;292;p17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293" name="Google Shape;293;p17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CSE310, January 2025</a:t>
            </a:r>
            <a:endParaRPr/>
          </a:p>
        </p:txBody>
      </p:sp>
      <p:sp>
        <p:nvSpPr>
          <p:cNvPr id="294" name="Google Shape;294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4aed63266f_0_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Symbol Table for Scope Management </a:t>
            </a:r>
            <a:endParaRPr/>
          </a:p>
        </p:txBody>
      </p:sp>
      <p:sp>
        <p:nvSpPr>
          <p:cNvPr id="300" name="Google Shape;300;g34aed63266f_0_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List of Hash Tables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1" name="Google Shape;301;g34aed63266f_0_20"/>
          <p:cNvSpPr txBox="1"/>
          <p:nvPr/>
        </p:nvSpPr>
        <p:spPr>
          <a:xfrm>
            <a:off x="914400" y="2819400"/>
            <a:ext cx="1976700" cy="203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int a,b;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b=2;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34aed63266f_0_20"/>
          <p:cNvSpPr/>
          <p:nvPr/>
        </p:nvSpPr>
        <p:spPr>
          <a:xfrm>
            <a:off x="3886200" y="3581400"/>
            <a:ext cx="1600200" cy="12192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93B3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Table#1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&lt;a, var&gt;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34aed63266f_0_20"/>
          <p:cNvSpPr txBox="1"/>
          <p:nvPr/>
        </p:nvSpPr>
        <p:spPr>
          <a:xfrm>
            <a:off x="3973485" y="2831068"/>
            <a:ext cx="151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Scope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" name="Google Shape;304;g34aed63266f_0_20"/>
          <p:cNvCxnSpPr>
            <a:stCxn id="303" idx="2"/>
            <a:endCxn id="302" idx="0"/>
          </p:cNvCxnSpPr>
          <p:nvPr/>
        </p:nvCxnSpPr>
        <p:spPr>
          <a:xfrm flipH="1">
            <a:off x="4686435" y="3200368"/>
            <a:ext cx="435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05" name="Google Shape;305;g34aed63266f_0_20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306" name="Google Shape;306;g34aed63266f_0_20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CSE310, January 2025</a:t>
            </a:r>
            <a:endParaRPr/>
          </a:p>
        </p:txBody>
      </p:sp>
      <p:sp>
        <p:nvSpPr>
          <p:cNvPr id="307" name="Google Shape;307;g34aed63266f_0_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4aed63266f_0_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Symbol Table for Scope Management </a:t>
            </a:r>
            <a:endParaRPr/>
          </a:p>
        </p:txBody>
      </p:sp>
      <p:sp>
        <p:nvSpPr>
          <p:cNvPr id="313" name="Google Shape;313;g34aed63266f_0_6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Stack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 of Hash Tables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How does accessing work?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ndara"/>
              <a:buChar char="–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S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earch the topmost scope table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ndara"/>
              <a:buChar char="–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If fail, search its parent scope table and so on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14" name="Google Shape;314;g34aed63266f_0_69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315" name="Google Shape;315;g34aed63266f_0_69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CSE310, January 2025</a:t>
            </a:r>
            <a:endParaRPr/>
          </a:p>
        </p:txBody>
      </p:sp>
      <p:sp>
        <p:nvSpPr>
          <p:cNvPr id="316" name="Google Shape;316;g34aed63266f_0_6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4aed63266f_0_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Symbol Table for Scope Management </a:t>
            </a:r>
            <a:endParaRPr/>
          </a:p>
        </p:txBody>
      </p:sp>
      <p:sp>
        <p:nvSpPr>
          <p:cNvPr id="322" name="Google Shape;322;g34aed63266f_0_49"/>
          <p:cNvSpPr txBox="1"/>
          <p:nvPr>
            <p:ph idx="1" type="body"/>
          </p:nvPr>
        </p:nvSpPr>
        <p:spPr>
          <a:xfrm>
            <a:off x="457200" y="1623950"/>
            <a:ext cx="82296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Stack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 of Hash Tables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23" name="Google Shape;323;g34aed63266f_0_49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324" name="Google Shape;324;g34aed63266f_0_49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CSE310, January 2025</a:t>
            </a:r>
            <a:endParaRPr/>
          </a:p>
        </p:txBody>
      </p:sp>
      <p:sp>
        <p:nvSpPr>
          <p:cNvPr id="325" name="Google Shape;325;g34aed63266f_0_4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6" name="Google Shape;326;g34aed63266f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124" y="2985325"/>
            <a:ext cx="4703225" cy="228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34aed63266f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700" y="2172547"/>
            <a:ext cx="2503000" cy="4183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g34aed63266f_0_49"/>
          <p:cNvCxnSpPr/>
          <p:nvPr/>
        </p:nvCxnSpPr>
        <p:spPr>
          <a:xfrm rot="10800000">
            <a:off x="2814125" y="2369575"/>
            <a:ext cx="5499300" cy="711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g34aed63266f_0_49"/>
          <p:cNvCxnSpPr/>
          <p:nvPr/>
        </p:nvCxnSpPr>
        <p:spPr>
          <a:xfrm rot="10800000">
            <a:off x="3189575" y="2629625"/>
            <a:ext cx="2915700" cy="419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g34aed63266f_0_49"/>
          <p:cNvCxnSpPr/>
          <p:nvPr/>
        </p:nvCxnSpPr>
        <p:spPr>
          <a:xfrm rot="10800000">
            <a:off x="2931150" y="3229600"/>
            <a:ext cx="1380000" cy="6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g34aed63266f_0_49"/>
          <p:cNvCxnSpPr/>
          <p:nvPr/>
        </p:nvCxnSpPr>
        <p:spPr>
          <a:xfrm>
            <a:off x="1296200" y="3792150"/>
            <a:ext cx="5946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Offline 1: Symbol Table Management</a:t>
            </a:r>
            <a:endParaRPr/>
          </a:p>
        </p:txBody>
      </p:sp>
      <p:sp>
        <p:nvSpPr>
          <p:cNvPr id="337" name="Google Shape;337;p18"/>
          <p:cNvSpPr txBox="1"/>
          <p:nvPr>
            <p:ph idx="1" type="body"/>
          </p:nvPr>
        </p:nvSpPr>
        <p:spPr>
          <a:xfrm>
            <a:off x="457200" y="1600200"/>
            <a:ext cx="8229600" cy="26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242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Three Classes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514350" lvl="1" marL="9715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1. SymbolInfo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05739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Each entry of symbol table is an instance of SymbolInfo (Remember two tuples!!!)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173355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750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Three member vars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325755" lvl="3" marL="18288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ct val="90000"/>
              <a:buFont typeface="Candara"/>
              <a:buChar char="–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name, type, 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pointer to SymbolInfo (separate chaining)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4" marL="2057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38" name="Google Shape;338;p18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339" name="Google Shape;339;p18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CSE310, January 2025</a:t>
            </a:r>
            <a:endParaRPr/>
          </a:p>
        </p:txBody>
      </p:sp>
      <p:sp>
        <p:nvSpPr>
          <p:cNvPr id="340" name="Google Shape;340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1" name="Google Shape;3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800" y="3689800"/>
            <a:ext cx="4594001" cy="23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Offline 1: Symbol Table Management</a:t>
            </a:r>
            <a:endParaRPr/>
          </a:p>
        </p:txBody>
      </p:sp>
      <p:sp>
        <p:nvSpPr>
          <p:cNvPr id="347" name="Google Shape;347;p19"/>
          <p:cNvSpPr txBox="1"/>
          <p:nvPr>
            <p:ph idx="1" type="body"/>
          </p:nvPr>
        </p:nvSpPr>
        <p:spPr>
          <a:xfrm>
            <a:off x="457200" y="1600200"/>
            <a:ext cx="82296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Three Classes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514350" lvl="1" marL="9715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2.  ScopeTable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•"/>
            </a:pPr>
            <a:r>
              <a:rPr lang="en-US" sz="2000">
                <a:latin typeface="Candara"/>
                <a:ea typeface="Candara"/>
                <a:cs typeface="Candara"/>
                <a:sym typeface="Candara"/>
              </a:rPr>
              <a:t>This class is the implementation of a hash table. 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•"/>
            </a:pPr>
            <a:r>
              <a:rPr lang="en-US" sz="2000">
                <a:latin typeface="Candara"/>
                <a:ea typeface="Candara"/>
                <a:cs typeface="Candara"/>
                <a:sym typeface="Candara"/>
              </a:rPr>
              <a:t>Represents each scope 	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•"/>
            </a:pPr>
            <a:r>
              <a:rPr lang="en-US" sz="2000">
                <a:latin typeface="Candara"/>
                <a:ea typeface="Candara"/>
                <a:cs typeface="Candara"/>
                <a:sym typeface="Candara"/>
              </a:rPr>
              <a:t>Implement four operations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4" marL="2057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»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Insert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4" marL="2057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»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Lookup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4" marL="2057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»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Delete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4" marL="2057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»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Print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101600" lvl="4" marL="2057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48" name="Google Shape;348;p19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349" name="Google Shape;349;p19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CSE310, January 2025</a:t>
            </a:r>
            <a:endParaRPr/>
          </a:p>
        </p:txBody>
      </p:sp>
      <p:sp>
        <p:nvSpPr>
          <p:cNvPr id="350" name="Google Shape;35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Offline 1: Symbol Table Management</a:t>
            </a:r>
            <a:endParaRPr/>
          </a:p>
        </p:txBody>
      </p:sp>
      <p:sp>
        <p:nvSpPr>
          <p:cNvPr id="356" name="Google Shape;356;p20"/>
          <p:cNvSpPr txBox="1"/>
          <p:nvPr>
            <p:ph idx="1" type="body"/>
          </p:nvPr>
        </p:nvSpPr>
        <p:spPr>
          <a:xfrm>
            <a:off x="457200" y="1600200"/>
            <a:ext cx="82296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Three Classes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514350" lvl="1" marL="9715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3.  SymbolTable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•"/>
            </a:pPr>
            <a:r>
              <a:rPr lang="en-US" sz="2000">
                <a:latin typeface="Candara"/>
                <a:ea typeface="Candara"/>
                <a:cs typeface="Candara"/>
                <a:sym typeface="Candara"/>
              </a:rPr>
              <a:t>Maintains a list of Scope Tables	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•"/>
            </a:pPr>
            <a:r>
              <a:rPr lang="en-US" sz="2000">
                <a:latin typeface="Candara"/>
                <a:ea typeface="Candara"/>
                <a:cs typeface="Candara"/>
                <a:sym typeface="Candara"/>
              </a:rPr>
              <a:t>Implement six operations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4" marL="2057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»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Enter Scope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4" marL="2057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»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Exit Scope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4" marL="2057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»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Insert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4" marL="2057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»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Delete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4" marL="2057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»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Print All Scope Tables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228600" lvl="4" marL="2057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ndara"/>
              <a:buChar char="»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Print Current Scope Table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101600" lvl="4" marL="2057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57" name="Google Shape;357;p20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358" name="Google Shape;358;p20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CSE310, January 2025</a:t>
            </a:r>
            <a:endParaRPr/>
          </a:p>
        </p:txBody>
      </p:sp>
      <p:sp>
        <p:nvSpPr>
          <p:cNvPr id="359" name="Google Shape;359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4aed63266f_0_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No Memory Leak</a:t>
            </a:r>
            <a:endParaRPr/>
          </a:p>
        </p:txBody>
      </p:sp>
      <p:sp>
        <p:nvSpPr>
          <p:cNvPr id="365" name="Google Shape;365;g34aed63266f_0_95"/>
          <p:cNvSpPr txBox="1"/>
          <p:nvPr>
            <p:ph idx="1" type="body"/>
          </p:nvPr>
        </p:nvSpPr>
        <p:spPr>
          <a:xfrm>
            <a:off x="457200" y="1600150"/>
            <a:ext cx="82296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200"/>
              <a:buFont typeface="Candara"/>
              <a:buChar char="-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use -fsanitize=address flag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66" name="Google Shape;366;g34aed63266f_0_95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367" name="Google Shape;367;g34aed63266f_0_95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CSE310, January 2025</a:t>
            </a:r>
            <a:endParaRPr/>
          </a:p>
        </p:txBody>
      </p:sp>
      <p:sp>
        <p:nvSpPr>
          <p:cNvPr id="368" name="Google Shape;368;g34aed63266f_0_9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4ec9d3d795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Acknowledgement</a:t>
            </a:r>
            <a:endParaRPr/>
          </a:p>
        </p:txBody>
      </p:sp>
      <p:sp>
        <p:nvSpPr>
          <p:cNvPr id="374" name="Google Shape;374;g34ec9d3d795_0_0"/>
          <p:cNvSpPr txBox="1"/>
          <p:nvPr>
            <p:ph idx="1" type="body"/>
          </p:nvPr>
        </p:nvSpPr>
        <p:spPr>
          <a:xfrm>
            <a:off x="457200" y="1600150"/>
            <a:ext cx="82296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200"/>
              <a:buFont typeface="Candara"/>
              <a:buChar char="-"/>
            </a:pPr>
            <a:r>
              <a:rPr lang="en-US" sz="3200">
                <a:latin typeface="Candara"/>
                <a:ea typeface="Candara"/>
                <a:cs typeface="Candara"/>
                <a:sym typeface="Candara"/>
              </a:rPr>
              <a:t>Ajmain Yasar Ahmed Sahil</a:t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75" name="Google Shape;375;g34ec9d3d795_0_0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376" name="Google Shape;376;g34ec9d3d795_0_0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CSE310, January 2025</a:t>
            </a:r>
            <a:endParaRPr/>
          </a:p>
        </p:txBody>
      </p:sp>
      <p:sp>
        <p:nvSpPr>
          <p:cNvPr id="377" name="Google Shape;377;g34ec9d3d795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4b0fcef4c_0_6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106" name="Google Shape;106;g194b0fcef4c_0_65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CSE310, January 2025</a:t>
            </a:r>
            <a:endParaRPr/>
          </a:p>
        </p:txBody>
      </p:sp>
      <p:sp>
        <p:nvSpPr>
          <p:cNvPr id="107" name="Google Shape;107;g194b0fcef4c_0_6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g194b0fcef4c_0_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Things to Do</a:t>
            </a:r>
            <a:endParaRPr/>
          </a:p>
        </p:txBody>
      </p:sp>
      <p:pic>
        <p:nvPicPr>
          <p:cNvPr id="109" name="Google Shape;109;g194b0fcef4c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1525" y="3887012"/>
            <a:ext cx="2639452" cy="2174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94b0fcef4c_0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925" y="3887012"/>
            <a:ext cx="2639452" cy="2174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194b0fcef4c_0_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2925" y="1417650"/>
            <a:ext cx="2639452" cy="217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194b0fcef4c_0_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51525" y="1417650"/>
            <a:ext cx="2639447" cy="217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118" name="Google Shape;118;p3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CSE310, January 2025</a:t>
            </a:r>
            <a:endParaRPr/>
          </a:p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Things NOT to Do</a:t>
            </a:r>
            <a:endParaRPr/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338" y="1987645"/>
            <a:ext cx="2882725" cy="28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2338" y="1987636"/>
            <a:ext cx="4014325" cy="271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457200" y="274672"/>
            <a:ext cx="8229600" cy="32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ndara"/>
              <a:buNone/>
            </a:pPr>
            <a:r>
              <a:rPr b="1" lang="en-US" sz="72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Welcome</a:t>
            </a:r>
            <a:br>
              <a:rPr b="1" lang="en-US" sz="72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1" lang="en-US" sz="72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to </a:t>
            </a:r>
            <a:br>
              <a:rPr b="1" lang="en-US" sz="72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b="1" lang="en-US" sz="72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CSE 310</a:t>
            </a:r>
            <a:endParaRPr/>
          </a:p>
        </p:txBody>
      </p:sp>
      <p:sp>
        <p:nvSpPr>
          <p:cNvPr id="128" name="Google Shape;128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129" name="Google Shape;129;p4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CSE310, January 2025</a:t>
            </a:r>
            <a:endParaRPr/>
          </a:p>
        </p:txBody>
      </p:sp>
      <p:sp>
        <p:nvSpPr>
          <p:cNvPr id="130" name="Google Shape;130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Convert a source program to a target program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The compilation process usually divided into several phases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6" name="Google Shape;136;p5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137" name="Google Shape;137;p5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CSE310, January 2025</a:t>
            </a:r>
            <a:endParaRPr/>
          </a:p>
        </p:txBody>
      </p:sp>
      <p:sp>
        <p:nvSpPr>
          <p:cNvPr id="138" name="Google Shape;138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Compiler</a:t>
            </a:r>
            <a:endParaRPr/>
          </a:p>
        </p:txBody>
      </p:sp>
      <p:pic>
        <p:nvPicPr>
          <p:cNvPr id="140" name="Google Shape;14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963" y="4261402"/>
            <a:ext cx="6084075" cy="15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aed63266f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Convert a source program to a target program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The compilation process usually divided into several phases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descr="compiler.JPG" id="146" name="Google Shape;146;g34aed63266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886200"/>
            <a:ext cx="6505575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34aed63266f_0_0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148" name="Google Shape;148;g34aed63266f_0_0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CSE310, January 2025</a:t>
            </a:r>
            <a:endParaRPr/>
          </a:p>
        </p:txBody>
      </p:sp>
      <p:sp>
        <p:nvSpPr>
          <p:cNvPr id="149" name="Google Shape;149;g34aed63266f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g34aed63266f_0_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Compiler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Compiler</a:t>
            </a:r>
            <a:endParaRPr/>
          </a:p>
        </p:txBody>
      </p:sp>
      <p:pic>
        <p:nvPicPr>
          <p:cNvPr descr="Capture.JPG" id="156" name="Google Shape;15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400" y="1143000"/>
            <a:ext cx="5077200" cy="50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6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158" name="Google Shape;158;p6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CSE310, January 2025</a:t>
            </a:r>
            <a:endParaRPr/>
          </a:p>
        </p:txBody>
      </p:sp>
      <p:sp>
        <p:nvSpPr>
          <p:cNvPr id="159" name="Google Shape;159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aed63266f_0_10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</a:pPr>
            <a:r>
              <a:rPr lang="en-US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Compiler</a:t>
            </a:r>
            <a:endParaRPr/>
          </a:p>
        </p:txBody>
      </p:sp>
      <p:pic>
        <p:nvPicPr>
          <p:cNvPr descr="Capture.JPG" id="165" name="Google Shape;165;g34aed63266f_0_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400" y="1143000"/>
            <a:ext cx="5077200" cy="50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34aed63266f_0_10"/>
          <p:cNvSpPr txBox="1"/>
          <p:nvPr>
            <p:ph idx="11" type="ftr"/>
          </p:nvPr>
        </p:nvSpPr>
        <p:spPr>
          <a:xfrm>
            <a:off x="3886500" y="6356350"/>
            <a:ext cx="13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Dept of CSE, BUET</a:t>
            </a:r>
            <a:endParaRPr/>
          </a:p>
        </p:txBody>
      </p:sp>
      <p:sp>
        <p:nvSpPr>
          <p:cNvPr id="167" name="Google Shape;167;g34aed63266f_0_10"/>
          <p:cNvSpPr txBox="1"/>
          <p:nvPr>
            <p:ph idx="10" type="dt"/>
          </p:nvPr>
        </p:nvSpPr>
        <p:spPr>
          <a:xfrm>
            <a:off x="457200" y="6356350"/>
            <a:ext cx="228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CSE310, January 2025</a:t>
            </a:r>
            <a:endParaRPr/>
          </a:p>
        </p:txBody>
      </p:sp>
      <p:sp>
        <p:nvSpPr>
          <p:cNvPr id="168" name="Google Shape;168;g34aed63266f_0_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g34aed63266f_0_10"/>
          <p:cNvSpPr txBox="1"/>
          <p:nvPr/>
        </p:nvSpPr>
        <p:spPr>
          <a:xfrm>
            <a:off x="139075" y="4683900"/>
            <a:ext cx="26433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Record keeper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g34aed63266f_0_10"/>
          <p:cNvCxnSpPr/>
          <p:nvPr/>
        </p:nvCxnSpPr>
        <p:spPr>
          <a:xfrm flipH="1" rot="10800000">
            <a:off x="1009575" y="3686150"/>
            <a:ext cx="1464900" cy="102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2016-08-27T16:48:28Z</dcterms:created>
  <dc:creator>TAMAL</dc:creator>
</cp:coreProperties>
</file>