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f8c1e031e_0_5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f8c1e031e_0_5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f8c1e031e_0_72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4f8c1e031e_0_72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f8c1e031e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4f8c1e031e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179738773_0_0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5179738773_0_0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f8c1e031e_0_16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4f8c1e031e_0_16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f8c1e031e_0_25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4f8c1e031e_0_25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f8c1e031e_0_38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4f8c1e031e_0_38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f8c1e031e_0_47:notes"/>
          <p:cNvSpPr txBox="1"/>
          <p:nvPr>
            <p:ph idx="1" type="body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4f8c1e031e_0_47:notes"/>
          <p:cNvSpPr/>
          <p:nvPr>
            <p:ph idx="2" type="sldImg"/>
          </p:nvPr>
        </p:nvSpPr>
        <p:spPr>
          <a:xfrm>
            <a:off x="1524300" y="385750"/>
            <a:ext cx="60963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2558910" y="1879854"/>
            <a:ext cx="4026178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49310" y="1160838"/>
            <a:ext cx="8245379" cy="320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49310" y="1160838"/>
            <a:ext cx="8245379" cy="320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Relationship Id="rId4" Type="http://schemas.openxmlformats.org/officeDocument/2006/relationships/image" Target="../media/image1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jpg"/><Relationship Id="rId4" Type="http://schemas.openxmlformats.org/officeDocument/2006/relationships/image" Target="../media/image6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cs.princeton.edu/~appel/modern/c/software/flex/flex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ctrTitle"/>
          </p:nvPr>
        </p:nvSpPr>
        <p:spPr>
          <a:xfrm>
            <a:off x="2558910" y="1879854"/>
            <a:ext cx="4026178" cy="81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Assignment 2</a:t>
            </a:r>
            <a:endParaRPr sz="5200"/>
          </a:p>
        </p:txBody>
      </p:sp>
      <p:sp>
        <p:nvSpPr>
          <p:cNvPr id="44" name="Google Shape;44;p7"/>
          <p:cNvSpPr txBox="1"/>
          <p:nvPr/>
        </p:nvSpPr>
        <p:spPr>
          <a:xfrm>
            <a:off x="3304371" y="2892926"/>
            <a:ext cx="2535600" cy="4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Lexical </a:t>
            </a:r>
            <a:r>
              <a:rPr lang="en-US" sz="2800">
                <a:solidFill>
                  <a:srgbClr val="595959"/>
                </a:solidFill>
              </a:rPr>
              <a:t>a</a:t>
            </a:r>
            <a:r>
              <a:rPr lang="en-US" sz="2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nalysis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Error</a:t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475249" y="1175208"/>
            <a:ext cx="7922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Generates error </a:t>
            </a:r>
            <a:r>
              <a:rPr lang="en-US" sz="1800">
                <a:solidFill>
                  <a:srgbClr val="595959"/>
                </a:solidFill>
              </a:rPr>
              <a:t>with</a:t>
            </a:r>
            <a:r>
              <a:rPr lang="en-US" sz="1800">
                <a:solidFill>
                  <a:srgbClr val="595959"/>
                </a:solidFill>
              </a:rPr>
              <a:t> line no.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82700" y="2031400"/>
            <a:ext cx="1885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4A86E8"/>
                </a:solidFill>
              </a:rPr>
              <a:t>f</a:t>
            </a:r>
            <a:r>
              <a:rPr b="1" lang="en-US" sz="1100">
                <a:solidFill>
                  <a:srgbClr val="4A86E8"/>
                </a:solidFill>
              </a:rPr>
              <a:t>loat y=1.2.3;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475249" y="1175208"/>
            <a:ext cx="79224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</a:rPr>
              <a:t>Lexical error</a:t>
            </a:r>
            <a:endParaRPr sz="1800">
              <a:solidFill>
                <a:srgbClr val="595959"/>
              </a:solidFill>
            </a:endParaRPr>
          </a:p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Syntax error</a:t>
            </a:r>
            <a:endParaRPr sz="1800">
              <a:solidFill>
                <a:srgbClr val="595959"/>
              </a:solidFill>
            </a:endParaRPr>
          </a:p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Semantic error</a:t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682700" y="2412400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</a:t>
            </a:r>
            <a:r>
              <a:rPr b="1" lang="en-US" sz="1100">
                <a:solidFill>
                  <a:srgbClr val="4A86E8"/>
                </a:solidFill>
              </a:rPr>
              <a:t>x%2.2==0</a:t>
            </a:r>
            <a:r>
              <a:rPr b="1" lang="en-US" sz="1100">
                <a:solidFill>
                  <a:srgbClr val="595959"/>
                </a:solidFill>
              </a:rPr>
              <a:t>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4404400" y="2463775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</a:t>
            </a:r>
            <a:r>
              <a:rPr b="1" lang="en-US" sz="1100">
                <a:solidFill>
                  <a:srgbClr val="4A86E8"/>
                </a:solidFill>
              </a:rPr>
              <a:t>fi</a:t>
            </a:r>
            <a:r>
              <a:rPr b="1" lang="en-US" sz="1100">
                <a:solidFill>
                  <a:srgbClr val="595959"/>
                </a:solidFill>
              </a:rPr>
              <a:t>(</a:t>
            </a:r>
            <a:r>
              <a:rPr b="1" lang="en-US" sz="1100">
                <a:solidFill>
                  <a:schemeClr val="dk1"/>
                </a:solidFill>
              </a:rPr>
              <a:t>x%2.2==0</a:t>
            </a:r>
            <a:r>
              <a:rPr b="1" lang="en-US" sz="1100">
                <a:solidFill>
                  <a:srgbClr val="595959"/>
                </a:solidFill>
              </a:rPr>
              <a:t>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oogle Shape;152;p18"/>
          <p:cNvGrpSpPr/>
          <p:nvPr/>
        </p:nvGrpSpPr>
        <p:grpSpPr>
          <a:xfrm>
            <a:off x="3205775" y="2334849"/>
            <a:ext cx="1511300" cy="525145"/>
            <a:chOff x="3205775" y="2334849"/>
            <a:chExt cx="1511300" cy="525145"/>
          </a:xfrm>
        </p:grpSpPr>
        <p:sp>
          <p:nvSpPr>
            <p:cNvPr id="153" name="Google Shape;153;p18"/>
            <p:cNvSpPr/>
            <p:nvPr/>
          </p:nvSpPr>
          <p:spPr>
            <a:xfrm>
              <a:off x="3205775" y="2334849"/>
              <a:ext cx="1511300" cy="525145"/>
            </a:xfrm>
            <a:custGeom>
              <a:rect b="b" l="l" r="r" t="t"/>
              <a:pathLst>
                <a:path extrusionOk="0" h="525144" w="1511300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3205775" y="2334849"/>
              <a:ext cx="1511300" cy="525145"/>
            </a:xfrm>
            <a:custGeom>
              <a:rect b="b" l="l" r="r" t="t"/>
              <a:pathLst>
                <a:path extrusionOk="0" h="525144" w="1511300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8"/>
          <p:cNvGrpSpPr/>
          <p:nvPr/>
        </p:nvGrpSpPr>
        <p:grpSpPr>
          <a:xfrm>
            <a:off x="4835640" y="38240"/>
            <a:ext cx="3928745" cy="4949825"/>
            <a:chOff x="4835640" y="38240"/>
            <a:chExt cx="3928745" cy="4949825"/>
          </a:xfrm>
        </p:grpSpPr>
        <p:pic>
          <p:nvPicPr>
            <p:cNvPr id="156" name="Google Shape;15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40403" y="43002"/>
              <a:ext cx="3918673" cy="493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8"/>
            <p:cNvSpPr/>
            <p:nvPr/>
          </p:nvSpPr>
          <p:spPr>
            <a:xfrm>
              <a:off x="4835640" y="38240"/>
              <a:ext cx="3928745" cy="4949825"/>
            </a:xfrm>
            <a:custGeom>
              <a:rect b="b" l="l" r="r" t="t"/>
              <a:pathLst>
                <a:path extrusionOk="0" h="4949825" w="392874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8"/>
          <p:cNvGrpSpPr/>
          <p:nvPr/>
        </p:nvGrpSpPr>
        <p:grpSpPr>
          <a:xfrm>
            <a:off x="629837" y="88837"/>
            <a:ext cx="2159635" cy="4848225"/>
            <a:chOff x="629837" y="88837"/>
            <a:chExt cx="2159635" cy="4848225"/>
          </a:xfrm>
        </p:grpSpPr>
        <p:pic>
          <p:nvPicPr>
            <p:cNvPr id="159" name="Google Shape;15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599" y="93600"/>
              <a:ext cx="2149611" cy="4788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8"/>
            <p:cNvSpPr/>
            <p:nvPr/>
          </p:nvSpPr>
          <p:spPr>
            <a:xfrm>
              <a:off x="629837" y="88837"/>
              <a:ext cx="2159635" cy="4848225"/>
            </a:xfrm>
            <a:custGeom>
              <a:rect b="b" l="l" r="r" t="t"/>
              <a:pathLst>
                <a:path extrusionOk="0" h="4848225" w="215963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67" name="Google Shape;167;p19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Flex</a:t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75249" y="1175208"/>
            <a:ext cx="7960359" cy="1473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Flex is a tool to generate the lexer so that we do not have to build one from scratch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Free, open source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sudo apt-get update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sudo apt-get install flex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Flex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61" y="1069799"/>
            <a:ext cx="6457252" cy="3749372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 file (.l)</a:t>
            </a:r>
            <a:endParaRPr/>
          </a:p>
        </p:txBody>
      </p:sp>
      <p:sp>
        <p:nvSpPr>
          <p:cNvPr id="182" name="Google Shape;182;p21"/>
          <p:cNvSpPr txBox="1"/>
          <p:nvPr/>
        </p:nvSpPr>
        <p:spPr>
          <a:xfrm>
            <a:off x="475249" y="1175208"/>
            <a:ext cx="7823200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366395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Example code : wordcount.l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Parts : separated by %%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Definition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Rules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Subroutine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121920" rtl="0" algn="l">
              <a:lnSpc>
                <a:spcPct val="137777"/>
              </a:lnSpc>
              <a:spcBef>
                <a:spcPts val="5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Definition section contains option settings, declaration of start states and variables (to be used in the rules section), and some C codes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426719" rtl="0" algn="l">
              <a:lnSpc>
                <a:spcPct val="137777"/>
              </a:lnSpc>
              <a:spcBef>
                <a:spcPts val="1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the declaration section, code inside of %{ and %} is copied through verbatim near the beginning of the generated C source file.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09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 libraries for C code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C variables and define functions to be used in the action part of the rules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88" name="Google Shape;188;p22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 File Divisions</a:t>
            </a:r>
            <a:endParaRPr/>
          </a:p>
        </p:txBody>
      </p:sp>
      <p:sp>
        <p:nvSpPr>
          <p:cNvPr id="189" name="Google Shape;189;p22"/>
          <p:cNvSpPr txBox="1"/>
          <p:nvPr/>
        </p:nvSpPr>
        <p:spPr>
          <a:xfrm>
            <a:off x="475249" y="1175208"/>
            <a:ext cx="8089900" cy="2525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2863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Rules section contains regular expression/pattern to be matched and corresponding action (C++ code) to be taken if the expression is matched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One or more lines of code in braces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Each pattern must start at the beginning of the line (no spaces)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Flex considers any line that starts with whitespaces as code to be copied into the C program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Subroutine section contains C code to be copied to the lex.yy.c file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Usually contains the main function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Calls yylex() , that is the flex’s scanner routine.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Point yyin to the input file you are trying to scan (by default yyin is set to stdin).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Section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475249" y="1205383"/>
            <a:ext cx="7843520" cy="560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6395" lvl="0" marL="379095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%option Provides some options: noyywrap, yylineno, nodefault etc.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%option noyywrap (TLDR: Just put it and don’t worry about anything else)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475249" y="3944011"/>
            <a:ext cx="7842884" cy="8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6395" lvl="0" marL="379095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yylineno keeps track of the no. of lines (set yylineno=1 before yylex())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13888"/>
              </a:lnSpc>
              <a:spcBef>
                <a:spcPts val="10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nodefault tells it not to add a default rule in case input does not match any pattern (not needed).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462" y="1945500"/>
            <a:ext cx="6257924" cy="19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04" name="Google Shape;204;p24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Definition Section</a:t>
            </a: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475249" y="1175208"/>
            <a:ext cx="8044180" cy="1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declare named subpatterns (names for corresponding subpatterns) in the declaration section.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454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Then in that way you can use the name (in curly braces) instead of the subpattern while you are writing patterns in the rules section.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Example: Letter in wordcount.l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5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Rules Section</a:t>
            </a:r>
            <a:endParaRPr/>
          </a:p>
        </p:txBody>
      </p:sp>
      <p:sp>
        <p:nvSpPr>
          <p:cNvPr id="212" name="Google Shape;212;p25"/>
          <p:cNvSpPr txBox="1"/>
          <p:nvPr/>
        </p:nvSpPr>
        <p:spPr>
          <a:xfrm>
            <a:off x="475249" y="1216355"/>
            <a:ext cx="7998459" cy="360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-367030" lvl="0" marL="379095" marR="104775" rtl="0" algn="l">
              <a:lnSpc>
                <a:spcPct val="126111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the rules section you can declare regular expressions to match complex patterns in the input file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Detect lexeme and generate token in the action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7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Each pattern must start at the beginning of the line (no spaces).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9398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pattern is followed by action section (one or more lines of C++ code in curly braces) that tells it what to do when a pattern is matched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matched expression from the input file is stored in the </a:t>
            </a: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yytext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variable.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136525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also use the variables declared in the declaration section ( named subpatterns in curly braces in the regex part, and declared C++ variables declared in the code part 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85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also declare C++ variables inside the action part too.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26111"/>
              </a:lnSpc>
              <a:spcBef>
                <a:spcPts val="5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Each call of yylex() continues to match inputs until it returns from one of the action codes corresponding to a pattern matched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316865" rtl="0" algn="l">
              <a:lnSpc>
                <a:spcPct val="125714"/>
              </a:lnSpc>
              <a:spcBef>
                <a:spcPts val="2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will not be returning anything from the action codes in this assignment, so it parses through the whole file.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49310" y="1160838"/>
            <a:ext cx="8245379" cy="320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366395" lvl="0" marL="404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Lexical Analysis is the first phase of compiler</a:t>
            </a:r>
            <a:endParaRPr/>
          </a:p>
          <a:p>
            <a:pPr indent="-366395" lvl="0" marL="4044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Converts sequence of characters (source program) into a sequence of tokens</a:t>
            </a:r>
            <a:endParaRPr/>
          </a:p>
          <a:p>
            <a:pPr indent="-366395" lvl="0" marL="4044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Used by the parser in the next stage to build an abstract syntax tree</a:t>
            </a:r>
            <a:endParaRPr/>
          </a:p>
          <a:p>
            <a:pPr indent="-335915" lvl="1" marL="8616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Assignment 3 &amp; 4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235" y="2553854"/>
            <a:ext cx="4992585" cy="228633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453" y="930487"/>
            <a:ext cx="6744263" cy="406610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pic>
        <p:nvPicPr>
          <p:cNvPr id="225" name="Google Shape;22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6337" y="1152462"/>
            <a:ext cx="6562724" cy="12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7"/>
          <p:cNvSpPr txBox="1"/>
          <p:nvPr/>
        </p:nvSpPr>
        <p:spPr>
          <a:xfrm>
            <a:off x="1115843" y="3022473"/>
            <a:ext cx="9924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[a-zA-Z]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[^</a:t>
            </a:r>
            <a:r>
              <a:rPr lang="en-US" sz="1400">
                <a:latin typeface="Arial"/>
                <a:ea typeface="Arial"/>
                <a:cs typeface="Arial"/>
                <a:sym typeface="Arial"/>
              </a:rPr>
              <a:t>\t\v]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7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grpSp>
        <p:nvGrpSpPr>
          <p:cNvPr id="233" name="Google Shape;233;p28"/>
          <p:cNvGrpSpPr/>
          <p:nvPr/>
        </p:nvGrpSpPr>
        <p:grpSpPr>
          <a:xfrm>
            <a:off x="1104900" y="885825"/>
            <a:ext cx="6934199" cy="3371849"/>
            <a:chOff x="1104900" y="885825"/>
            <a:chExt cx="6934199" cy="3371849"/>
          </a:xfrm>
        </p:grpSpPr>
        <p:pic>
          <p:nvPicPr>
            <p:cNvPr id="234" name="Google Shape;234;p2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9649" y="927449"/>
              <a:ext cx="6572249" cy="2438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4900" y="885825"/>
              <a:ext cx="6934199" cy="33718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p28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pic>
        <p:nvPicPr>
          <p:cNvPr id="242" name="Google Shape;24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50" y="927450"/>
            <a:ext cx="6572249" cy="243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9"/>
          <p:cNvSpPr txBox="1"/>
          <p:nvPr/>
        </p:nvSpPr>
        <p:spPr>
          <a:xfrm>
            <a:off x="1161068" y="3559213"/>
            <a:ext cx="688213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6550" lvl="0" marL="348615" marR="952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^r : An r, but only at the beginning of a line (i.e., which just starting to scan, or right after a newline has been scanned).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r$ : an r, but only at the end of a line (i.e., just before a newline). Equivalent to "r/\n"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{Letter}+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051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Letter [a-zA-Z] declared in declaration section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1017724"/>
            <a:ext cx="6572249" cy="2905124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 txBox="1"/>
          <p:nvPr/>
        </p:nvSpPr>
        <p:spPr>
          <a:xfrm>
            <a:off x="1373018" y="3977113"/>
            <a:ext cx="32841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"[xyz]\"foo" : the literal string [xyz]“foo   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0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 Characters</a:t>
            </a:r>
            <a:endParaRPr/>
          </a:p>
        </p:txBody>
      </p:sp>
      <p:pic>
        <p:nvPicPr>
          <p:cNvPr id="258" name="Google Shape;25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1575" y="1170124"/>
            <a:ext cx="6724649" cy="22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7275" y="3501350"/>
            <a:ext cx="6715124" cy="122872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Ambiguous Patterns</a:t>
            </a:r>
            <a:endParaRPr/>
          </a:p>
        </p:txBody>
      </p:sp>
      <p:pic>
        <p:nvPicPr>
          <p:cNvPr id="266" name="Google Shape;2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839" y="1032375"/>
            <a:ext cx="6130850" cy="380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73" name="Google Shape;273;p33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States</a:t>
            </a:r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963193" y="3034081"/>
            <a:ext cx="306959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%x MYSTATE defines a start state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 txBox="1"/>
          <p:nvPr/>
        </p:nvSpPr>
        <p:spPr>
          <a:xfrm>
            <a:off x="475249" y="1205383"/>
            <a:ext cx="8251825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3000">
            <a:spAutoFit/>
          </a:bodyPr>
          <a:lstStyle/>
          <a:p>
            <a:pPr indent="-367030" lvl="0" marL="379095" marR="815339" rtl="0" algn="l">
              <a:lnSpc>
                <a:spcPct val="113888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Used when you are trying to match certain patterns only under certain contexts.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Controls which patterns can be matched when.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13888"/>
              </a:lnSpc>
              <a:spcBef>
                <a:spcPts val="10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At any point, the scanner is in one start state and can match patterns active in that start state only.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define as many start states as needed.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Example: state.l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75945" rtl="0" algn="l">
              <a:lnSpc>
                <a:spcPct val="113888"/>
              </a:lnSpc>
              <a:spcBef>
                <a:spcPts val="164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%x means an </a:t>
            </a:r>
            <a:r>
              <a:rPr b="1"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exclusive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start state, which means that when that state is active, only patterns specifically marked with the state can match.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121285" rtl="0" algn="l">
              <a:lnSpc>
                <a:spcPct val="113888"/>
              </a:lnSpc>
              <a:spcBef>
                <a:spcPts val="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 can also define </a:t>
            </a:r>
            <a:r>
              <a:rPr b="1" i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inclusive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start states with %s, which means patterns not marked with any state can also match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81" name="Google Shape;281;p34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States</a:t>
            </a:r>
            <a:endParaRPr/>
          </a:p>
        </p:txBody>
      </p:sp>
      <p:sp>
        <p:nvSpPr>
          <p:cNvPr id="282" name="Google Shape;282;p34"/>
          <p:cNvSpPr txBox="1"/>
          <p:nvPr/>
        </p:nvSpPr>
        <p:spPr>
          <a:xfrm>
            <a:off x="475249" y="1175208"/>
            <a:ext cx="8217534" cy="3110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325">
            <a:spAutoFit/>
          </a:bodyPr>
          <a:lstStyle/>
          <a:p>
            <a:pPr indent="-366395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Flex itself defines the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state, the state in which you are initially.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 switch to a different state in the action code, you must use the macro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379095" rtl="0" algn="l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BEGIN MYSTATE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104775" rtl="0" algn="l">
              <a:lnSpc>
                <a:spcPct val="137777"/>
              </a:lnSpc>
              <a:spcBef>
                <a:spcPts val="5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make sure to return back to INITIAL state once your state related works are done (BEGIN INITIAL).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387350" rtl="0" algn="l">
              <a:lnSpc>
                <a:spcPct val="137777"/>
              </a:lnSpc>
              <a:spcBef>
                <a:spcPts val="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Patterns are tagged with start-state names in angle brackets to indicate in which state(s) the pattern is active.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nameless patterns are active in the </a:t>
            </a:r>
            <a:r>
              <a:rPr b="1"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INITIAL </a:t>
            </a: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state and any other inclusive state.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88" name="Google Shape;288;p35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475249" y="1160838"/>
            <a:ext cx="8138159" cy="308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66395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Integrating the symbol table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Use your symbol table program of the first assignment.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Include as a header file (.cpp or .h) in the definition section.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836294" marR="698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Remove all the console I/O and file I/O done in the first assignment, remove its main function too.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can write code in it to output in the log file (discussed later) 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a symbol-table object to use in the action codes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5080" rtl="0" algn="l">
              <a:lnSpc>
                <a:spcPct val="137777"/>
              </a:lnSpc>
              <a:spcBef>
                <a:spcPts val="5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other C functions and variables you need to use in the %{ … %} part of the declaration section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67030" lvl="0" marL="379095" marR="79375" rtl="0" algn="l">
              <a:lnSpc>
                <a:spcPct val="137777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Declare start states and any named subpatterns you need in the declaration section.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9"/>
          <p:cNvGrpSpPr/>
          <p:nvPr/>
        </p:nvGrpSpPr>
        <p:grpSpPr>
          <a:xfrm>
            <a:off x="3205775" y="2334849"/>
            <a:ext cx="1511300" cy="525144"/>
            <a:chOff x="3205775" y="2334849"/>
            <a:chExt cx="1511300" cy="525144"/>
          </a:xfrm>
        </p:grpSpPr>
        <p:sp>
          <p:nvSpPr>
            <p:cNvPr id="59" name="Google Shape;59;p9"/>
            <p:cNvSpPr/>
            <p:nvPr/>
          </p:nvSpPr>
          <p:spPr>
            <a:xfrm>
              <a:off x="3205775" y="2334849"/>
              <a:ext cx="1511300" cy="525144"/>
            </a:xfrm>
            <a:custGeom>
              <a:rect b="b" l="l" r="r" t="t"/>
              <a:pathLst>
                <a:path extrusionOk="0" h="525144" w="1511300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9"/>
            <p:cNvSpPr/>
            <p:nvPr/>
          </p:nvSpPr>
          <p:spPr>
            <a:xfrm>
              <a:off x="3205775" y="2334849"/>
              <a:ext cx="1511300" cy="525144"/>
            </a:xfrm>
            <a:custGeom>
              <a:rect b="b" l="l" r="r" t="t"/>
              <a:pathLst>
                <a:path extrusionOk="0" h="525144" w="1511300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" name="Google Shape;61;p9"/>
          <p:cNvGrpSpPr/>
          <p:nvPr/>
        </p:nvGrpSpPr>
        <p:grpSpPr>
          <a:xfrm>
            <a:off x="4835675" y="38250"/>
            <a:ext cx="3928745" cy="4475632"/>
            <a:chOff x="4835640" y="38240"/>
            <a:chExt cx="3928745" cy="4949825"/>
          </a:xfrm>
        </p:grpSpPr>
        <p:pic>
          <p:nvPicPr>
            <p:cNvPr id="62" name="Google Shape;62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40403" y="43002"/>
              <a:ext cx="3918672" cy="493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9"/>
            <p:cNvSpPr/>
            <p:nvPr/>
          </p:nvSpPr>
          <p:spPr>
            <a:xfrm>
              <a:off x="4835640" y="38240"/>
              <a:ext cx="3928745" cy="4949825"/>
            </a:xfrm>
            <a:custGeom>
              <a:rect b="b" l="l" r="r" t="t"/>
              <a:pathLst>
                <a:path extrusionOk="0" h="4949825" w="392874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" name="Google Shape;64;p9"/>
          <p:cNvGrpSpPr/>
          <p:nvPr/>
        </p:nvGrpSpPr>
        <p:grpSpPr>
          <a:xfrm>
            <a:off x="629821" y="88825"/>
            <a:ext cx="2159635" cy="4424975"/>
            <a:chOff x="629837" y="88837"/>
            <a:chExt cx="2159635" cy="4848225"/>
          </a:xfrm>
        </p:grpSpPr>
        <p:pic>
          <p:nvPicPr>
            <p:cNvPr id="65" name="Google Shape;6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599" y="93600"/>
              <a:ext cx="2149611" cy="4788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9"/>
            <p:cNvSpPr/>
            <p:nvPr/>
          </p:nvSpPr>
          <p:spPr>
            <a:xfrm>
              <a:off x="629837" y="88837"/>
              <a:ext cx="2159635" cy="4848225"/>
            </a:xfrm>
            <a:custGeom>
              <a:rect b="b" l="l" r="r" t="t"/>
              <a:pathLst>
                <a:path extrusionOk="0" h="4848225" w="215963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6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295" name="Google Shape;295;p36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296" name="Google Shape;296;p36"/>
          <p:cNvSpPr txBox="1"/>
          <p:nvPr>
            <p:ph idx="1" type="body"/>
          </p:nvPr>
        </p:nvSpPr>
        <p:spPr>
          <a:xfrm>
            <a:off x="449310" y="1160838"/>
            <a:ext cx="8245379" cy="3206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66395" lvl="0" marL="4044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Be careful about the order in which you write the rules</a:t>
            </a:r>
            <a:endParaRPr/>
          </a:p>
          <a:p>
            <a:pPr indent="-335915" lvl="1" marL="8616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Remember how flex handles ambiguity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40449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While generating patterns , beware you regular expression</a:t>
            </a:r>
            <a:endParaRPr/>
          </a:p>
          <a:p>
            <a:pPr indent="-335915" lvl="1" marL="8616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Should capture </a:t>
            </a: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input it is intended to catch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61694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Should </a:t>
            </a:r>
            <a:r>
              <a:rPr b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not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capture any input it is not intended to catch.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40449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/>
              <a:t>Character Literals:</a:t>
            </a:r>
            <a:endParaRPr/>
          </a:p>
          <a:p>
            <a:pPr indent="-335915" lvl="1" marL="8616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Suppose you are reading the character literal ‘\n’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861694" marR="10096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You will read ‘ , then \ and then n. (will not read </a:t>
            </a:r>
            <a:r>
              <a:rPr i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enter).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But as a token you have to say </a:t>
            </a:r>
            <a:r>
              <a:rPr i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enter 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again in the log file you have to print \ and n (not </a:t>
            </a:r>
            <a:r>
              <a:rPr i="1"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61694" rtl="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be careful about ‘\\’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6550" lvl="1" marL="861694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While detecting multi-character literal error, make sure special characters like ‘\n’, ‘\\’ etc. don’t get interpreted as an error.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475249" y="1216355"/>
            <a:ext cx="1713230" cy="29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6395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String literals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76263"/>
            <a:ext cx="8901952" cy="1568823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310" name="Google Shape;310;p38"/>
          <p:cNvSpPr txBox="1"/>
          <p:nvPr/>
        </p:nvSpPr>
        <p:spPr>
          <a:xfrm>
            <a:off x="496771" y="2910821"/>
            <a:ext cx="8157845" cy="17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8875">
            <a:spAutoFit/>
          </a:bodyPr>
          <a:lstStyle/>
          <a:p>
            <a:pPr indent="-351155" lvl="0" marL="36385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Special characters like ‘\a’ , ‘\b’ can also be inside the strings.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1079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Carefully distinguish between errors and what is correct, also properly extract and print the lexeme in the log file and token attribute in the token file (sample 1).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790" lvl="0" marL="363855" marR="502919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Ensure the scanning continues to run properly even after detecting such complex strings.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51155" lvl="0" marL="363855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Depending on the C compiler in use and the OS, newlines could be ‘\n’ or ‘\r\n’. Handle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848075" y="4629892"/>
            <a:ext cx="1354455" cy="26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those properly.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05800"/>
            <a:ext cx="8605221" cy="151652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8"/>
          <p:cNvSpPr txBox="1"/>
          <p:nvPr/>
        </p:nvSpPr>
        <p:spPr>
          <a:xfrm>
            <a:off x="8605046" y="4766036"/>
            <a:ext cx="343535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25/28</a:t>
            </a: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9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319" name="Google Shape;319;p39"/>
          <p:cNvSpPr txBox="1"/>
          <p:nvPr/>
        </p:nvSpPr>
        <p:spPr>
          <a:xfrm>
            <a:off x="612193" y="1051762"/>
            <a:ext cx="6977380" cy="238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5280" lvl="0" marL="3479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Single line comments: anything after \ prevents the next line from being commented.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39"/>
          <p:cNvGrpSpPr/>
          <p:nvPr/>
        </p:nvGrpSpPr>
        <p:grpSpPr>
          <a:xfrm>
            <a:off x="0" y="1527750"/>
            <a:ext cx="8583303" cy="3452649"/>
            <a:chOff x="0" y="1527750"/>
            <a:chExt cx="8583303" cy="3452649"/>
          </a:xfrm>
        </p:grpSpPr>
        <p:pic>
          <p:nvPicPr>
            <p:cNvPr id="321" name="Google Shape;321;p3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1527750"/>
              <a:ext cx="8583303" cy="34526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2" name="Google Shape;322;p39"/>
            <p:cNvSpPr/>
            <p:nvPr/>
          </p:nvSpPr>
          <p:spPr>
            <a:xfrm>
              <a:off x="7286625" y="3053975"/>
              <a:ext cx="782955" cy="400685"/>
            </a:xfrm>
            <a:custGeom>
              <a:rect b="b" l="l" r="r" t="t"/>
              <a:pathLst>
                <a:path extrusionOk="0" h="400685" w="782954">
                  <a:moveTo>
                    <a:pt x="0" y="0"/>
                  </a:moveTo>
                  <a:lnTo>
                    <a:pt x="782399" y="0"/>
                  </a:lnTo>
                  <a:lnTo>
                    <a:pt x="782399" y="400199"/>
                  </a:lnTo>
                  <a:lnTo>
                    <a:pt x="0" y="400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39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Assignment : Important Notes</a:t>
            </a:r>
            <a:endParaRPr/>
          </a:p>
        </p:txBody>
      </p:sp>
      <p:sp>
        <p:nvSpPr>
          <p:cNvPr id="330" name="Google Shape;330;p40"/>
          <p:cNvSpPr txBox="1"/>
          <p:nvPr/>
        </p:nvSpPr>
        <p:spPr>
          <a:xfrm>
            <a:off x="566167" y="1048715"/>
            <a:ext cx="6639559" cy="2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635" lvl="0" marL="394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Catch errors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12.1ef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12.efg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12abcd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635" lvl="1" marL="8515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‘\n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1635" lvl="0" marL="394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Keep track of line count and error count.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82269" lvl="0" marL="39433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Your program should take a text file named ‘input.txt’ as input.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37" name="Google Shape;337;p41"/>
          <p:cNvSpPr txBox="1"/>
          <p:nvPr/>
        </p:nvSpPr>
        <p:spPr>
          <a:xfrm>
            <a:off x="475249" y="1160838"/>
            <a:ext cx="7333615" cy="1162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7925">
            <a:spAutoFit/>
          </a:bodyPr>
          <a:lstStyle/>
          <a:p>
            <a:pPr indent="-366395" lvl="0" marL="3790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Flex &amp; Bison by John Levine.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Book provided in Moodle.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35915" lvl="1" marL="836294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Chapter 1 &amp; 2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66395" lvl="0" marL="379095" rtl="0" algn="l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https://www.cs.princeton.edu/~appel/modern/c/software/flex/flex.html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0"/>
          <p:cNvGrpSpPr/>
          <p:nvPr/>
        </p:nvGrpSpPr>
        <p:grpSpPr>
          <a:xfrm>
            <a:off x="3205775" y="2334849"/>
            <a:ext cx="1511300" cy="525144"/>
            <a:chOff x="3205775" y="2334849"/>
            <a:chExt cx="1511300" cy="525144"/>
          </a:xfrm>
        </p:grpSpPr>
        <p:sp>
          <p:nvSpPr>
            <p:cNvPr id="73" name="Google Shape;73;p10"/>
            <p:cNvSpPr/>
            <p:nvPr/>
          </p:nvSpPr>
          <p:spPr>
            <a:xfrm>
              <a:off x="3205775" y="2334849"/>
              <a:ext cx="1511300" cy="525144"/>
            </a:xfrm>
            <a:custGeom>
              <a:rect b="b" l="l" r="r" t="t"/>
              <a:pathLst>
                <a:path extrusionOk="0" h="525144" w="1511300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0"/>
            <p:cNvSpPr/>
            <p:nvPr/>
          </p:nvSpPr>
          <p:spPr>
            <a:xfrm>
              <a:off x="3205775" y="2334849"/>
              <a:ext cx="1511300" cy="525144"/>
            </a:xfrm>
            <a:custGeom>
              <a:rect b="b" l="l" r="r" t="t"/>
              <a:pathLst>
                <a:path extrusionOk="0" h="525144" w="1511300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10"/>
          <p:cNvGrpSpPr/>
          <p:nvPr/>
        </p:nvGrpSpPr>
        <p:grpSpPr>
          <a:xfrm>
            <a:off x="4835675" y="38250"/>
            <a:ext cx="3928745" cy="4475632"/>
            <a:chOff x="4835640" y="38240"/>
            <a:chExt cx="3928745" cy="4949825"/>
          </a:xfrm>
        </p:grpSpPr>
        <p:pic>
          <p:nvPicPr>
            <p:cNvPr id="76" name="Google Shape;7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840403" y="43002"/>
              <a:ext cx="3918672" cy="493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" name="Google Shape;77;p10"/>
            <p:cNvSpPr/>
            <p:nvPr/>
          </p:nvSpPr>
          <p:spPr>
            <a:xfrm>
              <a:off x="4835640" y="38240"/>
              <a:ext cx="3928745" cy="4949825"/>
            </a:xfrm>
            <a:custGeom>
              <a:rect b="b" l="l" r="r" t="t"/>
              <a:pathLst>
                <a:path extrusionOk="0" h="4949825" w="392874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" name="Google Shape;78;p10"/>
          <p:cNvGrpSpPr/>
          <p:nvPr/>
        </p:nvGrpSpPr>
        <p:grpSpPr>
          <a:xfrm>
            <a:off x="629821" y="88825"/>
            <a:ext cx="2159635" cy="4424975"/>
            <a:chOff x="629837" y="88837"/>
            <a:chExt cx="2159635" cy="4848225"/>
          </a:xfrm>
        </p:grpSpPr>
        <p:pic>
          <p:nvPicPr>
            <p:cNvPr id="79" name="Google Shape;7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599" y="93600"/>
              <a:ext cx="2149611" cy="47889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0"/>
            <p:cNvSpPr/>
            <p:nvPr/>
          </p:nvSpPr>
          <p:spPr>
            <a:xfrm>
              <a:off x="629837" y="88837"/>
              <a:ext cx="2159635" cy="4848225"/>
            </a:xfrm>
            <a:custGeom>
              <a:rect b="b" l="l" r="r" t="t"/>
              <a:pathLst>
                <a:path extrusionOk="0" h="4848225" w="215963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82" name="Google Shape;82;p10"/>
          <p:cNvSpPr txBox="1"/>
          <p:nvPr/>
        </p:nvSpPr>
        <p:spPr>
          <a:xfrm>
            <a:off x="629825" y="4624475"/>
            <a:ext cx="21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Character stream</a:t>
            </a:r>
            <a:endParaRPr b="1" sz="1600">
              <a:solidFill>
                <a:srgbClr val="595959"/>
              </a:solidFill>
            </a:endParaRPr>
          </a:p>
        </p:txBody>
      </p:sp>
      <p:sp>
        <p:nvSpPr>
          <p:cNvPr id="83" name="Google Shape;83;p10"/>
          <p:cNvSpPr txBox="1"/>
          <p:nvPr/>
        </p:nvSpPr>
        <p:spPr>
          <a:xfrm>
            <a:off x="4835675" y="4624475"/>
            <a:ext cx="2159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95959"/>
                </a:solidFill>
              </a:rPr>
              <a:t>Tokens</a:t>
            </a:r>
            <a:endParaRPr b="1" sz="16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90" name="Google Shape;90;p11"/>
          <p:cNvSpPr txBox="1"/>
          <p:nvPr/>
        </p:nvSpPr>
        <p:spPr>
          <a:xfrm>
            <a:off x="682700" y="1879000"/>
            <a:ext cx="18858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91" name="Google Shape;91;p11"/>
          <p:cNvSpPr txBox="1"/>
          <p:nvPr/>
        </p:nvSpPr>
        <p:spPr>
          <a:xfrm>
            <a:off x="384725" y="1043850"/>
            <a:ext cx="62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6395" lvl="0" marL="379095" rtl="0" algn="l">
              <a:spcBef>
                <a:spcPts val="325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Remove white spaces and comments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98" name="Google Shape;98;p12"/>
          <p:cNvSpPr txBox="1"/>
          <p:nvPr/>
        </p:nvSpPr>
        <p:spPr>
          <a:xfrm>
            <a:off x="682700" y="1879000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99" name="Google Shape;99;p12"/>
          <p:cNvSpPr txBox="1"/>
          <p:nvPr/>
        </p:nvSpPr>
        <p:spPr>
          <a:xfrm>
            <a:off x="384725" y="1043850"/>
            <a:ext cx="62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en-US" sz="1800">
                <a:solidFill>
                  <a:srgbClr val="595959"/>
                </a:solidFill>
              </a:rPr>
              <a:t>Identify lexemes and generate tokens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4427975" y="1708900"/>
            <a:ext cx="341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&lt;KEYWORD,int&gt; &lt;ID,main&gt; &lt;LPAREN&gt; &lt;RPAREN&gt; &lt;LCURL&gt;&lt;KEYWORD,int&gt; &lt;ID,x&gt; &lt;ASSIGN,=&gt; &lt;NUM,2&gt; &lt;SEMICOLON,;&gt; &lt;KEYWORD,if&gt; &lt;LPAREN&gt; &lt;ID,x&gt; &lt;MOD,%&gt; &lt;NUM,2&gt; &lt;EQ&gt; &lt;NUM,0&gt; &lt;RPAREN&gt; &lt;RPAREN&gt;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&lt;ID,printf&gt; &lt;LPAREN&gt; &lt;STRING,"even"&gt; &lt;RPAREN&gt; &lt;SEMICOLON,;&gt; &lt;RCURL&gt; &lt;RCURL&gt;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type="title"/>
          </p:nvPr>
        </p:nvSpPr>
        <p:spPr>
          <a:xfrm>
            <a:off x="384725" y="505248"/>
            <a:ext cx="4235450" cy="4095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475249" y="1175208"/>
            <a:ext cx="7922259" cy="656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interacts with the symbol table (e.g. store information about identifiers etc.)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05" y="3862030"/>
            <a:ext cx="2613950" cy="11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579646" y="4778067"/>
            <a:ext cx="368934" cy="167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682700" y="2031400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4427975" y="1861300"/>
            <a:ext cx="3410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&lt;KEYWORD,int&gt; &lt;ID,main&gt; &lt;LPAREN&gt; &lt;RPAREN&gt; &lt;LCURL&gt;&lt;KEYWORD,int&gt; &lt;ID,x&gt; &lt;ASSIGN,=&gt; &lt;NUM,2&gt; &lt;SEMICOLON,;&gt; &lt;KEYWORD,if&gt; &lt;LPAREN&gt; &lt;ID,x&gt; &lt;MOD,%&gt; &lt;NUM,2&gt; &lt;EQ&gt; &lt;NUM,0&gt; &lt;RPAREN&gt; &lt;RPAREN&gt;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&lt;ID,printf&gt; &lt;LPAREN&gt; &lt;STRING,"even"&gt; &lt;RPAREN&gt; &lt;SEMICOLON,;&gt; &lt;RCURL&gt; &lt;RCURL&gt;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116" name="Google Shape;116;p14"/>
          <p:cNvSpPr txBox="1"/>
          <p:nvPr/>
        </p:nvSpPr>
        <p:spPr>
          <a:xfrm>
            <a:off x="475249" y="1175208"/>
            <a:ext cx="7922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interacts with the symbol table (e.g. store information about identifiers etc.)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05" y="3862030"/>
            <a:ext cx="2613950" cy="11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82700" y="2031400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4427975" y="1861300"/>
            <a:ext cx="341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&lt;KEYWORD,int&gt; &lt;ID,main&gt; &lt;LPAREN&gt; &lt;RPAREN&gt; &lt;LCURL&gt;&lt;KEYWORD,int&gt; </a:t>
            </a:r>
            <a:r>
              <a:rPr b="1" lang="en-US" sz="1200"/>
              <a:t>&lt;ID,x&gt; </a:t>
            </a:r>
            <a:r>
              <a:rPr lang="en-US" sz="1100"/>
              <a:t>&lt;ASSIGN,=&gt; &lt;NUM,2&gt; &lt;SEMICOLON,;&gt; &lt;KEYWORD,if&gt; &lt;LPAREN&gt; </a:t>
            </a:r>
            <a:r>
              <a:rPr b="1" lang="en-US" sz="1100"/>
              <a:t>&lt;ID,x&gt;</a:t>
            </a:r>
            <a:r>
              <a:rPr lang="en-US" sz="1100"/>
              <a:t> &lt;MOD,%&gt; &lt;NUM,2&gt; &lt;EQ&gt; &lt;NUM,0&gt; &lt;RPAREN&gt; &lt;RPAREN&gt;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&lt;ID,printf&gt; &lt;LPAREN&gt; &lt;STRING,"even"&gt; &lt;RPAREN&gt; &lt;SEMICOLON,;&gt; &lt;RCURL&gt; &lt;RCURL&gt;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384725" y="505248"/>
            <a:ext cx="423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Lexical Analysis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75249" y="1175208"/>
            <a:ext cx="7922400" cy="6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Also interacts with the symbol table (e.g. store information about identifiers etc.)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05" y="3862030"/>
            <a:ext cx="2613950" cy="119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79646" y="4778067"/>
            <a:ext cx="3690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/28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682700" y="2031400"/>
            <a:ext cx="1885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int main(){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F0000"/>
                </a:solidFill>
              </a:rPr>
              <a:t>// detects even numbers</a:t>
            </a:r>
            <a:endParaRPr b="1" sz="11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int x=2;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if(x%2==0){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    printf(“even”);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	}</a:t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595959"/>
                </a:solidFill>
              </a:rPr>
              <a:t>}</a:t>
            </a:r>
            <a:endParaRPr b="1" sz="1100">
              <a:solidFill>
                <a:srgbClr val="595959"/>
              </a:solidFill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427975" y="1861300"/>
            <a:ext cx="3410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&lt;KEYWORD,int&gt; &lt;ID,main&gt; &lt;LPAREN&gt; &lt;RPAREN&gt; &lt;LCURL&gt;&lt;KEYWORD,int&gt; </a:t>
            </a:r>
            <a:r>
              <a:rPr b="1" lang="en-US" sz="1200"/>
              <a:t>&lt;ID,x&gt; </a:t>
            </a:r>
            <a:r>
              <a:rPr lang="en-US" sz="1100"/>
              <a:t>&lt;ASSIGN,=&gt; </a:t>
            </a:r>
            <a:r>
              <a:rPr lang="en-US" sz="1100">
                <a:solidFill>
                  <a:srgbClr val="FF0000"/>
                </a:solidFill>
              </a:rPr>
              <a:t>&lt;NUM,2&gt;</a:t>
            </a:r>
            <a:r>
              <a:rPr lang="en-US" sz="1100"/>
              <a:t> &lt;SEMICOLON,;&gt; &lt;KEYWORD,if&gt; &lt;LPAREN&gt; </a:t>
            </a:r>
            <a:r>
              <a:rPr b="1" lang="en-US" sz="1100"/>
              <a:t>&lt;ID,x&gt;</a:t>
            </a:r>
            <a:r>
              <a:rPr lang="en-US" sz="1100"/>
              <a:t> &lt;MOD,%&gt; </a:t>
            </a:r>
            <a:r>
              <a:rPr lang="en-US" sz="1100">
                <a:solidFill>
                  <a:srgbClr val="FF0000"/>
                </a:solidFill>
              </a:rPr>
              <a:t>&lt;NUM,2&gt;</a:t>
            </a:r>
            <a:r>
              <a:rPr lang="en-US" sz="1100"/>
              <a:t> &lt;EQ&gt; &lt;NUM,0&gt; &lt;RPAREN&gt; &lt;RPAREN&gt;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&lt;ID,printf&gt; &lt;LPAREN&gt; </a:t>
            </a:r>
            <a:r>
              <a:rPr lang="en-US" sz="1100">
                <a:solidFill>
                  <a:srgbClr val="FF0000"/>
                </a:solidFill>
              </a:rPr>
              <a:t>&lt;STRING,"even"&gt;</a:t>
            </a:r>
            <a:r>
              <a:rPr lang="en-US" sz="1100"/>
              <a:t> &lt;RPAREN&gt; &lt;SEMICOLON,;&gt; &lt;RCURL&gt; &lt;RCURL&gt;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