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83" r:id="rId6"/>
    <p:sldId id="278" r:id="rId7"/>
    <p:sldId id="264" r:id="rId8"/>
    <p:sldId id="266" r:id="rId9"/>
    <p:sldId id="272" r:id="rId10"/>
    <p:sldId id="284" r:id="rId11"/>
    <p:sldId id="282" r:id="rId12"/>
    <p:sldId id="285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5" d="100"/>
          <a:sy n="75" d="100"/>
        </p:scale>
        <p:origin x="974" y="53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8FE81FEC-2664-411F-AEB3-065F29F52751}">
      <dgm:prSet custT="1"/>
      <dgm:spPr/>
      <dgm:t>
        <a:bodyPr lIns="182880" tIns="182880" rIns="182880" bIns="182880" rtlCol="0" anchor="ctr"/>
        <a:lstStyle>
          <a:defPPr>
            <a:defRPr lang="zh-TW"/>
          </a:defPPr>
        </a:lstStyle>
        <a:p>
          <a:pPr marL="0" rtl="0">
            <a:buNone/>
          </a:pPr>
          <a:r>
            <a:rPr lang="zh-CN" altLang="en-US" sz="1400" b="0" i="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根據任務，包含分類或回歸的輸出</a:t>
          </a:r>
          <a:endParaRPr lang="zh-TW" sz="1400" b="0" i="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800" b="1" i="0" dirty="0">
              <a:latin typeface="+mj-lt"/>
              <a:ea typeface="+mj-ea"/>
              <a:cs typeface="Arial Black" panose="020B0604020202020204" pitchFamily="34" charset="0"/>
            </a:rPr>
            <a:t>輸入層</a:t>
          </a:r>
          <a:endParaRPr lang="zh-TW" sz="1800" b="1" i="0" dirty="0">
            <a:latin typeface="+mj-lt"/>
            <a:ea typeface="+mj-ea"/>
            <a:cs typeface="Arial Black" panose="020B0604020202020204" pitchFamily="34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30A490C8-22B4-4D68-875C-0F0DE2FF864D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400" b="0" i="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接受原始數據（通常表示爲多維矩陣）</a:t>
          </a:r>
          <a:endParaRPr lang="zh-TW" sz="1400" b="1" i="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800" b="1" i="0" dirty="0">
              <a:latin typeface="+mj-lt"/>
              <a:ea typeface="+mj-ea"/>
              <a:cs typeface="Arial Black" panose="020B0604020202020204" pitchFamily="34" charset="0"/>
            </a:rPr>
            <a:t>卷積層</a:t>
          </a:r>
          <a:endParaRPr lang="zh-TW" sz="1800" b="1" i="0" dirty="0">
            <a:latin typeface="+mj-lt"/>
            <a:ea typeface="+mj-ea"/>
            <a:cs typeface="Arial Black" panose="020B0604020202020204" pitchFamily="34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50418D2B-9486-42DE-AFDD-1D31420040FF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400" b="0" i="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使用一組卷積核提取局部特徵</a:t>
          </a:r>
          <a:endParaRPr lang="zh-TW" sz="1400" b="1" i="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800" b="1" i="0" dirty="0">
              <a:latin typeface="+mj-lt"/>
              <a:ea typeface="+mj-ea"/>
              <a:cs typeface="Arial Black" panose="020B0604020202020204" pitchFamily="34" charset="0"/>
            </a:rPr>
            <a:t>池化層</a:t>
          </a:r>
          <a:r>
            <a:rPr lang="en-US" altLang="zh-CN" sz="1800" b="1" i="0" dirty="0">
              <a:latin typeface="+mj-lt"/>
              <a:ea typeface="+mj-ea"/>
              <a:cs typeface="Arial Black" panose="020B0604020202020204" pitchFamily="34" charset="0"/>
            </a:rPr>
            <a:t>	</a:t>
          </a:r>
          <a:endParaRPr lang="zh-TW" sz="1800" b="1" i="0" dirty="0">
            <a:latin typeface="+mj-lt"/>
            <a:ea typeface="+mj-ea"/>
            <a:cs typeface="Arial Black" panose="020B0604020202020204" pitchFamily="34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0EC0C300-11E4-45CF-8418-973585107209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400" b="0" i="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減少特徵圖的尺寸，降低計算成本並減少過擬合風險</a:t>
          </a:r>
          <a:endParaRPr lang="zh-TW" sz="1400" b="0" i="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400" b="0" i="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將多維特徵圖展平為一維向量，並連接至神經網路的輸出層，</a:t>
          </a:r>
          <a:endParaRPr lang="en-US" altLang="zh-CN" sz="1400" b="0" i="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  <a:p>
          <a:pPr marL="0" rtl="0"/>
          <a:r>
            <a:rPr lang="zh-CN" altLang="en-US" sz="1400" b="0" i="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用於回歸或分類任務</a:t>
          </a:r>
          <a:endParaRPr lang="zh-TW" sz="1400" b="1" i="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800" b="1" i="0" dirty="0">
              <a:latin typeface="+mj-lt"/>
              <a:ea typeface="+mj-ea"/>
              <a:cs typeface="Arial Black" panose="020B0604020202020204" pitchFamily="34" charset="0"/>
            </a:rPr>
            <a:t>輸出層</a:t>
          </a:r>
          <a:endParaRPr lang="en-US" altLang="zh-CN" sz="1800" b="1" i="0" dirty="0">
            <a:latin typeface="+mj-lt"/>
            <a:ea typeface="+mj-ea"/>
            <a:cs typeface="Arial Black" panose="020B0604020202020204" pitchFamily="34" charset="0"/>
          </a:endParaRP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zh-TW"/>
          </a:defPPr>
        </a:lstStyle>
        <a:p>
          <a:pPr marL="0" rtl="0"/>
          <a:r>
            <a:rPr lang="zh-CN" altLang="en-US" sz="1800" b="1" i="0" dirty="0">
              <a:latin typeface="+mj-lt"/>
              <a:ea typeface="+mj-ea"/>
              <a:cs typeface="Arial Black" panose="020B0604020202020204" pitchFamily="34" charset="0"/>
            </a:rPr>
            <a:t>全連接層</a:t>
          </a:r>
          <a:endParaRPr lang="zh-TW" sz="1800" b="1" i="0" dirty="0">
            <a:latin typeface="+mj-lt"/>
            <a:ea typeface="+mj-ea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zh-TW"/>
          </a:defPPr>
        </a:lstStyle>
        <a:p>
          <a:pPr rtl="0"/>
          <a:endParaRPr lang="zh-TW" b="1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-28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-1291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1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1"/>
          <a:ext cx="1767092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latin typeface="+mj-lt"/>
              <a:ea typeface="+mj-ea"/>
              <a:cs typeface="Arial Black" panose="020B0604020202020204" pitchFamily="34" charset="0"/>
            </a:rPr>
            <a:t>輸入層</a:t>
          </a:r>
          <a:endParaRPr lang="zh-TW" sz="1800" b="1" i="0" kern="1200" dirty="0">
            <a:latin typeface="+mj-lt"/>
            <a:ea typeface="+mj-ea"/>
            <a:cs typeface="Arial Black" panose="020B0604020202020204" pitchFamily="34" charset="0"/>
          </a:endParaRPr>
        </a:p>
      </dsp:txBody>
      <dsp:txXfrm>
        <a:off x="0" y="531"/>
        <a:ext cx="1767092" cy="870055"/>
      </dsp:txXfrm>
    </dsp:sp>
    <dsp:sp modelId="{4586F0D8-A120-274B-BE51-856FCB4AC43F}">
      <dsp:nvSpPr>
        <dsp:cNvPr id="0" name=""/>
        <dsp:cNvSpPr/>
      </dsp:nvSpPr>
      <dsp:spPr>
        <a:xfrm>
          <a:off x="1879857" y="40040"/>
          <a:ext cx="695886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接受原始數據（通常表示爲多維矩陣）</a:t>
          </a:r>
          <a:endParaRPr lang="zh-TW" sz="1400" b="1" i="0" kern="120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sp:txBody>
      <dsp:txXfrm>
        <a:off x="1879857" y="40040"/>
        <a:ext cx="6958866" cy="790186"/>
      </dsp:txXfrm>
    </dsp:sp>
    <dsp:sp modelId="{D32907E9-4487-C641-A90B-8734AF86410A}">
      <dsp:nvSpPr>
        <dsp:cNvPr id="0" name=""/>
        <dsp:cNvSpPr/>
      </dsp:nvSpPr>
      <dsp:spPr>
        <a:xfrm>
          <a:off x="1758469" y="740580"/>
          <a:ext cx="7068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70586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70586"/>
          <a:ext cx="176016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latin typeface="+mj-lt"/>
              <a:ea typeface="+mj-ea"/>
              <a:cs typeface="Arial Black" panose="020B0604020202020204" pitchFamily="34" charset="0"/>
            </a:rPr>
            <a:t>卷積層</a:t>
          </a:r>
          <a:endParaRPr lang="zh-TW" sz="1800" b="1" i="0" kern="1200" dirty="0">
            <a:latin typeface="+mj-lt"/>
            <a:ea typeface="+mj-ea"/>
            <a:cs typeface="Arial Black" panose="020B0604020202020204" pitchFamily="34" charset="0"/>
          </a:endParaRPr>
        </a:p>
      </dsp:txBody>
      <dsp:txXfrm>
        <a:off x="0" y="870586"/>
        <a:ext cx="1760169" cy="870055"/>
      </dsp:txXfrm>
    </dsp:sp>
    <dsp:sp modelId="{40AD39FF-552E-3645-816F-DA192029EE94}">
      <dsp:nvSpPr>
        <dsp:cNvPr id="0" name=""/>
        <dsp:cNvSpPr/>
      </dsp:nvSpPr>
      <dsp:spPr>
        <a:xfrm>
          <a:off x="1881957" y="910095"/>
          <a:ext cx="696635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使用一組卷積核提取局部特徵</a:t>
          </a:r>
          <a:endParaRPr lang="zh-TW" sz="1400" b="1" i="0" kern="120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sp:txBody>
      <dsp:txXfrm>
        <a:off x="1881957" y="910095"/>
        <a:ext cx="6966353" cy="790186"/>
      </dsp:txXfrm>
    </dsp:sp>
    <dsp:sp modelId="{3C32CEDB-4D51-DE42-A3D8-8AC9E88624F2}">
      <dsp:nvSpPr>
        <dsp:cNvPr id="0" name=""/>
        <dsp:cNvSpPr/>
      </dsp:nvSpPr>
      <dsp:spPr>
        <a:xfrm>
          <a:off x="1760169" y="1700282"/>
          <a:ext cx="7040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4064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40641"/>
          <a:ext cx="1770554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latin typeface="+mj-lt"/>
              <a:ea typeface="+mj-ea"/>
              <a:cs typeface="Arial Black" panose="020B0604020202020204" pitchFamily="34" charset="0"/>
            </a:rPr>
            <a:t>池化層</a:t>
          </a:r>
          <a:r>
            <a:rPr lang="en-US" altLang="zh-CN" sz="1800" b="1" i="0" kern="1200" dirty="0">
              <a:latin typeface="+mj-lt"/>
              <a:ea typeface="+mj-ea"/>
              <a:cs typeface="Arial Black" panose="020B0604020202020204" pitchFamily="34" charset="0"/>
            </a:rPr>
            <a:t>	</a:t>
          </a:r>
          <a:endParaRPr lang="zh-TW" sz="1800" b="1" i="0" kern="1200" dirty="0">
            <a:latin typeface="+mj-lt"/>
            <a:ea typeface="+mj-ea"/>
            <a:cs typeface="Arial Black" panose="020B0604020202020204" pitchFamily="34" charset="0"/>
          </a:endParaRPr>
        </a:p>
      </dsp:txBody>
      <dsp:txXfrm>
        <a:off x="0" y="1740641"/>
        <a:ext cx="1770554" cy="870055"/>
      </dsp:txXfrm>
    </dsp:sp>
    <dsp:sp modelId="{C5AD48B0-9931-9B4D-A60B-A844B7F448FC}">
      <dsp:nvSpPr>
        <dsp:cNvPr id="0" name=""/>
        <dsp:cNvSpPr/>
      </dsp:nvSpPr>
      <dsp:spPr>
        <a:xfrm>
          <a:off x="1883887" y="1780150"/>
          <a:ext cx="695790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減少特徵圖的尺寸，降低計算成本並減少過擬合風險</a:t>
          </a:r>
          <a:endParaRPr lang="zh-TW" sz="1400" b="0" i="0" kern="120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sp:txBody>
      <dsp:txXfrm>
        <a:off x="1883887" y="1780150"/>
        <a:ext cx="6957903" cy="790186"/>
      </dsp:txXfrm>
    </dsp:sp>
    <dsp:sp modelId="{1486AE56-865C-6E48-9D6E-6B6DFA851578}">
      <dsp:nvSpPr>
        <dsp:cNvPr id="0" name=""/>
        <dsp:cNvSpPr/>
      </dsp:nvSpPr>
      <dsp:spPr>
        <a:xfrm>
          <a:off x="1770554" y="2570337"/>
          <a:ext cx="70822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10696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10696"/>
          <a:ext cx="175670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latin typeface="+mj-lt"/>
              <a:ea typeface="+mj-ea"/>
              <a:cs typeface="Arial Black" panose="020B0604020202020204" pitchFamily="34" charset="0"/>
            </a:rPr>
            <a:t>全連接層</a:t>
          </a:r>
          <a:endParaRPr lang="zh-TW" sz="1800" b="1" i="0" kern="1200" dirty="0">
            <a:latin typeface="+mj-lt"/>
            <a:ea typeface="+mj-ea"/>
            <a:cs typeface="Arial Black" panose="020B0604020202020204" pitchFamily="34" charset="0"/>
          </a:endParaRPr>
        </a:p>
      </dsp:txBody>
      <dsp:txXfrm>
        <a:off x="0" y="2610696"/>
        <a:ext cx="1756708" cy="870055"/>
      </dsp:txXfrm>
    </dsp:sp>
    <dsp:sp modelId="{4249D1DC-A83D-314A-B537-01066820A2A2}">
      <dsp:nvSpPr>
        <dsp:cNvPr id="0" name=""/>
        <dsp:cNvSpPr/>
      </dsp:nvSpPr>
      <dsp:spPr>
        <a:xfrm>
          <a:off x="1882324" y="2633572"/>
          <a:ext cx="6965961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將多維特徵圖展平為一維向量，並連接至神經網路的輸出層，</a:t>
          </a:r>
          <a:endParaRPr lang="en-US" altLang="zh-CN" sz="1400" b="0" i="0" kern="120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用於回歸或分類任務</a:t>
          </a:r>
          <a:endParaRPr lang="zh-TW" sz="1400" b="1" i="0" kern="120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sp:txBody>
      <dsp:txXfrm>
        <a:off x="1882324" y="2633572"/>
        <a:ext cx="6965961" cy="790186"/>
      </dsp:txXfrm>
    </dsp:sp>
    <dsp:sp modelId="{0D57756D-529C-2140-A977-BD0E25A5CF9F}">
      <dsp:nvSpPr>
        <dsp:cNvPr id="0" name=""/>
        <dsp:cNvSpPr/>
      </dsp:nvSpPr>
      <dsp:spPr>
        <a:xfrm>
          <a:off x="1756708" y="3440392"/>
          <a:ext cx="70268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80751"/>
          <a:ext cx="88614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80751"/>
          <a:ext cx="17169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>
              <a:latin typeface="+mj-lt"/>
              <a:ea typeface="+mj-ea"/>
              <a:cs typeface="Arial Black" panose="020B0604020202020204" pitchFamily="34" charset="0"/>
            </a:rPr>
            <a:t>輸出層</a:t>
          </a:r>
          <a:endParaRPr lang="en-US" altLang="zh-CN" sz="1800" b="1" i="0" kern="1200" dirty="0">
            <a:latin typeface="+mj-lt"/>
            <a:ea typeface="+mj-ea"/>
            <a:cs typeface="Arial Black" panose="020B0604020202020204" pitchFamily="34" charset="0"/>
          </a:endParaRPr>
        </a:p>
      </dsp:txBody>
      <dsp:txXfrm>
        <a:off x="0" y="3480751"/>
        <a:ext cx="1716901" cy="870055"/>
      </dsp:txXfrm>
    </dsp:sp>
    <dsp:sp modelId="{FDF61795-EF4F-DD4D-9159-4AAF6F881146}">
      <dsp:nvSpPr>
        <dsp:cNvPr id="0" name=""/>
        <dsp:cNvSpPr/>
      </dsp:nvSpPr>
      <dsp:spPr>
        <a:xfrm>
          <a:off x="1758670" y="3520261"/>
          <a:ext cx="7013040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i="0" kern="1200" dirty="0">
              <a:latin typeface="Arial" panose="020B0604020202020204" pitchFamily="34" charset="0"/>
              <a:ea typeface="Microsoft JhengHei UI"/>
              <a:cs typeface="Arial" panose="020B0604020202020204" pitchFamily="34" charset="0"/>
            </a:rPr>
            <a:t>根據任務，包含分類或回歸的輸出</a:t>
          </a:r>
          <a:endParaRPr lang="zh-TW" sz="1400" b="0" i="0" kern="1200" dirty="0">
            <a:latin typeface="Arial" panose="020B0604020202020204" pitchFamily="34" charset="0"/>
            <a:ea typeface="Microsoft JhengHei UI"/>
            <a:cs typeface="Arial" panose="020B0604020202020204" pitchFamily="34" charset="0"/>
          </a:endParaRPr>
        </a:p>
      </dsp:txBody>
      <dsp:txXfrm>
        <a:off x="1758670" y="3520261"/>
        <a:ext cx="7013040" cy="790186"/>
      </dsp:txXfrm>
    </dsp:sp>
    <dsp:sp modelId="{C75E1AE3-DD31-AD48-9D72-710374FAA08B}">
      <dsp:nvSpPr>
        <dsp:cNvPr id="0" name=""/>
        <dsp:cNvSpPr/>
      </dsp:nvSpPr>
      <dsp:spPr>
        <a:xfrm>
          <a:off x="1716901" y="4310447"/>
          <a:ext cx="68676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TW"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TW" sz="1200"/>
            </a:lvl1pPr>
          </a:lstStyle>
          <a:p>
            <a:pPr rtl="0"/>
            <a:fld id="{31C997DC-3CD9-47C4-9499-4AC835587F1E}" type="datetime1">
              <a:rPr lang="zh-TW" altLang="en-US" smtClean="0"/>
              <a:t>2024/12/13</a:t>
            </a:fld>
            <a:endParaRPr 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TW" sz="1200"/>
            </a:lvl1pPr>
          </a:lstStyle>
          <a:p>
            <a:pPr rtl="0"/>
            <a:endParaRPr lang="zh-TW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TW" sz="1200"/>
            </a:lvl1pPr>
          </a:lstStyle>
          <a:p>
            <a:pPr rtl="0"/>
            <a:fld id="{B3BF5047-6CED-44CC-A86C-D48A653D0A7A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TW" sz="1200"/>
            </a:lvl1pPr>
          </a:lstStyle>
          <a:p>
            <a:pPr rtl="0"/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TW" sz="1200"/>
            </a:lvl1pPr>
          </a:lstStyle>
          <a:p>
            <a:pPr rtl="0"/>
            <a:fld id="{A9138C48-B997-4FAD-A2D9-F18686DB02C4}" type="datetime1">
              <a:rPr lang="zh-TW" altLang="en-US" smtClean="0"/>
              <a:t>2024/12/13</a:t>
            </a:fld>
            <a:endParaRPr lang="zh-TW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</a:lstStyle>
          <a:p>
            <a:pPr rtl="0"/>
            <a:endParaRPr lang="zh-TW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TW"/>
            </a:def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TW" sz="1200"/>
            </a:lvl1pPr>
          </a:lstStyle>
          <a:p>
            <a:pPr rtl="0"/>
            <a:endParaRPr lang="zh-TW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TW" sz="1200"/>
            </a:lvl1pPr>
          </a:lstStyle>
          <a:p>
            <a:pPr rtl="0"/>
            <a:fld id="{339D21CC-DD94-204E-93C8-E1AAF3084C8D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sz="10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zh-TW" smtClean="0"/>
              <a:t>1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zh-TW" smtClean="0"/>
              <a:t>2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zh-TW" smtClean="0"/>
              <a:t>3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zh-TW" smtClean="0"/>
              <a:t>4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en-US" altLang="zh-TW" smtClean="0"/>
              <a:t>5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en-US" altLang="zh-TW" smtClean="0"/>
              <a:t>6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339D21CC-DD94-204E-93C8-E1AAF3084C8D}" type="slidenum">
              <a:rPr lang="en-US" altLang="zh-TW" smtClean="0"/>
              <a:t>8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圖形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橢圓​​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2" name="橢圓​​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4" name="橢圓​​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zh-TW" sz="5900"/>
            </a:lvl1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zh-TW" sz="2400"/>
            </a:lvl1pPr>
            <a:lvl2pPr marL="457200" indent="0" algn="ctr">
              <a:buNone/>
              <a:defRPr lang="zh-TW" sz="2000"/>
            </a:lvl2pPr>
            <a:lvl3pPr marL="914400" indent="0" algn="ctr">
              <a:buNone/>
              <a:defRPr lang="zh-TW" sz="1800"/>
            </a:lvl3pPr>
            <a:lvl4pPr marL="1371600" indent="0" algn="ctr">
              <a:buNone/>
              <a:defRPr lang="zh-TW" sz="1600"/>
            </a:lvl4pPr>
            <a:lvl5pPr marL="1828800" indent="0" algn="ctr">
              <a:buNone/>
              <a:defRPr lang="zh-TW" sz="1600"/>
            </a:lvl5pPr>
            <a:lvl6pPr marL="2286000" indent="0" algn="ctr">
              <a:buNone/>
              <a:defRPr lang="zh-TW" sz="1600"/>
            </a:lvl6pPr>
            <a:lvl7pPr marL="2743200" indent="0" algn="ctr">
              <a:buNone/>
              <a:defRPr lang="zh-TW" sz="1600"/>
            </a:lvl7pPr>
            <a:lvl8pPr marL="3200400" indent="0" algn="ctr">
              <a:buNone/>
              <a:defRPr lang="zh-TW" sz="1600"/>
            </a:lvl8pPr>
            <a:lvl9pPr marL="3657600" indent="0" algn="ctr">
              <a:buNone/>
              <a:defRPr lang="zh-TW" sz="1600"/>
            </a:lvl9pPr>
          </a:lstStyle>
          <a:p>
            <a:pPr rtl="0"/>
            <a:r>
              <a:rPr lang="zh-TW" altLang="en-US" b="1"/>
              <a:t>按一下以編輯母片子標題樣式</a:t>
            </a:r>
            <a:endParaRPr lang="zh-TW" b="1"/>
          </a:p>
        </p:txBody>
      </p:sp>
      <p:pic>
        <p:nvPicPr>
          <p:cNvPr id="26" name="圖形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簡短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zh-TW"/>
            </a:def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zh-TW"/>
            </a:def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zh-TW"/>
            </a:def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版面配置區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zh-TW" sz="1200">
                <a:noFill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3" name="文字版面配置區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zh-TW" sz="1200">
                <a:noFill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4" name="文字版面配置區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zh-TW" sz="1200">
                <a:noFill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5" name="文字版面配置區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zh-TW" sz="1200">
                <a:noFill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4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4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zh-TW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MMM</a:t>
            </a:r>
          </a:p>
        </p:txBody>
      </p:sp>
      <p:sp>
        <p:nvSpPr>
          <p:cNvPr id="19" name="文字版面配置區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zh-TW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MMM</a:t>
            </a:r>
          </a:p>
        </p:txBody>
      </p:sp>
      <p:sp>
        <p:nvSpPr>
          <p:cNvPr id="21" name="文字版面配置區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zh-TW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MMM</a:t>
            </a:r>
          </a:p>
        </p:txBody>
      </p:sp>
      <p:sp>
        <p:nvSpPr>
          <p:cNvPr id="23" name="文字版面配置區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zh-TW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MMM</a:t>
            </a:r>
          </a:p>
        </p:txBody>
      </p:sp>
      <p:sp>
        <p:nvSpPr>
          <p:cNvPr id="25" name="文字版面配置區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zh-TW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MMM</a:t>
            </a:r>
          </a:p>
        </p:txBody>
      </p:sp>
      <p:sp>
        <p:nvSpPr>
          <p:cNvPr id="26" name="文字預留位置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4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27" name="文字預留位置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4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28" name="文字預留位置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4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6" name="頁尾版面配置區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" name="文字版面配置區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4" name="投影片編號版面配置區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18" name="手繪多邊形​​(F)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2" name="橢圓​​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4" name="橢圓​​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8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zh-TW" sz="1400"/>
            </a:lvl1pPr>
            <a:lvl2pPr>
              <a:lnSpc>
                <a:spcPct val="150000"/>
              </a:lnSpc>
              <a:spcBef>
                <a:spcPts val="0"/>
              </a:spcBef>
              <a:defRPr lang="zh-TW" sz="1200"/>
            </a:lvl2pPr>
            <a:lvl3pPr>
              <a:lnSpc>
                <a:spcPct val="150000"/>
              </a:lnSpc>
              <a:spcBef>
                <a:spcPts val="0"/>
              </a:spcBef>
              <a:defRPr lang="zh-TW" sz="1100"/>
            </a:lvl3pPr>
            <a:lvl4pPr>
              <a:lnSpc>
                <a:spcPct val="150000"/>
              </a:lnSpc>
              <a:spcBef>
                <a:spcPts val="0"/>
              </a:spcBef>
              <a:defRPr lang="zh-TW" sz="1050"/>
            </a:lvl4pPr>
            <a:lvl5pPr>
              <a:lnSpc>
                <a:spcPct val="150000"/>
              </a:lnSpc>
              <a:spcBef>
                <a:spcPts val="0"/>
              </a:spcBef>
              <a:defRPr lang="zh-TW" sz="105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8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zh-TW" sz="1400"/>
            </a:lvl1pPr>
            <a:lvl2pPr>
              <a:lnSpc>
                <a:spcPct val="150000"/>
              </a:lnSpc>
              <a:spcBef>
                <a:spcPts val="0"/>
              </a:spcBef>
              <a:defRPr lang="zh-TW" sz="1200"/>
            </a:lvl2pPr>
            <a:lvl3pPr>
              <a:lnSpc>
                <a:spcPct val="150000"/>
              </a:lnSpc>
              <a:spcBef>
                <a:spcPts val="0"/>
              </a:spcBef>
              <a:defRPr lang="zh-TW" sz="1100"/>
            </a:lvl3pPr>
            <a:lvl4pPr>
              <a:lnSpc>
                <a:spcPct val="150000"/>
              </a:lnSpc>
              <a:spcBef>
                <a:spcPts val="0"/>
              </a:spcBef>
              <a:defRPr lang="zh-TW" sz="1050"/>
            </a:lvl4pPr>
            <a:lvl5pPr>
              <a:lnSpc>
                <a:spcPct val="150000"/>
              </a:lnSpc>
              <a:spcBef>
                <a:spcPts val="0"/>
              </a:spcBef>
              <a:defRPr lang="zh-TW" sz="105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19" name="文字版面配置區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21" name="頁尾版面配置區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8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zh-TW" sz="1400"/>
            </a:lvl1pPr>
            <a:lvl2pPr>
              <a:lnSpc>
                <a:spcPct val="150000"/>
              </a:lnSpc>
              <a:spcBef>
                <a:spcPts val="0"/>
              </a:spcBef>
              <a:defRPr lang="zh-TW" sz="1200"/>
            </a:lvl2pPr>
            <a:lvl3pPr>
              <a:lnSpc>
                <a:spcPct val="150000"/>
              </a:lnSpc>
              <a:spcBef>
                <a:spcPts val="0"/>
              </a:spcBef>
              <a:defRPr lang="zh-TW" sz="1100"/>
            </a:lvl3pPr>
            <a:lvl4pPr>
              <a:lnSpc>
                <a:spcPct val="150000"/>
              </a:lnSpc>
              <a:spcBef>
                <a:spcPts val="0"/>
              </a:spcBef>
              <a:defRPr lang="zh-TW" sz="1050"/>
            </a:lvl4pPr>
            <a:lvl5pPr>
              <a:lnSpc>
                <a:spcPct val="150000"/>
              </a:lnSpc>
              <a:spcBef>
                <a:spcPts val="0"/>
              </a:spcBef>
              <a:defRPr lang="zh-TW" sz="105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8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zh-TW" sz="1400"/>
            </a:lvl1pPr>
            <a:lvl2pPr>
              <a:lnSpc>
                <a:spcPct val="150000"/>
              </a:lnSpc>
              <a:spcBef>
                <a:spcPts val="0"/>
              </a:spcBef>
              <a:defRPr lang="zh-TW" sz="1200"/>
            </a:lvl2pPr>
            <a:lvl3pPr>
              <a:lnSpc>
                <a:spcPct val="150000"/>
              </a:lnSpc>
              <a:spcBef>
                <a:spcPts val="0"/>
              </a:spcBef>
              <a:defRPr lang="zh-TW" sz="1100"/>
            </a:lvl3pPr>
            <a:lvl4pPr>
              <a:lnSpc>
                <a:spcPct val="150000"/>
              </a:lnSpc>
              <a:spcBef>
                <a:spcPts val="0"/>
              </a:spcBef>
              <a:defRPr lang="zh-TW" sz="1050"/>
            </a:lvl4pPr>
            <a:lvl5pPr>
              <a:lnSpc>
                <a:spcPct val="150000"/>
              </a:lnSpc>
              <a:spcBef>
                <a:spcPts val="0"/>
              </a:spcBef>
              <a:defRPr lang="zh-TW" sz="105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19" name="文字版面配置區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21" name="頁尾版面配置區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橢圓​​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800" b="0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9" name="內容預留位置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zh-TW" sz="1400"/>
            </a:lvl1pPr>
            <a:lvl2pPr>
              <a:lnSpc>
                <a:spcPct val="150000"/>
              </a:lnSpc>
              <a:spcBef>
                <a:spcPts val="0"/>
              </a:spcBef>
              <a:defRPr lang="zh-TW" sz="1200"/>
            </a:lvl2pPr>
            <a:lvl3pPr>
              <a:lnSpc>
                <a:spcPct val="150000"/>
              </a:lnSpc>
              <a:spcBef>
                <a:spcPts val="0"/>
              </a:spcBef>
              <a:defRPr lang="zh-TW" sz="1100"/>
            </a:lvl3pPr>
            <a:lvl4pPr>
              <a:lnSpc>
                <a:spcPct val="150000"/>
              </a:lnSpc>
              <a:spcBef>
                <a:spcPts val="0"/>
              </a:spcBef>
              <a:defRPr lang="zh-TW" sz="1050"/>
            </a:lvl4pPr>
            <a:lvl5pPr>
              <a:lnSpc>
                <a:spcPct val="150000"/>
              </a:lnSpc>
              <a:spcBef>
                <a:spcPts val="0"/>
              </a:spcBef>
              <a:defRPr lang="zh-TW" sz="105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圖形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zh-TW" sz="1800"/>
            </a:lvl1pPr>
            <a:lvl2pPr marL="283464">
              <a:defRPr lang="zh-TW" sz="1800"/>
            </a:lvl2pPr>
            <a:lvl3pPr marL="566928">
              <a:defRPr lang="zh-TW" sz="1600"/>
            </a:lvl3pPr>
            <a:lvl4pPr marL="758952">
              <a:defRPr lang="zh-TW" sz="1400"/>
            </a:lvl4pPr>
            <a:lvl5pPr marL="1042416">
              <a:defRPr lang="zh-TW" sz="140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45" name="圖形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9" name="橢圓​​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pic>
        <p:nvPicPr>
          <p:cNvPr id="34" name="圖形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橢圓​​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38" name="橢圓​​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46" name="頁尾版面配置區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47" name="投影片編號版面配置區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形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橢圓​​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52" name="橢圓​​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pic>
        <p:nvPicPr>
          <p:cNvPr id="72" name="圖形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圖形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圖形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橢圓​​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pic>
        <p:nvPicPr>
          <p:cNvPr id="26" name="圖形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標題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zh-TW" sz="6600"/>
            </a:lvl1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zh-TW" sz="1800">
                <a:solidFill>
                  <a:schemeClr val="tx1"/>
                </a:solidFill>
              </a:defRPr>
            </a:lvl1pPr>
            <a:lvl2pPr marL="457200" indent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zh-TW" sz="3200"/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zh-TW" sz="1600"/>
            </a:lvl1pPr>
            <a:lvl2pPr marL="457200" indent="0">
              <a:buNone/>
              <a:defRPr lang="zh-TW" sz="1400"/>
            </a:lvl2pPr>
            <a:lvl3pPr marL="914400" indent="0">
              <a:buNone/>
              <a:defRPr lang="zh-TW" sz="1200"/>
            </a:lvl3pPr>
            <a:lvl4pPr marL="1371600" indent="0">
              <a:buNone/>
              <a:defRPr lang="zh-TW" sz="1000"/>
            </a:lvl4pPr>
            <a:lvl5pPr marL="1828800" indent="0">
              <a:buNone/>
              <a:defRPr lang="zh-TW" sz="1000"/>
            </a:lvl5pPr>
            <a:lvl6pPr marL="2286000" indent="0">
              <a:buNone/>
              <a:defRPr lang="zh-TW" sz="1000"/>
            </a:lvl6pPr>
            <a:lvl7pPr marL="2743200" indent="0">
              <a:buNone/>
              <a:defRPr lang="zh-TW" sz="1000"/>
            </a:lvl7pPr>
            <a:lvl8pPr marL="3200400" indent="0">
              <a:buNone/>
              <a:defRPr lang="zh-TW" sz="1000"/>
            </a:lvl8pPr>
            <a:lvl9pPr marL="3657600" indent="0">
              <a:buNone/>
              <a:defRPr lang="zh-TW" sz="1000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手繪多邊形：圖案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zh-TW"/>
              </a:defPPr>
            </a:lstStyle>
            <a:p>
              <a:pPr rtl="0"/>
              <a:endParaRPr lang="zh-TW" b="1" dirty="0"/>
            </a:p>
          </p:txBody>
        </p:sp>
        <p:pic>
          <p:nvPicPr>
            <p:cNvPr id="55" name="圖形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zh-TW" sz="1800"/>
            </a:lvl1pPr>
            <a:lvl2pPr marL="283464">
              <a:defRPr lang="zh-TW" sz="1800"/>
            </a:lvl2pPr>
            <a:lvl3pPr marL="566928">
              <a:defRPr lang="zh-TW" sz="1600"/>
            </a:lvl3pPr>
            <a:lvl4pPr marL="758952">
              <a:defRPr lang="zh-TW" sz="1400"/>
            </a:lvl4pPr>
            <a:lvl5pPr marL="1042416">
              <a:defRPr lang="zh-TW" sz="1400"/>
            </a:lvl5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7" name="文字版面配置區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11" name="手繪多邊形​​(F)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13" name="橢圓​​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60" name="頁尾版面配置區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61" name="投影片編號版面配置區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TW" sz="1600"/>
            </a:lvl1pPr>
            <a:lvl2pPr marL="457200" indent="0">
              <a:buNone/>
              <a:defRPr lang="zh-TW" sz="1400"/>
            </a:lvl2pPr>
            <a:lvl3pPr marL="914400" indent="0">
              <a:buNone/>
              <a:defRPr lang="zh-TW" sz="1200"/>
            </a:lvl3pPr>
            <a:lvl4pPr marL="1371600" indent="0">
              <a:buNone/>
              <a:defRPr lang="zh-TW" sz="1000"/>
            </a:lvl4pPr>
            <a:lvl5pPr marL="1828800" indent="0">
              <a:buNone/>
              <a:defRPr lang="zh-TW" sz="1000"/>
            </a:lvl5pPr>
            <a:lvl6pPr marL="2286000" indent="0">
              <a:buNone/>
              <a:defRPr lang="zh-TW" sz="1000"/>
            </a:lvl6pPr>
            <a:lvl7pPr marL="2743200" indent="0">
              <a:buNone/>
              <a:defRPr lang="zh-TW" sz="1000"/>
            </a:lvl7pPr>
            <a:lvl8pPr marL="3200400" indent="0">
              <a:buNone/>
              <a:defRPr lang="zh-TW" sz="1000"/>
            </a:lvl8pPr>
            <a:lvl9pPr marL="3657600" indent="0">
              <a:buNone/>
              <a:defRPr lang="zh-TW" sz="1000"/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zh-TW" sz="6600"/>
            </a:lvl1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00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00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00</a:t>
            </a:r>
          </a:p>
        </p:txBody>
      </p:sp>
      <p:sp>
        <p:nvSpPr>
          <p:cNvPr id="11" name="文字版面配置區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7" name="文字版面配置區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00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18" name="文字版面配置區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TW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TW" b="1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橢圓​​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橢圓​​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pic>
        <p:nvPicPr>
          <p:cNvPr id="16" name="圖形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zh-TW" sz="6600"/>
            </a:lvl1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zh-TW" sz="2400">
                <a:solidFill>
                  <a:schemeClr val="tx1"/>
                </a:solidFill>
              </a:defRPr>
            </a:lvl1pPr>
            <a:lvl2pPr marL="457200" indent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和內容 - 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zh-TW"/>
            </a:def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 -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形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15" name="橢圓​​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zh-TW"/>
            </a:defPPr>
          </a:lstStyle>
          <a:p>
            <a:pPr lvl="0" rtl="0"/>
            <a:r>
              <a:rPr lang="zh-TW" altLang="en-US" b="1"/>
              <a:t>按一下以編輯母片文字樣式</a:t>
            </a:r>
          </a:p>
          <a:p>
            <a:pPr lvl="1" rtl="0"/>
            <a:r>
              <a:rPr lang="zh-TW" altLang="en-US" b="1"/>
              <a:t>第二層</a:t>
            </a:r>
          </a:p>
          <a:p>
            <a:pPr lvl="2" rtl="0"/>
            <a:r>
              <a:rPr lang="zh-TW" altLang="en-US" b="1"/>
              <a:t>第三層</a:t>
            </a:r>
          </a:p>
          <a:p>
            <a:pPr lvl="3" rtl="0"/>
            <a:r>
              <a:rPr lang="zh-TW" altLang="en-US" b="1"/>
              <a:t>第四層</a:t>
            </a:r>
          </a:p>
          <a:p>
            <a:pPr lvl="4" rtl="0"/>
            <a:r>
              <a:rPr lang="zh-TW" altLang="en-US" b="1"/>
              <a:t>第五層</a:t>
            </a:r>
            <a:endParaRPr lang="zh-TW" b="1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41" name="投影片編號版面配置區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報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圖形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標題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zh-TW" sz="5500"/>
            </a:lvl1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67" name="圖形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59" name="圖形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9" name="手繪多邊形​​(F)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pic>
        <p:nvPicPr>
          <p:cNvPr id="26" name="圖形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zh-TW" sz="1800">
                <a:solidFill>
                  <a:schemeClr val="tx1"/>
                </a:solidFill>
              </a:defRPr>
            </a:lvl1pPr>
            <a:lvl2pPr marL="457200" indent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79" name="橢圓​​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團隊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75" name="標題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cxnSp>
        <p:nvCxnSpPr>
          <p:cNvPr id="81" name="直線接點​​(S)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形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直線接點​​(S)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橢圓​​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17" name="橢圓​​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19" name="橢圓​​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21" name="橢圓​​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23" name="手繪多邊形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5" name="手繪多邊形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7" name="手繪多邊形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pic>
        <p:nvPicPr>
          <p:cNvPr id="29" name="圖形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45" name="圖片版面配置區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46" name="圖片版面配置區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50" name="文字版面配置區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TW" sz="18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1" name="文字版面配置區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TW" sz="18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7" name="文字版面配置區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TW" sz="18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8" name="文字版面配置區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TW" sz="18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9" name="文字版面配置區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4" name="文字版面配置區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72" name="圖片版面配置區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73" name="圖片版面配置區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56" name="文字版面配置區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74" name="文字版面配置區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團隊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​​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cxnSp>
        <p:nvCxnSpPr>
          <p:cNvPr id="81" name="直線接點​​(S)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形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直線接點​​(S)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3200" b="0">
                <a:noFill/>
              </a:defRPr>
            </a:lvl1pPr>
          </a:lstStyle>
          <a:p>
            <a:pPr lvl="0" rtl="0"/>
            <a:r>
              <a:rPr lang="zh-TW" b="1"/>
              <a:t>X</a:t>
            </a:r>
          </a:p>
        </p:txBody>
      </p:sp>
      <p:sp>
        <p:nvSpPr>
          <p:cNvPr id="45" name="圖片版面配置區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46" name="圖片版面配置區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50" name="文字版面配置區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1" name="文字版面配置區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7" name="文字版面配置區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8" name="文字版面配置區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9" name="文字版面配置區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4" name="文字版面配置區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72" name="圖片版面配置區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73" name="圖片版面配置區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56" name="文字版面配置區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74" name="文字版面配置區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75" name="標題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b="1"/>
              <a:t>按一下以編輯母片標題樣式</a:t>
            </a:r>
            <a:endParaRPr lang="zh-TW" b="1"/>
          </a:p>
        </p:txBody>
      </p:sp>
      <p:sp>
        <p:nvSpPr>
          <p:cNvPr id="24" name="橢圓​​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28" name="橢圓​​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30" name="橢圓​​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>
              <a:solidFill>
                <a:schemeClr val="accent4"/>
              </a:solidFill>
            </a:endParaRPr>
          </a:p>
        </p:txBody>
      </p:sp>
      <p:sp>
        <p:nvSpPr>
          <p:cNvPr id="31" name="圖片版面配置區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32" name="圖片版面配置區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33" name="文字版面配置區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4" name="文字版面配置區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5" name="文字版面配置區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6" name="文字版面配置區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7" name="文字版面配置區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8" name="文字版面配置區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39" name="圖片版面配置區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40" name="圖片版面配置區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TW" sz="800"/>
            </a:lvl1pPr>
          </a:lstStyle>
          <a:p>
            <a:pPr rtl="0"/>
            <a:r>
              <a:rPr lang="zh-TW" altLang="en-US" b="1"/>
              <a:t>按一下圖示以新增圖片</a:t>
            </a:r>
            <a:endParaRPr lang="zh-TW" b="1" dirty="0"/>
          </a:p>
        </p:txBody>
      </p:sp>
      <p:sp>
        <p:nvSpPr>
          <p:cNvPr id="41" name="文字版面配置區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42" name="文字版面配置區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400">
                <a:latin typeface="Microsoft JhengHei UI" panose="020B0604020202020204" pitchFamily="34" charset="0"/>
                <a:ea typeface="Microsoft JhengHei UI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TW" altLang="en-US" b="1"/>
              <a:t>按一下以編輯母片文字樣式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</a:lstStyle>
          <a:p>
            <a:pPr lvl="0" rtl="0"/>
            <a:r>
              <a:rPr lang="zh-TW" b="1" dirty="0"/>
              <a:t>按一下以編輯母片文字樣式</a:t>
            </a:r>
          </a:p>
          <a:p>
            <a:pPr lvl="1" rtl="0"/>
            <a:r>
              <a:rPr lang="zh-TW" b="1" dirty="0"/>
              <a:t>第二層</a:t>
            </a:r>
          </a:p>
          <a:p>
            <a:pPr lvl="2" rtl="0"/>
            <a:r>
              <a:rPr lang="zh-TW" b="1" dirty="0"/>
              <a:t>第三層</a:t>
            </a:r>
          </a:p>
          <a:p>
            <a:pPr lvl="3" rtl="0"/>
            <a:r>
              <a:rPr lang="zh-TW" b="1" dirty="0"/>
              <a:t>第四層</a:t>
            </a:r>
          </a:p>
          <a:p>
            <a:pPr lvl="4" rtl="0"/>
            <a:r>
              <a:rPr lang="zh-TW" b="1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TW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TW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zh-TW" b="1" smtClean="0"/>
              <a:pPr/>
              <a:t>‹#›</a:t>
            </a:fld>
            <a:endParaRPr lang="zh-TW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</a:lstStyle>
          <a:p>
            <a:pPr algn="ctr" rtl="0"/>
            <a:endParaRPr lang="zh-TW" b="1" dirty="0"/>
          </a:p>
        </p:txBody>
      </p:sp>
      <p:cxnSp>
        <p:nvCxnSpPr>
          <p:cNvPr id="28" name="直線接點​​(S)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形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直線接點​​(S)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TW"/>
            </a:defPPr>
          </a:lstStyle>
          <a:p>
            <a:pPr rtl="0"/>
            <a:r>
              <a:rPr lang="zh-TW" b="1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40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zh-TW" sz="2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20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TW" sz="1800" b="1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allen108108/rkn-oVGA4" TargetMode="External"/><Relationship Id="rId2" Type="http://schemas.openxmlformats.org/officeDocument/2006/relationships/hyperlink" Target="https://zh.wikipedia.org/zh-tw/%E5%8D%B7%E7%A7%AF%E7%A5%9E%E7%BB%8F%E7%BD%91%E7%BB%9C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hih-sheng-huang821.medium.com/%E5%8D%B7%E7%A9%8D%E7%A5%9E%E7%B6%93%E7%B6%B2%E8%B7%AF-convolutional-neural-network-cnn-cnn%E9%81%8B%E7%AE%97%E6%B5%81%E7%A8%8B-ecaec240a6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526300"/>
            <a:ext cx="6528816" cy="1883664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機器學習算法</a:t>
            </a:r>
            <a:endParaRPr lang="zh-TW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2114820"/>
            <a:ext cx="5943600" cy="411480"/>
          </a:xfrm>
        </p:spPr>
        <p:txBody>
          <a:bodyPr rtlCol="0">
            <a:normAutofit fontScale="92500" lnSpcReduction="10000"/>
          </a:bodyPr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資工三</a:t>
            </a:r>
            <a:r>
              <a:rPr lang="en-US" altLang="zh-CN" b="1" dirty="0"/>
              <a:t> 111110521</a:t>
            </a:r>
            <a:r>
              <a:rPr lang="zh-CN" altLang="en-US" b="1" dirty="0"/>
              <a:t>呂博翔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dirty="0"/>
              <a:t>算法分類</a:t>
            </a:r>
            <a:endParaRPr lang="zh-TW" b="1" dirty="0"/>
          </a:p>
        </p:txBody>
      </p:sp>
      <p:sp>
        <p:nvSpPr>
          <p:cNvPr id="48" name="文字版面配置區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b="1" dirty="0"/>
              <a:t>3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b="1" dirty="0"/>
              <a:t>主要</a:t>
            </a:r>
            <a:r>
              <a:rPr lang="zh-CN" altLang="en-US" dirty="0"/>
              <a:t>探討</a:t>
            </a:r>
            <a:endParaRPr lang="zh-TW" b="1" dirty="0"/>
          </a:p>
        </p:txBody>
      </p:sp>
      <p:sp>
        <p:nvSpPr>
          <p:cNvPr id="49" name="文字版面配置區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b="1"/>
              <a:t>4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内部結構</a:t>
            </a:r>
            <a:endParaRPr lang="zh-TW" b="1" dirty="0"/>
          </a:p>
        </p:txBody>
      </p:sp>
      <p:sp>
        <p:nvSpPr>
          <p:cNvPr id="50" name="文字版面配置區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b="1"/>
              <a:t>6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工作流程及應用</a:t>
            </a:r>
            <a:endParaRPr lang="zh-TW" b="1" dirty="0"/>
          </a:p>
        </p:txBody>
      </p:sp>
      <p:sp>
        <p:nvSpPr>
          <p:cNvPr id="51" name="文字版面配置區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en-US" altLang="zh-TW" b="1" dirty="0"/>
              <a:t>7</a:t>
            </a:r>
            <a:endParaRPr lang="zh-TW" b="1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資料來源</a:t>
            </a:r>
            <a:endParaRPr lang="zh-TW" b="1" dirty="0"/>
          </a:p>
        </p:txBody>
      </p:sp>
      <p:sp>
        <p:nvSpPr>
          <p:cNvPr id="52" name="文字版面配置區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en-US" altLang="zh-TW" b="1" dirty="0"/>
              <a:t>9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dirty="0"/>
              <a:t>算法</a:t>
            </a:r>
            <a:r>
              <a:rPr lang="zh-CN" altLang="en-US" b="1" dirty="0"/>
              <a:t>分類</a:t>
            </a:r>
            <a:endParaRPr lang="zh-TW" b="1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80" y="1715008"/>
            <a:ext cx="7197344" cy="4096512"/>
          </a:xfrm>
        </p:spPr>
        <p:txBody>
          <a:bodyPr rtlCol="0">
            <a:noAutofit/>
          </a:bodyPr>
          <a:lstStyle>
            <a:defPPr>
              <a:defRPr lang="zh-TW"/>
            </a:def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監督學習算法</a:t>
            </a:r>
            <a:r>
              <a:rPr lang="zh-CN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學習輸入和輸出之間的關係。</a:t>
            </a:r>
            <a:endParaRPr lang="en-US" altLang="zh-CN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9214" lvl="1" indent="-28575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線性回歸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9214" lvl="1" indent="-28575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  <a:endParaRPr lang="en-US" altLang="zh-CN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非監督學習算法</a:t>
            </a:r>
            <a:r>
              <a:rPr lang="zh-CN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從中挖掘隱藏結構或模式。</a:t>
            </a:r>
            <a:endParaRPr lang="en-US" altLang="zh-CN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6364" lvl="1" indent="-34290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均值聚類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6364" lvl="1" indent="-34290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主成分分析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(PCA)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強化學習算法</a:t>
            </a:r>
            <a:r>
              <a:rPr lang="zh-CN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學習最佳行動策略以最大化獎勵。</a:t>
            </a:r>
            <a:endParaRPr lang="en-US" altLang="zh-CN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6364" lvl="1" indent="-34290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6364" lvl="1" indent="-34290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策略梯度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深度學習算法</a:t>
            </a:r>
            <a:r>
              <a:rPr lang="zh-CN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處理複雜非線性數據。</a:t>
            </a:r>
            <a:endParaRPr lang="en-US" altLang="zh-CN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6364" lvl="1" indent="-34290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卷積神經網絡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(CNN)</a:t>
            </a:r>
          </a:p>
          <a:p>
            <a:pPr marL="626364" lvl="1" indent="-34290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生成對抗網絡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(GAN)</a:t>
            </a:r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b="1"/>
              <a:t>3</a:t>
            </a: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zh-TW" b="1" smtClean="0"/>
              <a:pPr/>
              <a:t>3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944" y="2212848"/>
            <a:ext cx="5513832" cy="2432304"/>
          </a:xfrm>
        </p:spPr>
        <p:txBody>
          <a:bodyPr rtlCol="0"/>
          <a:lstStyle>
            <a:defPPr>
              <a:defRPr lang="zh-TW"/>
            </a:defPPr>
          </a:lstStyle>
          <a:p>
            <a:r>
              <a:rPr lang="zh-TW" b="1" dirty="0"/>
              <a:t>主要</a:t>
            </a:r>
            <a:r>
              <a:rPr lang="zh-CN" altLang="en-US" b="1" dirty="0"/>
              <a:t>探討：</a:t>
            </a:r>
            <a:br>
              <a:rPr lang="en-US" altLang="zh-CN" b="1" dirty="0"/>
            </a:br>
            <a:r>
              <a:rPr lang="zh-TW" altLang="en-US" sz="4000" u="sng" dirty="0"/>
              <a:t>深度學習算法</a:t>
            </a:r>
            <a:r>
              <a:rPr lang="en-US" altLang="zh-TW" sz="4000" u="sng" dirty="0"/>
              <a:t>-</a:t>
            </a:r>
            <a:br>
              <a:rPr lang="en-US" altLang="zh-TW" sz="4000" u="sng" dirty="0"/>
            </a:br>
            <a:r>
              <a:rPr lang="zh-TW" altLang="en-US" sz="4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卷積神經網絡 </a:t>
            </a:r>
            <a:r>
              <a:rPr lang="en-US" altLang="zh-TW" sz="4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(CNN)</a:t>
            </a:r>
            <a:br>
              <a:rPr lang="en-US" altLang="zh-TW" sz="4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sz="4000" u="sng" dirty="0"/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606552"/>
            <a:ext cx="9005365" cy="1516888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dirty="0"/>
              <a:t>卷積神經網絡</a:t>
            </a:r>
            <a:br>
              <a:rPr lang="en-US" altLang="zh-TW" dirty="0"/>
            </a:br>
            <a:r>
              <a:rPr lang="zh-TW" altLang="en-US" sz="3000" dirty="0"/>
              <a:t>（</a:t>
            </a:r>
            <a:r>
              <a:rPr lang="en-US" altLang="zh-TW" sz="3000" dirty="0"/>
              <a:t>Convolutional Neural Network, CNN</a:t>
            </a:r>
            <a:r>
              <a:rPr lang="zh-TW" altLang="en-US" sz="3000" dirty="0"/>
              <a:t>）</a:t>
            </a:r>
            <a:endParaRPr lang="zh-TW" sz="3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5B2E25-994D-4D1D-5A2E-E20549655A38}"/>
              </a:ext>
            </a:extLst>
          </p:cNvPr>
          <p:cNvSpPr txBox="1"/>
          <p:nvPr/>
        </p:nvSpPr>
        <p:spPr>
          <a:xfrm>
            <a:off x="548638" y="2123440"/>
            <a:ext cx="7894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卷積神經網絡是一種專門用於處理結構化網格數據（例如圖像或語音）的深度學習算法。</a:t>
            </a:r>
            <a:r>
              <a:rPr lang="en-US" altLang="zh-TW" sz="2400" dirty="0"/>
              <a:t>CNN </a:t>
            </a:r>
            <a:r>
              <a:rPr lang="zh-TW" altLang="en-US" sz="2400" dirty="0"/>
              <a:t>的核心特點是利用卷積操作來自動提取數據中的局部特徵，並結合池化操作降低計算量，同時保留關鍵信息。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卷積神經網絡因其靈活性與強大性能，在各行各業都發揮著至關重要的作用。它不僅能處理靜態數據（如圖片），還能結合其他模型處理動態數據（如語音或</a:t>
            </a:r>
            <a:r>
              <a:rPr lang="zh-CN" altLang="en-US" sz="2400" dirty="0"/>
              <a:t>影片</a:t>
            </a:r>
            <a:r>
              <a:rPr lang="zh-TW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内部結構</a:t>
            </a:r>
            <a:endParaRPr lang="zh-TW" b="1" dirty="0"/>
          </a:p>
        </p:txBody>
      </p:sp>
      <p:graphicFrame>
        <p:nvGraphicFramePr>
          <p:cNvPr id="7" name="內容版面配置區 3" descr="時間表預留位置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54925"/>
              </p:ext>
            </p:extLst>
          </p:nvPr>
        </p:nvGraphicFramePr>
        <p:xfrm>
          <a:off x="1665288" y="1825625"/>
          <a:ext cx="8861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en-US" altLang="zh-TW" b="1" smtClean="0"/>
              <a:pPr rtl="0"/>
              <a:t>6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2C0675A-9D8D-CFB9-F651-D062629390F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7318E2-885F-30A0-95E3-9464CCF569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731382-51AC-547E-089F-672EEE4C90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110800-66EC-0025-766D-EF2FA209A1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FD542DE-CF6B-3692-5D36-BDB31B76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接收一張圖像，例如 </a:t>
            </a:r>
            <a:r>
              <a:rPr lang="en-US" altLang="zh-TW" sz="1800" dirty="0"/>
              <a:t>28×28 </a:t>
            </a:r>
            <a:r>
              <a:rPr lang="zh-TW" altLang="en-US" sz="1800" dirty="0"/>
              <a:t>的手寫數字圖像。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748CBC3-028E-0352-E5AD-D47535518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014984"/>
          </a:xfrm>
        </p:spPr>
        <p:txBody>
          <a:bodyPr/>
          <a:lstStyle/>
          <a:p>
            <a:r>
              <a:rPr lang="zh-TW" altLang="en-US" sz="1800" dirty="0"/>
              <a:t>提取邊緣、形狀等局部特徵。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078277A-79C8-7E69-5B0B-7F5BDCE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工作流程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5ABA799-5A1C-DD95-A2D2-14C40BF75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sz="1800" b="1" i="0" dirty="0">
                <a:latin typeface="+mj-lt"/>
                <a:ea typeface="+mj-ea"/>
                <a:cs typeface="Arial Black" panose="020B0604020202020204" pitchFamily="34" charset="0"/>
              </a:rPr>
              <a:t>輸入層</a:t>
            </a:r>
            <a:endParaRPr lang="zh-TW" altLang="zh-TW" sz="1800" b="1" i="0" dirty="0"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81D7EEB3-D514-1781-8F6C-A962FC11F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1800" b="1" i="0" dirty="0">
                <a:latin typeface="+mj-lt"/>
                <a:ea typeface="+mj-ea"/>
                <a:cs typeface="Arial Black" panose="020B0604020202020204" pitchFamily="34" charset="0"/>
              </a:rPr>
              <a:t>卷積層</a:t>
            </a:r>
            <a:endParaRPr lang="zh-TW" altLang="zh-TW" sz="1800" b="1" i="0" dirty="0"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CA3C7DE-6E3B-564F-38C4-BEACA4AE79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TW" altLang="en-US" dirty="0"/>
              <a:t>池化層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DFD7496-60F8-823B-ED62-5A5AD92000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叠加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8CFC1EA5-8863-2EAB-3B8F-736EAFDB81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輸出</a:t>
            </a:r>
            <a:endParaRPr lang="zh-TW" altLang="en-US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C8FE4FCE-C596-4DED-800B-5BF4361CC5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TW" altLang="en-US" sz="1800" dirty="0"/>
              <a:t>縮小特徵圖尺寸，保留關鍵信息。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231B08D7-C580-18BD-6BE7-AC873DC65C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TW" altLang="en-US" sz="1800" dirty="0"/>
              <a:t>多層卷積和池化疊加，提取高階特徵。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4F0C0F5-1BC0-30B9-78F3-A087A1A2FA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TW" altLang="en-US" sz="1800" dirty="0"/>
              <a:t>全連接層將特徵轉換為類別概率，輸出最終分類結果。</a:t>
            </a: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7DB66EF8-A552-5F33-DC47-75FE4ABDF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090C4365-595F-4972-8283-7C12C26AB2F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rtl="0"/>
            <a:fld id="{CC43B8D3-9A08-F84C-9DD4-44948BA52D4B}" type="slidenum">
              <a:rPr lang="en-US" altLang="zh-TW" b="1" smtClean="0"/>
              <a:pPr rtl="0"/>
              <a:t>7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36241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應用</a:t>
            </a:r>
            <a:endParaRPr lang="zh-TW" b="1" dirty="0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endParaRPr lang="zh-TW" b="1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CC43B8D3-9A08-F84C-9DD4-44948BA52D4B}" type="slidenum">
              <a:rPr lang="en-US" altLang="zh-TW" b="1" smtClean="0"/>
              <a:pPr rtl="0"/>
              <a:t>8</a:t>
            </a:fld>
            <a:endParaRPr lang="zh-TW" b="1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903" y="1651000"/>
            <a:ext cx="3566160" cy="649224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CN" altLang="en-US" b="1" dirty="0"/>
              <a:t>圖像分類</a:t>
            </a:r>
            <a:endParaRPr lang="zh-TW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2616" y="2300224"/>
            <a:ext cx="4352544" cy="791464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en-US" altLang="zh-TW" dirty="0"/>
              <a:t>MNIST </a:t>
            </a:r>
            <a:r>
              <a:rPr lang="zh-TW" altLang="en-US" dirty="0"/>
              <a:t>手寫數字分類</a:t>
            </a:r>
            <a:endParaRPr lang="en-US" altLang="zh-TW" dirty="0"/>
          </a:p>
          <a:p>
            <a:pPr rtl="0"/>
            <a:r>
              <a:rPr lang="en-US" altLang="zh-TW" dirty="0"/>
              <a:t>CIFAR-10 </a:t>
            </a:r>
            <a:r>
              <a:rPr lang="zh-TW" altLang="en-US" dirty="0"/>
              <a:t>小型圖像分類</a:t>
            </a:r>
            <a:endParaRPr lang="zh-TW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0890" y="1651000"/>
            <a:ext cx="3566160" cy="649224"/>
          </a:xfrm>
        </p:spPr>
        <p:txBody>
          <a:bodyPr rtlCol="0"/>
          <a:lstStyle>
            <a:defPPr>
              <a:defRPr lang="zh-TW"/>
            </a:defPPr>
          </a:lstStyle>
          <a:p>
            <a:r>
              <a:rPr lang="zh-TW" altLang="en-US" b="1" dirty="0"/>
              <a:t>目標檢測</a:t>
            </a:r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5160" y="2300224"/>
            <a:ext cx="4352544" cy="791464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dirty="0"/>
              <a:t>找到圖像中的目標並框選其位置</a:t>
            </a:r>
            <a:endParaRPr lang="en-US" altLang="zh-TW" dirty="0"/>
          </a:p>
          <a:p>
            <a:pPr rtl="0"/>
            <a:r>
              <a:rPr lang="en-US" altLang="zh-TW" dirty="0"/>
              <a:t>YOLO</a:t>
            </a:r>
            <a:endParaRPr lang="zh-TW" b="1" dirty="0"/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535D820E-B6DB-DC83-2135-D0FF939D61B7}"/>
              </a:ext>
            </a:extLst>
          </p:cNvPr>
          <p:cNvSpPr txBox="1">
            <a:spLocks/>
          </p:cNvSpPr>
          <p:nvPr/>
        </p:nvSpPr>
        <p:spPr>
          <a:xfrm>
            <a:off x="1651903" y="3086608"/>
            <a:ext cx="3566160" cy="649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TW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sz="18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醫療影像分析</a:t>
            </a:r>
            <a:endParaRPr lang="zh-CN" altLang="en-US" b="1" dirty="0"/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9839F83E-BFD6-887E-0FBE-D47366585F08}"/>
              </a:ext>
            </a:extLst>
          </p:cNvPr>
          <p:cNvSpPr txBox="1">
            <a:spLocks/>
          </p:cNvSpPr>
          <p:nvPr/>
        </p:nvSpPr>
        <p:spPr>
          <a:xfrm>
            <a:off x="5960890" y="3086608"/>
            <a:ext cx="3566160" cy="649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TW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sz="18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TW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語音處理</a:t>
            </a:r>
            <a:endParaRPr lang="zh-CN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8FDBC4B-0280-23E1-94BD-60A87E09BF75}"/>
              </a:ext>
            </a:extLst>
          </p:cNvPr>
          <p:cNvSpPr txBox="1">
            <a:spLocks/>
          </p:cNvSpPr>
          <p:nvPr/>
        </p:nvSpPr>
        <p:spPr>
          <a:xfrm>
            <a:off x="1372616" y="3710940"/>
            <a:ext cx="4352544" cy="79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1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用於檢測腫瘤或診斷疾病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BFB9A00-39B0-3EC8-4EA0-9690E98720A2}"/>
              </a:ext>
            </a:extLst>
          </p:cNvPr>
          <p:cNvSpPr txBox="1">
            <a:spLocks/>
          </p:cNvSpPr>
          <p:nvPr/>
        </p:nvSpPr>
        <p:spPr>
          <a:xfrm>
            <a:off x="5725160" y="3710940"/>
            <a:ext cx="4352544" cy="79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1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TW" sz="105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TW" dirty="0"/>
              <a:t>CNN </a:t>
            </a:r>
            <a:r>
              <a:rPr lang="zh-TW" altLang="en-US" dirty="0"/>
              <a:t>結合一維卷積可用於語音特徵提取。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D19A8C8-129C-7E23-705F-CE0F4C9A5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DDF7D5-86B6-AFD7-D57F-B93740A0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19938" cy="406908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https://zh.wikipedia.org/zh-tw/%E5%8D%B7%E7%A7%AF%E7%A5%9E%E7%BB%8F%E7%BD%91%E7%BB%9C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https://hackmd.io/@allen108108/rkn-oVGA4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https://chih-sheng-huang821.medium.com/%E5%8D%B7%E7%A9%8D%E7%A5%9E%E7%B6%93%E7%B6%B2%E8%B7%AF-convolutional-neural-network-cnn-cnn%E9%81%8B%E7%AE%97%E6%B5%81%E7%A8%8B-ecaec240a631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CN" dirty="0"/>
              <a:t>ChatGPT</a:t>
            </a:r>
            <a:r>
              <a:rPr lang="zh-CN" altLang="en-US" dirty="0"/>
              <a:t>輔助</a:t>
            </a:r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0C357C8-B35C-EA6D-C486-79281421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資料來源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013AF-6DDE-099E-DE41-4D9A84152D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en-US" altLang="zh-TW" b="1" smtClean="0"/>
              <a:pPr rtl="0"/>
              <a:t>9</a:t>
            </a:fld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74021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33_TF22529792_Win32" id="{CB55CADA-1F80-4245-8E12-5D7F1397A7A6}" vid="{7279E301-1AD5-44BF-9015-46C93852413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JhengHei U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JhengHei U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JhengHei U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JhengHei U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都會設計</Template>
  <TotalTime>182</TotalTime>
  <Words>577</Words>
  <Application>Microsoft Office PowerPoint</Application>
  <PresentationFormat>寬螢幕</PresentationFormat>
  <Paragraphs>85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JhengHei UI</vt:lpstr>
      <vt:lpstr>微軟正黑體</vt:lpstr>
      <vt:lpstr>Arial</vt:lpstr>
      <vt:lpstr>Office 佈景主題</vt:lpstr>
      <vt:lpstr>機器學習算法</vt:lpstr>
      <vt:lpstr>PowerPoint 簡報</vt:lpstr>
      <vt:lpstr>算法分類</vt:lpstr>
      <vt:lpstr>主要探討： 深度學習算法- 卷積神經網絡 (CNN) </vt:lpstr>
      <vt:lpstr>卷積神經網絡 （Convolutional Neural Network, CNN）</vt:lpstr>
      <vt:lpstr>内部結構</vt:lpstr>
      <vt:lpstr>工作流程</vt:lpstr>
      <vt:lpstr>應用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博翔 呂</dc:creator>
  <cp:lastModifiedBy>博翔 呂</cp:lastModifiedBy>
  <cp:revision>1</cp:revision>
  <dcterms:created xsi:type="dcterms:W3CDTF">2024-12-13T12:34:09Z</dcterms:created>
  <dcterms:modified xsi:type="dcterms:W3CDTF">2024-12-13T15:36:48Z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