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7" r:id="rId4"/>
    <p:sldId id="258" r:id="rId5"/>
    <p:sldId id="268" r:id="rId6"/>
    <p:sldId id="277" r:id="rId7"/>
    <p:sldId id="278" r:id="rId8"/>
    <p:sldId id="264" r:id="rId9"/>
    <p:sldId id="260" r:id="rId10"/>
    <p:sldId id="279" r:id="rId11"/>
    <p:sldId id="280" r:id="rId12"/>
    <p:sldId id="262" r:id="rId13"/>
    <p:sldId id="281" r:id="rId14"/>
    <p:sldId id="271" r:id="rId15"/>
    <p:sldId id="286" r:id="rId16"/>
    <p:sldId id="282" r:id="rId17"/>
    <p:sldId id="283" r:id="rId18"/>
    <p:sldId id="261" r:id="rId19"/>
    <p:sldId id="266" r:id="rId20"/>
    <p:sldId id="265" r:id="rId21"/>
    <p:sldId id="263" r:id="rId22"/>
    <p:sldId id="267" r:id="rId23"/>
    <p:sldId id="284" r:id="rId24"/>
    <p:sldId id="269" r:id="rId25"/>
    <p:sldId id="285" r:id="rId26"/>
    <p:sldId id="270" r:id="rId27"/>
    <p:sldId id="273" r:id="rId28"/>
    <p:sldId id="275" r:id="rId29"/>
    <p:sldId id="274" r:id="rId30"/>
    <p:sldId id="290" r:id="rId31"/>
    <p:sldId id="291" r:id="rId32"/>
    <p:sldId id="292" r:id="rId33"/>
    <p:sldId id="293" r:id="rId34"/>
    <p:sldId id="296" r:id="rId35"/>
    <p:sldId id="294" r:id="rId36"/>
    <p:sldId id="289" r:id="rId37"/>
    <p:sldId id="287" r:id="rId38"/>
    <p:sldId id="288"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2" clrIdx="0">
    <p:extLst>
      <p:ext uri="{19B8F6BF-5375-455C-9EA6-DF929625EA0E}">
        <p15:presenceInfo xmlns:p15="http://schemas.microsoft.com/office/powerpoint/2012/main" userId="Utilisateur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90F"/>
    <a:srgbClr val="3D3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7T15:50:59.775" idx="1">
    <p:pos x="7152" y="23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03T14:33:23.787" idx="2">
    <p:pos x="10" y="10"/>
    <p:text>C'est un algorithme très simple qui fait le travail même si ce n'est pas un algorithme efficace. Il parcourt le labyrinthe de manière récursive en visitant chaque cellule et en évitant les murs et les cellules déjà visitées.
La fonction de recherche accepte les coordonnées d'une cellule à explorer. S'il s'agit de la cellule de fin, elle renvoie True. S'il s'agit d'un mur ou d'une cellule déjà visitée, il renvoie False. Les cellules voisines sont explorées de manière récursive et si rien n'est trouvé à la fin, elle renvoie False afin de revenir en arrière pour explorer de nouveaux chemins. Nous commençons à la cellule x = 0 et y = 0</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BB581-B830-4FAF-9E8D-89EB59A34E3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BD8D1B1-A478-44D8-BAA4-867CB3DB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D78D647-4D17-4AF7-A91E-0856E81755FF}"/>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B6E726AC-A923-47BF-BBBA-818AEFCC48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53903E-04F8-406C-B07A-9BC21FBA580A}"/>
              </a:ext>
            </a:extLst>
          </p:cNvPr>
          <p:cNvSpPr>
            <a:spLocks noGrp="1"/>
          </p:cNvSpPr>
          <p:nvPr>
            <p:ph type="sldNum" sz="quarter" idx="12"/>
          </p:nvPr>
        </p:nvSpPr>
        <p:spPr/>
        <p:txBody>
          <a:bodyPr/>
          <a:lstStyle/>
          <a:p>
            <a:fld id="{888BABAE-D2AF-466C-8C3E-7CD889D270F9}" type="slidenum">
              <a:rPr lang="fr-FR" smtClean="0"/>
              <a:t>‹N°›</a:t>
            </a:fld>
            <a:endParaRPr lang="fr-FR"/>
          </a:p>
        </p:txBody>
      </p:sp>
      <p:sp>
        <p:nvSpPr>
          <p:cNvPr id="7" name="Rectangle 6">
            <a:extLst>
              <a:ext uri="{FF2B5EF4-FFF2-40B4-BE49-F238E27FC236}">
                <a16:creationId xmlns:a16="http://schemas.microsoft.com/office/drawing/2014/main" id="{E4F10A86-2C86-4ED6-BF5A-F1B8CF72BCBF}"/>
              </a:ext>
            </a:extLst>
          </p:cNvPr>
          <p:cNvSpPr/>
          <p:nvPr userDrawn="1"/>
        </p:nvSpPr>
        <p:spPr>
          <a:xfrm>
            <a:off x="8247017" y="0"/>
            <a:ext cx="3944983" cy="1030288"/>
          </a:xfrm>
          <a:prstGeom prst="rect">
            <a:avLst/>
          </a:prstGeom>
          <a:blipFill>
            <a:blip r:embed="rId2"/>
            <a:stretch>
              <a:fillRect/>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669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3B53A-27F3-4D01-8035-F19705E02E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15E1FCB-668D-4692-AB4E-8F839794F0F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E6A6B7-1043-4EE5-BC2D-E1B4C50802AB}"/>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939F0317-021C-46EA-AA03-04123CABE0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5ED9EB-6C86-46BE-A607-DC47DCB11289}"/>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101627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E4E8E5-FAFD-469A-B3D8-3382252F359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8009A54-BC14-40B4-B294-6702AE9F07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30E39E-8484-495D-8B7B-5973A4764697}"/>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733D2E21-D762-43DB-8644-A27D690FCB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ED924A-FF99-4AB0-BB68-15B9AEF5112E}"/>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388067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F3D33-C38D-4BB7-A864-6EA36C37942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25F372C-6241-4C15-9D2A-CA7487CA1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076C7A-5AE2-4C9F-AF7B-8772C7F2A988}"/>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22A6F95E-8F3B-4A4C-A9C5-FBFE9BA760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6B5A864-48BC-41F3-8179-2B855B3B4A02}"/>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192098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E67548-0086-4DB3-BC79-85C5AF65A8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8FE001-7E69-42D3-96AC-032E6D07349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356B29-B613-4066-A595-6A67F5419073}"/>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1C2B77A1-1EB3-48F3-8C82-52D9E75AEB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D1A9B2-9A36-49B4-9FE1-58F8B3993734}"/>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139142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934AD-421F-4514-AB36-66119C73DC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D0B82BD-E1AB-49CE-A8E6-D6A47E8C3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6EE4AF-9743-4D34-8BC4-E6D2A23795D6}"/>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B42F9EB5-EBB7-4376-843A-1627FBFA54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1F3653-F28E-484A-BF77-88D62C667EAB}"/>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372331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F2D17-BB58-4A17-AA7E-38D403E1E85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1028FE-12EA-4D2E-A4DE-4387B8BA8F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236BD6F-C2B2-4E97-AAA1-1A73CAC4511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15C941D-2296-4023-A613-C1B87ACB32F0}"/>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6" name="Espace réservé du pied de page 5">
            <a:extLst>
              <a:ext uri="{FF2B5EF4-FFF2-40B4-BE49-F238E27FC236}">
                <a16:creationId xmlns:a16="http://schemas.microsoft.com/office/drawing/2014/main" id="{EBFC0234-FFA4-402E-9D64-9555401429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232C9D-BC4C-4746-AEC6-5B496026AEE1}"/>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205621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87C7A0-DFC8-477A-B83C-E5960A4A53C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ABE8153-5BC2-4DEC-A351-A316D44C9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3C52C0B-3C2E-4300-A38E-20725FD8A69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04E7EB7-CD3D-477C-8700-3031BBA60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5C3B859-961D-43A9-A327-48B956D982E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CC4DA7F-C64B-4A9A-B93A-7E8D0F0504D1}"/>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8" name="Espace réservé du pied de page 7">
            <a:extLst>
              <a:ext uri="{FF2B5EF4-FFF2-40B4-BE49-F238E27FC236}">
                <a16:creationId xmlns:a16="http://schemas.microsoft.com/office/drawing/2014/main" id="{1068FBC6-B3FF-4041-AAA1-6B4264C0A6A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545B15E-F55A-477E-8FF4-D498854B2061}"/>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247604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BACB5-F509-4CD5-8C31-B6D8281471C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41365AB-60EB-4A89-9409-D9B519161CB7}"/>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4" name="Espace réservé du pied de page 3">
            <a:extLst>
              <a:ext uri="{FF2B5EF4-FFF2-40B4-BE49-F238E27FC236}">
                <a16:creationId xmlns:a16="http://schemas.microsoft.com/office/drawing/2014/main" id="{844D3175-63D6-4319-8C41-446260F5A41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D442E4-3C92-435E-AA3A-EE17AA0E47FD}"/>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2844263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17C0D9-E2AD-4F24-B584-4B99763D55A0}"/>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3" name="Espace réservé du pied de page 2">
            <a:extLst>
              <a:ext uri="{FF2B5EF4-FFF2-40B4-BE49-F238E27FC236}">
                <a16:creationId xmlns:a16="http://schemas.microsoft.com/office/drawing/2014/main" id="{ECF41D8A-9B83-42B7-BE61-2B372EECA11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A563B70-E7E7-4EE8-961D-3CC1916E863C}"/>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310246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60D53-10ED-4BD3-A94A-729ECC69C5F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9800091-5E22-4E01-BE24-A21843F76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E95A17A-151C-455F-A5DF-9816C411C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AB0DAF1-03FB-4D91-9E21-F689401101F6}"/>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6" name="Espace réservé du pied de page 5">
            <a:extLst>
              <a:ext uri="{FF2B5EF4-FFF2-40B4-BE49-F238E27FC236}">
                <a16:creationId xmlns:a16="http://schemas.microsoft.com/office/drawing/2014/main" id="{E12A0C48-FC8C-4DD2-80E2-9C4380EC9E5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68351E-851E-4A48-AA9D-9CC1713F0611}"/>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216359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692C89-A314-41FF-8195-0C6AED4F288C}"/>
              </a:ext>
            </a:extLst>
          </p:cNvPr>
          <p:cNvSpPr>
            <a:spLocks noGrp="1"/>
          </p:cNvSpPr>
          <p:nvPr>
            <p:ph type="title"/>
          </p:nvPr>
        </p:nvSpPr>
        <p:spPr/>
        <p:txBody>
          <a:bodyPr/>
          <a:lstStyle/>
          <a:p>
            <a:r>
              <a:rPr lang="fr-FR" dirty="0"/>
              <a:t>Modifiez le style du titre</a:t>
            </a:r>
          </a:p>
        </p:txBody>
      </p:sp>
      <p:sp>
        <p:nvSpPr>
          <p:cNvPr id="3" name="Espace réservé du contenu 2">
            <a:extLst>
              <a:ext uri="{FF2B5EF4-FFF2-40B4-BE49-F238E27FC236}">
                <a16:creationId xmlns:a16="http://schemas.microsoft.com/office/drawing/2014/main" id="{25975B09-294B-4789-B122-AD36633F2343}"/>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7BAEA83-ED17-4193-8800-5EA17CCB13B2}"/>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5688CD92-365B-4530-9FEA-74971A0BD1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EFD528-D54C-447F-87F1-DAC7BE600D83}"/>
              </a:ext>
            </a:extLst>
          </p:cNvPr>
          <p:cNvSpPr>
            <a:spLocks noGrp="1"/>
          </p:cNvSpPr>
          <p:nvPr>
            <p:ph type="sldNum" sz="quarter" idx="12"/>
          </p:nvPr>
        </p:nvSpPr>
        <p:spPr/>
        <p:txBody>
          <a:bodyPr/>
          <a:lstStyle/>
          <a:p>
            <a:fld id="{888BABAE-D2AF-466C-8C3E-7CD889D270F9}" type="slidenum">
              <a:rPr lang="fr-FR" smtClean="0"/>
              <a:t>‹N°›</a:t>
            </a:fld>
            <a:endParaRPr lang="fr-FR"/>
          </a:p>
        </p:txBody>
      </p:sp>
      <p:pic>
        <p:nvPicPr>
          <p:cNvPr id="7" name="Image 6" descr="Annuaire téléphonique INSSET">
            <a:extLst>
              <a:ext uri="{FF2B5EF4-FFF2-40B4-BE49-F238E27FC236}">
                <a16:creationId xmlns:a16="http://schemas.microsoft.com/office/drawing/2014/main" id="{9A5E6EE4-44A6-4247-B9E8-3292E3785089}"/>
              </a:ext>
            </a:extLst>
          </p:cNvPr>
          <p:cNvPicPr/>
          <p:nvPr userDrawn="1"/>
        </p:nvPicPr>
        <p:blipFill>
          <a:blip r:embed="rId2"/>
          <a:srcRect/>
          <a:stretch>
            <a:fillRect/>
          </a:stretch>
        </p:blipFill>
        <p:spPr>
          <a:xfrm>
            <a:off x="7943215" y="21432"/>
            <a:ext cx="4248785" cy="1143000"/>
          </a:xfrm>
          <a:prstGeom prst="rect">
            <a:avLst/>
          </a:prstGeom>
          <a:noFill/>
          <a:ln>
            <a:noFill/>
            <a:prstDash/>
          </a:ln>
        </p:spPr>
      </p:pic>
    </p:spTree>
    <p:extLst>
      <p:ext uri="{BB962C8B-B14F-4D97-AF65-F5344CB8AC3E}">
        <p14:creationId xmlns:p14="http://schemas.microsoft.com/office/powerpoint/2010/main" val="2483767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C7AC4-DED0-46A4-9F09-133637AA57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81EE6B2-542B-4AA0-8CEC-8A6E04B3B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1FC22A1-0C54-41A3-B6CD-B9600F0C4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747DD9-2BE6-4C00-BF2A-2BCDE3DACA22}"/>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6" name="Espace réservé du pied de page 5">
            <a:extLst>
              <a:ext uri="{FF2B5EF4-FFF2-40B4-BE49-F238E27FC236}">
                <a16:creationId xmlns:a16="http://schemas.microsoft.com/office/drawing/2014/main" id="{B0F36FAC-EE1C-4D84-AC1C-241FA39C4C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82044F-A543-4407-83AE-49AC412A98DB}"/>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2419952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24509-124E-4E89-83AE-C412415566F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0C48B56-FA81-447B-AA86-6E0B9D6B0E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918942-0C9B-4D6B-968D-007B47488A2C}"/>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809B1108-02AA-4D1C-986C-618026674E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C42D6A-1182-4460-96F8-1ECD03D2716D}"/>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1968484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36AE3BF-C7AF-443E-A6D7-272B5A7C62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68C9D1-B7CA-48AF-98D4-447794FA599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4AAB7C-9F35-40FD-8494-F48B22F38A83}"/>
              </a:ext>
            </a:extLst>
          </p:cNvPr>
          <p:cNvSpPr>
            <a:spLocks noGrp="1"/>
          </p:cNvSpPr>
          <p:nvPr>
            <p:ph type="dt" sz="half" idx="10"/>
          </p:nvPr>
        </p:nvSpPr>
        <p:spPr/>
        <p:txBody>
          <a:bodyPr/>
          <a:lstStyle/>
          <a:p>
            <a:fld id="{2D2DF2F7-E462-4F77-A2DD-3270A11A15AA}"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E9E891DC-3F68-4771-A290-40F0145691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01276D-EE5D-46CD-9274-F6926A518F27}"/>
              </a:ext>
            </a:extLst>
          </p:cNvPr>
          <p:cNvSpPr>
            <a:spLocks noGrp="1"/>
          </p:cNvSpPr>
          <p:nvPr>
            <p:ph type="sldNum" sz="quarter" idx="12"/>
          </p:nvPr>
        </p:nvSpPr>
        <p:spPr/>
        <p:txBody>
          <a:bodyPr/>
          <a:lstStyle/>
          <a:p>
            <a:fld id="{D90A0D53-FC20-46E9-9BF5-F29B4ACB4196}" type="slidenum">
              <a:rPr lang="fr-FR" smtClean="0"/>
              <a:t>‹N°›</a:t>
            </a:fld>
            <a:endParaRPr lang="fr-FR"/>
          </a:p>
        </p:txBody>
      </p:sp>
    </p:spTree>
    <p:extLst>
      <p:ext uri="{BB962C8B-B14F-4D97-AF65-F5344CB8AC3E}">
        <p14:creationId xmlns:p14="http://schemas.microsoft.com/office/powerpoint/2010/main" val="414979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486EB1-6210-4BEB-AAA4-CBEC4BACA3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50A7A6-D891-44F6-9B33-B3620ED8D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1AC2285-30C4-4673-B7EA-1DAE4F4B2C7C}"/>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72F05CD4-D2A4-43DF-B985-448414E883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D94FA2-0005-4F6B-A3EB-615C5102619A}"/>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283671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BB7E6A-F0B6-4248-A977-CF9046C0A0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7EE4B2-A3C1-4950-83BD-3A4360B2B66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3E80BE-8AB4-40B6-B26A-465CDE4543C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4175D44-BFB8-4027-91A5-0F22A4E0BB4F}"/>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6" name="Espace réservé du pied de page 5">
            <a:extLst>
              <a:ext uri="{FF2B5EF4-FFF2-40B4-BE49-F238E27FC236}">
                <a16:creationId xmlns:a16="http://schemas.microsoft.com/office/drawing/2014/main" id="{ACE2B63F-7745-45EB-86EA-F567B58E50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B5A154-1F00-4BD1-802A-F804A2B00F82}"/>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361171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82939-3708-49C1-9DCF-D5DEC9DE6EE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7EB70E2-9F9E-4733-90F1-4E8DEE345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5D5FB99-EAE0-41C8-A28A-C7E99418B3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0008D10-CA17-42BA-8EEB-D81629AD5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7C70F2D-F9B5-4328-BEE7-9AB57AE65BC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2A9C370-40A9-47DB-AD47-3693F049C505}"/>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8" name="Espace réservé du pied de page 7">
            <a:extLst>
              <a:ext uri="{FF2B5EF4-FFF2-40B4-BE49-F238E27FC236}">
                <a16:creationId xmlns:a16="http://schemas.microsoft.com/office/drawing/2014/main" id="{F99D3659-7816-4157-AB53-65D075602CE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386709B-A557-40FA-A0B8-FC5B86A158E6}"/>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400846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C8F09-446D-4472-B7E0-0745A2BD2B5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EBCEA6B-2938-4EDF-93F8-B92E13BCD4F3}"/>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4" name="Espace réservé du pied de page 3">
            <a:extLst>
              <a:ext uri="{FF2B5EF4-FFF2-40B4-BE49-F238E27FC236}">
                <a16:creationId xmlns:a16="http://schemas.microsoft.com/office/drawing/2014/main" id="{7CD5746A-0438-4BFF-90BC-2E59C85ECE7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6884E5F-DFF7-4B64-94DA-A79235B0203E}"/>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242969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4686B7-8B97-4445-ACB5-29ADBF896F2D}"/>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3" name="Espace réservé du pied de page 2">
            <a:extLst>
              <a:ext uri="{FF2B5EF4-FFF2-40B4-BE49-F238E27FC236}">
                <a16:creationId xmlns:a16="http://schemas.microsoft.com/office/drawing/2014/main" id="{33FEFB6E-9D93-4C97-8BFF-3AF7B9B5E96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3895FD2-B8CB-417D-BC4A-894F979323EE}"/>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140697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381EC-0CBF-4823-A79E-657A73A0D7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BF4E96F-82C7-428A-BC96-AA2367F27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317A48F-020A-4305-BF9E-8DDBB0E4C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A3288E-699C-49C8-9D7C-E660D1792E31}"/>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6" name="Espace réservé du pied de page 5">
            <a:extLst>
              <a:ext uri="{FF2B5EF4-FFF2-40B4-BE49-F238E27FC236}">
                <a16:creationId xmlns:a16="http://schemas.microsoft.com/office/drawing/2014/main" id="{83517765-9BBD-4661-902E-B0D61F21E6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E14104A-0313-46C0-A29D-9195098D6CEA}"/>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358335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FCFFF-8F80-4E57-98DD-B9C39DFA05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A21DBA1-D8DF-4C50-BE27-A03083E9D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34A5C29-40E2-4A74-9BCA-825BB7273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3D57CD1-C972-48AF-A3CE-B80C9AA0B43B}"/>
              </a:ext>
            </a:extLst>
          </p:cNvPr>
          <p:cNvSpPr>
            <a:spLocks noGrp="1"/>
          </p:cNvSpPr>
          <p:nvPr>
            <p:ph type="dt" sz="half" idx="10"/>
          </p:nvPr>
        </p:nvSpPr>
        <p:spPr/>
        <p:txBody>
          <a:bodyPr/>
          <a:lstStyle/>
          <a:p>
            <a:fld id="{9AC51264-3F7A-43CF-9005-FDBFEB59FEFD}" type="datetimeFigureOut">
              <a:rPr lang="fr-FR" smtClean="0"/>
              <a:t>23/08/2020</a:t>
            </a:fld>
            <a:endParaRPr lang="fr-FR"/>
          </a:p>
        </p:txBody>
      </p:sp>
      <p:sp>
        <p:nvSpPr>
          <p:cNvPr id="6" name="Espace réservé du pied de page 5">
            <a:extLst>
              <a:ext uri="{FF2B5EF4-FFF2-40B4-BE49-F238E27FC236}">
                <a16:creationId xmlns:a16="http://schemas.microsoft.com/office/drawing/2014/main" id="{FF037F30-48B1-4E7B-AD81-797B4637DD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BA7F02-2252-42BB-882A-DCF3B259234C}"/>
              </a:ext>
            </a:extLst>
          </p:cNvPr>
          <p:cNvSpPr>
            <a:spLocks noGrp="1"/>
          </p:cNvSpPr>
          <p:nvPr>
            <p:ph type="sldNum" sz="quarter" idx="12"/>
          </p:nvPr>
        </p:nvSpPr>
        <p:spPr/>
        <p:txBody>
          <a:bodyPr/>
          <a:lstStyle/>
          <a:p>
            <a:fld id="{888BABAE-D2AF-466C-8C3E-7CD889D270F9}" type="slidenum">
              <a:rPr lang="fr-FR" smtClean="0"/>
              <a:t>‹N°›</a:t>
            </a:fld>
            <a:endParaRPr lang="fr-FR"/>
          </a:p>
        </p:txBody>
      </p:sp>
    </p:spTree>
    <p:extLst>
      <p:ext uri="{BB962C8B-B14F-4D97-AF65-F5344CB8AC3E}">
        <p14:creationId xmlns:p14="http://schemas.microsoft.com/office/powerpoint/2010/main" val="10936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6779311-B97C-40BD-AB07-9F5AEAFD7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F37A7EA-8E75-4D3C-B395-43746A80E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82A0F3-1C00-41E6-A886-E6BA3E499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51264-3F7A-43CF-9005-FDBFEB59FEFD}"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C7ED0E50-3607-4B47-A9A7-390871A20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BBF18BF-8D1A-4D69-9144-141DC1609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BABAE-D2AF-466C-8C3E-7CD889D270F9}" type="slidenum">
              <a:rPr lang="fr-FR" smtClean="0"/>
              <a:t>‹N°›</a:t>
            </a:fld>
            <a:endParaRPr lang="fr-FR"/>
          </a:p>
        </p:txBody>
      </p:sp>
    </p:spTree>
    <p:extLst>
      <p:ext uri="{BB962C8B-B14F-4D97-AF65-F5344CB8AC3E}">
        <p14:creationId xmlns:p14="http://schemas.microsoft.com/office/powerpoint/2010/main" val="2808967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3232CBC-6865-4DCF-909F-FFC09E72C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170A7DE-A03F-4E94-A21D-A523E5641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C34C45-4B18-453B-B201-D750E44AA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DF2F7-E462-4F77-A2DD-3270A11A15AA}" type="datetimeFigureOut">
              <a:rPr lang="fr-FR" smtClean="0"/>
              <a:t>23/08/2020</a:t>
            </a:fld>
            <a:endParaRPr lang="fr-FR"/>
          </a:p>
        </p:txBody>
      </p:sp>
      <p:sp>
        <p:nvSpPr>
          <p:cNvPr id="5" name="Espace réservé du pied de page 4">
            <a:extLst>
              <a:ext uri="{FF2B5EF4-FFF2-40B4-BE49-F238E27FC236}">
                <a16:creationId xmlns:a16="http://schemas.microsoft.com/office/drawing/2014/main" id="{DA87B6BA-D69A-40DA-8C4C-8ABA41513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39F8987-5461-48AA-AD47-3B726D366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A0D53-FC20-46E9-9BF5-F29B4ACB4196}" type="slidenum">
              <a:rPr lang="fr-FR" smtClean="0"/>
              <a:t>‹N°›</a:t>
            </a:fld>
            <a:endParaRPr lang="fr-FR"/>
          </a:p>
        </p:txBody>
      </p:sp>
    </p:spTree>
    <p:extLst>
      <p:ext uri="{BB962C8B-B14F-4D97-AF65-F5344CB8AC3E}">
        <p14:creationId xmlns:p14="http://schemas.microsoft.com/office/powerpoint/2010/main" val="3526628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haabane51/projet/tree/master"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BCB82-FA81-4D1D-9158-E8A7CD87835E}"/>
              </a:ext>
            </a:extLst>
          </p:cNvPr>
          <p:cNvSpPr>
            <a:spLocks noGrp="1"/>
          </p:cNvSpPr>
          <p:nvPr>
            <p:ph type="ctrTitle"/>
          </p:nvPr>
        </p:nvSpPr>
        <p:spPr>
          <a:xfrm>
            <a:off x="1524000" y="1917152"/>
            <a:ext cx="9144000" cy="2387600"/>
          </a:xfrm>
        </p:spPr>
        <p:txBody>
          <a:bodyPr/>
          <a:lstStyle/>
          <a:p>
            <a:r>
              <a:rPr lang="fr-FR" b="1" dirty="0"/>
              <a:t>Simulation Python avec Matplotlib</a:t>
            </a:r>
          </a:p>
        </p:txBody>
      </p:sp>
      <p:pic>
        <p:nvPicPr>
          <p:cNvPr id="4" name="Image 3">
            <a:extLst>
              <a:ext uri="{FF2B5EF4-FFF2-40B4-BE49-F238E27FC236}">
                <a16:creationId xmlns:a16="http://schemas.microsoft.com/office/drawing/2014/main" id="{E7B3006E-546C-4C86-BF3F-827DE480A45A}"/>
              </a:ext>
            </a:extLst>
          </p:cNvPr>
          <p:cNvPicPr>
            <a:picLocks noChangeAspect="1"/>
          </p:cNvPicPr>
          <p:nvPr/>
        </p:nvPicPr>
        <p:blipFill>
          <a:blip r:embed="rId2"/>
          <a:stretch>
            <a:fillRect/>
          </a:stretch>
        </p:blipFill>
        <p:spPr>
          <a:xfrm>
            <a:off x="2968636" y="4821587"/>
            <a:ext cx="5724640" cy="1932599"/>
          </a:xfrm>
          <a:prstGeom prst="rect">
            <a:avLst/>
          </a:prstGeom>
        </p:spPr>
      </p:pic>
      <p:pic>
        <p:nvPicPr>
          <p:cNvPr id="5" name="Image 4">
            <a:extLst>
              <a:ext uri="{FF2B5EF4-FFF2-40B4-BE49-F238E27FC236}">
                <a16:creationId xmlns:a16="http://schemas.microsoft.com/office/drawing/2014/main" id="{49A78D4E-2BB6-4C4E-B84E-97DB443AA384}"/>
              </a:ext>
            </a:extLst>
          </p:cNvPr>
          <p:cNvPicPr>
            <a:picLocks noChangeAspect="1"/>
          </p:cNvPicPr>
          <p:nvPr/>
        </p:nvPicPr>
        <p:blipFill>
          <a:blip r:embed="rId3"/>
          <a:stretch>
            <a:fillRect/>
          </a:stretch>
        </p:blipFill>
        <p:spPr>
          <a:xfrm>
            <a:off x="0" y="0"/>
            <a:ext cx="2133600" cy="2143125"/>
          </a:xfrm>
          <a:prstGeom prst="rect">
            <a:avLst/>
          </a:prstGeom>
        </p:spPr>
      </p:pic>
    </p:spTree>
    <p:extLst>
      <p:ext uri="{BB962C8B-B14F-4D97-AF65-F5344CB8AC3E}">
        <p14:creationId xmlns:p14="http://schemas.microsoft.com/office/powerpoint/2010/main" val="1992016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solidFill>
                  <a:srgbClr val="FF0000"/>
                </a:solidFill>
              </a:rPr>
              <a:t>A dire a l’oral:</a:t>
            </a:r>
          </a:p>
          <a:p>
            <a:r>
              <a:rPr lang="fr-FR" dirty="0" smtClean="0"/>
              <a:t>Importer librairie matplotlib,</a:t>
            </a:r>
          </a:p>
          <a:p>
            <a:r>
              <a:rPr lang="fr-FR" dirty="0" smtClean="0"/>
              <a:t>Créer une figure vide</a:t>
            </a:r>
          </a:p>
          <a:p>
            <a:r>
              <a:rPr lang="fr-FR" dirty="0" smtClean="0"/>
              <a:t>Axe de valeur 100 </a:t>
            </a:r>
            <a:r>
              <a:rPr lang="fr-FR" dirty="0" err="1" smtClean="0"/>
              <a:t>x,y</a:t>
            </a:r>
            <a:endParaRPr lang="fr-FR" dirty="0" smtClean="0"/>
          </a:p>
          <a:p>
            <a:r>
              <a:rPr lang="fr-FR" dirty="0" err="1" smtClean="0"/>
              <a:t>Creation</a:t>
            </a:r>
            <a:r>
              <a:rPr lang="fr-FR" dirty="0" smtClean="0"/>
              <a:t> de droite x=(0:90) y= </a:t>
            </a:r>
            <a:r>
              <a:rPr lang="fr-FR" dirty="0"/>
              <a:t>(0:90</a:t>
            </a:r>
            <a:r>
              <a:rPr lang="fr-FR" dirty="0" smtClean="0"/>
              <a:t>) </a:t>
            </a:r>
            <a:r>
              <a:rPr lang="fr-FR" dirty="0" err="1" smtClean="0"/>
              <a:t>epaisseur</a:t>
            </a:r>
            <a:r>
              <a:rPr lang="fr-FR" dirty="0" smtClean="0"/>
              <a:t> 2</a:t>
            </a:r>
          </a:p>
          <a:p>
            <a:r>
              <a:rPr lang="fr-FR" dirty="0" err="1" smtClean="0"/>
              <a:t>Tracage</a:t>
            </a:r>
            <a:r>
              <a:rPr lang="fr-FR" dirty="0" smtClean="0"/>
              <a:t> des point avec leur </a:t>
            </a:r>
            <a:r>
              <a:rPr lang="fr-FR" dirty="0" err="1" smtClean="0"/>
              <a:t>coordonées</a:t>
            </a:r>
            <a:r>
              <a:rPr lang="fr-FR" dirty="0" smtClean="0"/>
              <a:t> et les </a:t>
            </a:r>
            <a:r>
              <a:rPr lang="fr-FR" dirty="0" err="1" smtClean="0"/>
              <a:t>paramtres</a:t>
            </a:r>
            <a:r>
              <a:rPr lang="fr-FR" dirty="0" smtClean="0"/>
              <a:t> des pts (couleur forme taille)  </a:t>
            </a:r>
          </a:p>
          <a:p>
            <a:endParaRPr lang="fr-FR" dirty="0" smtClean="0"/>
          </a:p>
          <a:p>
            <a:endParaRPr lang="fr-FR" dirty="0"/>
          </a:p>
        </p:txBody>
      </p:sp>
    </p:spTree>
    <p:extLst>
      <p:ext uri="{BB962C8B-B14F-4D97-AF65-F5344CB8AC3E}">
        <p14:creationId xmlns:p14="http://schemas.microsoft.com/office/powerpoint/2010/main" val="53036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1BE5C-1F7F-46E6-9B9A-32FD7462BCA1}"/>
              </a:ext>
            </a:extLst>
          </p:cNvPr>
          <p:cNvSpPr>
            <a:spLocks noGrp="1"/>
          </p:cNvSpPr>
          <p:nvPr>
            <p:ph type="title"/>
          </p:nvPr>
        </p:nvSpPr>
        <p:spPr/>
        <p:txBody>
          <a:bodyPr/>
          <a:lstStyle/>
          <a:p>
            <a:r>
              <a:rPr lang="fr-FR" dirty="0"/>
              <a:t>		Fonction du programme </a:t>
            </a:r>
          </a:p>
        </p:txBody>
      </p:sp>
      <p:sp>
        <p:nvSpPr>
          <p:cNvPr id="3" name="Espace réservé du contenu 2">
            <a:extLst>
              <a:ext uri="{FF2B5EF4-FFF2-40B4-BE49-F238E27FC236}">
                <a16:creationId xmlns:a16="http://schemas.microsoft.com/office/drawing/2014/main" id="{691BA171-0FFF-4C9E-9AEB-AC38A8183520}"/>
              </a:ext>
            </a:extLst>
          </p:cNvPr>
          <p:cNvSpPr>
            <a:spLocks noGrp="1"/>
          </p:cNvSpPr>
          <p:nvPr>
            <p:ph idx="1"/>
          </p:nvPr>
        </p:nvSpPr>
        <p:spPr/>
        <p:txBody>
          <a:bodyPr/>
          <a:lstStyle/>
          <a:p>
            <a:r>
              <a:rPr lang="fr-FR" dirty="0"/>
              <a:t>Librairies: </a:t>
            </a:r>
          </a:p>
          <a:p>
            <a:pPr marL="0" indent="0">
              <a:buNone/>
            </a:pPr>
            <a:endParaRPr lang="fr-FR" dirty="0"/>
          </a:p>
          <a:p>
            <a:r>
              <a:rPr lang="fr-FR" dirty="0"/>
              <a:t>Grille :</a:t>
            </a:r>
          </a:p>
          <a:p>
            <a:endParaRPr lang="fr-FR" dirty="0"/>
          </a:p>
          <a:p>
            <a:endParaRPr lang="fr-FR" dirty="0"/>
          </a:p>
          <a:p>
            <a:r>
              <a:rPr lang="fr-FR" dirty="0"/>
              <a:t>Droite:  </a:t>
            </a:r>
          </a:p>
        </p:txBody>
      </p:sp>
      <p:pic>
        <p:nvPicPr>
          <p:cNvPr id="4" name="Image 3">
            <a:extLst>
              <a:ext uri="{FF2B5EF4-FFF2-40B4-BE49-F238E27FC236}">
                <a16:creationId xmlns:a16="http://schemas.microsoft.com/office/drawing/2014/main" id="{D22E11BA-CC80-485C-9B8B-66FE7B00D8DF}"/>
              </a:ext>
            </a:extLst>
          </p:cNvPr>
          <p:cNvPicPr>
            <a:picLocks noChangeAspect="1"/>
          </p:cNvPicPr>
          <p:nvPr/>
        </p:nvPicPr>
        <p:blipFill>
          <a:blip r:embed="rId2"/>
          <a:stretch>
            <a:fillRect/>
          </a:stretch>
        </p:blipFill>
        <p:spPr>
          <a:xfrm>
            <a:off x="2372140" y="2682763"/>
            <a:ext cx="4267200" cy="989884"/>
          </a:xfrm>
          <a:prstGeom prst="rect">
            <a:avLst/>
          </a:prstGeom>
        </p:spPr>
      </p:pic>
      <p:pic>
        <p:nvPicPr>
          <p:cNvPr id="5" name="Image 4">
            <a:extLst>
              <a:ext uri="{FF2B5EF4-FFF2-40B4-BE49-F238E27FC236}">
                <a16:creationId xmlns:a16="http://schemas.microsoft.com/office/drawing/2014/main" id="{C07CEF41-8626-459E-9F49-0823C89C2F08}"/>
              </a:ext>
            </a:extLst>
          </p:cNvPr>
          <p:cNvPicPr>
            <a:picLocks noChangeAspect="1"/>
          </p:cNvPicPr>
          <p:nvPr/>
        </p:nvPicPr>
        <p:blipFill>
          <a:blip r:embed="rId3"/>
          <a:stretch>
            <a:fillRect/>
          </a:stretch>
        </p:blipFill>
        <p:spPr>
          <a:xfrm>
            <a:off x="2649607" y="1618836"/>
            <a:ext cx="3314700" cy="800100"/>
          </a:xfrm>
          <a:prstGeom prst="rect">
            <a:avLst/>
          </a:prstGeom>
        </p:spPr>
      </p:pic>
      <p:pic>
        <p:nvPicPr>
          <p:cNvPr id="6" name="Image 5">
            <a:extLst>
              <a:ext uri="{FF2B5EF4-FFF2-40B4-BE49-F238E27FC236}">
                <a16:creationId xmlns:a16="http://schemas.microsoft.com/office/drawing/2014/main" id="{09AFE98D-E95A-4417-90D7-24F184DA0BA1}"/>
              </a:ext>
            </a:extLst>
          </p:cNvPr>
          <p:cNvPicPr>
            <a:picLocks noChangeAspect="1"/>
          </p:cNvPicPr>
          <p:nvPr/>
        </p:nvPicPr>
        <p:blipFill>
          <a:blip r:embed="rId4"/>
          <a:stretch>
            <a:fillRect/>
          </a:stretch>
        </p:blipFill>
        <p:spPr>
          <a:xfrm>
            <a:off x="2486440" y="4035425"/>
            <a:ext cx="4152900" cy="2276475"/>
          </a:xfrm>
          <a:prstGeom prst="rect">
            <a:avLst/>
          </a:prstGeom>
        </p:spPr>
      </p:pic>
      <p:cxnSp>
        <p:nvCxnSpPr>
          <p:cNvPr id="8" name="Connecteur droit 7"/>
          <p:cNvCxnSpPr/>
          <p:nvPr/>
        </p:nvCxnSpPr>
        <p:spPr>
          <a:xfrm>
            <a:off x="0" y="0"/>
            <a:ext cx="12252960" cy="685800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70123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Amélioration </a:t>
            </a:r>
            <a:endParaRPr lang="fr-FR" dirty="0"/>
          </a:p>
        </p:txBody>
      </p:sp>
      <p:sp>
        <p:nvSpPr>
          <p:cNvPr id="3" name="Espace réservé du contenu 2"/>
          <p:cNvSpPr>
            <a:spLocks noGrp="1"/>
          </p:cNvSpPr>
          <p:nvPr>
            <p:ph idx="1"/>
          </p:nvPr>
        </p:nvSpPr>
        <p:spPr/>
        <p:txBody>
          <a:bodyPr/>
          <a:lstStyle/>
          <a:p>
            <a:pPr lvl="0"/>
            <a:r>
              <a:rPr lang="fr-FR" dirty="0"/>
              <a:t>Compléter avec une droite qui se trace au cours du temps.</a:t>
            </a:r>
          </a:p>
          <a:p>
            <a:pPr lvl="0"/>
            <a:r>
              <a:rPr lang="fr-FR" dirty="0"/>
              <a:t>Rendre visible la position du robot a l’instant t virtuellement simulé au bout de cette droite (on crée un marqueur).</a:t>
            </a:r>
          </a:p>
          <a:p>
            <a:pPr lvl="0"/>
            <a:r>
              <a:rPr lang="fr-FR" dirty="0"/>
              <a:t>Rendre plus lisible et professionnel le code grâce aux classes et fonctions.</a:t>
            </a:r>
          </a:p>
          <a:p>
            <a:endParaRPr lang="fr-FR" dirty="0"/>
          </a:p>
        </p:txBody>
      </p:sp>
    </p:spTree>
    <p:extLst>
      <p:ext uri="{BB962C8B-B14F-4D97-AF65-F5344CB8AC3E}">
        <p14:creationId xmlns:p14="http://schemas.microsoft.com/office/powerpoint/2010/main" val="52651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Qu’est ce qu’une classes , </a:t>
            </a:r>
            <a:r>
              <a:rPr lang="fr-FR" dirty="0" err="1" smtClean="0"/>
              <a:t>def</a:t>
            </a:r>
            <a:r>
              <a:rPr lang="fr-FR" dirty="0" smtClean="0"/>
              <a:t> ? </a:t>
            </a:r>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smtClean="0"/>
              <a:t>Définition</a:t>
            </a:r>
            <a:r>
              <a:rPr lang="fr-FR" dirty="0"/>
              <a:t>: Une classe est un ensemble incluant des variables et des fonctions. Les attributs sont des variables accessibles depuis toute méthode de la classe où elles sont définies. Les classes sont de types modifiables. Elles permettent de rendre plus lisible le code et d’automatiser certaines tâches (ex : classe d’un être humain, on pourra créer différents types d’humain juste en lui indiquant certains paramètres).</a:t>
            </a:r>
          </a:p>
          <a:p>
            <a:endParaRPr lang="fr-FR" dirty="0"/>
          </a:p>
          <a:p>
            <a:endParaRPr lang="fr-FR" dirty="0" smtClean="0"/>
          </a:p>
          <a:p>
            <a:endParaRPr lang="fr-FR" dirty="0"/>
          </a:p>
          <a:p>
            <a:endParaRPr lang="fr-FR" dirty="0" smtClean="0"/>
          </a:p>
          <a:p>
            <a:endParaRPr lang="fr-FR" dirty="0"/>
          </a:p>
        </p:txBody>
      </p:sp>
    </p:spTree>
    <p:extLst>
      <p:ext uri="{BB962C8B-B14F-4D97-AF65-F5344CB8AC3E}">
        <p14:creationId xmlns:p14="http://schemas.microsoft.com/office/powerpoint/2010/main" val="2752238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Pourquoi classes ? :</a:t>
            </a:r>
            <a:endParaRPr lang="fr-FR" dirty="0"/>
          </a:p>
          <a:p>
            <a:pPr marL="0" indent="0">
              <a:buNone/>
            </a:pPr>
            <a:endParaRPr lang="fr-FR" dirty="0"/>
          </a:p>
          <a:p>
            <a:pPr marL="285750" indent="-285750"/>
            <a:r>
              <a:rPr lang="fr-FR" dirty="0"/>
              <a:t>Facilité de lecture</a:t>
            </a:r>
          </a:p>
          <a:p>
            <a:pPr marL="285750" indent="-285750"/>
            <a:r>
              <a:rPr lang="fr-FR" dirty="0"/>
              <a:t>Modifiable rapidement</a:t>
            </a:r>
          </a:p>
          <a:p>
            <a:pPr marL="285750" indent="-285750"/>
            <a:r>
              <a:rPr lang="fr-FR" dirty="0"/>
              <a:t>Professionnel</a:t>
            </a:r>
          </a:p>
        </p:txBody>
      </p:sp>
    </p:spTree>
    <p:extLst>
      <p:ext uri="{BB962C8B-B14F-4D97-AF65-F5344CB8AC3E}">
        <p14:creationId xmlns:p14="http://schemas.microsoft.com/office/powerpoint/2010/main" val="164601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Module Animation</a:t>
            </a:r>
            <a:endParaRPr lang="fr-FR" dirty="0"/>
          </a:p>
        </p:txBody>
      </p:sp>
      <p:pic>
        <p:nvPicPr>
          <p:cNvPr id="4" name="Espace réservé du contenu 3"/>
          <p:cNvPicPr>
            <a:picLocks noGrp="1"/>
          </p:cNvPicPr>
          <p:nvPr>
            <p:ph idx="1"/>
          </p:nvPr>
        </p:nvPicPr>
        <p:blipFill rotWithShape="1">
          <a:blip r:embed="rId2"/>
          <a:srcRect b="23333"/>
          <a:stretch/>
        </p:blipFill>
        <p:spPr bwMode="auto">
          <a:xfrm>
            <a:off x="1987261" y="2535382"/>
            <a:ext cx="6915670" cy="1011657"/>
          </a:xfrm>
          <a:prstGeom prst="rect">
            <a:avLst/>
          </a:prstGeom>
          <a:ln>
            <a:noFill/>
          </a:ln>
          <a:extLst>
            <a:ext uri="{53640926-AAD7-44D8-BBD7-CCE9431645EC}">
              <a14:shadowObscured xmlns:a14="http://schemas.microsoft.com/office/drawing/2010/main"/>
            </a:ext>
          </a:extLst>
        </p:spPr>
      </p:pic>
      <p:sp>
        <p:nvSpPr>
          <p:cNvPr id="5" name="ZoneTexte 4"/>
          <p:cNvSpPr txBox="1"/>
          <p:nvPr/>
        </p:nvSpPr>
        <p:spPr>
          <a:xfrm>
            <a:off x="947651" y="4031673"/>
            <a:ext cx="9775767" cy="2031325"/>
          </a:xfrm>
          <a:prstGeom prst="rect">
            <a:avLst/>
          </a:prstGeom>
          <a:noFill/>
        </p:spPr>
        <p:txBody>
          <a:bodyPr wrap="square" rtlCol="0">
            <a:spAutoFit/>
          </a:bodyPr>
          <a:lstStyle/>
          <a:p>
            <a:pPr lvl="0"/>
            <a:r>
              <a:rPr lang="fr-FR" dirty="0"/>
              <a:t>Ce module nous permet sous Matplotlib d’animer n’importe quelle courbe en fonction du temps</a:t>
            </a:r>
            <a:endParaRPr lang="fr-FR" i="1" dirty="0" smtClean="0"/>
          </a:p>
          <a:p>
            <a:pPr lvl="0"/>
            <a:r>
              <a:rPr lang="fr-FR" i="1" dirty="0" smtClean="0"/>
              <a:t>Self</a:t>
            </a:r>
            <a:r>
              <a:rPr lang="fr-FR" i="1" dirty="0"/>
              <a:t> :</a:t>
            </a:r>
            <a:r>
              <a:rPr lang="fr-FR" dirty="0"/>
              <a:t> convention utilisée en Python lors de création d’une classe et d’une fonction, il renvoie à l’objet de la classe créée, donc si on ajoute une variable dans notre nouvelle classe, il portera le nom de « self. variable ».</a:t>
            </a:r>
          </a:p>
          <a:p>
            <a:pPr lvl="0"/>
            <a:r>
              <a:rPr lang="fr-FR" i="1" dirty="0" err="1"/>
              <a:t>fig</a:t>
            </a:r>
            <a:r>
              <a:rPr lang="fr-FR" i="1" dirty="0"/>
              <a:t> </a:t>
            </a:r>
            <a:r>
              <a:rPr lang="fr-FR" dirty="0"/>
              <a:t>: est la figure dans laquelle l'animation va être tracée.</a:t>
            </a:r>
          </a:p>
          <a:p>
            <a:pPr lvl="0"/>
            <a:r>
              <a:rPr lang="fr-FR" i="1" dirty="0" err="1"/>
              <a:t>blit</a:t>
            </a:r>
            <a:r>
              <a:rPr lang="fr-FR" i="1" dirty="0"/>
              <a:t>=</a:t>
            </a:r>
            <a:r>
              <a:rPr lang="fr-FR" i="1" dirty="0" err="1"/>
              <a:t>True</a:t>
            </a:r>
            <a:r>
              <a:rPr lang="fr-FR" dirty="0"/>
              <a:t> : permet de ne pas tout recalculer à chaque fois</a:t>
            </a:r>
          </a:p>
          <a:p>
            <a:r>
              <a:rPr lang="fr-FR" i="1" dirty="0" err="1"/>
              <a:t>interval</a:t>
            </a:r>
            <a:r>
              <a:rPr lang="fr-FR" dirty="0"/>
              <a:t> : correspond à l'intervalle de temps entre 2 images</a:t>
            </a:r>
          </a:p>
        </p:txBody>
      </p:sp>
      <p:pic>
        <p:nvPicPr>
          <p:cNvPr id="6" name="Picture 2" descr="Vidéos – Alain Pel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46" y="-177742"/>
            <a:ext cx="2771596" cy="271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2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Oral</a:t>
            </a:r>
            <a:r>
              <a:rPr lang="fr-FR" dirty="0" smtClean="0"/>
              <a:t> pour code trajectoire + animation + marqueur</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a:t>On crée une classe que l’on nomme « </a:t>
            </a:r>
            <a:r>
              <a:rPr lang="fr-FR" dirty="0" err="1"/>
              <a:t>SubplotAnimation</a:t>
            </a:r>
            <a:r>
              <a:rPr lang="fr-FR" dirty="0"/>
              <a:t>(animation. </a:t>
            </a:r>
            <a:r>
              <a:rPr lang="fr-FR" dirty="0" err="1"/>
              <a:t>TimedAnimation</a:t>
            </a:r>
            <a:r>
              <a:rPr lang="fr-FR" dirty="0"/>
              <a:t>) »    qui regroupe les trois fonctions que l’on va utiliser :</a:t>
            </a:r>
          </a:p>
          <a:p>
            <a:pPr lvl="0"/>
            <a:r>
              <a:rPr lang="fr-FR" dirty="0"/>
              <a:t>1</a:t>
            </a:r>
            <a:r>
              <a:rPr lang="fr-FR" baseline="30000" dirty="0"/>
              <a:t>ère</a:t>
            </a:r>
            <a:r>
              <a:rPr lang="fr-FR" dirty="0"/>
              <a:t> fonction : Initialisation </a:t>
            </a:r>
          </a:p>
          <a:p>
            <a:r>
              <a:rPr lang="fr-FR" dirty="0"/>
              <a:t>-On crée une figure</a:t>
            </a:r>
          </a:p>
          <a:p>
            <a:r>
              <a:rPr lang="fr-FR" dirty="0"/>
              <a:t>-On choisit l’échelle (une échelle de 1)</a:t>
            </a:r>
          </a:p>
          <a:p>
            <a:pPr lvl="0"/>
            <a:r>
              <a:rPr lang="fr-FR" dirty="0"/>
              <a:t>On trace une courbe de coordonnées x, y d’origine 0, vitesse 20 et précision 256.</a:t>
            </a:r>
          </a:p>
          <a:p>
            <a:pPr lvl="0"/>
            <a:r>
              <a:rPr lang="fr-FR" dirty="0"/>
              <a:t>On modifie l’aspect de la courbe (couleur, forme…)</a:t>
            </a:r>
          </a:p>
          <a:p>
            <a:pPr lvl="0"/>
            <a:r>
              <a:rPr lang="fr-FR" dirty="0"/>
              <a:t>On réalise une forme que l’on va ajouter au bout de la courbe (ici une flèche pour simuler la position à l’instant t du robot).</a:t>
            </a:r>
          </a:p>
          <a:p>
            <a:pPr lvl="0"/>
            <a:r>
              <a:rPr lang="fr-FR" dirty="0"/>
              <a:t>On ajoute la courbe et la flèche sur la figure instaurée précédemment </a:t>
            </a:r>
          </a:p>
          <a:p>
            <a:pPr lvl="0"/>
            <a:r>
              <a:rPr lang="fr-FR" dirty="0"/>
              <a:t>On définit les axes (ici les graduations représentent la taille de la </a:t>
            </a:r>
            <a:r>
              <a:rPr lang="fr-FR" dirty="0" err="1"/>
              <a:t>map</a:t>
            </a:r>
            <a:r>
              <a:rPr lang="fr-FR" dirty="0"/>
              <a:t> que l’on souhaite construire)</a:t>
            </a:r>
          </a:p>
          <a:p>
            <a:pPr lvl="0"/>
            <a:r>
              <a:rPr lang="fr-FR" dirty="0"/>
              <a:t>On ajoute des formes sur le graphique (qui vont simuler les objets que le robot devra éviter). Ces obstacles ont des formes et des couleurs différentes (noir, bleu, jaune, carré, rectangle).</a:t>
            </a:r>
          </a:p>
          <a:p>
            <a:pPr lvl="0"/>
            <a:r>
              <a:rPr lang="fr-FR" dirty="0"/>
              <a:t>On utilise la fonction animation pour lancer le mouvement du robot </a:t>
            </a:r>
          </a:p>
          <a:p>
            <a:pPr lvl="0"/>
            <a:r>
              <a:rPr lang="fr-FR" dirty="0"/>
              <a:t>Fonction numéro 2 : qui sert à tracer la courbe et son marqueur avec l’animation en temps réel.</a:t>
            </a:r>
          </a:p>
          <a:p>
            <a:endParaRPr lang="fr-FR" dirty="0"/>
          </a:p>
        </p:txBody>
      </p:sp>
    </p:spTree>
    <p:extLst>
      <p:ext uri="{BB962C8B-B14F-4D97-AF65-F5344CB8AC3E}">
        <p14:creationId xmlns:p14="http://schemas.microsoft.com/office/powerpoint/2010/main" val="198280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3E5EC-CC1C-49D5-9135-39A975F4F787}"/>
              </a:ext>
            </a:extLst>
          </p:cNvPr>
          <p:cNvSpPr>
            <a:spLocks noGrp="1"/>
          </p:cNvSpPr>
          <p:nvPr>
            <p:ph type="title"/>
          </p:nvPr>
        </p:nvSpPr>
        <p:spPr>
          <a:xfrm>
            <a:off x="472440" y="714260"/>
            <a:ext cx="10515600" cy="1325563"/>
          </a:xfrm>
        </p:spPr>
        <p:txBody>
          <a:bodyPr/>
          <a:lstStyle/>
          <a:p>
            <a:pPr algn="ctr"/>
            <a:r>
              <a:rPr lang="fr-FR" b="1" dirty="0"/>
              <a:t>Programme </a:t>
            </a:r>
            <a:r>
              <a:rPr lang="fr-FR" b="1" dirty="0" smtClean="0"/>
              <a:t>trajectoire déplacement  </a:t>
            </a:r>
            <a:endParaRPr lang="fr-FR" b="1" dirty="0"/>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0" y="2200389"/>
            <a:ext cx="6048375" cy="4009217"/>
          </a:xfrm>
          <a:prstGeom prst="rect">
            <a:avLst/>
          </a:prstGeom>
        </p:spPr>
      </p:pic>
      <p:pic>
        <p:nvPicPr>
          <p:cNvPr id="7" name="Image 6"/>
          <p:cNvPicPr/>
          <p:nvPr/>
        </p:nvPicPr>
        <p:blipFill rotWithShape="1">
          <a:blip r:embed="rId3">
            <a:extLst>
              <a:ext uri="{28A0092B-C50C-407E-A947-70E740481C1C}">
                <a14:useLocalDpi xmlns:a14="http://schemas.microsoft.com/office/drawing/2010/main" val="0"/>
              </a:ext>
            </a:extLst>
          </a:blip>
          <a:srcRect t="1" r="15275" b="-1114"/>
          <a:stretch/>
        </p:blipFill>
        <p:spPr>
          <a:xfrm>
            <a:off x="6048375" y="2200389"/>
            <a:ext cx="5847138" cy="3020004"/>
          </a:xfrm>
          <a:prstGeom prst="rect">
            <a:avLst/>
          </a:prstGeom>
        </p:spPr>
      </p:pic>
      <p:pic>
        <p:nvPicPr>
          <p:cNvPr id="8" name="Image 7"/>
          <p:cNvPicPr/>
          <p:nvPr/>
        </p:nvPicPr>
        <p:blipFill rotWithShape="1">
          <a:blip r:embed="rId4">
            <a:extLst>
              <a:ext uri="{28A0092B-C50C-407E-A947-70E740481C1C}">
                <a14:useLocalDpi xmlns:a14="http://schemas.microsoft.com/office/drawing/2010/main" val="0"/>
              </a:ext>
            </a:extLst>
          </a:blip>
          <a:srcRect r="15599" b="46606"/>
          <a:stretch/>
        </p:blipFill>
        <p:spPr>
          <a:xfrm>
            <a:off x="6048375" y="5137264"/>
            <a:ext cx="5847137" cy="1072342"/>
          </a:xfrm>
          <a:prstGeom prst="rect">
            <a:avLst/>
          </a:prstGeom>
        </p:spPr>
      </p:pic>
    </p:spTree>
    <p:extLst>
      <p:ext uri="{BB962C8B-B14F-4D97-AF65-F5344CB8AC3E}">
        <p14:creationId xmlns:p14="http://schemas.microsoft.com/office/powerpoint/2010/main" val="1844516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1000" y="500062"/>
            <a:ext cx="10515600" cy="1325563"/>
          </a:xfrm>
        </p:spPr>
        <p:txBody>
          <a:bodyPr/>
          <a:lstStyle/>
          <a:p>
            <a:pPr algn="ctr"/>
            <a:r>
              <a:rPr lang="fr-FR" dirty="0" smtClean="0"/>
              <a:t>Exécution</a:t>
            </a:r>
            <a:endParaRPr lang="fr-FR" dirty="0"/>
          </a:p>
        </p:txBody>
      </p:sp>
      <p:pic>
        <p:nvPicPr>
          <p:cNvPr id="5" name="Espace réservé du contenu 4"/>
          <p:cNvPicPr>
            <a:picLocks noGrp="1"/>
          </p:cNvPicPr>
          <p:nvPr>
            <p:ph idx="1"/>
          </p:nvPr>
        </p:nvPicPr>
        <p:blipFill rotWithShape="1">
          <a:blip r:embed="rId2"/>
          <a:srcRect l="4299" t="17276" r="5589" b="5921"/>
          <a:stretch/>
        </p:blipFill>
        <p:spPr bwMode="auto">
          <a:xfrm>
            <a:off x="3175359" y="2235591"/>
            <a:ext cx="5458895" cy="40966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5144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0033" y="389139"/>
            <a:ext cx="10515600" cy="1325563"/>
          </a:xfrm>
        </p:spPr>
        <p:txBody>
          <a:bodyPr/>
          <a:lstStyle/>
          <a:p>
            <a:r>
              <a:rPr lang="fr-FR" dirty="0" smtClean="0"/>
              <a:t>           1</a:t>
            </a:r>
            <a:r>
              <a:rPr lang="fr-FR" baseline="30000" dirty="0" smtClean="0"/>
              <a:t>ere</a:t>
            </a:r>
            <a:r>
              <a:rPr lang="fr-FR" dirty="0" smtClean="0"/>
              <a:t> version obstacles</a:t>
            </a:r>
            <a:endParaRPr lang="fr-FR" dirty="0"/>
          </a:p>
        </p:txBody>
      </p:sp>
      <p:pic>
        <p:nvPicPr>
          <p:cNvPr id="4" name="Espace réservé du contenu 3"/>
          <p:cNvPicPr>
            <a:picLocks noGrp="1" noChangeAspect="1"/>
          </p:cNvPicPr>
          <p:nvPr>
            <p:ph idx="1"/>
          </p:nvPr>
        </p:nvPicPr>
        <p:blipFill>
          <a:blip r:embed="rId2"/>
          <a:stretch>
            <a:fillRect/>
          </a:stretch>
        </p:blipFill>
        <p:spPr>
          <a:xfrm>
            <a:off x="6957300" y="1908752"/>
            <a:ext cx="4960833" cy="4351338"/>
          </a:xfrm>
          <a:prstGeom prst="rect">
            <a:avLst/>
          </a:prstGeom>
        </p:spPr>
      </p:pic>
      <p:pic>
        <p:nvPicPr>
          <p:cNvPr id="5" name="Image 4"/>
          <p:cNvPicPr>
            <a:picLocks noChangeAspect="1"/>
          </p:cNvPicPr>
          <p:nvPr/>
        </p:nvPicPr>
        <p:blipFill>
          <a:blip r:embed="rId3"/>
          <a:stretch>
            <a:fillRect/>
          </a:stretch>
        </p:blipFill>
        <p:spPr>
          <a:xfrm>
            <a:off x="359699" y="2111433"/>
            <a:ext cx="5633262" cy="4311880"/>
          </a:xfrm>
          <a:prstGeom prst="rect">
            <a:avLst/>
          </a:prstGeom>
        </p:spPr>
      </p:pic>
      <p:cxnSp>
        <p:nvCxnSpPr>
          <p:cNvPr id="6" name="Connecteur droit 5"/>
          <p:cNvCxnSpPr/>
          <p:nvPr/>
        </p:nvCxnSpPr>
        <p:spPr>
          <a:xfrm>
            <a:off x="0" y="0"/>
            <a:ext cx="12192000" cy="685800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8990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l’oral</a:t>
            </a:r>
            <a:endParaRPr lang="fr-FR" dirty="0"/>
          </a:p>
        </p:txBody>
      </p:sp>
      <p:sp>
        <p:nvSpPr>
          <p:cNvPr id="3" name="Espace réservé du contenu 2"/>
          <p:cNvSpPr>
            <a:spLocks noGrp="1"/>
          </p:cNvSpPr>
          <p:nvPr>
            <p:ph idx="1"/>
          </p:nvPr>
        </p:nvSpPr>
        <p:spPr/>
        <p:txBody>
          <a:bodyPr/>
          <a:lstStyle/>
          <a:p>
            <a:r>
              <a:rPr lang="fr-FR" dirty="0" smtClean="0"/>
              <a:t>A cause de la </a:t>
            </a:r>
            <a:r>
              <a:rPr lang="fr-FR" dirty="0" err="1" smtClean="0"/>
              <a:t>pandemie</a:t>
            </a:r>
            <a:r>
              <a:rPr lang="fr-FR" dirty="0" smtClean="0"/>
              <a:t> les recherches de stage fut difficiles donc un projet </a:t>
            </a:r>
          </a:p>
          <a:p>
            <a:r>
              <a:rPr lang="fr-FR" dirty="0" smtClean="0"/>
              <a:t>Mais pas n’importe quel projet, un de programmation pour progresser</a:t>
            </a:r>
          </a:p>
          <a:p>
            <a:endParaRPr lang="fr-FR" dirty="0"/>
          </a:p>
          <a:p>
            <a:r>
              <a:rPr lang="fr-FR" dirty="0" smtClean="0"/>
              <a:t>Car passé </a:t>
            </a:r>
            <a:r>
              <a:rPr lang="fr-FR" dirty="0" err="1" smtClean="0"/>
              <a:t>mecanique</a:t>
            </a:r>
            <a:r>
              <a:rPr lang="fr-FR" dirty="0" smtClean="0"/>
              <a:t> </a:t>
            </a:r>
            <a:endParaRPr lang="fr-FR" dirty="0"/>
          </a:p>
        </p:txBody>
      </p:sp>
    </p:spTree>
    <p:extLst>
      <p:ext uri="{BB962C8B-B14F-4D97-AF65-F5344CB8AC3E}">
        <p14:creationId xmlns:p14="http://schemas.microsoft.com/office/powerpoint/2010/main" val="335759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Obstacles</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Matrice : - 0 pas d’obstacle</a:t>
            </a:r>
          </a:p>
          <a:p>
            <a:pPr marL="0" indent="0">
              <a:buNone/>
            </a:pPr>
            <a:r>
              <a:rPr lang="fr-FR" dirty="0"/>
              <a:t>	</a:t>
            </a:r>
            <a:r>
              <a:rPr lang="fr-FR" dirty="0" smtClean="0"/>
              <a:t>	 -1  Obstacle </a:t>
            </a:r>
            <a:endParaRPr lang="fr-FR" dirty="0"/>
          </a:p>
        </p:txBody>
      </p:sp>
      <p:pic>
        <p:nvPicPr>
          <p:cNvPr id="4" name="Image 3"/>
          <p:cNvPicPr>
            <a:picLocks noChangeAspect="1"/>
          </p:cNvPicPr>
          <p:nvPr/>
        </p:nvPicPr>
        <p:blipFill>
          <a:blip r:embed="rId2"/>
          <a:stretch>
            <a:fillRect/>
          </a:stretch>
        </p:blipFill>
        <p:spPr>
          <a:xfrm>
            <a:off x="1265178" y="6233442"/>
            <a:ext cx="8181975" cy="266700"/>
          </a:xfrm>
          <a:prstGeom prst="rect">
            <a:avLst/>
          </a:prstGeom>
        </p:spPr>
      </p:pic>
      <p:pic>
        <p:nvPicPr>
          <p:cNvPr id="7" name="Image 6"/>
          <p:cNvPicPr>
            <a:picLocks noChangeAspect="1"/>
          </p:cNvPicPr>
          <p:nvPr/>
        </p:nvPicPr>
        <p:blipFill>
          <a:blip r:embed="rId3"/>
          <a:stretch>
            <a:fillRect/>
          </a:stretch>
        </p:blipFill>
        <p:spPr>
          <a:xfrm>
            <a:off x="6500552" y="2178932"/>
            <a:ext cx="5067993" cy="3679595"/>
          </a:xfrm>
          <a:prstGeom prst="rect">
            <a:avLst/>
          </a:prstGeom>
        </p:spPr>
      </p:pic>
      <p:pic>
        <p:nvPicPr>
          <p:cNvPr id="8" name="Image 7"/>
          <p:cNvPicPr>
            <a:picLocks noChangeAspect="1"/>
          </p:cNvPicPr>
          <p:nvPr/>
        </p:nvPicPr>
        <p:blipFill>
          <a:blip r:embed="rId4"/>
          <a:stretch>
            <a:fillRect/>
          </a:stretch>
        </p:blipFill>
        <p:spPr>
          <a:xfrm>
            <a:off x="369744" y="3059084"/>
            <a:ext cx="5257342" cy="2799443"/>
          </a:xfrm>
          <a:prstGeom prst="rect">
            <a:avLst/>
          </a:prstGeom>
        </p:spPr>
      </p:pic>
      <p:sp>
        <p:nvSpPr>
          <p:cNvPr id="5" name="Bouton d'action : Aide 4">
            <a:hlinkClick r:id="" action="ppaction://noaction" highlightClick="1"/>
          </p:cNvPr>
          <p:cNvSpPr/>
          <p:nvPr/>
        </p:nvSpPr>
        <p:spPr>
          <a:xfrm>
            <a:off x="3749040" y="1104143"/>
            <a:ext cx="2660073" cy="3774945"/>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24628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Exécution</a:t>
            </a:r>
            <a:endParaRPr lang="fr-FR" dirty="0"/>
          </a:p>
        </p:txBody>
      </p:sp>
      <p:sp>
        <p:nvSpPr>
          <p:cNvPr id="5" name="ZoneTexte 4"/>
          <p:cNvSpPr txBox="1"/>
          <p:nvPr/>
        </p:nvSpPr>
        <p:spPr>
          <a:xfrm>
            <a:off x="6309361" y="2518757"/>
            <a:ext cx="6483927" cy="1754326"/>
          </a:xfrm>
          <a:prstGeom prst="rect">
            <a:avLst/>
          </a:prstGeom>
          <a:noFill/>
        </p:spPr>
        <p:txBody>
          <a:bodyPr wrap="square" rtlCol="0">
            <a:spAutoFit/>
          </a:bodyPr>
          <a:lstStyle/>
          <a:p>
            <a:r>
              <a:rPr lang="fr-FR" dirty="0" smtClean="0"/>
              <a:t>Obstacles</a:t>
            </a:r>
          </a:p>
          <a:p>
            <a:endParaRPr lang="fr-FR" dirty="0"/>
          </a:p>
          <a:p>
            <a:endParaRPr lang="fr-FR" dirty="0" smtClean="0"/>
          </a:p>
          <a:p>
            <a:endParaRPr lang="fr-FR" dirty="0"/>
          </a:p>
          <a:p>
            <a:endParaRPr lang="fr-FR" dirty="0" smtClean="0"/>
          </a:p>
          <a:p>
            <a:r>
              <a:rPr lang="fr-FR" dirty="0" smtClean="0"/>
              <a:t>Libre </a:t>
            </a:r>
            <a:endParaRPr lang="fr-FR" dirty="0"/>
          </a:p>
        </p:txBody>
      </p:sp>
      <p:sp>
        <p:nvSpPr>
          <p:cNvPr id="6" name="Rectangle 5"/>
          <p:cNvSpPr/>
          <p:nvPr/>
        </p:nvSpPr>
        <p:spPr>
          <a:xfrm>
            <a:off x="5378335" y="2585258"/>
            <a:ext cx="717665" cy="6068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378335" y="3749040"/>
            <a:ext cx="717665" cy="73983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Espace réservé du contenu 7"/>
          <p:cNvPicPr>
            <a:picLocks noGrp="1"/>
          </p:cNvPicPr>
          <p:nvPr>
            <p:ph idx="1"/>
          </p:nvPr>
        </p:nvPicPr>
        <p:blipFill rotWithShape="1">
          <a:blip r:embed="rId2">
            <a:extLst>
              <a:ext uri="{28A0092B-C50C-407E-A947-70E740481C1C}">
                <a14:useLocalDpi xmlns:a14="http://schemas.microsoft.com/office/drawing/2010/main" val="0"/>
              </a:ext>
            </a:extLst>
          </a:blip>
          <a:srcRect l="7878" t="17961" r="7481" b="11486"/>
          <a:stretch/>
        </p:blipFill>
        <p:spPr bwMode="auto">
          <a:xfrm>
            <a:off x="914747" y="2233947"/>
            <a:ext cx="3893973" cy="3770017"/>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5378335" y="4995333"/>
            <a:ext cx="776932" cy="745067"/>
          </a:xfrm>
          <a:prstGeom prst="rect">
            <a:avLst/>
          </a:prstGeom>
          <a:solidFill>
            <a:srgbClr val="1AF9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375400" y="5096933"/>
            <a:ext cx="2455333" cy="369332"/>
          </a:xfrm>
          <a:prstGeom prst="rect">
            <a:avLst/>
          </a:prstGeom>
          <a:noFill/>
        </p:spPr>
        <p:txBody>
          <a:bodyPr wrap="square" rtlCol="0">
            <a:spAutoFit/>
          </a:bodyPr>
          <a:lstStyle/>
          <a:p>
            <a:r>
              <a:rPr lang="fr-FR" dirty="0" smtClean="0"/>
              <a:t>Trajectoire chemin </a:t>
            </a:r>
            <a:endParaRPr lang="fr-FR" dirty="0"/>
          </a:p>
        </p:txBody>
      </p:sp>
    </p:spTree>
    <p:extLst>
      <p:ext uri="{BB962C8B-B14F-4D97-AF65-F5344CB8AC3E}">
        <p14:creationId xmlns:p14="http://schemas.microsoft.com/office/powerpoint/2010/main" val="4276393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Oral pour </a:t>
            </a:r>
            <a:r>
              <a:rPr lang="fr-FR" dirty="0" err="1" smtClean="0"/>
              <a:t>prog</a:t>
            </a:r>
            <a:r>
              <a:rPr lang="fr-FR" dirty="0" smtClean="0"/>
              <a:t> obstacle </a:t>
            </a:r>
            <a:endParaRPr lang="fr-FR" dirty="0"/>
          </a:p>
        </p:txBody>
      </p:sp>
      <p:sp>
        <p:nvSpPr>
          <p:cNvPr id="3" name="Espace réservé du contenu 2"/>
          <p:cNvSpPr>
            <a:spLocks noGrp="1"/>
          </p:cNvSpPr>
          <p:nvPr>
            <p:ph idx="1"/>
          </p:nvPr>
        </p:nvSpPr>
        <p:spPr/>
        <p:txBody>
          <a:bodyPr/>
          <a:lstStyle/>
          <a:p>
            <a:r>
              <a:rPr lang="fr-FR" dirty="0" smtClean="0"/>
              <a:t>En rouge les obstacles</a:t>
            </a:r>
          </a:p>
          <a:p>
            <a:r>
              <a:rPr lang="fr-FR" dirty="0" smtClean="0"/>
              <a:t>En vert je voulais un tracer une sorte de chemin qui va du départ a l’arriver grâce a des conditions dans la matrice</a:t>
            </a:r>
          </a:p>
          <a:p>
            <a:r>
              <a:rPr lang="fr-FR" dirty="0" smtClean="0"/>
              <a:t>Problème= Hors sujet car chemin indiqué par l’utilisateur, si on modifie la matrice d’obstacle , le programme ne marche plus </a:t>
            </a:r>
            <a:endParaRPr lang="fr-FR" dirty="0"/>
          </a:p>
        </p:txBody>
      </p:sp>
    </p:spTree>
    <p:extLst>
      <p:ext uri="{BB962C8B-B14F-4D97-AF65-F5344CB8AC3E}">
        <p14:creationId xmlns:p14="http://schemas.microsoft.com/office/powerpoint/2010/main" val="386147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Amélioration </a:t>
            </a:r>
            <a:endParaRPr lang="fr-FR" dirty="0"/>
          </a:p>
        </p:txBody>
      </p:sp>
      <p:pic>
        <p:nvPicPr>
          <p:cNvPr id="4" name="Espace réservé du contenu 3"/>
          <p:cNvPicPr>
            <a:picLocks noGrp="1" noChangeAspect="1"/>
          </p:cNvPicPr>
          <p:nvPr>
            <p:ph idx="1"/>
          </p:nvPr>
        </p:nvPicPr>
        <p:blipFill>
          <a:blip r:embed="rId2"/>
          <a:stretch>
            <a:fillRect/>
          </a:stretch>
        </p:blipFill>
        <p:spPr>
          <a:xfrm>
            <a:off x="963542" y="1917064"/>
            <a:ext cx="3710981" cy="4351338"/>
          </a:xfrm>
          <a:prstGeom prst="rect">
            <a:avLst/>
          </a:prstGeom>
        </p:spPr>
      </p:pic>
      <p:sp>
        <p:nvSpPr>
          <p:cNvPr id="5" name="Flèche droite 4"/>
          <p:cNvSpPr/>
          <p:nvPr/>
        </p:nvSpPr>
        <p:spPr>
          <a:xfrm>
            <a:off x="4771505" y="2435629"/>
            <a:ext cx="1130531" cy="357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095999" y="2319251"/>
            <a:ext cx="4585855" cy="892552"/>
          </a:xfrm>
          <a:prstGeom prst="rect">
            <a:avLst/>
          </a:prstGeom>
          <a:noFill/>
        </p:spPr>
        <p:txBody>
          <a:bodyPr wrap="square" rtlCol="0">
            <a:spAutoFit/>
          </a:bodyPr>
          <a:lstStyle/>
          <a:p>
            <a:r>
              <a:rPr lang="fr-FR" sz="2600" dirty="0" smtClean="0"/>
              <a:t>Matrice 100x100 avec fonction aléatoire  </a:t>
            </a:r>
            <a:endParaRPr lang="fr-FR" sz="2600" dirty="0"/>
          </a:p>
        </p:txBody>
      </p:sp>
      <p:pic>
        <p:nvPicPr>
          <p:cNvPr id="9" name="Image 8"/>
          <p:cNvPicPr/>
          <p:nvPr/>
        </p:nvPicPr>
        <p:blipFill rotWithShape="1">
          <a:blip r:embed="rId3"/>
          <a:srcRect l="1187" t="18348" r="852" b="38166"/>
          <a:stretch/>
        </p:blipFill>
        <p:spPr>
          <a:xfrm>
            <a:off x="5644342" y="3607724"/>
            <a:ext cx="6018415" cy="465513"/>
          </a:xfrm>
          <a:prstGeom prst="rect">
            <a:avLst/>
          </a:prstGeom>
        </p:spPr>
      </p:pic>
    </p:spTree>
    <p:extLst>
      <p:ext uri="{BB962C8B-B14F-4D97-AF65-F5344CB8AC3E}">
        <p14:creationId xmlns:p14="http://schemas.microsoft.com/office/powerpoint/2010/main" val="3643998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Probleme</a:t>
            </a:r>
            <a:r>
              <a:rPr lang="fr-FR" dirty="0" smtClean="0"/>
              <a:t> Oral</a:t>
            </a:r>
            <a:endParaRPr lang="fr-FR" dirty="0"/>
          </a:p>
        </p:txBody>
      </p:sp>
      <p:sp>
        <p:nvSpPr>
          <p:cNvPr id="3" name="Espace réservé du contenu 2"/>
          <p:cNvSpPr>
            <a:spLocks noGrp="1"/>
          </p:cNvSpPr>
          <p:nvPr>
            <p:ph idx="1"/>
          </p:nvPr>
        </p:nvSpPr>
        <p:spPr/>
        <p:txBody>
          <a:bodyPr/>
          <a:lstStyle/>
          <a:p>
            <a:r>
              <a:rPr lang="fr-FR" dirty="0" smtClean="0"/>
              <a:t>Problème de la matrice </a:t>
            </a:r>
            <a:r>
              <a:rPr lang="fr-FR" dirty="0" err="1" smtClean="0"/>
              <a:t>aleatoire</a:t>
            </a:r>
            <a:r>
              <a:rPr lang="fr-FR" dirty="0" smtClean="0"/>
              <a:t> = est que le robot va se trouver bloquer car beaucoup trop d’obstacle dans la matrice,</a:t>
            </a:r>
            <a:endParaRPr lang="fr-FR" dirty="0"/>
          </a:p>
        </p:txBody>
      </p:sp>
    </p:spTree>
    <p:extLst>
      <p:ext uri="{BB962C8B-B14F-4D97-AF65-F5344CB8AC3E}">
        <p14:creationId xmlns:p14="http://schemas.microsoft.com/office/powerpoint/2010/main" val="195936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Classes</a:t>
            </a:r>
            <a:endParaRPr lang="fr-FR" dirty="0"/>
          </a:p>
        </p:txBody>
      </p:sp>
      <p:pic>
        <p:nvPicPr>
          <p:cNvPr id="4" name="Espace réservé du contenu 3"/>
          <p:cNvPicPr>
            <a:picLocks noGrp="1" noChangeAspect="1"/>
          </p:cNvPicPr>
          <p:nvPr>
            <p:ph idx="1"/>
          </p:nvPr>
        </p:nvPicPr>
        <p:blipFill rotWithShape="1">
          <a:blip r:embed="rId2"/>
          <a:srcRect r="23744" b="910"/>
          <a:stretch/>
        </p:blipFill>
        <p:spPr>
          <a:xfrm>
            <a:off x="570157" y="1632500"/>
            <a:ext cx="5606199" cy="4942868"/>
          </a:xfrm>
          <a:prstGeom prst="rect">
            <a:avLst/>
          </a:prstGeom>
        </p:spPr>
      </p:pic>
      <p:pic>
        <p:nvPicPr>
          <p:cNvPr id="5" name="Image 4"/>
          <p:cNvPicPr>
            <a:picLocks noChangeAspect="1"/>
          </p:cNvPicPr>
          <p:nvPr/>
        </p:nvPicPr>
        <p:blipFill>
          <a:blip r:embed="rId3"/>
          <a:stretch>
            <a:fillRect/>
          </a:stretch>
        </p:blipFill>
        <p:spPr>
          <a:xfrm>
            <a:off x="6355083" y="2505248"/>
            <a:ext cx="798015" cy="357187"/>
          </a:xfrm>
          <a:prstGeom prst="rect">
            <a:avLst/>
          </a:prstGeom>
        </p:spPr>
      </p:pic>
      <p:sp>
        <p:nvSpPr>
          <p:cNvPr id="6" name="ZoneTexte 5"/>
          <p:cNvSpPr txBox="1"/>
          <p:nvPr/>
        </p:nvSpPr>
        <p:spPr>
          <a:xfrm>
            <a:off x="7331825" y="1945178"/>
            <a:ext cx="4596939" cy="1477328"/>
          </a:xfrm>
          <a:prstGeom prst="rect">
            <a:avLst/>
          </a:prstGeom>
          <a:noFill/>
        </p:spPr>
        <p:txBody>
          <a:bodyPr wrap="square" rtlCol="0">
            <a:spAutoFit/>
          </a:bodyPr>
          <a:lstStyle/>
          <a:p>
            <a:r>
              <a:rPr lang="fr-FR" dirty="0" smtClean="0"/>
              <a:t>Pourquoi?</a:t>
            </a:r>
          </a:p>
          <a:p>
            <a:r>
              <a:rPr lang="fr-FR" dirty="0" smtClean="0"/>
              <a:t> </a:t>
            </a:r>
          </a:p>
          <a:p>
            <a:pPr marL="285750" indent="-285750">
              <a:buFont typeface="Arial" panose="020B0604020202020204" pitchFamily="34" charset="0"/>
              <a:buChar char="•"/>
            </a:pPr>
            <a:r>
              <a:rPr lang="fr-FR" dirty="0" smtClean="0"/>
              <a:t>Facilité de lecture</a:t>
            </a:r>
          </a:p>
          <a:p>
            <a:pPr marL="285750" indent="-285750">
              <a:buFont typeface="Arial" panose="020B0604020202020204" pitchFamily="34" charset="0"/>
              <a:buChar char="•"/>
            </a:pPr>
            <a:r>
              <a:rPr lang="fr-FR" dirty="0" smtClean="0"/>
              <a:t>Modifiable rapidement</a:t>
            </a:r>
          </a:p>
          <a:p>
            <a:pPr marL="285750" indent="-285750">
              <a:buFont typeface="Arial" panose="020B0604020202020204" pitchFamily="34" charset="0"/>
              <a:buChar char="•"/>
            </a:pPr>
            <a:r>
              <a:rPr lang="fr-FR" dirty="0" smtClean="0"/>
              <a:t>Professionnel	</a:t>
            </a:r>
            <a:endParaRPr lang="fr-FR" dirty="0"/>
          </a:p>
        </p:txBody>
      </p:sp>
      <p:cxnSp>
        <p:nvCxnSpPr>
          <p:cNvPr id="7" name="Connecteur droit 6"/>
          <p:cNvCxnSpPr/>
          <p:nvPr/>
        </p:nvCxnSpPr>
        <p:spPr>
          <a:xfrm>
            <a:off x="0" y="0"/>
            <a:ext cx="12192000" cy="68580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511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Assemblage </a:t>
            </a:r>
            <a:endParaRPr lang="fr-FR" dirty="0"/>
          </a:p>
        </p:txBody>
      </p:sp>
      <p:pic>
        <p:nvPicPr>
          <p:cNvPr id="4" name="Espace réservé du contenu 3"/>
          <p:cNvPicPr>
            <a:picLocks noGrp="1" noChangeAspect="1"/>
          </p:cNvPicPr>
          <p:nvPr>
            <p:ph idx="1"/>
          </p:nvPr>
        </p:nvPicPr>
        <p:blipFill>
          <a:blip r:embed="rId2"/>
          <a:stretch>
            <a:fillRect/>
          </a:stretch>
        </p:blipFill>
        <p:spPr>
          <a:xfrm>
            <a:off x="746366" y="1892127"/>
            <a:ext cx="6143892" cy="4351338"/>
          </a:xfrm>
          <a:prstGeom prst="rect">
            <a:avLst/>
          </a:prstGeom>
        </p:spPr>
      </p:pic>
      <p:sp>
        <p:nvSpPr>
          <p:cNvPr id="5" name="ZoneTexte 4"/>
          <p:cNvSpPr txBox="1"/>
          <p:nvPr/>
        </p:nvSpPr>
        <p:spPr>
          <a:xfrm>
            <a:off x="7190509" y="2128058"/>
            <a:ext cx="4771506" cy="2308324"/>
          </a:xfrm>
          <a:prstGeom prst="rect">
            <a:avLst/>
          </a:prstGeom>
          <a:noFill/>
        </p:spPr>
        <p:txBody>
          <a:bodyPr wrap="square" rtlCol="0">
            <a:spAutoFit/>
          </a:bodyPr>
          <a:lstStyle/>
          <a:p>
            <a:r>
              <a:rPr lang="fr-FR" dirty="0" smtClean="0"/>
              <a:t>Assemblage de deux codes faciles</a:t>
            </a:r>
          </a:p>
          <a:p>
            <a:endParaRPr lang="fr-FR" dirty="0"/>
          </a:p>
          <a:p>
            <a:endParaRPr lang="fr-FR" dirty="0" smtClean="0"/>
          </a:p>
          <a:p>
            <a:endParaRPr lang="fr-FR" dirty="0"/>
          </a:p>
          <a:p>
            <a:endParaRPr lang="fr-FR" dirty="0" smtClean="0"/>
          </a:p>
          <a:p>
            <a:endParaRPr lang="fr-FR" dirty="0"/>
          </a:p>
          <a:p>
            <a:endParaRPr lang="fr-FR" dirty="0" smtClean="0"/>
          </a:p>
          <a:p>
            <a:r>
              <a:rPr lang="fr-FR" u="sng" dirty="0" smtClean="0"/>
              <a:t>Problèmes</a:t>
            </a:r>
            <a:r>
              <a:rPr lang="fr-FR" dirty="0" smtClean="0"/>
              <a:t> : 2 fenêtres d’ exécutions </a:t>
            </a:r>
            <a:endParaRPr lang="fr-FR" dirty="0"/>
          </a:p>
        </p:txBody>
      </p:sp>
      <p:pic>
        <p:nvPicPr>
          <p:cNvPr id="6" name="Image 5"/>
          <p:cNvPicPr>
            <a:picLocks noChangeAspect="1"/>
          </p:cNvPicPr>
          <p:nvPr/>
        </p:nvPicPr>
        <p:blipFill>
          <a:blip r:embed="rId3"/>
          <a:stretch>
            <a:fillRect/>
          </a:stretch>
        </p:blipFill>
        <p:spPr>
          <a:xfrm>
            <a:off x="7190509" y="4577126"/>
            <a:ext cx="3934606" cy="1984837"/>
          </a:xfrm>
          <a:prstGeom prst="rect">
            <a:avLst/>
          </a:prstGeom>
        </p:spPr>
      </p:pic>
      <p:sp>
        <p:nvSpPr>
          <p:cNvPr id="3" name="Bouton d'action : Aide 2">
            <a:hlinkClick r:id="" action="ppaction://noaction" highlightClick="1"/>
          </p:cNvPr>
          <p:cNvSpPr/>
          <p:nvPr/>
        </p:nvSpPr>
        <p:spPr>
          <a:xfrm>
            <a:off x="3818312" y="1970116"/>
            <a:ext cx="2518757" cy="3990109"/>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0230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Détection obstacles</a:t>
            </a:r>
            <a:endParaRPr lang="fr-FR" dirty="0"/>
          </a:p>
        </p:txBody>
      </p:sp>
      <p:pic>
        <p:nvPicPr>
          <p:cNvPr id="5" name="Image 4"/>
          <p:cNvPicPr>
            <a:picLocks noChangeAspect="1"/>
          </p:cNvPicPr>
          <p:nvPr/>
        </p:nvPicPr>
        <p:blipFill>
          <a:blip r:embed="rId2"/>
          <a:stretch>
            <a:fillRect/>
          </a:stretch>
        </p:blipFill>
        <p:spPr>
          <a:xfrm>
            <a:off x="1014411" y="5573589"/>
            <a:ext cx="3000375" cy="1152525"/>
          </a:xfrm>
          <a:prstGeom prst="rect">
            <a:avLst/>
          </a:prstGeom>
        </p:spPr>
      </p:pic>
      <p:pic>
        <p:nvPicPr>
          <p:cNvPr id="3" name="Image 2"/>
          <p:cNvPicPr>
            <a:picLocks noChangeAspect="1"/>
          </p:cNvPicPr>
          <p:nvPr/>
        </p:nvPicPr>
        <p:blipFill>
          <a:blip r:embed="rId3"/>
          <a:stretch>
            <a:fillRect/>
          </a:stretch>
        </p:blipFill>
        <p:spPr>
          <a:xfrm>
            <a:off x="322145" y="1683884"/>
            <a:ext cx="3326988" cy="3059641"/>
          </a:xfrm>
          <a:prstGeom prst="rect">
            <a:avLst/>
          </a:prstGeom>
        </p:spPr>
      </p:pic>
      <p:sp>
        <p:nvSpPr>
          <p:cNvPr id="15" name="Rectangle 14"/>
          <p:cNvSpPr/>
          <p:nvPr/>
        </p:nvSpPr>
        <p:spPr>
          <a:xfrm>
            <a:off x="5494867" y="1905000"/>
            <a:ext cx="601133" cy="615752"/>
          </a:xfrm>
          <a:prstGeom prst="rect">
            <a:avLst/>
          </a:prstGeom>
          <a:solidFill>
            <a:srgbClr val="3D36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5494867" y="2982888"/>
            <a:ext cx="601133" cy="581579"/>
          </a:xfrm>
          <a:prstGeom prst="rect">
            <a:avLst/>
          </a:prstGeom>
          <a:solidFill>
            <a:srgbClr val="1AF9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5494867" y="4013200"/>
            <a:ext cx="601133" cy="567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6265333" y="2007613"/>
            <a:ext cx="4191000" cy="369332"/>
          </a:xfrm>
          <a:prstGeom prst="rect">
            <a:avLst/>
          </a:prstGeom>
          <a:noFill/>
        </p:spPr>
        <p:txBody>
          <a:bodyPr wrap="square" rtlCol="0">
            <a:spAutoFit/>
          </a:bodyPr>
          <a:lstStyle/>
          <a:p>
            <a:r>
              <a:rPr lang="fr-FR" dirty="0" smtClean="0"/>
              <a:t>Obstacles</a:t>
            </a:r>
            <a:endParaRPr lang="fr-FR" dirty="0"/>
          </a:p>
        </p:txBody>
      </p:sp>
      <p:sp>
        <p:nvSpPr>
          <p:cNvPr id="19" name="ZoneTexte 18"/>
          <p:cNvSpPr txBox="1"/>
          <p:nvPr/>
        </p:nvSpPr>
        <p:spPr>
          <a:xfrm>
            <a:off x="6265333" y="3093078"/>
            <a:ext cx="4191000" cy="369332"/>
          </a:xfrm>
          <a:prstGeom prst="rect">
            <a:avLst/>
          </a:prstGeom>
          <a:noFill/>
        </p:spPr>
        <p:txBody>
          <a:bodyPr wrap="square" rtlCol="0">
            <a:spAutoFit/>
          </a:bodyPr>
          <a:lstStyle/>
          <a:p>
            <a:r>
              <a:rPr lang="fr-FR" dirty="0" smtClean="0"/>
              <a:t>Départ / Arriver</a:t>
            </a:r>
            <a:endParaRPr lang="fr-FR" dirty="0"/>
          </a:p>
        </p:txBody>
      </p:sp>
      <p:sp>
        <p:nvSpPr>
          <p:cNvPr id="20" name="ZoneTexte 19"/>
          <p:cNvSpPr txBox="1"/>
          <p:nvPr/>
        </p:nvSpPr>
        <p:spPr>
          <a:xfrm>
            <a:off x="6265333" y="4148667"/>
            <a:ext cx="1761067" cy="369332"/>
          </a:xfrm>
          <a:prstGeom prst="rect">
            <a:avLst/>
          </a:prstGeom>
          <a:noFill/>
        </p:spPr>
        <p:txBody>
          <a:bodyPr wrap="square" rtlCol="0">
            <a:spAutoFit/>
          </a:bodyPr>
          <a:lstStyle/>
          <a:p>
            <a:r>
              <a:rPr lang="fr-FR" dirty="0" smtClean="0"/>
              <a:t>Vide</a:t>
            </a:r>
            <a:endParaRPr lang="fr-FR" dirty="0"/>
          </a:p>
        </p:txBody>
      </p:sp>
      <p:pic>
        <p:nvPicPr>
          <p:cNvPr id="21" name="Image 20"/>
          <p:cNvPicPr>
            <a:picLocks noChangeAspect="1"/>
          </p:cNvPicPr>
          <p:nvPr/>
        </p:nvPicPr>
        <p:blipFill>
          <a:blip r:embed="rId4"/>
          <a:stretch>
            <a:fillRect/>
          </a:stretch>
        </p:blipFill>
        <p:spPr>
          <a:xfrm>
            <a:off x="8597195" y="4951664"/>
            <a:ext cx="3594805" cy="1906336"/>
          </a:xfrm>
          <a:prstGeom prst="rect">
            <a:avLst/>
          </a:prstGeom>
        </p:spPr>
      </p:pic>
    </p:spTree>
    <p:extLst>
      <p:ext uri="{BB962C8B-B14F-4D97-AF65-F5344CB8AC3E}">
        <p14:creationId xmlns:p14="http://schemas.microsoft.com/office/powerpoint/2010/main" val="3576156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4776" y="374269"/>
            <a:ext cx="10515600" cy="1325563"/>
          </a:xfrm>
        </p:spPr>
        <p:txBody>
          <a:bodyPr/>
          <a:lstStyle/>
          <a:p>
            <a:pPr algn="ctr"/>
            <a:r>
              <a:rPr lang="fr-FR" dirty="0" smtClean="0"/>
              <a:t>Programme test</a:t>
            </a:r>
            <a:endParaRPr lang="fr-FR" dirty="0"/>
          </a:p>
        </p:txBody>
      </p:sp>
      <p:pic>
        <p:nvPicPr>
          <p:cNvPr id="4" name="Espace réservé du contenu 3"/>
          <p:cNvPicPr>
            <a:picLocks noGrp="1" noChangeAspect="1"/>
          </p:cNvPicPr>
          <p:nvPr>
            <p:ph idx="1"/>
          </p:nvPr>
        </p:nvPicPr>
        <p:blipFill>
          <a:blip r:embed="rId2"/>
          <a:stretch>
            <a:fillRect/>
          </a:stretch>
        </p:blipFill>
        <p:spPr>
          <a:xfrm>
            <a:off x="596544" y="2229875"/>
            <a:ext cx="4716120" cy="4303929"/>
          </a:xfrm>
          <a:prstGeom prst="rect">
            <a:avLst/>
          </a:prstGeom>
        </p:spPr>
      </p:pic>
      <p:pic>
        <p:nvPicPr>
          <p:cNvPr id="7" name="Image 6"/>
          <p:cNvPicPr>
            <a:picLocks noChangeAspect="1"/>
          </p:cNvPicPr>
          <p:nvPr/>
        </p:nvPicPr>
        <p:blipFill>
          <a:blip r:embed="rId3"/>
          <a:stretch>
            <a:fillRect/>
          </a:stretch>
        </p:blipFill>
        <p:spPr>
          <a:xfrm>
            <a:off x="8500300" y="3411474"/>
            <a:ext cx="1384364" cy="2115938"/>
          </a:xfrm>
          <a:prstGeom prst="rect">
            <a:avLst/>
          </a:prstGeom>
        </p:spPr>
      </p:pic>
      <p:sp>
        <p:nvSpPr>
          <p:cNvPr id="8" name="ZoneTexte 7"/>
          <p:cNvSpPr txBox="1"/>
          <p:nvPr/>
        </p:nvSpPr>
        <p:spPr>
          <a:xfrm>
            <a:off x="8607552" y="2935224"/>
            <a:ext cx="3584448" cy="369332"/>
          </a:xfrm>
          <a:prstGeom prst="rect">
            <a:avLst/>
          </a:prstGeom>
          <a:noFill/>
        </p:spPr>
        <p:txBody>
          <a:bodyPr wrap="square" rtlCol="0">
            <a:spAutoFit/>
          </a:bodyPr>
          <a:lstStyle/>
          <a:p>
            <a:r>
              <a:rPr lang="fr-FR" dirty="0" smtClean="0"/>
              <a:t>Exécution :</a:t>
            </a:r>
            <a:endParaRPr lang="fr-FR" dirty="0"/>
          </a:p>
        </p:txBody>
      </p:sp>
      <p:sp>
        <p:nvSpPr>
          <p:cNvPr id="9" name="ZoneTexte 8"/>
          <p:cNvSpPr txBox="1"/>
          <p:nvPr/>
        </p:nvSpPr>
        <p:spPr>
          <a:xfrm>
            <a:off x="1408176" y="1763530"/>
            <a:ext cx="3630168" cy="369332"/>
          </a:xfrm>
          <a:prstGeom prst="rect">
            <a:avLst/>
          </a:prstGeom>
          <a:noFill/>
        </p:spPr>
        <p:txBody>
          <a:bodyPr wrap="square" rtlCol="0">
            <a:spAutoFit/>
          </a:bodyPr>
          <a:lstStyle/>
          <a:p>
            <a:r>
              <a:rPr lang="fr-FR" dirty="0" smtClean="0"/>
              <a:t>Code :</a:t>
            </a:r>
            <a:endParaRPr lang="fr-FR" dirty="0"/>
          </a:p>
        </p:txBody>
      </p:sp>
      <p:cxnSp>
        <p:nvCxnSpPr>
          <p:cNvPr id="10" name="Connecteur droit 9"/>
          <p:cNvCxnSpPr/>
          <p:nvPr/>
        </p:nvCxnSpPr>
        <p:spPr>
          <a:xfrm>
            <a:off x="0" y="0"/>
            <a:ext cx="12192000" cy="68580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841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4838" y="410369"/>
            <a:ext cx="10515600" cy="1325563"/>
          </a:xfrm>
        </p:spPr>
        <p:txBody>
          <a:bodyPr/>
          <a:lstStyle/>
          <a:p>
            <a:pPr algn="ctr"/>
            <a:r>
              <a:rPr lang="fr-FR" dirty="0" smtClean="0"/>
              <a:t>Programme final</a:t>
            </a:r>
            <a:endParaRPr lang="fr-FR" dirty="0"/>
          </a:p>
        </p:txBody>
      </p:sp>
      <p:pic>
        <p:nvPicPr>
          <p:cNvPr id="4" name="Espace réservé du contenu 3"/>
          <p:cNvPicPr>
            <a:picLocks noGrp="1" noChangeAspect="1"/>
          </p:cNvPicPr>
          <p:nvPr>
            <p:ph idx="1"/>
          </p:nvPr>
        </p:nvPicPr>
        <p:blipFill rotWithShape="1">
          <a:blip r:embed="rId2"/>
          <a:srcRect b="27964"/>
          <a:stretch/>
        </p:blipFill>
        <p:spPr>
          <a:xfrm>
            <a:off x="542924" y="2001044"/>
            <a:ext cx="3403127" cy="904081"/>
          </a:xfrm>
          <a:prstGeom prst="rect">
            <a:avLst/>
          </a:prstGeom>
        </p:spPr>
      </p:pic>
      <p:sp>
        <p:nvSpPr>
          <p:cNvPr id="5" name="Flèche droite 4"/>
          <p:cNvSpPr/>
          <p:nvPr/>
        </p:nvSpPr>
        <p:spPr>
          <a:xfrm>
            <a:off x="4048125" y="2209800"/>
            <a:ext cx="11430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5619750" y="2159952"/>
            <a:ext cx="5114925" cy="369332"/>
          </a:xfrm>
          <a:prstGeom prst="rect">
            <a:avLst/>
          </a:prstGeom>
          <a:noFill/>
        </p:spPr>
        <p:txBody>
          <a:bodyPr wrap="square" rtlCol="0">
            <a:spAutoFit/>
          </a:bodyPr>
          <a:lstStyle/>
          <a:p>
            <a:r>
              <a:rPr lang="fr-FR" dirty="0" smtClean="0"/>
              <a:t>Librairies</a:t>
            </a:r>
            <a:endParaRPr lang="fr-FR" dirty="0"/>
          </a:p>
        </p:txBody>
      </p:sp>
      <p:pic>
        <p:nvPicPr>
          <p:cNvPr id="7" name="image1.png"/>
          <p:cNvPicPr/>
          <p:nvPr/>
        </p:nvPicPr>
        <p:blipFill rotWithShape="1">
          <a:blip r:embed="rId3"/>
          <a:srcRect l="11057" t="7267" r="160" b="1339"/>
          <a:stretch/>
        </p:blipFill>
        <p:spPr>
          <a:xfrm>
            <a:off x="542924" y="3424237"/>
            <a:ext cx="5276851" cy="2124075"/>
          </a:xfrm>
          <a:prstGeom prst="rect">
            <a:avLst/>
          </a:prstGeom>
          <a:ln/>
        </p:spPr>
      </p:pic>
      <p:sp>
        <p:nvSpPr>
          <p:cNvPr id="8" name="Flèche droite 7"/>
          <p:cNvSpPr/>
          <p:nvPr/>
        </p:nvSpPr>
        <p:spPr>
          <a:xfrm>
            <a:off x="5862638" y="4324349"/>
            <a:ext cx="11430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7177088" y="4278867"/>
            <a:ext cx="4605337" cy="369332"/>
          </a:xfrm>
          <a:prstGeom prst="rect">
            <a:avLst/>
          </a:prstGeom>
          <a:noFill/>
        </p:spPr>
        <p:txBody>
          <a:bodyPr wrap="square" rtlCol="0">
            <a:spAutoFit/>
          </a:bodyPr>
          <a:lstStyle/>
          <a:p>
            <a:r>
              <a:rPr lang="fr-FR" dirty="0" smtClean="0"/>
              <a:t>Lancement et initialisation</a:t>
            </a:r>
            <a:endParaRPr lang="fr-FR" dirty="0"/>
          </a:p>
        </p:txBody>
      </p:sp>
    </p:spTree>
    <p:extLst>
      <p:ext uri="{BB962C8B-B14F-4D97-AF65-F5344CB8AC3E}">
        <p14:creationId xmlns:p14="http://schemas.microsoft.com/office/powerpoint/2010/main" val="70069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520CC63-7679-4332-9E7E-CC95C6110A26}"/>
              </a:ext>
            </a:extLst>
          </p:cNvPr>
          <p:cNvSpPr>
            <a:spLocks noGrp="1"/>
          </p:cNvSpPr>
          <p:nvPr>
            <p:ph type="subTitle" idx="1"/>
          </p:nvPr>
        </p:nvSpPr>
        <p:spPr>
          <a:xfrm>
            <a:off x="1524000" y="1603513"/>
            <a:ext cx="9144000" cy="4439478"/>
          </a:xfrm>
        </p:spPr>
        <p:txBody>
          <a:bodyPr>
            <a:normAutofit/>
          </a:bodyPr>
          <a:lstStyle/>
          <a:p>
            <a:r>
              <a:rPr lang="fr-FR" sz="3000" b="1" i="1" dirty="0"/>
              <a:t>Intitulé</a:t>
            </a:r>
            <a:r>
              <a:rPr lang="fr-FR" sz="3000" i="1" dirty="0"/>
              <a:t> :</a:t>
            </a:r>
          </a:p>
          <a:p>
            <a:pPr algn="l"/>
            <a:endParaRPr lang="fr-FR" sz="3000" i="1" dirty="0"/>
          </a:p>
          <a:p>
            <a:pPr marL="342900" indent="-342900" algn="l">
              <a:buFont typeface="Arial" panose="020B0604020202020204" pitchFamily="34" charset="0"/>
              <a:buChar char="•"/>
            </a:pPr>
            <a:r>
              <a:rPr lang="fr-FR" sz="3000" dirty="0"/>
              <a:t>Construire une </a:t>
            </a:r>
            <a:r>
              <a:rPr lang="fr-FR" sz="3000" dirty="0" err="1"/>
              <a:t>map</a:t>
            </a:r>
            <a:r>
              <a:rPr lang="fr-FR" sz="3000" dirty="0"/>
              <a:t> avec les obstacles en utilisant </a:t>
            </a:r>
            <a:r>
              <a:rPr lang="fr-FR" sz="3000" dirty="0" err="1"/>
              <a:t>matplotlib</a:t>
            </a:r>
            <a:endParaRPr lang="fr-FR" sz="3000" dirty="0"/>
          </a:p>
          <a:p>
            <a:pPr marL="342900" indent="-342900" algn="l">
              <a:buFont typeface="Arial" panose="020B0604020202020204" pitchFamily="34" charset="0"/>
              <a:buChar char="•"/>
            </a:pPr>
            <a:endParaRPr lang="fr-FR" sz="3000" dirty="0"/>
          </a:p>
          <a:p>
            <a:pPr marL="342900" indent="-342900" algn="l">
              <a:buFont typeface="Arial" panose="020B0604020202020204" pitchFamily="34" charset="0"/>
              <a:buChar char="•"/>
            </a:pPr>
            <a:endParaRPr lang="fr-FR" sz="3000" dirty="0"/>
          </a:p>
          <a:p>
            <a:pPr marL="342900" indent="-342900" algn="l">
              <a:buFont typeface="Arial" panose="020B0604020202020204" pitchFamily="34" charset="0"/>
              <a:buChar char="•"/>
            </a:pPr>
            <a:r>
              <a:rPr lang="fr-FR" sz="3000" dirty="0"/>
              <a:t>Robot doit traverser la </a:t>
            </a:r>
            <a:r>
              <a:rPr lang="fr-FR" sz="3000" dirty="0" err="1"/>
              <a:t>map</a:t>
            </a:r>
            <a:r>
              <a:rPr lang="fr-FR" sz="3000" dirty="0"/>
              <a:t> en diagonal en évitant les obstacles</a:t>
            </a:r>
          </a:p>
          <a:p>
            <a:pPr algn="l"/>
            <a:endParaRPr lang="fr-FR" i="1" dirty="0"/>
          </a:p>
        </p:txBody>
      </p:sp>
      <p:pic>
        <p:nvPicPr>
          <p:cNvPr id="6" name="Image 5">
            <a:extLst>
              <a:ext uri="{FF2B5EF4-FFF2-40B4-BE49-F238E27FC236}">
                <a16:creationId xmlns:a16="http://schemas.microsoft.com/office/drawing/2014/main" id="{57AE3300-AF09-4FBF-9D00-663702A33C2C}"/>
              </a:ext>
            </a:extLst>
          </p:cNvPr>
          <p:cNvPicPr>
            <a:picLocks noChangeAspect="1"/>
          </p:cNvPicPr>
          <p:nvPr/>
        </p:nvPicPr>
        <p:blipFill>
          <a:blip r:embed="rId2"/>
          <a:stretch>
            <a:fillRect/>
          </a:stretch>
        </p:blipFill>
        <p:spPr>
          <a:xfrm>
            <a:off x="0" y="0"/>
            <a:ext cx="2186608" cy="2186608"/>
          </a:xfrm>
          <a:prstGeom prst="rect">
            <a:avLst/>
          </a:prstGeom>
        </p:spPr>
      </p:pic>
    </p:spTree>
    <p:extLst>
      <p:ext uri="{BB962C8B-B14F-4D97-AF65-F5344CB8AC3E}">
        <p14:creationId xmlns:p14="http://schemas.microsoft.com/office/powerpoint/2010/main" val="897752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Initialiser la matrice du plateau </a:t>
            </a:r>
            <a:endParaRPr lang="fr-FR" dirty="0"/>
          </a:p>
        </p:txBody>
      </p:sp>
      <p:pic>
        <p:nvPicPr>
          <p:cNvPr id="4" name="Espace réservé du contenu 3"/>
          <p:cNvPicPr>
            <a:picLocks noGrp="1"/>
          </p:cNvPicPr>
          <p:nvPr>
            <p:ph idx="1"/>
          </p:nvPr>
        </p:nvPicPr>
        <p:blipFill rotWithShape="1">
          <a:blip r:embed="rId2"/>
          <a:srcRect r="40826" b="-2917"/>
          <a:stretch/>
        </p:blipFill>
        <p:spPr>
          <a:xfrm>
            <a:off x="309563" y="1896268"/>
            <a:ext cx="4300538" cy="980281"/>
          </a:xfrm>
          <a:prstGeom prst="rect">
            <a:avLst/>
          </a:prstGeom>
        </p:spPr>
      </p:pic>
      <p:pic>
        <p:nvPicPr>
          <p:cNvPr id="5" name="Image 4"/>
          <p:cNvPicPr/>
          <p:nvPr/>
        </p:nvPicPr>
        <p:blipFill>
          <a:blip r:embed="rId3"/>
          <a:stretch>
            <a:fillRect/>
          </a:stretch>
        </p:blipFill>
        <p:spPr>
          <a:xfrm>
            <a:off x="152400" y="3705542"/>
            <a:ext cx="5943600" cy="285115"/>
          </a:xfrm>
          <a:prstGeom prst="rect">
            <a:avLst/>
          </a:prstGeom>
        </p:spPr>
      </p:pic>
      <p:pic>
        <p:nvPicPr>
          <p:cNvPr id="6" name="Image 5"/>
          <p:cNvPicPr/>
          <p:nvPr/>
        </p:nvPicPr>
        <p:blipFill rotWithShape="1">
          <a:blip r:embed="rId4"/>
          <a:srcRect t="1" r="29888" b="2692"/>
          <a:stretch/>
        </p:blipFill>
        <p:spPr>
          <a:xfrm>
            <a:off x="309563" y="4891403"/>
            <a:ext cx="4167187" cy="1147447"/>
          </a:xfrm>
          <a:prstGeom prst="rect">
            <a:avLst/>
          </a:prstGeom>
        </p:spPr>
      </p:pic>
      <p:sp>
        <p:nvSpPr>
          <p:cNvPr id="7" name="Flèche droite 6"/>
          <p:cNvSpPr/>
          <p:nvPr/>
        </p:nvSpPr>
        <p:spPr>
          <a:xfrm>
            <a:off x="4953000" y="2195831"/>
            <a:ext cx="11430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6762750" y="3640772"/>
            <a:ext cx="11430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5267325" y="5303201"/>
            <a:ext cx="11430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648450" y="2057400"/>
            <a:ext cx="5124450" cy="369332"/>
          </a:xfrm>
          <a:prstGeom prst="rect">
            <a:avLst/>
          </a:prstGeom>
          <a:noFill/>
        </p:spPr>
        <p:txBody>
          <a:bodyPr wrap="square" rtlCol="0">
            <a:spAutoFit/>
          </a:bodyPr>
          <a:lstStyle/>
          <a:p>
            <a:r>
              <a:rPr lang="fr-FR" dirty="0" smtClean="0"/>
              <a:t>Fonction</a:t>
            </a:r>
            <a:endParaRPr lang="fr-FR" dirty="0"/>
          </a:p>
        </p:txBody>
      </p:sp>
      <p:sp>
        <p:nvSpPr>
          <p:cNvPr id="11" name="ZoneTexte 10"/>
          <p:cNvSpPr txBox="1"/>
          <p:nvPr/>
        </p:nvSpPr>
        <p:spPr>
          <a:xfrm>
            <a:off x="8362950" y="3520876"/>
            <a:ext cx="2733675" cy="369332"/>
          </a:xfrm>
          <a:prstGeom prst="rect">
            <a:avLst/>
          </a:prstGeom>
          <a:noFill/>
        </p:spPr>
        <p:txBody>
          <a:bodyPr wrap="square" rtlCol="0">
            <a:spAutoFit/>
          </a:bodyPr>
          <a:lstStyle/>
          <a:p>
            <a:r>
              <a:rPr lang="fr-FR" dirty="0" smtClean="0"/>
              <a:t>Obstacles</a:t>
            </a:r>
            <a:endParaRPr lang="fr-FR" dirty="0"/>
          </a:p>
        </p:txBody>
      </p:sp>
      <p:sp>
        <p:nvSpPr>
          <p:cNvPr id="12" name="ZoneTexte 11"/>
          <p:cNvSpPr txBox="1"/>
          <p:nvPr/>
        </p:nvSpPr>
        <p:spPr>
          <a:xfrm>
            <a:off x="6762750" y="5048250"/>
            <a:ext cx="4333875" cy="369332"/>
          </a:xfrm>
          <a:prstGeom prst="rect">
            <a:avLst/>
          </a:prstGeom>
          <a:noFill/>
        </p:spPr>
        <p:txBody>
          <a:bodyPr wrap="square" rtlCol="0">
            <a:spAutoFit/>
          </a:bodyPr>
          <a:lstStyle/>
          <a:p>
            <a:r>
              <a:rPr lang="fr-FR" dirty="0" smtClean="0"/>
              <a:t>Matrice + obstacles</a:t>
            </a:r>
            <a:endParaRPr lang="fr-FR" dirty="0"/>
          </a:p>
        </p:txBody>
      </p:sp>
    </p:spTree>
    <p:extLst>
      <p:ext uri="{BB962C8B-B14F-4D97-AF65-F5344CB8AC3E}">
        <p14:creationId xmlns:p14="http://schemas.microsoft.com/office/powerpoint/2010/main" val="665005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1975" y="374650"/>
            <a:ext cx="10515600" cy="1325563"/>
          </a:xfrm>
        </p:spPr>
        <p:txBody>
          <a:bodyPr/>
          <a:lstStyle/>
          <a:p>
            <a:pPr algn="ctr"/>
            <a:r>
              <a:rPr lang="fr-FR" dirty="0"/>
              <a:t>Dessiner plateau</a:t>
            </a:r>
            <a:endParaRPr lang="fr-FR" dirty="0"/>
          </a:p>
        </p:txBody>
      </p:sp>
      <p:pic>
        <p:nvPicPr>
          <p:cNvPr id="4" name="Espace réservé du contenu 3"/>
          <p:cNvPicPr>
            <a:picLocks noGrp="1" noChangeAspect="1"/>
          </p:cNvPicPr>
          <p:nvPr>
            <p:ph idx="1"/>
          </p:nvPr>
        </p:nvPicPr>
        <p:blipFill rotWithShape="1">
          <a:blip r:embed="rId2"/>
          <a:srcRect r="11531" b="4016"/>
          <a:stretch/>
        </p:blipFill>
        <p:spPr>
          <a:xfrm>
            <a:off x="464540" y="2035669"/>
            <a:ext cx="5717185" cy="1012331"/>
          </a:xfrm>
          <a:prstGeom prst="rect">
            <a:avLst/>
          </a:prstGeom>
        </p:spPr>
      </p:pic>
      <p:pic>
        <p:nvPicPr>
          <p:cNvPr id="5" name="Image 4"/>
          <p:cNvPicPr/>
          <p:nvPr/>
        </p:nvPicPr>
        <p:blipFill>
          <a:blip r:embed="rId3"/>
          <a:stretch>
            <a:fillRect/>
          </a:stretch>
        </p:blipFill>
        <p:spPr>
          <a:xfrm>
            <a:off x="595312" y="3311524"/>
            <a:ext cx="5514543" cy="3205654"/>
          </a:xfrm>
          <a:prstGeom prst="rect">
            <a:avLst/>
          </a:prstGeom>
        </p:spPr>
      </p:pic>
    </p:spTree>
    <p:extLst>
      <p:ext uri="{BB962C8B-B14F-4D97-AF65-F5344CB8AC3E}">
        <p14:creationId xmlns:p14="http://schemas.microsoft.com/office/powerpoint/2010/main" val="2471315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lgn="ctr"/>
            <a:r>
              <a:rPr lang="fr-FR" dirty="0"/>
              <a:t>Bouger </a:t>
            </a:r>
            <a:r>
              <a:rPr lang="fr-FR" dirty="0" err="1"/>
              <a:t>Turtle</a:t>
            </a:r>
            <a:r>
              <a:rPr lang="fr-FR" dirty="0"/>
              <a:t> </a:t>
            </a:r>
            <a:endParaRPr lang="fr-FR" dirty="0"/>
          </a:p>
        </p:txBody>
      </p:sp>
      <p:pic>
        <p:nvPicPr>
          <p:cNvPr id="4" name="Espace réservé du contenu 3"/>
          <p:cNvPicPr>
            <a:picLocks noGrp="1"/>
          </p:cNvPicPr>
          <p:nvPr>
            <p:ph idx="1"/>
          </p:nvPr>
        </p:nvPicPr>
        <p:blipFill rotWithShape="1">
          <a:blip r:embed="rId2"/>
          <a:srcRect r="16026" b="8825"/>
          <a:stretch/>
        </p:blipFill>
        <p:spPr bwMode="auto">
          <a:xfrm>
            <a:off x="308415" y="1690688"/>
            <a:ext cx="6126869" cy="1215819"/>
          </a:xfrm>
          <a:prstGeom prst="rect">
            <a:avLst/>
          </a:prstGeom>
          <a:ln>
            <a:noFill/>
          </a:ln>
          <a:extLst>
            <a:ext uri="{53640926-AAD7-44D8-BBD7-CCE9431645EC}">
              <a14:shadowObscured xmlns:a14="http://schemas.microsoft.com/office/drawing/2010/main"/>
            </a:ext>
          </a:extLst>
        </p:spPr>
      </p:pic>
      <p:pic>
        <p:nvPicPr>
          <p:cNvPr id="5" name="Image 4"/>
          <p:cNvPicPr/>
          <p:nvPr/>
        </p:nvPicPr>
        <p:blipFill>
          <a:blip r:embed="rId3"/>
          <a:stretch>
            <a:fillRect/>
          </a:stretch>
        </p:blipFill>
        <p:spPr>
          <a:xfrm>
            <a:off x="444059" y="3441495"/>
            <a:ext cx="5991225" cy="1581150"/>
          </a:xfrm>
          <a:prstGeom prst="rect">
            <a:avLst/>
          </a:prstGeom>
        </p:spPr>
      </p:pic>
      <p:pic>
        <p:nvPicPr>
          <p:cNvPr id="6" name="Image 5"/>
          <p:cNvPicPr/>
          <p:nvPr/>
        </p:nvPicPr>
        <p:blipFill rotWithShape="1">
          <a:blip r:embed="rId4"/>
          <a:srcRect l="-1" r="20308" b="3815"/>
          <a:stretch/>
        </p:blipFill>
        <p:spPr bwMode="auto">
          <a:xfrm>
            <a:off x="838200" y="5557633"/>
            <a:ext cx="6137910" cy="847725"/>
          </a:xfrm>
          <a:prstGeom prst="rect">
            <a:avLst/>
          </a:prstGeom>
          <a:ln>
            <a:noFill/>
          </a:ln>
          <a:extLst>
            <a:ext uri="{53640926-AAD7-44D8-BBD7-CCE9431645EC}">
              <a14:shadowObscured xmlns:a14="http://schemas.microsoft.com/office/drawing/2010/main"/>
            </a:ext>
          </a:extLst>
        </p:spPr>
      </p:pic>
      <p:sp>
        <p:nvSpPr>
          <p:cNvPr id="7" name="Bouton d'action : Aide 6">
            <a:hlinkClick r:id="" action="ppaction://noaction" highlightClick="1"/>
          </p:cNvPr>
          <p:cNvSpPr/>
          <p:nvPr/>
        </p:nvSpPr>
        <p:spPr>
          <a:xfrm>
            <a:off x="7258050" y="5557633"/>
            <a:ext cx="809625" cy="805067"/>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48070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p:cNvPicPr>
          <p:nvPr>
            <p:ph idx="1"/>
          </p:nvPr>
        </p:nvPicPr>
        <p:blipFill rotWithShape="1">
          <a:blip r:embed="rId2"/>
          <a:srcRect r="8013" b="4290"/>
          <a:stretch/>
        </p:blipFill>
        <p:spPr bwMode="auto">
          <a:xfrm>
            <a:off x="767044" y="2212257"/>
            <a:ext cx="6676462" cy="1349224"/>
          </a:xfrm>
          <a:prstGeom prst="rect">
            <a:avLst/>
          </a:prstGeom>
          <a:ln>
            <a:noFill/>
          </a:ln>
          <a:extLst>
            <a:ext uri="{53640926-AAD7-44D8-BBD7-CCE9431645EC}">
              <a14:shadowObscured xmlns:a14="http://schemas.microsoft.com/office/drawing/2010/main"/>
            </a:ext>
          </a:extLst>
        </p:spPr>
      </p:pic>
      <p:pic>
        <p:nvPicPr>
          <p:cNvPr id="5" name="Image 4"/>
          <p:cNvPicPr/>
          <p:nvPr/>
        </p:nvPicPr>
        <p:blipFill rotWithShape="1">
          <a:blip r:embed="rId3"/>
          <a:srcRect r="11859" b="7588"/>
          <a:stretch/>
        </p:blipFill>
        <p:spPr bwMode="auto">
          <a:xfrm>
            <a:off x="767044" y="4613592"/>
            <a:ext cx="6248400" cy="1078865"/>
          </a:xfrm>
          <a:prstGeom prst="rect">
            <a:avLst/>
          </a:prstGeom>
          <a:ln>
            <a:noFill/>
          </a:ln>
          <a:extLst>
            <a:ext uri="{53640926-AAD7-44D8-BBD7-CCE9431645EC}">
              <a14:shadowObscured xmlns:a14="http://schemas.microsoft.com/office/drawing/2010/main"/>
            </a:ext>
          </a:extLst>
        </p:spPr>
      </p:pic>
      <p:sp>
        <p:nvSpPr>
          <p:cNvPr id="6" name="ZoneTexte 5"/>
          <p:cNvSpPr txBox="1"/>
          <p:nvPr/>
        </p:nvSpPr>
        <p:spPr>
          <a:xfrm>
            <a:off x="7877175" y="2286000"/>
            <a:ext cx="3762375" cy="2862322"/>
          </a:xfrm>
          <a:prstGeom prst="rect">
            <a:avLst/>
          </a:prstGeom>
          <a:noFill/>
        </p:spPr>
        <p:txBody>
          <a:bodyPr wrap="square" rtlCol="0">
            <a:spAutoFit/>
          </a:bodyPr>
          <a:lstStyle/>
          <a:p>
            <a:r>
              <a:rPr lang="fr-FR" b="1" i="1" dirty="0"/>
              <a:t>vers le </a:t>
            </a:r>
            <a:r>
              <a:rPr lang="fr-FR" b="1" i="1" dirty="0" smtClean="0"/>
              <a:t>haut</a:t>
            </a:r>
          </a:p>
          <a:p>
            <a:endParaRPr lang="fr-FR" b="1" i="1" dirty="0"/>
          </a:p>
          <a:p>
            <a:endParaRPr lang="fr-FR" b="1" i="1" dirty="0" smtClean="0"/>
          </a:p>
          <a:p>
            <a:endParaRPr lang="fr-FR" b="1" i="1" dirty="0"/>
          </a:p>
          <a:p>
            <a:endParaRPr lang="fr-FR" b="1" i="1" dirty="0" smtClean="0"/>
          </a:p>
          <a:p>
            <a:endParaRPr lang="fr-FR" b="1" i="1" dirty="0"/>
          </a:p>
          <a:p>
            <a:endParaRPr lang="fr-FR" b="1" i="1" dirty="0" smtClean="0"/>
          </a:p>
          <a:p>
            <a:endParaRPr lang="fr-FR" b="1" i="1" dirty="0"/>
          </a:p>
          <a:p>
            <a:endParaRPr lang="fr-FR" b="1" i="1" dirty="0" smtClean="0"/>
          </a:p>
          <a:p>
            <a:r>
              <a:rPr lang="fr-FR" b="1" i="1" dirty="0" smtClean="0"/>
              <a:t>vers </a:t>
            </a:r>
            <a:r>
              <a:rPr lang="fr-FR" b="1" i="1" dirty="0"/>
              <a:t>la droite </a:t>
            </a:r>
            <a:r>
              <a:rPr lang="fr-FR" dirty="0" smtClean="0"/>
              <a:t> </a:t>
            </a:r>
            <a:endParaRPr lang="fr-FR" dirty="0"/>
          </a:p>
        </p:txBody>
      </p:sp>
    </p:spTree>
    <p:extLst>
      <p:ext uri="{BB962C8B-B14F-4D97-AF65-F5344CB8AC3E}">
        <p14:creationId xmlns:p14="http://schemas.microsoft.com/office/powerpoint/2010/main" val="1862928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Résultat </a:t>
            </a:r>
            <a:endParaRPr lang="fr-FR" dirty="0"/>
          </a:p>
        </p:txBody>
      </p:sp>
      <p:pic>
        <p:nvPicPr>
          <p:cNvPr id="4" name="Espace réservé du contenu 3"/>
          <p:cNvPicPr>
            <a:picLocks noGrp="1"/>
          </p:cNvPicPr>
          <p:nvPr>
            <p:ph idx="1"/>
          </p:nvPr>
        </p:nvPicPr>
        <p:blipFill rotWithShape="1">
          <a:blip r:embed="rId2"/>
          <a:srcRect t="6692" r="7598"/>
          <a:stretch/>
        </p:blipFill>
        <p:spPr>
          <a:xfrm>
            <a:off x="371475" y="3338511"/>
            <a:ext cx="3571875" cy="3282157"/>
          </a:xfrm>
          <a:prstGeom prst="rect">
            <a:avLst/>
          </a:prstGeom>
        </p:spPr>
      </p:pic>
      <p:pic>
        <p:nvPicPr>
          <p:cNvPr id="2050" name="Picture 2" descr="Icône Terminal Gratuit de File"/>
          <p:cNvPicPr>
            <a:picLocks noChangeAspect="1" noChangeArrowheads="1"/>
          </p:cNvPicPr>
          <p:nvPr/>
        </p:nvPicPr>
        <p:blipFill rotWithShape="1">
          <a:blip r:embed="rId3">
            <a:extLst>
              <a:ext uri="{28A0092B-C50C-407E-A947-70E740481C1C}">
                <a14:useLocalDpi xmlns:a14="http://schemas.microsoft.com/office/drawing/2010/main" val="0"/>
              </a:ext>
            </a:extLst>
          </a:blip>
          <a:srcRect t="11111" r="1037" b="8445"/>
          <a:stretch/>
        </p:blipFill>
        <p:spPr bwMode="auto">
          <a:xfrm>
            <a:off x="7727951" y="2038347"/>
            <a:ext cx="1224499" cy="9953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isual Studio Code — Wikipédi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87956" y="1635642"/>
            <a:ext cx="1398069" cy="139806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5"/>
          <a:stretch>
            <a:fillRect/>
          </a:stretch>
        </p:blipFill>
        <p:spPr>
          <a:xfrm>
            <a:off x="6854300" y="3560817"/>
            <a:ext cx="2971800" cy="2837543"/>
          </a:xfrm>
          <a:prstGeom prst="rect">
            <a:avLst/>
          </a:prstGeom>
        </p:spPr>
      </p:pic>
    </p:spTree>
    <p:extLst>
      <p:ext uri="{BB962C8B-B14F-4D97-AF65-F5344CB8AC3E}">
        <p14:creationId xmlns:p14="http://schemas.microsoft.com/office/powerpoint/2010/main" val="3506066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Oral pour problèmes </a:t>
            </a:r>
            <a:endParaRPr lang="fr-FR" dirty="0"/>
          </a:p>
        </p:txBody>
      </p:sp>
      <p:sp>
        <p:nvSpPr>
          <p:cNvPr id="3" name="Espace réservé du contenu 2"/>
          <p:cNvSpPr>
            <a:spLocks noGrp="1"/>
          </p:cNvSpPr>
          <p:nvPr>
            <p:ph idx="1"/>
          </p:nvPr>
        </p:nvSpPr>
        <p:spPr/>
        <p:txBody>
          <a:bodyPr/>
          <a:lstStyle/>
          <a:p>
            <a:r>
              <a:rPr lang="fr-FR" dirty="0"/>
              <a:t>Le plus gros problème de ce code est que si le robot est bloqué par deux obstacles (un à droite et l’autre en haut), il sera bloqué car il n’a pas de fonction pour retourner en arrière et ainsi trouver un nouveau chemin qui sera sans obstacles. </a:t>
            </a:r>
          </a:p>
          <a:p>
            <a:r>
              <a:rPr lang="fr-FR" dirty="0"/>
              <a:t>Pour une simulation cela n’est pas gênant mais si on se base sur un cas réel, on n’imagine mal un robot bloqué au milieu d’une pièce à cause de deux obstacles.</a:t>
            </a:r>
          </a:p>
          <a:p>
            <a:endParaRPr lang="fr-FR" dirty="0"/>
          </a:p>
        </p:txBody>
      </p:sp>
    </p:spTree>
    <p:extLst>
      <p:ext uri="{BB962C8B-B14F-4D97-AF65-F5344CB8AC3E}">
        <p14:creationId xmlns:p14="http://schemas.microsoft.com/office/powerpoint/2010/main" val="168264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825" y="133144"/>
            <a:ext cx="10515600" cy="1325563"/>
          </a:xfrm>
        </p:spPr>
        <p:txBody>
          <a:bodyPr/>
          <a:lstStyle/>
          <a:p>
            <a:pPr algn="ctr"/>
            <a:r>
              <a:rPr lang="fr-FR" dirty="0" smtClean="0"/>
              <a:t>Problèmes </a:t>
            </a:r>
            <a:endParaRPr lang="fr-FR" dirty="0"/>
          </a:p>
        </p:txBody>
      </p:sp>
      <p:pic>
        <p:nvPicPr>
          <p:cNvPr id="4" name="Espace réservé du contenu 3"/>
          <p:cNvPicPr>
            <a:picLocks noGrp="1" noChangeAspect="1"/>
          </p:cNvPicPr>
          <p:nvPr>
            <p:ph idx="1"/>
          </p:nvPr>
        </p:nvPicPr>
        <p:blipFill rotWithShape="1">
          <a:blip r:embed="rId2"/>
          <a:srcRect t="1221" r="-1497"/>
          <a:stretch/>
        </p:blipFill>
        <p:spPr>
          <a:xfrm>
            <a:off x="481013" y="1602860"/>
            <a:ext cx="3228975" cy="3465394"/>
          </a:xfrm>
          <a:prstGeom prst="rect">
            <a:avLst/>
          </a:prstGeom>
        </p:spPr>
      </p:pic>
      <p:sp>
        <p:nvSpPr>
          <p:cNvPr id="5" name="Flèche droite 4"/>
          <p:cNvSpPr/>
          <p:nvPr/>
        </p:nvSpPr>
        <p:spPr>
          <a:xfrm>
            <a:off x="4029075" y="3048557"/>
            <a:ext cx="1104900" cy="351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5514975" y="2038350"/>
            <a:ext cx="6124575" cy="2492990"/>
          </a:xfrm>
          <a:prstGeom prst="rect">
            <a:avLst/>
          </a:prstGeom>
          <a:noFill/>
        </p:spPr>
        <p:txBody>
          <a:bodyPr wrap="square" rtlCol="0">
            <a:spAutoFit/>
          </a:bodyPr>
          <a:lstStyle/>
          <a:p>
            <a:r>
              <a:rPr lang="fr-FR" sz="2600" dirty="0" smtClean="0"/>
              <a:t>Obstacle haut + droite =</a:t>
            </a:r>
          </a:p>
          <a:p>
            <a:endParaRPr lang="fr-FR" sz="2600" dirty="0"/>
          </a:p>
          <a:p>
            <a:endParaRPr lang="fr-FR" sz="2600" dirty="0" smtClean="0"/>
          </a:p>
          <a:p>
            <a:endParaRPr lang="fr-FR" sz="2600" dirty="0" smtClean="0"/>
          </a:p>
          <a:p>
            <a:endParaRPr lang="fr-FR" sz="2600" dirty="0" smtClean="0"/>
          </a:p>
          <a:p>
            <a:r>
              <a:rPr lang="fr-FR" sz="2600" dirty="0" smtClean="0"/>
              <a:t>Pas de fonction recul </a:t>
            </a:r>
            <a:endParaRPr lang="fr-FR" sz="2600" dirty="0"/>
          </a:p>
        </p:txBody>
      </p:sp>
      <p:sp>
        <p:nvSpPr>
          <p:cNvPr id="7" name="Interdiction 6"/>
          <p:cNvSpPr/>
          <p:nvPr/>
        </p:nvSpPr>
        <p:spPr>
          <a:xfrm>
            <a:off x="8943975" y="2023587"/>
            <a:ext cx="552450" cy="5072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028" name="Picture 4" descr="Upgrading from Python 2 to Python 3 seamless one and simply"/>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042449" y="5110983"/>
            <a:ext cx="3149551" cy="1747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57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56812"/>
            <a:ext cx="10515600" cy="1325563"/>
          </a:xfrm>
        </p:spPr>
        <p:txBody>
          <a:bodyPr/>
          <a:lstStyle/>
          <a:p>
            <a:pPr algn="ctr"/>
            <a:r>
              <a:rPr lang="fr-FR" dirty="0" smtClean="0"/>
              <a:t>Conclusion</a:t>
            </a:r>
            <a:endParaRPr lang="fr-FR" dirty="0"/>
          </a:p>
        </p:txBody>
      </p:sp>
      <p:sp>
        <p:nvSpPr>
          <p:cNvPr id="3" name="Espace réservé du contenu 2"/>
          <p:cNvSpPr>
            <a:spLocks noGrp="1"/>
          </p:cNvSpPr>
          <p:nvPr>
            <p:ph idx="1"/>
          </p:nvPr>
        </p:nvSpPr>
        <p:spPr>
          <a:xfrm>
            <a:off x="2219498" y="1986742"/>
            <a:ext cx="9134302" cy="4190221"/>
          </a:xfrm>
        </p:spPr>
        <p:txBody>
          <a:bodyPr>
            <a:normAutofit/>
          </a:bodyPr>
          <a:lstStyle/>
          <a:p>
            <a:pPr marL="0" indent="0">
              <a:buNone/>
            </a:pPr>
            <a:r>
              <a:rPr lang="fr-FR" dirty="0" smtClean="0"/>
              <a:t>Langage de programmation</a:t>
            </a:r>
          </a:p>
          <a:p>
            <a:pPr marL="0" indent="0">
              <a:buNone/>
            </a:pPr>
            <a:endParaRPr lang="fr-FR" dirty="0"/>
          </a:p>
          <a:p>
            <a:pPr marL="0" indent="0">
              <a:buNone/>
            </a:pPr>
            <a:r>
              <a:rPr lang="fr-FR" dirty="0" smtClean="0"/>
              <a:t>Logique</a:t>
            </a:r>
          </a:p>
          <a:p>
            <a:pPr marL="0" indent="0">
              <a:buNone/>
            </a:pPr>
            <a:endParaRPr lang="fr-FR" dirty="0"/>
          </a:p>
          <a:p>
            <a:pPr marL="0" indent="0">
              <a:buNone/>
            </a:pPr>
            <a:r>
              <a:rPr lang="fr-FR" dirty="0" smtClean="0"/>
              <a:t>Python</a:t>
            </a:r>
          </a:p>
          <a:p>
            <a:pPr marL="0" indent="0">
              <a:buNone/>
            </a:pPr>
            <a:endParaRPr lang="fr-FR" dirty="0"/>
          </a:p>
          <a:p>
            <a:pPr marL="0" indent="0">
              <a:buNone/>
            </a:pPr>
            <a:r>
              <a:rPr lang="fr-FR" dirty="0" smtClean="0"/>
              <a:t>Autonomie</a:t>
            </a:r>
          </a:p>
          <a:p>
            <a:pPr marL="0" indent="0">
              <a:buNone/>
            </a:pPr>
            <a:endParaRPr lang="fr-FR" dirty="0"/>
          </a:p>
          <a:p>
            <a:pPr marL="0" indent="0">
              <a:buNone/>
            </a:pPr>
            <a:endParaRPr lang="fr-FR" dirty="0"/>
          </a:p>
        </p:txBody>
      </p:sp>
      <p:cxnSp>
        <p:nvCxnSpPr>
          <p:cNvPr id="5" name="Connecteur droit avec flèche 4"/>
          <p:cNvCxnSpPr/>
          <p:nvPr/>
        </p:nvCxnSpPr>
        <p:spPr>
          <a:xfrm flipV="1">
            <a:off x="1346662" y="1986742"/>
            <a:ext cx="681643" cy="673331"/>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7" name="Plus 6"/>
          <p:cNvSpPr/>
          <p:nvPr/>
        </p:nvSpPr>
        <p:spPr>
          <a:xfrm>
            <a:off x="1276003" y="4912822"/>
            <a:ext cx="752302" cy="70658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flipV="1">
            <a:off x="1336271" y="3935124"/>
            <a:ext cx="681643" cy="673331"/>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9" name="Plus 8"/>
          <p:cNvSpPr/>
          <p:nvPr/>
        </p:nvSpPr>
        <p:spPr>
          <a:xfrm>
            <a:off x="1346662" y="2924176"/>
            <a:ext cx="752302" cy="70658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31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Mes ressources </a:t>
            </a:r>
            <a:endParaRPr lang="fr-FR" dirty="0"/>
          </a:p>
        </p:txBody>
      </p:sp>
      <p:sp>
        <p:nvSpPr>
          <p:cNvPr id="3" name="Espace réservé du contenu 2"/>
          <p:cNvSpPr>
            <a:spLocks noGrp="1"/>
          </p:cNvSpPr>
          <p:nvPr>
            <p:ph idx="1"/>
          </p:nvPr>
        </p:nvSpPr>
        <p:spPr>
          <a:xfrm>
            <a:off x="224444" y="1825625"/>
            <a:ext cx="11129356" cy="4351338"/>
          </a:xfrm>
        </p:spPr>
        <p:txBody>
          <a:bodyPr>
            <a:normAutofit lnSpcReduction="10000"/>
          </a:bodyPr>
          <a:lstStyle/>
          <a:p>
            <a:pPr marL="0" indent="0" algn="ctr">
              <a:buNone/>
            </a:pPr>
            <a:r>
              <a:rPr lang="fr-FR" dirty="0" smtClean="0">
                <a:hlinkClick r:id="rId2"/>
              </a:rPr>
              <a:t>https</a:t>
            </a:r>
            <a:r>
              <a:rPr lang="fr-FR" dirty="0">
                <a:hlinkClick r:id="rId2"/>
              </a:rPr>
              <a:t>://</a:t>
            </a:r>
            <a:r>
              <a:rPr lang="fr-FR" dirty="0" smtClean="0">
                <a:hlinkClick r:id="rId2"/>
              </a:rPr>
              <a:t>github.com/shaabane51/projet/tree/master</a:t>
            </a:r>
            <a:endParaRPr lang="fr-FR" dirty="0" smtClean="0"/>
          </a:p>
          <a:p>
            <a:endParaRPr lang="fr-FR" dirty="0" smtClean="0"/>
          </a:p>
          <a:p>
            <a:endParaRPr lang="fr-FR" dirty="0"/>
          </a:p>
          <a:p>
            <a:pPr marL="0" indent="0">
              <a:buNone/>
            </a:pPr>
            <a:r>
              <a:rPr lang="fr-FR" dirty="0" smtClean="0"/>
              <a:t>Bibliographie : </a:t>
            </a:r>
          </a:p>
          <a:p>
            <a:pPr marL="0" indent="0">
              <a:buNone/>
            </a:pPr>
            <a:endParaRPr lang="fr-FR" dirty="0" smtClean="0"/>
          </a:p>
          <a:p>
            <a:pPr lvl="1"/>
            <a:r>
              <a:rPr lang="fr-FR" dirty="0" smtClean="0"/>
              <a:t>laurentluce.com</a:t>
            </a:r>
          </a:p>
          <a:p>
            <a:pPr lvl="1"/>
            <a:r>
              <a:rPr lang="fr-FR" dirty="0" smtClean="0"/>
              <a:t>towardsdatascience.com</a:t>
            </a:r>
          </a:p>
          <a:p>
            <a:pPr lvl="1"/>
            <a:r>
              <a:rPr lang="fr-FR" dirty="0" smtClean="0"/>
              <a:t>Developpez.net</a:t>
            </a:r>
          </a:p>
          <a:p>
            <a:pPr lvl="1"/>
            <a:r>
              <a:rPr lang="fr-FR" dirty="0" smtClean="0"/>
              <a:t>Python.org</a:t>
            </a:r>
          </a:p>
          <a:p>
            <a:pPr lvl="1"/>
            <a:r>
              <a:rPr lang="fr-FR" dirty="0" smtClean="0"/>
              <a:t>stackoverflow.com</a:t>
            </a:r>
          </a:p>
          <a:p>
            <a:endParaRPr lang="fr-FR" dirty="0"/>
          </a:p>
          <a:p>
            <a:endParaRPr lang="fr-FR" dirty="0"/>
          </a:p>
        </p:txBody>
      </p:sp>
      <p:pic>
        <p:nvPicPr>
          <p:cNvPr id="4" name="Image 3"/>
          <p:cNvPicPr>
            <a:picLocks noChangeAspect="1"/>
          </p:cNvPicPr>
          <p:nvPr/>
        </p:nvPicPr>
        <p:blipFill rotWithShape="1">
          <a:blip r:embed="rId3"/>
          <a:srcRect l="17546" t="14953"/>
          <a:stretch/>
        </p:blipFill>
        <p:spPr>
          <a:xfrm>
            <a:off x="10199716" y="4538749"/>
            <a:ext cx="1992284" cy="2319252"/>
          </a:xfrm>
          <a:prstGeom prst="rect">
            <a:avLst/>
          </a:prstGeom>
        </p:spPr>
      </p:pic>
      <p:pic>
        <p:nvPicPr>
          <p:cNvPr id="1028" name="Picture 4" descr="Forums sur l'org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948" y="4121694"/>
            <a:ext cx="3810404" cy="184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406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8247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Diagramme Gantt</a:t>
            </a:r>
            <a:endParaRPr lang="fr-FR" dirty="0"/>
          </a:p>
        </p:txBody>
      </p:sp>
      <p:pic>
        <p:nvPicPr>
          <p:cNvPr id="4" name="Espace réservé du contenu 3"/>
          <p:cNvPicPr>
            <a:picLocks noGrp="1"/>
          </p:cNvPicPr>
          <p:nvPr>
            <p:ph idx="1"/>
          </p:nvPr>
        </p:nvPicPr>
        <p:blipFill rotWithShape="1">
          <a:blip r:embed="rId2"/>
          <a:srcRect t="1" r="18096" b="5275"/>
          <a:stretch/>
        </p:blipFill>
        <p:spPr bwMode="auto">
          <a:xfrm>
            <a:off x="174568" y="2576946"/>
            <a:ext cx="11513126" cy="38004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135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Objectifs</a:t>
            </a:r>
            <a:endParaRPr lang="fr-FR" dirty="0"/>
          </a:p>
        </p:txBody>
      </p:sp>
      <p:pic>
        <p:nvPicPr>
          <p:cNvPr id="6" name="Espace réservé du contenu 5"/>
          <p:cNvPicPr>
            <a:picLocks noGrp="1" noChangeAspect="1"/>
          </p:cNvPicPr>
          <p:nvPr>
            <p:ph idx="1"/>
          </p:nvPr>
        </p:nvPicPr>
        <p:blipFill>
          <a:blip r:embed="rId2"/>
          <a:stretch>
            <a:fillRect/>
          </a:stretch>
        </p:blipFill>
        <p:spPr>
          <a:xfrm>
            <a:off x="2440565" y="2377440"/>
            <a:ext cx="7139030" cy="3539418"/>
          </a:xfrm>
          <a:prstGeom prst="rect">
            <a:avLst/>
          </a:prstGeom>
        </p:spPr>
      </p:pic>
    </p:spTree>
    <p:extLst>
      <p:ext uri="{BB962C8B-B14F-4D97-AF65-F5344CB8AC3E}">
        <p14:creationId xmlns:p14="http://schemas.microsoft.com/office/powerpoint/2010/main" val="602145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07B147-C541-4096-8EDF-0C3468B631D7}"/>
              </a:ext>
            </a:extLst>
          </p:cNvPr>
          <p:cNvSpPr>
            <a:spLocks noGrp="1"/>
          </p:cNvSpPr>
          <p:nvPr>
            <p:ph type="title"/>
          </p:nvPr>
        </p:nvSpPr>
        <p:spPr/>
        <p:txBody>
          <a:bodyPr/>
          <a:lstStyle/>
          <a:p>
            <a:r>
              <a:rPr lang="fr-FR" dirty="0"/>
              <a:t>					Début</a:t>
            </a:r>
          </a:p>
        </p:txBody>
      </p:sp>
      <p:sp>
        <p:nvSpPr>
          <p:cNvPr id="3" name="Espace réservé du contenu 2">
            <a:extLst>
              <a:ext uri="{FF2B5EF4-FFF2-40B4-BE49-F238E27FC236}">
                <a16:creationId xmlns:a16="http://schemas.microsoft.com/office/drawing/2014/main" id="{714E8074-50F0-4AD4-9E6B-5B681B7FC361}"/>
              </a:ext>
            </a:extLst>
          </p:cNvPr>
          <p:cNvSpPr>
            <a:spLocks noGrp="1"/>
          </p:cNvSpPr>
          <p:nvPr>
            <p:ph idx="1"/>
          </p:nvPr>
        </p:nvSpPr>
        <p:spPr>
          <a:xfrm>
            <a:off x="838200" y="1690688"/>
            <a:ext cx="10515600" cy="4486275"/>
          </a:xfrm>
        </p:spPr>
        <p:txBody>
          <a:bodyPr/>
          <a:lstStyle/>
          <a:p>
            <a:r>
              <a:rPr lang="fr-FR" dirty="0"/>
              <a:t>Prise en main de </a:t>
            </a:r>
            <a:r>
              <a:rPr lang="fr-FR" dirty="0" err="1"/>
              <a:t>matplotlib</a:t>
            </a:r>
            <a:endParaRPr lang="fr-FR" dirty="0"/>
          </a:p>
        </p:txBody>
      </p:sp>
      <p:pic>
        <p:nvPicPr>
          <p:cNvPr id="4" name="Image 3">
            <a:extLst>
              <a:ext uri="{FF2B5EF4-FFF2-40B4-BE49-F238E27FC236}">
                <a16:creationId xmlns:a16="http://schemas.microsoft.com/office/drawing/2014/main" id="{5FCC8B9D-C66E-4AB4-A60A-416A9E05030D}"/>
              </a:ext>
            </a:extLst>
          </p:cNvPr>
          <p:cNvPicPr>
            <a:picLocks noChangeAspect="1"/>
          </p:cNvPicPr>
          <p:nvPr/>
        </p:nvPicPr>
        <p:blipFill>
          <a:blip r:embed="rId2"/>
          <a:stretch>
            <a:fillRect/>
          </a:stretch>
        </p:blipFill>
        <p:spPr>
          <a:xfrm>
            <a:off x="838200" y="2404025"/>
            <a:ext cx="5346655" cy="3907875"/>
          </a:xfrm>
          <a:prstGeom prst="rect">
            <a:avLst/>
          </a:prstGeom>
        </p:spPr>
      </p:pic>
      <p:pic>
        <p:nvPicPr>
          <p:cNvPr id="5" name="Image 4">
            <a:extLst>
              <a:ext uri="{FF2B5EF4-FFF2-40B4-BE49-F238E27FC236}">
                <a16:creationId xmlns:a16="http://schemas.microsoft.com/office/drawing/2014/main" id="{AAA7C0C6-C3BA-4103-9114-44CDBC5F7067}"/>
              </a:ext>
            </a:extLst>
          </p:cNvPr>
          <p:cNvPicPr>
            <a:picLocks noChangeAspect="1"/>
          </p:cNvPicPr>
          <p:nvPr/>
        </p:nvPicPr>
        <p:blipFill>
          <a:blip r:embed="rId3"/>
          <a:stretch>
            <a:fillRect/>
          </a:stretch>
        </p:blipFill>
        <p:spPr>
          <a:xfrm>
            <a:off x="6184855" y="2613972"/>
            <a:ext cx="5768606" cy="3487979"/>
          </a:xfrm>
          <a:prstGeom prst="rect">
            <a:avLst/>
          </a:prstGeom>
        </p:spPr>
      </p:pic>
    </p:spTree>
    <p:extLst>
      <p:ext uri="{BB962C8B-B14F-4D97-AF65-F5344CB8AC3E}">
        <p14:creationId xmlns:p14="http://schemas.microsoft.com/office/powerpoint/2010/main" val="427039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0753" y="664383"/>
            <a:ext cx="10515600" cy="1325563"/>
          </a:xfrm>
        </p:spPr>
        <p:txBody>
          <a:bodyPr/>
          <a:lstStyle/>
          <a:p>
            <a:pPr algn="ctr"/>
            <a:r>
              <a:rPr lang="fr-FR" dirty="0" smtClean="0"/>
              <a:t>Programme 1ère version </a:t>
            </a:r>
            <a:endParaRPr lang="fr-FR" dirty="0"/>
          </a:p>
        </p:txBody>
      </p:sp>
      <p:pic>
        <p:nvPicPr>
          <p:cNvPr id="4" name="Espace réservé du contenu 3"/>
          <p:cNvPicPr>
            <a:picLocks noGrp="1"/>
          </p:cNvPicPr>
          <p:nvPr>
            <p:ph idx="1"/>
          </p:nvPr>
        </p:nvPicPr>
        <p:blipFill rotWithShape="1">
          <a:blip r:embed="rId2"/>
          <a:srcRect l="1713" t="6535" r="90" b="9371"/>
          <a:stretch/>
        </p:blipFill>
        <p:spPr bwMode="auto">
          <a:xfrm>
            <a:off x="0" y="3291840"/>
            <a:ext cx="6201295" cy="2419002"/>
          </a:xfrm>
          <a:prstGeom prst="rect">
            <a:avLst/>
          </a:prstGeom>
          <a:ln>
            <a:noFill/>
          </a:ln>
          <a:extLst>
            <a:ext uri="{53640926-AAD7-44D8-BBD7-CCE9431645EC}">
              <a14:shadowObscured xmlns:a14="http://schemas.microsoft.com/office/drawing/2010/main"/>
            </a:ext>
          </a:extLst>
        </p:spPr>
      </p:pic>
      <p:pic>
        <p:nvPicPr>
          <p:cNvPr id="5" name="Image 4"/>
          <p:cNvPicPr/>
          <p:nvPr/>
        </p:nvPicPr>
        <p:blipFill rotWithShape="1">
          <a:blip r:embed="rId3"/>
          <a:srcRect t="5896" r="6468" b="3930"/>
          <a:stretch/>
        </p:blipFill>
        <p:spPr bwMode="auto">
          <a:xfrm>
            <a:off x="7918363" y="2487762"/>
            <a:ext cx="4201594" cy="3606251"/>
          </a:xfrm>
          <a:prstGeom prst="rect">
            <a:avLst/>
          </a:prstGeom>
          <a:ln>
            <a:noFill/>
          </a:ln>
          <a:extLst>
            <a:ext uri="{53640926-AAD7-44D8-BBD7-CCE9431645EC}">
              <a14:shadowObscured xmlns:a14="http://schemas.microsoft.com/office/drawing/2010/main"/>
            </a:ext>
          </a:extLst>
        </p:spPr>
      </p:pic>
      <p:sp>
        <p:nvSpPr>
          <p:cNvPr id="6" name="Flèche droite 5"/>
          <p:cNvSpPr/>
          <p:nvPr/>
        </p:nvSpPr>
        <p:spPr>
          <a:xfrm>
            <a:off x="6455857" y="4103851"/>
            <a:ext cx="1321724" cy="374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27724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13086</TotalTime>
  <Words>572</Words>
  <Application>Microsoft Office PowerPoint</Application>
  <PresentationFormat>Grand écran</PresentationFormat>
  <Paragraphs>158</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37</vt:i4>
      </vt:variant>
    </vt:vector>
  </HeadingPairs>
  <TitlesOfParts>
    <vt:vector size="42" baseType="lpstr">
      <vt:lpstr>Arial</vt:lpstr>
      <vt:lpstr>Calibri</vt:lpstr>
      <vt:lpstr>Calibri Light</vt:lpstr>
      <vt:lpstr>Thème Office</vt:lpstr>
      <vt:lpstr>Conception personnalisée</vt:lpstr>
      <vt:lpstr>Simulation Python avec Matplotlib</vt:lpstr>
      <vt:lpstr>A l’oral</vt:lpstr>
      <vt:lpstr>Présentation PowerPoint</vt:lpstr>
      <vt:lpstr>Mes ressources </vt:lpstr>
      <vt:lpstr>Sommaire </vt:lpstr>
      <vt:lpstr>Diagramme Gantt</vt:lpstr>
      <vt:lpstr>Objectifs</vt:lpstr>
      <vt:lpstr>     Début</vt:lpstr>
      <vt:lpstr>Programme 1ère version </vt:lpstr>
      <vt:lpstr>Présentation PowerPoint</vt:lpstr>
      <vt:lpstr>  Fonction du programme </vt:lpstr>
      <vt:lpstr>Amélioration </vt:lpstr>
      <vt:lpstr>Qu’est ce qu’une classes , def ? </vt:lpstr>
      <vt:lpstr>Présentation PowerPoint</vt:lpstr>
      <vt:lpstr>Module Animation</vt:lpstr>
      <vt:lpstr>Oral pour code trajectoire + animation + marqueur</vt:lpstr>
      <vt:lpstr>Programme trajectoire déplacement  </vt:lpstr>
      <vt:lpstr>Exécution</vt:lpstr>
      <vt:lpstr>           1ere version obstacles</vt:lpstr>
      <vt:lpstr>Obstacles</vt:lpstr>
      <vt:lpstr>Exécution</vt:lpstr>
      <vt:lpstr>Oral pour prog obstacle </vt:lpstr>
      <vt:lpstr>Amélioration </vt:lpstr>
      <vt:lpstr>Probleme Oral</vt:lpstr>
      <vt:lpstr>Classes</vt:lpstr>
      <vt:lpstr>Assemblage </vt:lpstr>
      <vt:lpstr>Détection obstacles</vt:lpstr>
      <vt:lpstr>Programme test</vt:lpstr>
      <vt:lpstr>Programme final</vt:lpstr>
      <vt:lpstr>Initialiser la matrice du plateau </vt:lpstr>
      <vt:lpstr>Dessiner plateau</vt:lpstr>
      <vt:lpstr>Bouger Turtle </vt:lpstr>
      <vt:lpstr>Présentation PowerPoint</vt:lpstr>
      <vt:lpstr>Résultat </vt:lpstr>
      <vt:lpstr>Oral pour problèmes </vt:lpstr>
      <vt:lpstr>Problèmes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Python avec Matplotlib</dc:title>
  <dc:creator>martin dihiert</dc:creator>
  <cp:lastModifiedBy>Utilisateur Windows</cp:lastModifiedBy>
  <cp:revision>45</cp:revision>
  <dcterms:created xsi:type="dcterms:W3CDTF">2020-06-29T16:42:47Z</dcterms:created>
  <dcterms:modified xsi:type="dcterms:W3CDTF">2020-08-24T08:07:17Z</dcterms:modified>
</cp:coreProperties>
</file>