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8" r:id="rId3"/>
    <p:sldId id="258" r:id="rId4"/>
    <p:sldId id="264" r:id="rId5"/>
    <p:sldId id="265" r:id="rId6"/>
    <p:sldId id="266" r:id="rId7"/>
    <p:sldId id="267" r:id="rId8"/>
    <p:sldId id="257" r:id="rId9"/>
    <p:sldId id="268" r:id="rId10"/>
    <p:sldId id="269" r:id="rId11"/>
    <p:sldId id="263" r:id="rId12"/>
    <p:sldId id="261" r:id="rId13"/>
    <p:sldId id="262" r:id="rId14"/>
    <p:sldId id="271" r:id="rId15"/>
    <p:sldId id="272" r:id="rId16"/>
    <p:sldId id="273" r:id="rId17"/>
    <p:sldId id="277"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182" autoAdjust="0"/>
  </p:normalViewPr>
  <p:slideViewPr>
    <p:cSldViewPr snapToGrid="0">
      <p:cViewPr>
        <p:scale>
          <a:sx n="80" d="100"/>
          <a:sy n="80" d="100"/>
        </p:scale>
        <p:origin x="354"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B174F7-63B8-41F0-B52B-84CC23414387}"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674B7-BFA3-4819-B95C-A22348B759D3}" type="slidenum">
              <a:rPr lang="en-US" smtClean="0"/>
              <a:t>‹#›</a:t>
            </a:fld>
            <a:endParaRPr lang="en-US"/>
          </a:p>
        </p:txBody>
      </p:sp>
    </p:spTree>
    <p:extLst>
      <p:ext uri="{BB962C8B-B14F-4D97-AF65-F5344CB8AC3E}">
        <p14:creationId xmlns:p14="http://schemas.microsoft.com/office/powerpoint/2010/main" val="2745313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B174F7-63B8-41F0-B52B-84CC23414387}"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674B7-BFA3-4819-B95C-A22348B759D3}" type="slidenum">
              <a:rPr lang="en-US" smtClean="0"/>
              <a:t>‹#›</a:t>
            </a:fld>
            <a:endParaRPr lang="en-US"/>
          </a:p>
        </p:txBody>
      </p:sp>
    </p:spTree>
    <p:extLst>
      <p:ext uri="{BB962C8B-B14F-4D97-AF65-F5344CB8AC3E}">
        <p14:creationId xmlns:p14="http://schemas.microsoft.com/office/powerpoint/2010/main" val="160463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B174F7-63B8-41F0-B52B-84CC23414387}"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674B7-BFA3-4819-B95C-A22348B759D3}" type="slidenum">
              <a:rPr lang="en-US" smtClean="0"/>
              <a:t>‹#›</a:t>
            </a:fld>
            <a:endParaRPr lang="en-US"/>
          </a:p>
        </p:txBody>
      </p:sp>
    </p:spTree>
    <p:extLst>
      <p:ext uri="{BB962C8B-B14F-4D97-AF65-F5344CB8AC3E}">
        <p14:creationId xmlns:p14="http://schemas.microsoft.com/office/powerpoint/2010/main" val="1127888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B174F7-63B8-41F0-B52B-84CC23414387}"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674B7-BFA3-4819-B95C-A22348B759D3}" type="slidenum">
              <a:rPr lang="en-US" smtClean="0"/>
              <a:t>‹#›</a:t>
            </a:fld>
            <a:endParaRPr lang="en-US"/>
          </a:p>
        </p:txBody>
      </p:sp>
    </p:spTree>
    <p:extLst>
      <p:ext uri="{BB962C8B-B14F-4D97-AF65-F5344CB8AC3E}">
        <p14:creationId xmlns:p14="http://schemas.microsoft.com/office/powerpoint/2010/main" val="1476810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B174F7-63B8-41F0-B52B-84CC23414387}"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674B7-BFA3-4819-B95C-A22348B759D3}" type="slidenum">
              <a:rPr lang="en-US" smtClean="0"/>
              <a:t>‹#›</a:t>
            </a:fld>
            <a:endParaRPr lang="en-US"/>
          </a:p>
        </p:txBody>
      </p:sp>
    </p:spTree>
    <p:extLst>
      <p:ext uri="{BB962C8B-B14F-4D97-AF65-F5344CB8AC3E}">
        <p14:creationId xmlns:p14="http://schemas.microsoft.com/office/powerpoint/2010/main" val="2019701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B174F7-63B8-41F0-B52B-84CC23414387}" type="datetimeFigureOut">
              <a:rPr lang="en-US" smtClean="0"/>
              <a:t>8/20/2021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5674B7-BFA3-4819-B95C-A22348B759D3}" type="slidenum">
              <a:rPr lang="en-US" smtClean="0"/>
              <a:t>‹#›</a:t>
            </a:fld>
            <a:endParaRPr lang="en-US"/>
          </a:p>
        </p:txBody>
      </p:sp>
    </p:spTree>
    <p:extLst>
      <p:ext uri="{BB962C8B-B14F-4D97-AF65-F5344CB8AC3E}">
        <p14:creationId xmlns:p14="http://schemas.microsoft.com/office/powerpoint/2010/main" val="3638361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B174F7-63B8-41F0-B52B-84CC23414387}" type="datetimeFigureOut">
              <a:rPr lang="en-US" smtClean="0"/>
              <a:t>8/20/2021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5674B7-BFA3-4819-B95C-A22348B759D3}" type="slidenum">
              <a:rPr lang="en-US" smtClean="0"/>
              <a:t>‹#›</a:t>
            </a:fld>
            <a:endParaRPr lang="en-US"/>
          </a:p>
        </p:txBody>
      </p:sp>
    </p:spTree>
    <p:extLst>
      <p:ext uri="{BB962C8B-B14F-4D97-AF65-F5344CB8AC3E}">
        <p14:creationId xmlns:p14="http://schemas.microsoft.com/office/powerpoint/2010/main" val="3195496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B174F7-63B8-41F0-B52B-84CC23414387}" type="datetimeFigureOut">
              <a:rPr lang="en-US" smtClean="0"/>
              <a:t>8/20/2021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5674B7-BFA3-4819-B95C-A22348B759D3}" type="slidenum">
              <a:rPr lang="en-US" smtClean="0"/>
              <a:t>‹#›</a:t>
            </a:fld>
            <a:endParaRPr lang="en-US"/>
          </a:p>
        </p:txBody>
      </p:sp>
    </p:spTree>
    <p:extLst>
      <p:ext uri="{BB962C8B-B14F-4D97-AF65-F5344CB8AC3E}">
        <p14:creationId xmlns:p14="http://schemas.microsoft.com/office/powerpoint/2010/main" val="492724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B174F7-63B8-41F0-B52B-84CC23414387}" type="datetimeFigureOut">
              <a:rPr lang="en-US" smtClean="0"/>
              <a:t>8/20/2021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5674B7-BFA3-4819-B95C-A22348B759D3}" type="slidenum">
              <a:rPr lang="en-US" smtClean="0"/>
              <a:t>‹#›</a:t>
            </a:fld>
            <a:endParaRPr lang="en-US"/>
          </a:p>
        </p:txBody>
      </p:sp>
    </p:spTree>
    <p:extLst>
      <p:ext uri="{BB962C8B-B14F-4D97-AF65-F5344CB8AC3E}">
        <p14:creationId xmlns:p14="http://schemas.microsoft.com/office/powerpoint/2010/main" val="154425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B174F7-63B8-41F0-B52B-84CC23414387}" type="datetimeFigureOut">
              <a:rPr lang="en-US" smtClean="0"/>
              <a:t>8/20/2021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5674B7-BFA3-4819-B95C-A22348B759D3}" type="slidenum">
              <a:rPr lang="en-US" smtClean="0"/>
              <a:t>‹#›</a:t>
            </a:fld>
            <a:endParaRPr lang="en-US"/>
          </a:p>
        </p:txBody>
      </p:sp>
    </p:spTree>
    <p:extLst>
      <p:ext uri="{BB962C8B-B14F-4D97-AF65-F5344CB8AC3E}">
        <p14:creationId xmlns:p14="http://schemas.microsoft.com/office/powerpoint/2010/main" val="3988814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B174F7-63B8-41F0-B52B-84CC23414387}" type="datetimeFigureOut">
              <a:rPr lang="en-US" smtClean="0"/>
              <a:t>8/20/2021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5674B7-BFA3-4819-B95C-A22348B759D3}" type="slidenum">
              <a:rPr lang="en-US" smtClean="0"/>
              <a:t>‹#›</a:t>
            </a:fld>
            <a:endParaRPr lang="en-US"/>
          </a:p>
        </p:txBody>
      </p:sp>
    </p:spTree>
    <p:extLst>
      <p:ext uri="{BB962C8B-B14F-4D97-AF65-F5344CB8AC3E}">
        <p14:creationId xmlns:p14="http://schemas.microsoft.com/office/powerpoint/2010/main" val="1415797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B174F7-63B8-41F0-B52B-84CC23414387}" type="datetimeFigureOut">
              <a:rPr lang="en-US" smtClean="0"/>
              <a:t>8/20/2021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5674B7-BFA3-4819-B95C-A22348B759D3}" type="slidenum">
              <a:rPr lang="en-US" smtClean="0"/>
              <a:t>‹#›</a:t>
            </a:fld>
            <a:endParaRPr lang="en-US"/>
          </a:p>
        </p:txBody>
      </p:sp>
    </p:spTree>
    <p:extLst>
      <p:ext uri="{BB962C8B-B14F-4D97-AF65-F5344CB8AC3E}">
        <p14:creationId xmlns:p14="http://schemas.microsoft.com/office/powerpoint/2010/main" val="254374736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Ontario" TargetMode="External"/><Relationship Id="rId2" Type="http://schemas.openxmlformats.org/officeDocument/2006/relationships/hyperlink" Target="https://en.wikipedia.org/wiki/Provinces_and_territories_of_Canad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54347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6AC0E-92C0-483E-A1BF-4A319C8A5707}"/>
              </a:ext>
            </a:extLst>
          </p:cNvPr>
          <p:cNvSpPr>
            <a:spLocks noGrp="1"/>
          </p:cNvSpPr>
          <p:nvPr>
            <p:ph type="title"/>
          </p:nvPr>
        </p:nvSpPr>
        <p:spPr>
          <a:xfrm>
            <a:off x="919337" y="221064"/>
            <a:ext cx="9448979" cy="927014"/>
          </a:xfrm>
        </p:spPr>
        <p:txBody>
          <a:bodyPr/>
          <a:lstStyle/>
          <a:p>
            <a:r>
              <a:rPr lang="en-US" dirty="0">
                <a:solidFill>
                  <a:srgbClr val="00B0F0"/>
                </a:solidFill>
                <a:latin typeface="Times New Roman" panose="02020603050405020304" pitchFamily="18" charset="0"/>
                <a:cs typeface="Times New Roman" panose="02020603050405020304" pitchFamily="18" charset="0"/>
              </a:rPr>
              <a:t>Methodology</a:t>
            </a:r>
            <a:endParaRPr lang="en-IN"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F0D44B-6F86-40B9-B256-FB7993DFBF42}"/>
              </a:ext>
            </a:extLst>
          </p:cNvPr>
          <p:cNvSpPr>
            <a:spLocks noGrp="1"/>
          </p:cNvSpPr>
          <p:nvPr>
            <p:ph idx="1"/>
          </p:nvPr>
        </p:nvSpPr>
        <p:spPr>
          <a:xfrm>
            <a:off x="1206201" y="1369143"/>
            <a:ext cx="9510725" cy="5388745"/>
          </a:xfrm>
        </p:spPr>
        <p:txBody>
          <a:bodyPr>
            <a:normAutofit/>
          </a:bodyPr>
          <a:lstStyle/>
          <a:p>
            <a:pPr marL="305435" indent="-305435">
              <a:lnSpc>
                <a:spcPct val="110000"/>
              </a:lnSpc>
            </a:pPr>
            <a:r>
              <a:rPr lang="en-US" sz="1800" dirty="0">
                <a:latin typeface="Times New Roman" panose="02020603050405020304" pitchFamily="18" charset="0"/>
                <a:cs typeface="Times New Roman" panose="02020603050405020304" pitchFamily="18" charset="0"/>
              </a:rPr>
              <a:t>First, we scrape the data using </a:t>
            </a:r>
            <a:r>
              <a:rPr lang="en-US" sz="1800" dirty="0" err="1">
                <a:latin typeface="Times New Roman" panose="02020603050405020304" pitchFamily="18" charset="0"/>
                <a:cs typeface="Times New Roman" panose="02020603050405020304" pitchFamily="18" charset="0"/>
              </a:rPr>
              <a:t>BeautifulSoup</a:t>
            </a:r>
            <a:r>
              <a:rPr lang="en-US" sz="1800" dirty="0">
                <a:latin typeface="Times New Roman" panose="02020603050405020304" pitchFamily="18" charset="0"/>
                <a:cs typeface="Times New Roman" panose="02020603050405020304" pitchFamily="18" charset="0"/>
              </a:rPr>
              <a:t>.</a:t>
            </a:r>
          </a:p>
          <a:p>
            <a:pPr marL="305435" indent="-305435">
              <a:lnSpc>
                <a:spcPct val="110000"/>
              </a:lnSpc>
            </a:pPr>
            <a:r>
              <a:rPr lang="en-US" sz="1800" dirty="0">
                <a:latin typeface="Times New Roman" panose="02020603050405020304" pitchFamily="18" charset="0"/>
                <a:cs typeface="Times New Roman" panose="02020603050405020304" pitchFamily="18" charset="0"/>
              </a:rPr>
              <a:t>Second, we find the latitudes and longitudes of the given addresses(using </a:t>
            </a:r>
            <a:r>
              <a:rPr lang="en-US" sz="1800" dirty="0" err="1">
                <a:latin typeface="Times New Roman" panose="02020603050405020304" pitchFamily="18" charset="0"/>
                <a:cs typeface="Times New Roman" panose="02020603050405020304" pitchFamily="18" charset="0"/>
              </a:rPr>
              <a:t>Gmaps</a:t>
            </a:r>
            <a:r>
              <a:rPr lang="en-US" sz="1800" dirty="0">
                <a:latin typeface="Times New Roman" panose="02020603050405020304" pitchFamily="18" charset="0"/>
                <a:cs typeface="Times New Roman" panose="02020603050405020304" pitchFamily="18" charset="0"/>
              </a:rPr>
              <a:t> geocoding API)</a:t>
            </a:r>
          </a:p>
          <a:p>
            <a:pPr marL="305435" indent="-305435">
              <a:lnSpc>
                <a:spcPct val="110000"/>
              </a:lnSpc>
            </a:pPr>
            <a:r>
              <a:rPr lang="en-US" sz="1800" dirty="0">
                <a:latin typeface="Times New Roman" panose="02020603050405020304" pitchFamily="18" charset="0"/>
                <a:cs typeface="Times New Roman" panose="02020603050405020304" pitchFamily="18" charset="0"/>
              </a:rPr>
              <a:t>Third, we will plot those coordinates using the folium map.</a:t>
            </a:r>
          </a:p>
          <a:p>
            <a:pPr marL="305435" indent="-305435">
              <a:lnSpc>
                <a:spcPct val="110000"/>
              </a:lnSpc>
            </a:pPr>
            <a:r>
              <a:rPr lang="en-US" sz="1800" dirty="0">
                <a:latin typeface="Times New Roman" panose="02020603050405020304" pitchFamily="18" charset="0"/>
                <a:cs typeface="Times New Roman" panose="02020603050405020304" pitchFamily="18" charset="0"/>
              </a:rPr>
              <a:t>Fourth, We will find the number of collisions in the given dataset.</a:t>
            </a:r>
          </a:p>
          <a:p>
            <a:pPr marL="305435" indent="-305435">
              <a:lnSpc>
                <a:spcPct val="110000"/>
              </a:lnSpc>
            </a:pPr>
            <a:r>
              <a:rPr lang="en-US" sz="1800" dirty="0">
                <a:latin typeface="Times New Roman" panose="02020603050405020304" pitchFamily="18" charset="0"/>
                <a:cs typeface="Times New Roman" panose="02020603050405020304" pitchFamily="18" charset="0"/>
              </a:rPr>
              <a:t>Fifth, Using the dataset, we will use </a:t>
            </a:r>
            <a:r>
              <a:rPr lang="en-US" sz="1800" dirty="0" err="1">
                <a:latin typeface="Times New Roman" panose="02020603050405020304" pitchFamily="18" charset="0"/>
                <a:cs typeface="Times New Roman" panose="02020603050405020304" pitchFamily="18" charset="0"/>
              </a:rPr>
              <a:t>FourSquare</a:t>
            </a:r>
            <a:r>
              <a:rPr lang="en-US" sz="1800" dirty="0">
                <a:latin typeface="Times New Roman" panose="02020603050405020304" pitchFamily="18" charset="0"/>
                <a:cs typeface="Times New Roman" panose="02020603050405020304" pitchFamily="18" charset="0"/>
              </a:rPr>
              <a:t> API for finding the places resided near to those pin codes and merge with the original dataset</a:t>
            </a:r>
          </a:p>
          <a:p>
            <a:pPr marL="305435" indent="-305435">
              <a:lnSpc>
                <a:spcPct val="110000"/>
              </a:lnSpc>
            </a:pPr>
            <a:r>
              <a:rPr lang="en-US" sz="1800" dirty="0">
                <a:latin typeface="Times New Roman" panose="02020603050405020304" pitchFamily="18" charset="0"/>
                <a:cs typeface="Times New Roman" panose="02020603050405020304" pitchFamily="18" charset="0"/>
              </a:rPr>
              <a:t>Sixth, To use this dataset for predicting the most common venue, we have to use one-hot encoding for K-means Clustering algorithm.</a:t>
            </a:r>
          </a:p>
          <a:p>
            <a:pPr marL="305435" indent="-305435">
              <a:lnSpc>
                <a:spcPct val="110000"/>
              </a:lnSpc>
            </a:pPr>
            <a:r>
              <a:rPr lang="en-US" sz="1800" dirty="0">
                <a:latin typeface="Times New Roman" panose="02020603050405020304" pitchFamily="18" charset="0"/>
                <a:cs typeface="Times New Roman" panose="02020603050405020304" pitchFamily="18" charset="0"/>
              </a:rPr>
              <a:t>Seventh, Using the silhouette score, we will find the best K-value for our most common venue prediction.</a:t>
            </a:r>
          </a:p>
          <a:p>
            <a:pPr marL="305435" indent="-305435">
              <a:lnSpc>
                <a:spcPct val="110000"/>
              </a:lnSpc>
            </a:pPr>
            <a:r>
              <a:rPr lang="en-US" sz="1800" dirty="0">
                <a:latin typeface="Times New Roman" panose="02020603050405020304" pitchFamily="18" charset="0"/>
                <a:cs typeface="Times New Roman" panose="02020603050405020304" pitchFamily="18" charset="0"/>
              </a:rPr>
              <a:t>At last, Using the K-value, we will find the cluster labels for each an every place and last we will plot the map and find the most common venue point in the selective district.</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9162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 </a:t>
            </a:r>
            <a:endParaRPr lang="en-US" dirty="0"/>
          </a:p>
        </p:txBody>
      </p:sp>
      <p:sp>
        <p:nvSpPr>
          <p:cNvPr id="3" name="Content Placeholder 2"/>
          <p:cNvSpPr>
            <a:spLocks noGrp="1"/>
          </p:cNvSpPr>
          <p:nvPr>
            <p:ph idx="1"/>
          </p:nvPr>
        </p:nvSpPr>
        <p:spPr/>
        <p:txBody>
          <a:bodyPr/>
          <a:lstStyle/>
          <a:p>
            <a:r>
              <a:rPr lang="en-US" dirty="0"/>
              <a:t>For the </a:t>
            </a:r>
            <a:r>
              <a:rPr lang="en-US" dirty="0" smtClean="0"/>
              <a:t>Toronto </a:t>
            </a:r>
            <a:r>
              <a:rPr lang="en-US" dirty="0"/>
              <a:t>data, a Wikipedia page exists that has all the information </a:t>
            </a:r>
            <a:endParaRPr lang="en-US" dirty="0" smtClean="0"/>
          </a:p>
          <a:p>
            <a:r>
              <a:rPr lang="en-US" dirty="0" smtClean="0"/>
              <a:t>we need to explore and cluster the neighborhoods in Toronto.</a:t>
            </a:r>
          </a:p>
          <a:p>
            <a:r>
              <a:rPr lang="en-US" dirty="0" smtClean="0"/>
              <a:t>segment, and cluster the neighborhoods in the city of Toronto based on the postal code and borough information.</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094940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b="1" dirty="0"/>
              <a:t>Result: </a:t>
            </a:r>
            <a:r>
              <a:rPr lang="en-US" b="1" dirty="0" smtClean="0"/>
              <a:t>Number of Boroughs and Neighborhoods</a:t>
            </a:r>
            <a:br>
              <a:rPr lang="en-US" b="1" dirty="0" smtClean="0"/>
            </a:b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r>
              <a:rPr lang="en-US" dirty="0" smtClean="0"/>
              <a:t>The data frame has 15 boroughs and 103 neighborhoods</a:t>
            </a:r>
            <a:endParaRPr lang="en-US" dirty="0"/>
          </a:p>
        </p:txBody>
      </p:sp>
    </p:spTree>
    <p:extLst>
      <p:ext uri="{BB962C8B-B14F-4D97-AF65-F5344CB8AC3E}">
        <p14:creationId xmlns:p14="http://schemas.microsoft.com/office/powerpoint/2010/main" val="2550595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9663"/>
            <a:ext cx="10515600" cy="813970"/>
          </a:xfrm>
        </p:spPr>
        <p:txBody>
          <a:bodyPr>
            <a:normAutofit fontScale="90000"/>
          </a:bodyPr>
          <a:lstStyle/>
          <a:p>
            <a:r>
              <a:rPr lang="en-US" b="1" dirty="0" smtClean="0">
                <a:solidFill>
                  <a:srgbClr val="FF0000"/>
                </a:solidFill>
              </a:rPr>
              <a:t>Result: </a:t>
            </a:r>
            <a:r>
              <a:rPr lang="en-US" b="1" dirty="0" smtClean="0">
                <a:solidFill>
                  <a:srgbClr val="FF0000"/>
                </a:solidFill>
              </a:rPr>
              <a:t>Borough </a:t>
            </a:r>
            <a:r>
              <a:rPr lang="en-US" b="1" dirty="0">
                <a:solidFill>
                  <a:srgbClr val="FF0000"/>
                </a:solidFill>
              </a:rPr>
              <a:t>names containing Toronto</a:t>
            </a:r>
            <a:br>
              <a:rPr lang="en-US" b="1" dirty="0">
                <a:solidFill>
                  <a:srgbClr val="FF0000"/>
                </a:solidFill>
              </a:rPr>
            </a:br>
            <a:endParaRPr lang="en-US" b="1"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49354550"/>
              </p:ext>
            </p:extLst>
          </p:nvPr>
        </p:nvGraphicFramePr>
        <p:xfrm>
          <a:off x="1377846" y="1690688"/>
          <a:ext cx="8980356" cy="3509526"/>
        </p:xfrm>
        <a:graphic>
          <a:graphicData uri="http://schemas.openxmlformats.org/drawingml/2006/table">
            <a:tbl>
              <a:tblPr/>
              <a:tblGrid>
                <a:gridCol w="2993452">
                  <a:extLst>
                    <a:ext uri="{9D8B030D-6E8A-4147-A177-3AD203B41FA5}">
                      <a16:colId xmlns:a16="http://schemas.microsoft.com/office/drawing/2014/main" val="664819968"/>
                    </a:ext>
                  </a:extLst>
                </a:gridCol>
                <a:gridCol w="2993452">
                  <a:extLst>
                    <a:ext uri="{9D8B030D-6E8A-4147-A177-3AD203B41FA5}">
                      <a16:colId xmlns:a16="http://schemas.microsoft.com/office/drawing/2014/main" val="1170774709"/>
                    </a:ext>
                  </a:extLst>
                </a:gridCol>
                <a:gridCol w="2993452">
                  <a:extLst>
                    <a:ext uri="{9D8B030D-6E8A-4147-A177-3AD203B41FA5}">
                      <a16:colId xmlns:a16="http://schemas.microsoft.com/office/drawing/2014/main" val="3404835759"/>
                    </a:ext>
                  </a:extLst>
                </a:gridCol>
              </a:tblGrid>
              <a:tr h="922376">
                <a:tc>
                  <a:txBody>
                    <a:bodyPr/>
                    <a:lstStyle/>
                    <a:p>
                      <a:pPr algn="ctr" fontAlgn="ctr"/>
                      <a:r>
                        <a:rPr lang="en-US" b="1" dirty="0" smtClean="0">
                          <a:effectLst/>
                        </a:rPr>
                        <a:t>Postal code</a:t>
                      </a:r>
                      <a:endParaRPr lang="en-US" b="1" dirty="0">
                        <a:effectLst/>
                      </a:endParaRP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b="1" dirty="0" smtClean="0">
                          <a:effectLst/>
                        </a:rPr>
                        <a:t>Borough</a:t>
                      </a:r>
                    </a:p>
                    <a:p>
                      <a:pPr algn="ctr" fontAlgn="ctr"/>
                      <a:endParaRPr lang="en-US" b="1" dirty="0">
                        <a:effectLst/>
                      </a:endParaRP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b="1" dirty="0" smtClean="0">
                          <a:effectLst/>
                        </a:rPr>
                        <a:t>Neighborhood</a:t>
                      </a:r>
                    </a:p>
                    <a:p>
                      <a:pPr algn="ctr" fontAlgn="ctr"/>
                      <a:endParaRPr lang="en-US" b="1" dirty="0">
                        <a:effectLst/>
                      </a:endParaRP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033611"/>
                  </a:ext>
                </a:extLst>
              </a:tr>
              <a:tr h="517430">
                <a:tc>
                  <a:txBody>
                    <a:bodyPr/>
                    <a:lstStyle/>
                    <a:p>
                      <a:pPr algn="ctr" fontAlgn="ctr"/>
                      <a:r>
                        <a:rPr lang="en-US">
                          <a:effectLst/>
                        </a:rPr>
                        <a:t>M5A</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fontAlgn="ctr"/>
                      <a:r>
                        <a:rPr lang="en-US">
                          <a:effectLst/>
                        </a:rPr>
                        <a:t>Downtown Toronto</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fontAlgn="ctr"/>
                      <a:r>
                        <a:rPr lang="en-US" dirty="0">
                          <a:effectLst/>
                        </a:rPr>
                        <a:t>Regent Park, </a:t>
                      </a:r>
                      <a:r>
                        <a:rPr lang="en-US" dirty="0" err="1">
                          <a:effectLst/>
                        </a:rPr>
                        <a:t>Harbourfront</a:t>
                      </a:r>
                      <a:endParaRPr lang="en-US" dirty="0">
                        <a:effectLst/>
                      </a:endParaRP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6654711"/>
                  </a:ext>
                </a:extLst>
              </a:tr>
              <a:tr h="517430">
                <a:tc>
                  <a:txBody>
                    <a:bodyPr/>
                    <a:lstStyle/>
                    <a:p>
                      <a:pPr algn="ctr" fontAlgn="ctr"/>
                      <a:r>
                        <a:rPr lang="en-US">
                          <a:effectLst/>
                        </a:rPr>
                        <a:t>M5B</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fontAlgn="ctr"/>
                      <a:r>
                        <a:rPr lang="en-US">
                          <a:effectLst/>
                        </a:rPr>
                        <a:t>Downtown Toronto</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fontAlgn="ctr"/>
                      <a:r>
                        <a:rPr lang="en-US">
                          <a:effectLst/>
                        </a:rPr>
                        <a:t>Garden District, Ryerson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928491"/>
                  </a:ext>
                </a:extLst>
              </a:tr>
              <a:tr h="517430">
                <a:tc>
                  <a:txBody>
                    <a:bodyPr/>
                    <a:lstStyle/>
                    <a:p>
                      <a:pPr algn="ctr" fontAlgn="ctr"/>
                      <a:r>
                        <a:rPr lang="en-US">
                          <a:effectLst/>
                        </a:rPr>
                        <a:t>M5C</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fontAlgn="ctr"/>
                      <a:r>
                        <a:rPr lang="en-US">
                          <a:effectLst/>
                        </a:rPr>
                        <a:t>Downtown Toronto</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fontAlgn="ctr"/>
                      <a:r>
                        <a:rPr lang="en-US">
                          <a:effectLst/>
                        </a:rPr>
                        <a:t>St. James Town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0323471"/>
                  </a:ext>
                </a:extLst>
              </a:tr>
              <a:tr h="517430">
                <a:tc>
                  <a:txBody>
                    <a:bodyPr/>
                    <a:lstStyle/>
                    <a:p>
                      <a:pPr algn="ctr" fontAlgn="ctr"/>
                      <a:r>
                        <a:rPr lang="en-US">
                          <a:effectLst/>
                        </a:rPr>
                        <a:t>M4E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fontAlgn="ctr"/>
                      <a:r>
                        <a:rPr lang="en-US">
                          <a:effectLst/>
                        </a:rPr>
                        <a:t>East Toronto</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fontAlgn="ctr"/>
                      <a:r>
                        <a:rPr lang="en-US">
                          <a:effectLst/>
                        </a:rPr>
                        <a:t>The Beaches</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6485457"/>
                  </a:ext>
                </a:extLst>
              </a:tr>
              <a:tr h="517430">
                <a:tc>
                  <a:txBody>
                    <a:bodyPr/>
                    <a:lstStyle/>
                    <a:p>
                      <a:pPr algn="ctr" fontAlgn="ctr"/>
                      <a:r>
                        <a:rPr lang="en-US">
                          <a:effectLst/>
                        </a:rPr>
                        <a:t>M5E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fontAlgn="ctr"/>
                      <a:r>
                        <a:rPr lang="en-US">
                          <a:effectLst/>
                        </a:rPr>
                        <a:t>Downtown Toronto</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fontAlgn="ctr"/>
                      <a:r>
                        <a:rPr lang="en-US" dirty="0" err="1">
                          <a:effectLst/>
                        </a:rPr>
                        <a:t>Berczy</a:t>
                      </a:r>
                      <a:r>
                        <a:rPr lang="en-US" dirty="0">
                          <a:effectLst/>
                        </a:rPr>
                        <a:t> Park</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5681255"/>
                  </a:ext>
                </a:extLst>
              </a:tr>
            </a:tbl>
          </a:graphicData>
        </a:graphic>
      </p:graphicFrame>
    </p:spTree>
    <p:extLst>
      <p:ext uri="{BB962C8B-B14F-4D97-AF65-F5344CB8AC3E}">
        <p14:creationId xmlns:p14="http://schemas.microsoft.com/office/powerpoint/2010/main" val="655062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8817" y="565485"/>
            <a:ext cx="10515600" cy="782052"/>
          </a:xfrm>
        </p:spPr>
        <p:txBody>
          <a:bodyPr>
            <a:normAutofit fontScale="90000"/>
          </a:bodyPr>
          <a:lstStyle/>
          <a:p>
            <a:pPr lvl="1" algn="l" rtl="0">
              <a:lnSpc>
                <a:spcPct val="90000"/>
              </a:lnSpc>
              <a:spcBef>
                <a:spcPct val="0"/>
              </a:spcBef>
            </a:pPr>
            <a:r>
              <a:rPr lang="en-US" sz="2800" b="1" dirty="0">
                <a:solidFill>
                  <a:srgbClr val="FF0000"/>
                </a:solidFill>
              </a:rPr>
              <a:t>Result: </a:t>
            </a:r>
            <a:r>
              <a:rPr lang="en-US" sz="2800" b="1" dirty="0" smtClean="0">
                <a:solidFill>
                  <a:srgbClr val="FF0000"/>
                </a:solidFill>
              </a:rPr>
              <a:t>Most common venues in Toronto.</a:t>
            </a:r>
            <a:br>
              <a:rPr lang="en-US" sz="2800" b="1" dirty="0" smtClean="0">
                <a:solidFill>
                  <a:srgbClr val="FF0000"/>
                </a:solidFill>
              </a:rPr>
            </a:br>
            <a:r>
              <a:rPr lang="en-US" sz="2800" b="1" dirty="0">
                <a:solidFill>
                  <a:srgbClr val="FF0000"/>
                </a:solidFill>
              </a:rPr>
              <a:t/>
            </a:r>
            <a:br>
              <a:rPr lang="en-US" sz="2800" b="1" dirty="0">
                <a:solidFill>
                  <a:srgbClr val="FF0000"/>
                </a:solidFill>
              </a:rPr>
            </a:br>
            <a:endParaRPr lang="en-US" sz="2800"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6133" y="1241008"/>
            <a:ext cx="11480969" cy="5616991"/>
          </a:xfrm>
        </p:spPr>
      </p:pic>
    </p:spTree>
    <p:extLst>
      <p:ext uri="{BB962C8B-B14F-4D97-AF65-F5344CB8AC3E}">
        <p14:creationId xmlns:p14="http://schemas.microsoft.com/office/powerpoint/2010/main" val="146042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4106"/>
          </a:xfrm>
        </p:spPr>
        <p:txBody>
          <a:bodyPr>
            <a:noAutofit/>
          </a:bodyPr>
          <a:lstStyle/>
          <a:p>
            <a:pPr lvl="1" algn="l" rtl="0">
              <a:lnSpc>
                <a:spcPct val="90000"/>
              </a:lnSpc>
              <a:spcBef>
                <a:spcPct val="0"/>
              </a:spcBef>
            </a:pPr>
            <a:r>
              <a:rPr lang="en-US" sz="3600" b="1" dirty="0">
                <a:solidFill>
                  <a:srgbClr val="FF0000"/>
                </a:solidFill>
              </a:rPr>
              <a:t>Result: </a:t>
            </a:r>
            <a:r>
              <a:rPr lang="en-US" sz="3600" b="1" dirty="0" smtClean="0">
                <a:solidFill>
                  <a:srgbClr val="FF0000"/>
                </a:solidFill>
              </a:rPr>
              <a:t>Tourism halls in Toronto.</a:t>
            </a:r>
            <a:br>
              <a:rPr lang="en-US" sz="3600" b="1" dirty="0" smtClean="0">
                <a:solidFill>
                  <a:srgbClr val="FF0000"/>
                </a:solidFill>
              </a:rPr>
            </a:br>
            <a:r>
              <a:rPr lang="en-US" sz="3600" b="1" dirty="0">
                <a:solidFill>
                  <a:srgbClr val="FF0000"/>
                </a:solidFill>
              </a:rPr>
              <a:t/>
            </a:r>
            <a:br>
              <a:rPr lang="en-US" sz="3600" b="1" dirty="0">
                <a:solidFill>
                  <a:srgbClr val="FF0000"/>
                </a:solidFill>
              </a:rPr>
            </a:br>
            <a:endParaRPr lang="en-US" sz="3600"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337" y="1289231"/>
            <a:ext cx="11410873" cy="5321431"/>
          </a:xfrm>
          <a:prstGeom prst="rect">
            <a:avLst/>
          </a:prstGeom>
        </p:spPr>
      </p:pic>
    </p:spTree>
    <p:extLst>
      <p:ext uri="{BB962C8B-B14F-4D97-AF65-F5344CB8AC3E}">
        <p14:creationId xmlns:p14="http://schemas.microsoft.com/office/powerpoint/2010/main" val="1503833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39394"/>
          </a:xfrm>
        </p:spPr>
        <p:txBody>
          <a:bodyPr/>
          <a:lstStyle/>
          <a:p>
            <a:r>
              <a:rPr lang="en-US" b="1" dirty="0" smtClean="0">
                <a:solidFill>
                  <a:srgbClr val="FF0000"/>
                </a:solidFill>
              </a:rPr>
              <a:t>Discussion/</a:t>
            </a:r>
            <a:endParaRPr lang="en-US" b="1" dirty="0">
              <a:solidFill>
                <a:srgbClr val="FF0000"/>
              </a:solidFill>
            </a:endParaRPr>
          </a:p>
        </p:txBody>
      </p:sp>
      <p:sp>
        <p:nvSpPr>
          <p:cNvPr id="3" name="Content Placeholder 2"/>
          <p:cNvSpPr>
            <a:spLocks noGrp="1"/>
          </p:cNvSpPr>
          <p:nvPr>
            <p:ph idx="1"/>
          </p:nvPr>
        </p:nvSpPr>
        <p:spPr>
          <a:xfrm>
            <a:off x="477251" y="1404519"/>
            <a:ext cx="10663991" cy="4948155"/>
          </a:xfrm>
        </p:spPr>
        <p:txBody>
          <a:bodyPr>
            <a:normAutofit/>
          </a:bodyPr>
          <a:lstStyle/>
          <a:p>
            <a:r>
              <a:rPr lang="en-US" sz="2000" dirty="0" smtClean="0">
                <a:latin typeface="Times New Roman" panose="02020603050405020304" pitchFamily="18" charset="0"/>
                <a:cs typeface="Times New Roman" panose="02020603050405020304" pitchFamily="18" charset="0"/>
              </a:rPr>
              <a:t>15 boroughs has found with Toronto name</a:t>
            </a:r>
          </a:p>
          <a:p>
            <a:r>
              <a:rPr lang="en-US" sz="2000" dirty="0" smtClean="0">
                <a:latin typeface="Times New Roman" panose="02020603050405020304" pitchFamily="18" charset="0"/>
                <a:cs typeface="Times New Roman" panose="02020603050405020304" pitchFamily="18" charset="0"/>
              </a:rPr>
              <a:t>From mapping done  ,Toronto has several existing  general and entertainment Venus like :Coffee Shop ,Brewery ,Café ,Bakery ,American Restaurant, Light Rail Station, Yoga Studio, Skate Park, Garden Center ,Fast Food, Restaurant ,Pizza Place, Butcher ,Pharmacy, Supermarket, Park  , Food &amp; Drink Shop  ,Movie Theater ,Medical Center ,Middle Eastern Restaurant , Sandwich Place  ,Intersection  ,Tennis Court ,Mediterranean Restaurant ,Construction &amp; Landscaping , Basketball Court ,  Vietnamese Restaurant  , Vegetarian / Vegan Restaurant , Grocery Store, Shopping Mall   , Bank  ,Monument / Landmark , Mobile Phone Shop ,  Sandwich Place, Gym  , Thrift / Vintage Store  ,  Burrito Place  , Baseball Field ,Airport Service  ,Airport Terminal , Airport  , Bar  ,Skating Rink  , Farm  ,  College Stadium , General Entertainment  ,Athletics &amp; Sports  , Spa  , Beer Store  , Bus Stop  ,Italian Restaurant , Hotel ,  Gym  ,  Cocktail Bar  ,Dessert Shop ,Sushi Restaurant  , Pub , Health Food Store , Trail ,Breakfast Spot , Gift Shop  ,  Bookstore  ,Field  , Hockey Arena , Lounge , Grocery Store   Candy Store   Baby Store , Rental Car Location, Electronics Store , Donut Shop  ,Construction &amp; Landscaping, Pool  ,Indian Restaurant , Museum  ,Convenience Store , Bus Line ,Burger Joint, Mexican Restaurant ,Clothing Store ,  Cosmetics Shop  , Women's Store, Chinese Restaurant  , Japanese Restaurant  ,Gastropub ,Pet Store  ,Greek Restaurant , Burrito Place, Ice Cream Shop , Italian Restaurant , Furniture / Home Store, Discount Store , Turkish Restaurant </a:t>
            </a:r>
          </a:p>
        </p:txBody>
      </p:sp>
    </p:spTree>
    <p:extLst>
      <p:ext uri="{BB962C8B-B14F-4D97-AF65-F5344CB8AC3E}">
        <p14:creationId xmlns:p14="http://schemas.microsoft.com/office/powerpoint/2010/main" val="2803172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Conclusion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Restaurant / fast food /coffee shops can find in each tourism hall .</a:t>
            </a:r>
          </a:p>
          <a:p>
            <a:r>
              <a:rPr lang="en-US" dirty="0">
                <a:latin typeface="Times New Roman" panose="02020603050405020304" pitchFamily="18" charset="0"/>
                <a:cs typeface="Times New Roman" panose="02020603050405020304" pitchFamily="18" charset="0"/>
              </a:rPr>
              <a:t>Informing about Venus distribution help tourism industry /company ,guide to manage their time, cost, recourses</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Some neighbors like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Can play  tourism hall role which are hub for most of places.</a:t>
            </a: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982905011"/>
              </p:ext>
            </p:extLst>
          </p:nvPr>
        </p:nvGraphicFramePr>
        <p:xfrm>
          <a:off x="5041232" y="3323724"/>
          <a:ext cx="5582653" cy="2282992"/>
        </p:xfrm>
        <a:graphic>
          <a:graphicData uri="http://schemas.openxmlformats.org/presentationml/2006/ole">
            <mc:AlternateContent xmlns:mc="http://schemas.openxmlformats.org/markup-compatibility/2006">
              <mc:Choice xmlns:v="urn:schemas-microsoft-com:vml" Requires="v">
                <p:oleObj spid="_x0000_s4103" name="Worksheet" r:id="rId3" imgW="2362218" imgH="1257115" progId="Excel.Sheet.12">
                  <p:embed/>
                </p:oleObj>
              </mc:Choice>
              <mc:Fallback>
                <p:oleObj name="Worksheet" r:id="rId3" imgW="2362218" imgH="1257115" progId="Excel.Sheet.12">
                  <p:embed/>
                  <p:pic>
                    <p:nvPicPr>
                      <p:cNvPr id="6" name="Object 5"/>
                      <p:cNvPicPr/>
                      <p:nvPr/>
                    </p:nvPicPr>
                    <p:blipFill>
                      <a:blip r:embed="rId4"/>
                      <a:stretch>
                        <a:fillRect/>
                      </a:stretch>
                    </p:blipFill>
                    <p:spPr>
                      <a:xfrm>
                        <a:off x="5041232" y="3323724"/>
                        <a:ext cx="5582653" cy="2282992"/>
                      </a:xfrm>
                      <a:prstGeom prst="rect">
                        <a:avLst/>
                      </a:prstGeom>
                    </p:spPr>
                  </p:pic>
                </p:oleObj>
              </mc:Fallback>
            </mc:AlternateContent>
          </a:graphicData>
        </a:graphic>
      </p:graphicFrame>
    </p:spTree>
    <p:extLst>
      <p:ext uri="{BB962C8B-B14F-4D97-AF65-F5344CB8AC3E}">
        <p14:creationId xmlns:p14="http://schemas.microsoft.com/office/powerpoint/2010/main" val="1300168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449AB-3BA0-41D0-A0C0-7B12B649566E}"/>
              </a:ext>
            </a:extLst>
          </p:cNvPr>
          <p:cNvSpPr>
            <a:spLocks noGrp="1"/>
          </p:cNvSpPr>
          <p:nvPr>
            <p:ph type="ctrTitle"/>
          </p:nvPr>
        </p:nvSpPr>
        <p:spPr>
          <a:xfrm>
            <a:off x="1830263" y="1680635"/>
            <a:ext cx="8216504" cy="1641490"/>
          </a:xfrm>
        </p:spPr>
        <p:txBody>
          <a:bodyPr>
            <a:normAutofit fontScale="90000"/>
          </a:bodyPr>
          <a:lstStyle/>
          <a:p>
            <a:r>
              <a:rPr lang="en-IN" sz="11500" dirty="0">
                <a:latin typeface="Times New Roman" panose="02020603050405020304" pitchFamily="18" charset="0"/>
                <a:cs typeface="Times New Roman" panose="02020603050405020304" pitchFamily="18" charset="0"/>
              </a:rPr>
              <a:t>Thank You</a:t>
            </a:r>
          </a:p>
        </p:txBody>
      </p:sp>
      <p:sp>
        <p:nvSpPr>
          <p:cNvPr id="3" name="Subtitle 2">
            <a:extLst>
              <a:ext uri="{FF2B5EF4-FFF2-40B4-BE49-F238E27FC236}">
                <a16:creationId xmlns:a16="http://schemas.microsoft.com/office/drawing/2014/main" id="{6FB0F442-AD73-4547-B518-160B9A3D4D89}"/>
              </a:ext>
            </a:extLst>
          </p:cNvPr>
          <p:cNvSpPr>
            <a:spLocks noGrp="1"/>
          </p:cNvSpPr>
          <p:nvPr>
            <p:ph type="subTitle" idx="1"/>
          </p:nvPr>
        </p:nvSpPr>
        <p:spPr>
          <a:xfrm>
            <a:off x="2429814" y="4123107"/>
            <a:ext cx="8216504" cy="754025"/>
          </a:xfrm>
        </p:spPr>
        <p:txBody>
          <a:bodyPr>
            <a:normAutofit/>
          </a:bodyPr>
          <a:lstStyle/>
          <a:p>
            <a:r>
              <a:rPr lang="en-IN" sz="4800" dirty="0" smtClean="0">
                <a:solidFill>
                  <a:srgbClr val="002060"/>
                </a:solidFill>
              </a:rPr>
              <a:t>Zahra </a:t>
            </a:r>
            <a:r>
              <a:rPr lang="en-IN" sz="4800" dirty="0" err="1" smtClean="0">
                <a:solidFill>
                  <a:srgbClr val="002060"/>
                </a:solidFill>
              </a:rPr>
              <a:t>Zandesh</a:t>
            </a:r>
            <a:endParaRPr lang="en-IN" sz="4800" dirty="0">
              <a:solidFill>
                <a:srgbClr val="002060"/>
              </a:solidFill>
            </a:endParaRPr>
          </a:p>
        </p:txBody>
      </p:sp>
    </p:spTree>
    <p:extLst>
      <p:ext uri="{BB962C8B-B14F-4D97-AF65-F5344CB8AC3E}">
        <p14:creationId xmlns:p14="http://schemas.microsoft.com/office/powerpoint/2010/main" val="2834998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8"/>
          <p:cNvSpPr txBox="1">
            <a:spLocks/>
          </p:cNvSpPr>
          <p:nvPr/>
        </p:nvSpPr>
        <p:spPr>
          <a:xfrm>
            <a:off x="2034284" y="5370311"/>
            <a:ext cx="7864534" cy="548968"/>
          </a:xfrm>
          <a:prstGeom prst="rect">
            <a:avLst/>
          </a:prstGeom>
        </p:spPr>
        <p:txBody>
          <a:bodyPr>
            <a:noAutofit/>
          </a:bodyPr>
          <a:lstStyle>
            <a:lvl1pPr marL="205420" indent="-205420" algn="l" defTabSz="821680" rtl="0" eaLnBrk="1" latinLnBrk="0" hangingPunct="1">
              <a:lnSpc>
                <a:spcPct val="90000"/>
              </a:lnSpc>
              <a:spcBef>
                <a:spcPts val="899"/>
              </a:spcBef>
              <a:buFont typeface="Arial" panose="020B0604020202020204" pitchFamily="34" charset="0"/>
              <a:buChar char="•"/>
              <a:defRPr sz="2516"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16260" indent="-205420" algn="l" defTabSz="821680" rtl="0" eaLnBrk="1" latinLnBrk="0" hangingPunct="1">
              <a:lnSpc>
                <a:spcPct val="90000"/>
              </a:lnSpc>
              <a:spcBef>
                <a:spcPts val="449"/>
              </a:spcBef>
              <a:buFont typeface="Arial" panose="020B0604020202020204" pitchFamily="34" charset="0"/>
              <a:buChar char="•"/>
              <a:defRPr sz="2157"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027100" indent="-205420" algn="l" defTabSz="821680" rtl="0" eaLnBrk="1" latinLnBrk="0" hangingPunct="1">
              <a:lnSpc>
                <a:spcPct val="90000"/>
              </a:lnSpc>
              <a:spcBef>
                <a:spcPts val="449"/>
              </a:spcBef>
              <a:buFont typeface="Arial" panose="020B0604020202020204" pitchFamily="34" charset="0"/>
              <a:buChar char="•"/>
              <a:defRPr sz="1797"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437940" indent="-205420" algn="l" defTabSz="821680" rtl="0" eaLnBrk="1" latinLnBrk="0" hangingPunct="1">
              <a:lnSpc>
                <a:spcPct val="90000"/>
              </a:lnSpc>
              <a:spcBef>
                <a:spcPts val="449"/>
              </a:spcBef>
              <a:buFont typeface="Arial" panose="020B0604020202020204" pitchFamily="34" charset="0"/>
              <a:buChar char="•"/>
              <a:defRPr sz="1617"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848780" indent="-205420" algn="l" defTabSz="821680" rtl="0" eaLnBrk="1" latinLnBrk="0" hangingPunct="1">
              <a:lnSpc>
                <a:spcPct val="90000"/>
              </a:lnSpc>
              <a:spcBef>
                <a:spcPts val="449"/>
              </a:spcBef>
              <a:buFont typeface="Arial" panose="020B0604020202020204" pitchFamily="34" charset="0"/>
              <a:buChar char="•"/>
              <a:defRPr sz="1617"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259620" indent="-205420" algn="l" defTabSz="821680" rtl="0" eaLnBrk="1" latinLnBrk="0" hangingPunct="1">
              <a:lnSpc>
                <a:spcPct val="90000"/>
              </a:lnSpc>
              <a:spcBef>
                <a:spcPts val="449"/>
              </a:spcBef>
              <a:buFont typeface="Arial" panose="020B0604020202020204" pitchFamily="34" charset="0"/>
              <a:buChar char="•"/>
              <a:defRPr sz="1617" kern="1200">
                <a:solidFill>
                  <a:schemeClr val="tx1"/>
                </a:solidFill>
                <a:latin typeface="+mn-lt"/>
                <a:ea typeface="+mn-ea"/>
                <a:cs typeface="+mn-cs"/>
              </a:defRPr>
            </a:lvl6pPr>
            <a:lvl7pPr marL="2670459" indent="-205420" algn="l" defTabSz="821680" rtl="0" eaLnBrk="1" latinLnBrk="0" hangingPunct="1">
              <a:lnSpc>
                <a:spcPct val="90000"/>
              </a:lnSpc>
              <a:spcBef>
                <a:spcPts val="449"/>
              </a:spcBef>
              <a:buFont typeface="Arial" panose="020B0604020202020204" pitchFamily="34" charset="0"/>
              <a:buChar char="•"/>
              <a:defRPr sz="1617" kern="1200">
                <a:solidFill>
                  <a:schemeClr val="tx1"/>
                </a:solidFill>
                <a:latin typeface="+mn-lt"/>
                <a:ea typeface="+mn-ea"/>
                <a:cs typeface="+mn-cs"/>
              </a:defRPr>
            </a:lvl7pPr>
            <a:lvl8pPr marL="3081299" indent="-205420" algn="l" defTabSz="821680" rtl="0" eaLnBrk="1" latinLnBrk="0" hangingPunct="1">
              <a:lnSpc>
                <a:spcPct val="90000"/>
              </a:lnSpc>
              <a:spcBef>
                <a:spcPts val="449"/>
              </a:spcBef>
              <a:buFont typeface="Arial" panose="020B0604020202020204" pitchFamily="34" charset="0"/>
              <a:buChar char="•"/>
              <a:defRPr sz="1617" kern="1200">
                <a:solidFill>
                  <a:schemeClr val="tx1"/>
                </a:solidFill>
                <a:latin typeface="+mn-lt"/>
                <a:ea typeface="+mn-ea"/>
                <a:cs typeface="+mn-cs"/>
              </a:defRPr>
            </a:lvl8pPr>
            <a:lvl9pPr marL="3492139" indent="-205420" algn="l" defTabSz="821680" rtl="0" eaLnBrk="1" latinLnBrk="0" hangingPunct="1">
              <a:lnSpc>
                <a:spcPct val="90000"/>
              </a:lnSpc>
              <a:spcBef>
                <a:spcPts val="449"/>
              </a:spcBef>
              <a:buFont typeface="Arial" panose="020B0604020202020204" pitchFamily="34" charset="0"/>
              <a:buChar char="•"/>
              <a:defRPr sz="1617" kern="1200">
                <a:solidFill>
                  <a:schemeClr val="tx1"/>
                </a:solidFill>
                <a:latin typeface="+mn-lt"/>
                <a:ea typeface="+mn-ea"/>
                <a:cs typeface="+mn-cs"/>
              </a:defRPr>
            </a:lvl9pPr>
          </a:lstStyle>
          <a:p>
            <a:pPr marL="0" indent="0" algn="ctr">
              <a:buNone/>
            </a:pPr>
            <a:r>
              <a:rPr lang="en-US" sz="4000" dirty="0">
                <a:solidFill>
                  <a:srgbClr val="0070C0"/>
                </a:solidFill>
                <a:latin typeface="Corbel" panose="020B0503020204020204"/>
              </a:rPr>
              <a:t>By : ZAHRA ZANDESH</a:t>
            </a:r>
          </a:p>
        </p:txBody>
      </p:sp>
      <p:sp>
        <p:nvSpPr>
          <p:cNvPr id="5" name="Text Placeholder 7"/>
          <p:cNvSpPr txBox="1">
            <a:spLocks/>
          </p:cNvSpPr>
          <p:nvPr/>
        </p:nvSpPr>
        <p:spPr>
          <a:xfrm>
            <a:off x="1781128" y="1122939"/>
            <a:ext cx="8991387" cy="3509219"/>
          </a:xfrm>
          <a:prstGeom prst="rect">
            <a:avLst/>
          </a:prstGeom>
        </p:spPr>
        <p:txBody>
          <a:bodyPr>
            <a:noAutofit/>
          </a:bodyPr>
          <a:lstStyle>
            <a:lvl1pPr marL="205420" indent="-205420" algn="l" defTabSz="821680" rtl="0" eaLnBrk="1" latinLnBrk="0" hangingPunct="1">
              <a:lnSpc>
                <a:spcPct val="90000"/>
              </a:lnSpc>
              <a:spcBef>
                <a:spcPts val="899"/>
              </a:spcBef>
              <a:buFont typeface="Arial" panose="020B0604020202020204" pitchFamily="34" charset="0"/>
              <a:buChar char="•"/>
              <a:defRPr sz="2516"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16260" indent="-205420" algn="l" defTabSz="821680" rtl="0" eaLnBrk="1" latinLnBrk="0" hangingPunct="1">
              <a:lnSpc>
                <a:spcPct val="90000"/>
              </a:lnSpc>
              <a:spcBef>
                <a:spcPts val="449"/>
              </a:spcBef>
              <a:buFont typeface="Arial" panose="020B0604020202020204" pitchFamily="34" charset="0"/>
              <a:buChar char="•"/>
              <a:defRPr sz="2157"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027100" indent="-205420" algn="l" defTabSz="821680" rtl="0" eaLnBrk="1" latinLnBrk="0" hangingPunct="1">
              <a:lnSpc>
                <a:spcPct val="90000"/>
              </a:lnSpc>
              <a:spcBef>
                <a:spcPts val="449"/>
              </a:spcBef>
              <a:buFont typeface="Arial" panose="020B0604020202020204" pitchFamily="34" charset="0"/>
              <a:buChar char="•"/>
              <a:defRPr sz="1797"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437940" indent="-205420" algn="l" defTabSz="821680" rtl="0" eaLnBrk="1" latinLnBrk="0" hangingPunct="1">
              <a:lnSpc>
                <a:spcPct val="90000"/>
              </a:lnSpc>
              <a:spcBef>
                <a:spcPts val="449"/>
              </a:spcBef>
              <a:buFont typeface="Arial" panose="020B0604020202020204" pitchFamily="34" charset="0"/>
              <a:buChar char="•"/>
              <a:defRPr sz="1617"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848780" indent="-205420" algn="l" defTabSz="821680" rtl="0" eaLnBrk="1" latinLnBrk="0" hangingPunct="1">
              <a:lnSpc>
                <a:spcPct val="90000"/>
              </a:lnSpc>
              <a:spcBef>
                <a:spcPts val="449"/>
              </a:spcBef>
              <a:buFont typeface="Arial" panose="020B0604020202020204" pitchFamily="34" charset="0"/>
              <a:buChar char="•"/>
              <a:defRPr sz="1617"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259620" indent="-205420" algn="l" defTabSz="821680" rtl="0" eaLnBrk="1" latinLnBrk="0" hangingPunct="1">
              <a:lnSpc>
                <a:spcPct val="90000"/>
              </a:lnSpc>
              <a:spcBef>
                <a:spcPts val="449"/>
              </a:spcBef>
              <a:buFont typeface="Arial" panose="020B0604020202020204" pitchFamily="34" charset="0"/>
              <a:buChar char="•"/>
              <a:defRPr sz="1617" kern="1200">
                <a:solidFill>
                  <a:schemeClr val="tx1"/>
                </a:solidFill>
                <a:latin typeface="+mn-lt"/>
                <a:ea typeface="+mn-ea"/>
                <a:cs typeface="+mn-cs"/>
              </a:defRPr>
            </a:lvl6pPr>
            <a:lvl7pPr marL="2670459" indent="-205420" algn="l" defTabSz="821680" rtl="0" eaLnBrk="1" latinLnBrk="0" hangingPunct="1">
              <a:lnSpc>
                <a:spcPct val="90000"/>
              </a:lnSpc>
              <a:spcBef>
                <a:spcPts val="449"/>
              </a:spcBef>
              <a:buFont typeface="Arial" panose="020B0604020202020204" pitchFamily="34" charset="0"/>
              <a:buChar char="•"/>
              <a:defRPr sz="1617" kern="1200">
                <a:solidFill>
                  <a:schemeClr val="tx1"/>
                </a:solidFill>
                <a:latin typeface="+mn-lt"/>
                <a:ea typeface="+mn-ea"/>
                <a:cs typeface="+mn-cs"/>
              </a:defRPr>
            </a:lvl7pPr>
            <a:lvl8pPr marL="3081299" indent="-205420" algn="l" defTabSz="821680" rtl="0" eaLnBrk="1" latinLnBrk="0" hangingPunct="1">
              <a:lnSpc>
                <a:spcPct val="90000"/>
              </a:lnSpc>
              <a:spcBef>
                <a:spcPts val="449"/>
              </a:spcBef>
              <a:buFont typeface="Arial" panose="020B0604020202020204" pitchFamily="34" charset="0"/>
              <a:buChar char="•"/>
              <a:defRPr sz="1617" kern="1200">
                <a:solidFill>
                  <a:schemeClr val="tx1"/>
                </a:solidFill>
                <a:latin typeface="+mn-lt"/>
                <a:ea typeface="+mn-ea"/>
                <a:cs typeface="+mn-cs"/>
              </a:defRPr>
            </a:lvl8pPr>
            <a:lvl9pPr marL="3492139" indent="-205420" algn="l" defTabSz="821680" rtl="0" eaLnBrk="1" latinLnBrk="0" hangingPunct="1">
              <a:lnSpc>
                <a:spcPct val="90000"/>
              </a:lnSpc>
              <a:spcBef>
                <a:spcPts val="449"/>
              </a:spcBef>
              <a:buFont typeface="Arial" panose="020B0604020202020204" pitchFamily="34" charset="0"/>
              <a:buChar char="•"/>
              <a:defRPr sz="1617" kern="1200">
                <a:solidFill>
                  <a:schemeClr val="tx1"/>
                </a:solidFill>
                <a:latin typeface="+mn-lt"/>
                <a:ea typeface="+mn-ea"/>
                <a:cs typeface="+mn-cs"/>
              </a:defRPr>
            </a:lvl9pPr>
          </a:lstStyle>
          <a:p>
            <a:pPr marL="0" indent="0" algn="ctr">
              <a:buNone/>
            </a:pPr>
            <a:r>
              <a:rPr lang="en-IN" sz="6000" dirty="0">
                <a:solidFill>
                  <a:srgbClr val="C00000"/>
                </a:solidFill>
                <a:latin typeface="Times New Roman" panose="02020603050405020304" pitchFamily="18" charset="0"/>
                <a:cs typeface="Times New Roman" panose="02020603050405020304" pitchFamily="18" charset="0"/>
              </a:rPr>
              <a:t>IBM Data Science Capstone </a:t>
            </a:r>
            <a:br>
              <a:rPr lang="en-IN" sz="6000" dirty="0">
                <a:solidFill>
                  <a:srgbClr val="C00000"/>
                </a:solidFill>
                <a:latin typeface="Times New Roman" panose="02020603050405020304" pitchFamily="18" charset="0"/>
                <a:cs typeface="Times New Roman" panose="02020603050405020304" pitchFamily="18" charset="0"/>
              </a:rPr>
            </a:br>
            <a:r>
              <a:rPr lang="en-US" sz="6000" dirty="0">
                <a:solidFill>
                  <a:srgbClr val="00B050"/>
                </a:solidFill>
              </a:rPr>
              <a:t>Toronto </a:t>
            </a:r>
            <a:br>
              <a:rPr lang="en-US" sz="6000" dirty="0">
                <a:solidFill>
                  <a:srgbClr val="00B050"/>
                </a:solidFill>
              </a:rPr>
            </a:br>
            <a:r>
              <a:rPr lang="en-US" sz="6000" dirty="0">
                <a:solidFill>
                  <a:srgbClr val="00B050"/>
                </a:solidFill>
              </a:rPr>
              <a:t>for </a:t>
            </a:r>
            <a:br>
              <a:rPr lang="en-US" sz="6000" dirty="0">
                <a:solidFill>
                  <a:srgbClr val="00B050"/>
                </a:solidFill>
              </a:rPr>
            </a:br>
            <a:r>
              <a:rPr lang="en-US" sz="6000" dirty="0" smtClean="0">
                <a:solidFill>
                  <a:srgbClr val="00B050"/>
                </a:solidFill>
              </a:rPr>
              <a:t>tourism </a:t>
            </a:r>
            <a:endParaRPr lang="en-US" sz="5400" dirty="0">
              <a:solidFill>
                <a:srgbClr val="00B050"/>
              </a:solidFill>
              <a:latin typeface="Corbel" panose="020B0503020204020204"/>
            </a:endParaRPr>
          </a:p>
        </p:txBody>
      </p:sp>
    </p:spTree>
    <p:extLst>
      <p:ext uri="{BB962C8B-B14F-4D97-AF65-F5344CB8AC3E}">
        <p14:creationId xmlns:p14="http://schemas.microsoft.com/office/powerpoint/2010/main" val="294901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29172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970440"/>
          </a:xfrm>
        </p:spPr>
        <p:txBody>
          <a:bodyPr/>
          <a:lstStyle/>
          <a:p>
            <a:r>
              <a:rPr lang="en-US" dirty="0" smtClean="0"/>
              <a:t>Toronto</a:t>
            </a:r>
            <a:endParaRPr lang="en-US" dirty="0"/>
          </a:p>
        </p:txBody>
      </p:sp>
      <p:sp>
        <p:nvSpPr>
          <p:cNvPr id="3" name="Content Placeholder 2"/>
          <p:cNvSpPr>
            <a:spLocks noGrp="1"/>
          </p:cNvSpPr>
          <p:nvPr>
            <p:ph idx="1"/>
          </p:nvPr>
        </p:nvSpPr>
        <p:spPr>
          <a:xfrm>
            <a:off x="913774" y="1708880"/>
            <a:ext cx="10363826" cy="4661940"/>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Toronto is the capital city of the </a:t>
            </a:r>
            <a:r>
              <a:rPr lang="en-US" dirty="0">
                <a:latin typeface="Times New Roman" panose="02020603050405020304" pitchFamily="18" charset="0"/>
                <a:cs typeface="Times New Roman" panose="02020603050405020304" pitchFamily="18" charset="0"/>
                <a:hlinkClick r:id="rId2" tooltip="Provinces and territories of Canada"/>
              </a:rPr>
              <a:t>Canadian province</a:t>
            </a:r>
            <a:r>
              <a:rPr lang="en-US" dirty="0">
                <a:latin typeface="Times New Roman" panose="02020603050405020304" pitchFamily="18" charset="0"/>
                <a:cs typeface="Times New Roman" panose="02020603050405020304" pitchFamily="18" charset="0"/>
              </a:rPr>
              <a:t> of </a:t>
            </a:r>
            <a:r>
              <a:rPr lang="en-US" dirty="0">
                <a:latin typeface="Times New Roman" panose="02020603050405020304" pitchFamily="18" charset="0"/>
                <a:cs typeface="Times New Roman" panose="02020603050405020304" pitchFamily="18" charset="0"/>
                <a:hlinkClick r:id="rId3" tooltip="Ontario"/>
              </a:rPr>
              <a:t>Ontario</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Toronto is a prominent </a:t>
            </a:r>
            <a:r>
              <a:rPr lang="en-US" dirty="0" err="1" smtClean="0">
                <a:latin typeface="Times New Roman" panose="02020603050405020304" pitchFamily="18" charset="0"/>
                <a:cs typeface="Times New Roman" panose="02020603050405020304" pitchFamily="18" charset="0"/>
              </a:rPr>
              <a:t>centre</a:t>
            </a:r>
            <a:r>
              <a:rPr lang="en-US" dirty="0" smtClean="0">
                <a:latin typeface="Times New Roman" panose="02020603050405020304" pitchFamily="18" charset="0"/>
                <a:cs typeface="Times New Roman" panose="02020603050405020304" pitchFamily="18" charset="0"/>
              </a:rPr>
              <a:t> for music, theatre ,motion picture production, and television production,[and is home to the headquarters of Canada's major national broadcast networks and media outlets. Its varied cultural institutions, which include numerous museums and galleries, festivals and public events, entertainment districts, national historic sites, and sports activities, attract over 43 million tourists each year. Toronto is known for its many skyscrapers and high-rise buildings, in particular the tallest free-standing structure in the Western Hemisphere, the CN .</a:t>
            </a:r>
          </a:p>
          <a:p>
            <a:r>
              <a:rPr lang="en-US" dirty="0">
                <a:latin typeface="Times New Roman" panose="02020603050405020304" pitchFamily="18" charset="0"/>
                <a:cs typeface="Times New Roman" panose="02020603050405020304" pitchFamily="18" charset="0"/>
              </a:rPr>
              <a:t>The city is home to the Toronto Stock Exchange, the headquarters of Canada's five largest banks, and the headquarters of many large Canadian and multinational corporations. Its economy is highly diversified with strengths in technology, design, financial services, life sciences, education, arts, fashion, aerospace, environmental innovation, food services, and tourism.</a:t>
            </a:r>
          </a:p>
        </p:txBody>
      </p:sp>
    </p:spTree>
    <p:extLst>
      <p:ext uri="{BB962C8B-B14F-4D97-AF65-F5344CB8AC3E}">
        <p14:creationId xmlns:p14="http://schemas.microsoft.com/office/powerpoint/2010/main" val="2578229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ABOUT TOURISM TORONTO</a:t>
            </a:r>
            <a:endParaRPr lang="en-US" dirty="0"/>
          </a:p>
        </p:txBody>
      </p:sp>
      <p:sp>
        <p:nvSpPr>
          <p:cNvPr id="3" name="Content Placeholder 2"/>
          <p:cNvSpPr>
            <a:spLocks noGrp="1"/>
          </p:cNvSpPr>
          <p:nvPr>
            <p:ph idx="1"/>
          </p:nvPr>
        </p:nvSpPr>
        <p:spPr/>
        <p:txBody>
          <a:bodyPr>
            <a:normAutofit/>
          </a:bodyPr>
          <a:lstStyle/>
          <a:p>
            <a:r>
              <a:rPr lang="en-US" sz="2600" dirty="0">
                <a:latin typeface="Times New Roman" panose="02020603050405020304" pitchFamily="18" charset="0"/>
                <a:cs typeface="Times New Roman" panose="02020603050405020304" pitchFamily="18" charset="0"/>
              </a:rPr>
              <a:t>Tourism Toronto is the official destination marketing organization for the region, "Canada's Downtown" </a:t>
            </a:r>
            <a:r>
              <a:rPr lang="en-US" sz="2600" dirty="0" smtClean="0">
                <a:latin typeface="Times New Roman" panose="02020603050405020304" pitchFamily="18" charset="0"/>
                <a:cs typeface="Times New Roman" panose="02020603050405020304" pitchFamily="18" charset="0"/>
              </a:rPr>
              <a:t>  encompassing</a:t>
            </a:r>
            <a:r>
              <a:rPr lang="en-US" sz="2600" dirty="0">
                <a:latin typeface="Times New Roman" panose="02020603050405020304" pitchFamily="18" charset="0"/>
                <a:cs typeface="Times New Roman" panose="02020603050405020304" pitchFamily="18" charset="0"/>
              </a:rPr>
              <a:t> Toronto, Mississauga and Brampton. With sales and marketing programs in key markets around the world, Tourism Toronto promotes the Toronto region as a remarkable destination for tourists, convention delegates and business </a:t>
            </a:r>
            <a:r>
              <a:rPr lang="en-US" sz="2600" dirty="0" smtClean="0">
                <a:latin typeface="Times New Roman" panose="02020603050405020304" pitchFamily="18" charset="0"/>
                <a:cs typeface="Times New Roman" panose="02020603050405020304" pitchFamily="18" charset="0"/>
              </a:rPr>
              <a:t>travelers.</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1836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ABOUT TOURISM TORONTO</a:t>
            </a:r>
            <a:endParaRPr lang="en-US" dirty="0"/>
          </a:p>
        </p:txBody>
      </p:sp>
      <p:sp>
        <p:nvSpPr>
          <p:cNvPr id="3" name="Content Placeholder 2"/>
          <p:cNvSpPr>
            <a:spLocks noGrp="1"/>
          </p:cNvSpPr>
          <p:nvPr>
            <p:ph idx="1"/>
          </p:nvPr>
        </p:nvSpPr>
        <p:spPr/>
        <p:txBody>
          <a:bodyPr/>
          <a:lstStyle/>
          <a:p>
            <a:pPr marL="0" indent="0">
              <a:buNone/>
            </a:pPr>
            <a:r>
              <a:rPr lang="en-US" dirty="0" smtClean="0"/>
              <a:t>Toronto has a diverse array of public spaces, from city squares to public parks overlooking ravines. Nathan Phillips Square is the city's main square in downtown, contains the 3D Toronto sign, and forms the entrance to City Hall. Yonge–Dundas Square, near City Hall, has also gained attention in recent years as one of the busiest gathering spots in the city.</a:t>
            </a:r>
            <a:endParaRPr lang="en-US" dirty="0"/>
          </a:p>
        </p:txBody>
      </p:sp>
    </p:spTree>
    <p:extLst>
      <p:ext uri="{BB962C8B-B14F-4D97-AF65-F5344CB8AC3E}">
        <p14:creationId xmlns:p14="http://schemas.microsoft.com/office/powerpoint/2010/main" val="3979671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problem</a:t>
            </a:r>
            <a:endParaRPr lang="en-US" dirty="0"/>
          </a:p>
        </p:txBody>
      </p:sp>
      <p:sp>
        <p:nvSpPr>
          <p:cNvPr id="3" name="Content Placeholder 2"/>
          <p:cNvSpPr>
            <a:spLocks noGrp="1"/>
          </p:cNvSpPr>
          <p:nvPr>
            <p:ph idx="1"/>
          </p:nvPr>
        </p:nvSpPr>
        <p:spPr/>
        <p:txBody>
          <a:bodyPr/>
          <a:lstStyle/>
          <a:p>
            <a:r>
              <a:rPr lang="en-US" b="1" dirty="0" smtClean="0">
                <a:solidFill>
                  <a:srgbClr val="FF0000"/>
                </a:solidFill>
              </a:rPr>
              <a:t>Problem:</a:t>
            </a:r>
          </a:p>
          <a:p>
            <a:pPr marL="0" indent="0">
              <a:buNone/>
            </a:pPr>
            <a:r>
              <a:rPr lang="en-US" dirty="0" smtClean="0"/>
              <a:t>Tourism company is looking to expand the visit-able and suitable  places for tourists </a:t>
            </a:r>
          </a:p>
          <a:p>
            <a:r>
              <a:rPr lang="en-US" b="1" dirty="0" smtClean="0">
                <a:solidFill>
                  <a:srgbClr val="FF0000"/>
                </a:solidFill>
              </a:rPr>
              <a:t>Outcome :</a:t>
            </a:r>
            <a:endParaRPr lang="en-US" b="1" dirty="0">
              <a:solidFill>
                <a:srgbClr val="FF0000"/>
              </a:solidFill>
            </a:endParaRPr>
          </a:p>
          <a:p>
            <a:pPr marL="0" indent="0">
              <a:buNone/>
            </a:pPr>
            <a:r>
              <a:rPr lang="en-US" dirty="0" smtClean="0"/>
              <a:t>Provide information and recommendation for an informed decision where they could find their destinations</a:t>
            </a:r>
            <a:endParaRPr lang="en-US" dirty="0"/>
          </a:p>
        </p:txBody>
      </p:sp>
    </p:spTree>
    <p:extLst>
      <p:ext uri="{BB962C8B-B14F-4D97-AF65-F5344CB8AC3E}">
        <p14:creationId xmlns:p14="http://schemas.microsoft.com/office/powerpoint/2010/main" val="820213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446" y="365125"/>
            <a:ext cx="11258862" cy="1325563"/>
          </a:xfrm>
        </p:spPr>
        <p:txBody>
          <a:bodyPr>
            <a:normAutofit fontScale="90000"/>
          </a:bodyPr>
          <a:lstStyle/>
          <a:p>
            <a:r>
              <a:rPr lang="en-IN" b="1" dirty="0">
                <a:solidFill>
                  <a:srgbClr val="00B0F0"/>
                </a:solidFill>
                <a:latin typeface="Times New Roman" panose="02020603050405020304" pitchFamily="18" charset="0"/>
                <a:cs typeface="Times New Roman" panose="02020603050405020304" pitchFamily="18" charset="0"/>
              </a:rPr>
              <a:t>The Questions which I aim to answer in this project are the following:</a:t>
            </a:r>
            <a:br>
              <a:rPr lang="en-IN" b="1" dirty="0">
                <a:solidFill>
                  <a:srgbClr val="00B0F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0" indent="0">
              <a:buNone/>
            </a:pPr>
            <a:r>
              <a:rPr lang="en-US" b="1" dirty="0" smtClean="0"/>
              <a:t>We should Find </a:t>
            </a:r>
          </a:p>
          <a:p>
            <a:pPr lvl="1"/>
            <a:endParaRPr lang="en-US" b="1" dirty="0" smtClean="0"/>
          </a:p>
          <a:p>
            <a:pPr lvl="1"/>
            <a:r>
              <a:rPr lang="en-US" b="1" dirty="0" smtClean="0"/>
              <a:t>The borough </a:t>
            </a:r>
            <a:r>
              <a:rPr lang="en-US" b="1" dirty="0"/>
              <a:t>names containing </a:t>
            </a:r>
            <a:r>
              <a:rPr lang="en-US" b="1" dirty="0" smtClean="0"/>
              <a:t>Toronto</a:t>
            </a:r>
          </a:p>
          <a:p>
            <a:pPr lvl="1"/>
            <a:r>
              <a:rPr lang="en-US" b="1" dirty="0" smtClean="0"/>
              <a:t>The number off </a:t>
            </a:r>
            <a:r>
              <a:rPr lang="en-US" b="1" dirty="0" smtClean="0"/>
              <a:t>borough names containing Toronto</a:t>
            </a:r>
            <a:endParaRPr lang="en-US" b="1" dirty="0"/>
          </a:p>
          <a:p>
            <a:pPr lvl="1"/>
            <a:r>
              <a:rPr lang="en-US" b="1" dirty="0" smtClean="0"/>
              <a:t>Most </a:t>
            </a:r>
            <a:r>
              <a:rPr lang="en-US" b="1" dirty="0"/>
              <a:t>common </a:t>
            </a:r>
            <a:r>
              <a:rPr lang="en-US" b="1" dirty="0" smtClean="0"/>
              <a:t>venues in Toronto.</a:t>
            </a:r>
            <a:endParaRPr lang="en-US" b="1" dirty="0"/>
          </a:p>
          <a:p>
            <a:pPr lvl="1"/>
            <a:r>
              <a:rPr lang="en-US" b="1" dirty="0" smtClean="0"/>
              <a:t>Tourism halls </a:t>
            </a:r>
            <a:r>
              <a:rPr lang="en-US" b="1" dirty="0" smtClean="0"/>
              <a:t>in Toronto.</a:t>
            </a:r>
            <a:endParaRPr lang="en-US" b="1" dirty="0"/>
          </a:p>
        </p:txBody>
      </p:sp>
    </p:spTree>
    <p:extLst>
      <p:ext uri="{BB962C8B-B14F-4D97-AF65-F5344CB8AC3E}">
        <p14:creationId xmlns:p14="http://schemas.microsoft.com/office/powerpoint/2010/main" val="2427002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69429"/>
            <a:ext cx="12192000" cy="5658787"/>
          </a:xfrm>
          <a:prstGeom prst="rect">
            <a:avLst/>
          </a:prstGeom>
        </p:spPr>
      </p:pic>
    </p:spTree>
    <p:extLst>
      <p:ext uri="{BB962C8B-B14F-4D97-AF65-F5344CB8AC3E}">
        <p14:creationId xmlns:p14="http://schemas.microsoft.com/office/powerpoint/2010/main" val="3030657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180</TotalTime>
  <Words>783</Words>
  <Application>Microsoft Office PowerPoint</Application>
  <PresentationFormat>Widescreen</PresentationFormat>
  <Paragraphs>79</Paragraphs>
  <Slides>18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5" baseType="lpstr">
      <vt:lpstr>Arial</vt:lpstr>
      <vt:lpstr>Calibri</vt:lpstr>
      <vt:lpstr>Calibri Light</vt:lpstr>
      <vt:lpstr>Corbel</vt:lpstr>
      <vt:lpstr>Times New Roman</vt:lpstr>
      <vt:lpstr>Office Theme</vt:lpstr>
      <vt:lpstr>Microsoft Excel Worksheet</vt:lpstr>
      <vt:lpstr>PowerPoint Presentation</vt:lpstr>
      <vt:lpstr>PowerPoint Presentation</vt:lpstr>
      <vt:lpstr>PowerPoint Presentation</vt:lpstr>
      <vt:lpstr>Toronto</vt:lpstr>
      <vt:lpstr>ABOUT TOURISM TORONTO</vt:lpstr>
      <vt:lpstr>ABOUT TOURISM TORONTO</vt:lpstr>
      <vt:lpstr>Business problem</vt:lpstr>
      <vt:lpstr>The Questions which I aim to answer in this project are the following: </vt:lpstr>
      <vt:lpstr>PowerPoint Presentation</vt:lpstr>
      <vt:lpstr>Methodology</vt:lpstr>
      <vt:lpstr>Data source </vt:lpstr>
      <vt:lpstr>Result: Number of Boroughs and Neighborhoods </vt:lpstr>
      <vt:lpstr>Result: Borough names containing Toronto </vt:lpstr>
      <vt:lpstr>Result: Most common venues in Toronto.  </vt:lpstr>
      <vt:lpstr>Result: Tourism halls in Toronto.  </vt:lpstr>
      <vt:lpstr>Discussion/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16</cp:revision>
  <dcterms:created xsi:type="dcterms:W3CDTF">2021-08-19T20:38:57Z</dcterms:created>
  <dcterms:modified xsi:type="dcterms:W3CDTF">2021-08-19T23:39:33Z</dcterms:modified>
</cp:coreProperties>
</file>