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jw6rxBh9Gbpf+d3eRTvbqDKEBd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 name="Google Shape;32;p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5d48b9749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15d48b974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5d48b9749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15d48b974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5de17bcbe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15de17bcb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5de17bcbe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15de17bcb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5de17bcbe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15de17bcb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5de17bcbe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15de17bcb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5de17bcbe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15de17bcbe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5de17bcbe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15de17bcb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5de17bcbe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15de17bcbe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5de17bcbe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15de17bcbe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5de17bcbe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15de17bcbe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5de17bcbe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15de17bcbe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5de17bcbe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15de17bcbe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5d48b974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15d48b97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 name="Google Shape;1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 name="Shape 14"/>
        <p:cNvGrpSpPr/>
        <p:nvPr/>
      </p:nvGrpSpPr>
      <p:grpSpPr>
        <a:xfrm>
          <a:off x="0" y="0"/>
          <a:ext cx="0" cy="0"/>
          <a:chOff x="0" y="0"/>
          <a:chExt cx="0" cy="0"/>
        </a:xfrm>
      </p:grpSpPr>
      <p:sp>
        <p:nvSpPr>
          <p:cNvPr id="15" name="Google Shape;15;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6" name="Google Shape;1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 name="Shape 17"/>
        <p:cNvGrpSpPr/>
        <p:nvPr/>
      </p:nvGrpSpPr>
      <p:grpSpPr>
        <a:xfrm>
          <a:off x="0" y="0"/>
          <a:ext cx="0" cy="0"/>
          <a:chOff x="0" y="0"/>
          <a:chExt cx="0" cy="0"/>
        </a:xfrm>
      </p:grpSpPr>
      <p:sp>
        <p:nvSpPr>
          <p:cNvPr id="18" name="Google Shape;18;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 name="Google Shape;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 name="Shape 20"/>
        <p:cNvGrpSpPr/>
        <p:nvPr/>
      </p:nvGrpSpPr>
      <p:grpSpPr>
        <a:xfrm>
          <a:off x="0" y="0"/>
          <a:ext cx="0" cy="0"/>
          <a:chOff x="0" y="0"/>
          <a:chExt cx="0" cy="0"/>
        </a:xfrm>
      </p:grpSpPr>
      <p:sp>
        <p:nvSpPr>
          <p:cNvPr id="21" name="Google Shape;21;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 name="Google Shape;23;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 name="Google Shape;24;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 name="Shape 26"/>
        <p:cNvGrpSpPr/>
        <p:nvPr/>
      </p:nvGrpSpPr>
      <p:grpSpPr>
        <a:xfrm>
          <a:off x="0" y="0"/>
          <a:ext cx="0" cy="0"/>
          <a:chOff x="0" y="0"/>
          <a:chExt cx="0" cy="0"/>
        </a:xfrm>
      </p:grpSpPr>
      <p:sp>
        <p:nvSpPr>
          <p:cNvPr id="27" name="Google Shape;27;p1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8" name="Google Shape;28;p1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9" name="Google Shape;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6"/>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txBox="1"/>
          <p:nvPr>
            <p:ph type="title"/>
          </p:nvPr>
        </p:nvSpPr>
        <p:spPr>
          <a:xfrm>
            <a:off x="311700" y="569166"/>
            <a:ext cx="8520600" cy="74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4000">
                <a:solidFill>
                  <a:srgbClr val="CC0000"/>
                </a:solidFill>
                <a:latin typeface="Arial"/>
                <a:ea typeface="Arial"/>
                <a:cs typeface="Arial"/>
                <a:sym typeface="Arial"/>
              </a:rPr>
              <a:t>Capstone Project-1</a:t>
            </a:r>
            <a:endParaRPr sz="4000">
              <a:latin typeface="Arial"/>
              <a:ea typeface="Arial"/>
              <a:cs typeface="Arial"/>
              <a:sym typeface="Arial"/>
            </a:endParaRPr>
          </a:p>
        </p:txBody>
      </p:sp>
      <p:sp>
        <p:nvSpPr>
          <p:cNvPr id="35" name="Google Shape;35;p1"/>
          <p:cNvSpPr txBox="1"/>
          <p:nvPr>
            <p:ph idx="1" type="body"/>
          </p:nvPr>
        </p:nvSpPr>
        <p:spPr>
          <a:xfrm>
            <a:off x="311700" y="1287623"/>
            <a:ext cx="8520600" cy="3281251"/>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800"/>
              <a:buNone/>
            </a:pPr>
            <a:r>
              <a:rPr b="1" lang="en-US" sz="3200">
                <a:solidFill>
                  <a:schemeClr val="lt1"/>
                </a:solidFill>
                <a:latin typeface="Montserrat"/>
                <a:ea typeface="Montserrat"/>
                <a:cs typeface="Montserrat"/>
                <a:sym typeface="Montserrat"/>
              </a:rPr>
              <a:t>Hotel Booking Analysis</a:t>
            </a:r>
            <a:br>
              <a:rPr b="1" lang="en-US" sz="3200">
                <a:solidFill>
                  <a:schemeClr val="lt1"/>
                </a:solidFill>
                <a:latin typeface="Montserrat"/>
                <a:ea typeface="Montserrat"/>
                <a:cs typeface="Montserrat"/>
                <a:sym typeface="Montserrat"/>
              </a:rPr>
            </a:br>
            <a:r>
              <a:rPr b="1" lang="en-US" sz="3200">
                <a:solidFill>
                  <a:schemeClr val="lt1"/>
                </a:solidFill>
                <a:latin typeface="Montserrat"/>
                <a:ea typeface="Montserrat"/>
                <a:cs typeface="Montserrat"/>
                <a:sym typeface="Montserrat"/>
              </a:rPr>
              <a:t>Done by:</a:t>
            </a:r>
            <a:br>
              <a:rPr b="1" lang="en-US" sz="3200">
                <a:solidFill>
                  <a:schemeClr val="lt1"/>
                </a:solidFill>
                <a:latin typeface="Montserrat"/>
                <a:ea typeface="Montserrat"/>
                <a:cs typeface="Montserrat"/>
                <a:sym typeface="Montserrat"/>
              </a:rPr>
            </a:br>
            <a:r>
              <a:rPr b="1" lang="en-US" sz="3200">
                <a:solidFill>
                  <a:schemeClr val="lt1"/>
                </a:solidFill>
                <a:latin typeface="Montserrat"/>
                <a:ea typeface="Montserrat"/>
                <a:cs typeface="Montserrat"/>
                <a:sym typeface="Montserrat"/>
              </a:rPr>
              <a:t>Shadab Husain</a:t>
            </a:r>
            <a:br>
              <a:rPr b="1" lang="en-US" sz="3200">
                <a:solidFill>
                  <a:schemeClr val="lt1"/>
                </a:solidFill>
                <a:latin typeface="Montserrat"/>
                <a:ea typeface="Montserrat"/>
                <a:cs typeface="Montserrat"/>
                <a:sym typeface="Montserrat"/>
              </a:rPr>
            </a:br>
            <a:r>
              <a:rPr b="1" lang="en-US" sz="3200">
                <a:solidFill>
                  <a:schemeClr val="lt1"/>
                </a:solidFill>
                <a:latin typeface="Montserrat"/>
                <a:ea typeface="Montserrat"/>
                <a:cs typeface="Montserrat"/>
                <a:sym typeface="Montserrat"/>
              </a:rPr>
              <a:t>&amp;</a:t>
            </a:r>
            <a:br>
              <a:rPr b="1" lang="en-US" sz="3200">
                <a:solidFill>
                  <a:schemeClr val="lt1"/>
                </a:solidFill>
                <a:latin typeface="Montserrat"/>
                <a:ea typeface="Montserrat"/>
                <a:cs typeface="Montserrat"/>
                <a:sym typeface="Montserrat"/>
              </a:rPr>
            </a:br>
            <a:r>
              <a:rPr b="1" lang="en-US" sz="3200">
                <a:solidFill>
                  <a:schemeClr val="lt1"/>
                </a:solidFill>
                <a:latin typeface="Montserrat"/>
                <a:ea typeface="Montserrat"/>
                <a:cs typeface="Montserrat"/>
                <a:sym typeface="Montserrat"/>
              </a:rPr>
              <a:t>Istekhar Ansari</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15d48b9749_0_7"/>
          <p:cNvSpPr txBox="1"/>
          <p:nvPr>
            <p:ph type="title"/>
          </p:nvPr>
        </p:nvSpPr>
        <p:spPr>
          <a:xfrm>
            <a:off x="-171675" y="421325"/>
            <a:ext cx="8520600" cy="59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700">
                <a:solidFill>
                  <a:srgbClr val="FF0000"/>
                </a:solidFill>
              </a:rPr>
              <a:t>Data cleaning and manipulation (continue)...</a:t>
            </a:r>
            <a:endParaRPr sz="2700">
              <a:solidFill>
                <a:srgbClr val="FF0000"/>
              </a:solidFill>
            </a:endParaRPr>
          </a:p>
          <a:p>
            <a:pPr indent="0" lvl="0" marL="0" rtl="0" algn="l">
              <a:lnSpc>
                <a:spcPct val="100000"/>
              </a:lnSpc>
              <a:spcBef>
                <a:spcPts val="0"/>
              </a:spcBef>
              <a:spcAft>
                <a:spcPts val="0"/>
              </a:spcAft>
              <a:buSzPts val="2800"/>
              <a:buNone/>
            </a:pPr>
            <a:r>
              <a:t/>
            </a:r>
            <a:endParaRPr/>
          </a:p>
        </p:txBody>
      </p:sp>
      <p:sp>
        <p:nvSpPr>
          <p:cNvPr id="93" name="Google Shape;93;g215d48b9749_0_7"/>
          <p:cNvSpPr txBox="1"/>
          <p:nvPr>
            <p:ph idx="1" type="body"/>
          </p:nvPr>
        </p:nvSpPr>
        <p:spPr>
          <a:xfrm>
            <a:off x="373675" y="10177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rgbClr val="000000"/>
              </a:solidFill>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There are some rows in data that have the total number of adults, children or babies equal to zero this means there is no booking made, So I remove such rows.</a:t>
            </a:r>
            <a:endParaRPr/>
          </a:p>
          <a:p>
            <a:pPr indent="0" lvl="0" marL="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Added some new columns for better analysis.</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15d48b9749_0_21"/>
          <p:cNvSpPr txBox="1"/>
          <p:nvPr>
            <p:ph type="title"/>
          </p:nvPr>
        </p:nvSpPr>
        <p:spPr>
          <a:xfrm>
            <a:off x="-1150775" y="2467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US">
                <a:solidFill>
                  <a:srgbClr val="FF0000"/>
                </a:solidFill>
              </a:rPr>
              <a:t>Exploratory data analysis(EDA)</a:t>
            </a:r>
            <a:endParaRPr b="1">
              <a:solidFill>
                <a:srgbClr val="FF0000"/>
              </a:solidFill>
            </a:endParaRPr>
          </a:p>
          <a:p>
            <a:pPr indent="0" lvl="0" marL="0" rtl="0" algn="l">
              <a:lnSpc>
                <a:spcPct val="100000"/>
              </a:lnSpc>
              <a:spcBef>
                <a:spcPts val="0"/>
              </a:spcBef>
              <a:spcAft>
                <a:spcPts val="0"/>
              </a:spcAft>
              <a:buSzPts val="2800"/>
              <a:buNone/>
            </a:pPr>
            <a:r>
              <a:t/>
            </a:r>
            <a:endParaRPr>
              <a:solidFill>
                <a:srgbClr val="FF0000"/>
              </a:solidFill>
            </a:endParaRPr>
          </a:p>
        </p:txBody>
      </p:sp>
      <p:sp>
        <p:nvSpPr>
          <p:cNvPr id="99" name="Google Shape;99;g215d48b9749_0_21"/>
          <p:cNvSpPr txBox="1"/>
          <p:nvPr>
            <p:ph idx="1" type="body"/>
          </p:nvPr>
        </p:nvSpPr>
        <p:spPr>
          <a:xfrm>
            <a:off x="67377" y="1123724"/>
            <a:ext cx="8980370" cy="384291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2200">
                <a:solidFill>
                  <a:srgbClr val="FF9900"/>
                </a:solidFill>
                <a:highlight>
                  <a:srgbClr val="FFFFFF"/>
                </a:highlight>
                <a:latin typeface="Roboto"/>
                <a:ea typeface="Roboto"/>
                <a:cs typeface="Roboto"/>
                <a:sym typeface="Roboto"/>
              </a:rPr>
              <a:t>Booking percentage of hotels :</a:t>
            </a:r>
            <a:endParaRPr b="1" sz="2200">
              <a:solidFill>
                <a:srgbClr val="FF99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sz="160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1700">
                <a:solidFill>
                  <a:srgbClr val="004B53"/>
                </a:solidFill>
                <a:highlight>
                  <a:srgbClr val="FFFFFF"/>
                </a:highlight>
                <a:latin typeface="Roboto"/>
                <a:ea typeface="Roboto"/>
                <a:cs typeface="Roboto"/>
                <a:sym typeface="Roboto"/>
              </a:rPr>
              <a:t>Around 60% people prefer City hotel &amp;</a:t>
            </a:r>
            <a:endParaRPr b="1" sz="13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1600">
                <a:solidFill>
                  <a:srgbClr val="004B53"/>
                </a:solidFill>
                <a:highlight>
                  <a:srgbClr val="FFFFFF"/>
                </a:highlight>
                <a:latin typeface="Roboto"/>
                <a:ea typeface="Roboto"/>
                <a:cs typeface="Roboto"/>
                <a:sym typeface="Roboto"/>
              </a:rPr>
              <a:t>40% people prefer Resort hotel.</a:t>
            </a:r>
            <a:endParaRPr/>
          </a:p>
          <a:p>
            <a:pPr indent="0" lvl="0" marL="0" rtl="0" algn="l">
              <a:lnSpc>
                <a:spcPct val="115000"/>
              </a:lnSpc>
              <a:spcBef>
                <a:spcPts val="0"/>
              </a:spcBef>
              <a:spcAft>
                <a:spcPts val="0"/>
              </a:spcAft>
              <a:buSzPts val="1800"/>
              <a:buNone/>
            </a:pPr>
            <a:r>
              <a:t/>
            </a:r>
            <a:endParaRPr b="1" sz="1600">
              <a:solidFill>
                <a:srgbClr val="004B53"/>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SzPts val="1800"/>
              <a:buNone/>
            </a:pPr>
            <a:r>
              <a:rPr b="1" lang="en-US" sz="1600">
                <a:solidFill>
                  <a:srgbClr val="004B53"/>
                </a:solidFill>
                <a:highlight>
                  <a:srgbClr val="FFFFFF"/>
                </a:highlight>
                <a:latin typeface="Roboto"/>
                <a:ea typeface="Roboto"/>
                <a:cs typeface="Roboto"/>
                <a:sym typeface="Roboto"/>
              </a:rPr>
              <a:t>Adr of Resort hotel is slightly lower than</a:t>
            </a:r>
            <a:endParaRPr/>
          </a:p>
          <a:p>
            <a:pPr indent="0" lvl="0" marL="0" rtl="0" algn="just">
              <a:lnSpc>
                <a:spcPct val="115000"/>
              </a:lnSpc>
              <a:spcBef>
                <a:spcPts val="0"/>
              </a:spcBef>
              <a:spcAft>
                <a:spcPts val="0"/>
              </a:spcAft>
              <a:buSzPts val="1800"/>
              <a:buNone/>
            </a:pPr>
            <a:r>
              <a:rPr b="1" lang="en-US" sz="1600">
                <a:solidFill>
                  <a:srgbClr val="004B53"/>
                </a:solidFill>
                <a:highlight>
                  <a:srgbClr val="FFFFFF"/>
                </a:highlight>
                <a:latin typeface="Roboto"/>
                <a:ea typeface="Roboto"/>
                <a:cs typeface="Roboto"/>
                <a:sym typeface="Roboto"/>
              </a:rPr>
              <a:t>that of City hotel. Hence, City hotel seems</a:t>
            </a:r>
            <a:endParaRPr/>
          </a:p>
          <a:p>
            <a:pPr indent="0" lvl="0" marL="0" rtl="0" algn="just">
              <a:lnSpc>
                <a:spcPct val="115000"/>
              </a:lnSpc>
              <a:spcBef>
                <a:spcPts val="0"/>
              </a:spcBef>
              <a:spcAft>
                <a:spcPts val="0"/>
              </a:spcAft>
              <a:buSzPts val="1800"/>
              <a:buNone/>
            </a:pPr>
            <a:r>
              <a:rPr b="1" lang="en-US" sz="1600">
                <a:solidFill>
                  <a:srgbClr val="004B53"/>
                </a:solidFill>
                <a:highlight>
                  <a:srgbClr val="FFFFFF"/>
                </a:highlight>
                <a:latin typeface="Roboto"/>
                <a:ea typeface="Roboto"/>
                <a:cs typeface="Roboto"/>
                <a:sym typeface="Roboto"/>
              </a:rPr>
              <a:t>to be making slightly more revenue.</a:t>
            </a:r>
            <a:endParaRPr/>
          </a:p>
          <a:p>
            <a:pPr indent="0" lvl="0" marL="0" rtl="0" algn="l">
              <a:lnSpc>
                <a:spcPct val="115000"/>
              </a:lnSpc>
              <a:spcBef>
                <a:spcPts val="0"/>
              </a:spcBef>
              <a:spcAft>
                <a:spcPts val="0"/>
              </a:spcAft>
              <a:buSzPts val="1800"/>
              <a:buNone/>
            </a:pPr>
            <a:r>
              <a:t/>
            </a:r>
            <a:endParaRPr sz="1600">
              <a:solidFill>
                <a:srgbClr val="000000"/>
              </a:solidFill>
              <a:highlight>
                <a:srgbClr val="FFFFFF"/>
              </a:highlight>
              <a:latin typeface="Roboto"/>
              <a:ea typeface="Roboto"/>
              <a:cs typeface="Roboto"/>
              <a:sym typeface="Roboto"/>
            </a:endParaRPr>
          </a:p>
        </p:txBody>
      </p:sp>
      <p:pic>
        <p:nvPicPr>
          <p:cNvPr id="100" name="Google Shape;100;g215d48b9749_0_21"/>
          <p:cNvPicPr preferRelativeResize="0"/>
          <p:nvPr/>
        </p:nvPicPr>
        <p:blipFill rotWithShape="1">
          <a:blip r:embed="rId3">
            <a:alphaModFix/>
          </a:blip>
          <a:srcRect b="0" l="0" r="0" t="0"/>
          <a:stretch/>
        </p:blipFill>
        <p:spPr>
          <a:xfrm>
            <a:off x="4060263" y="1436150"/>
            <a:ext cx="4772025" cy="321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15de17bcbe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chemeClr val="dk1"/>
                </a:solidFill>
                <a:highlight>
                  <a:srgbClr val="FFFFFF"/>
                </a:highlight>
                <a:latin typeface="Roboto"/>
                <a:ea typeface="Roboto"/>
                <a:cs typeface="Roboto"/>
                <a:sym typeface="Roboto"/>
              </a:rPr>
              <a:t>Which Agent makes most no. of bookings :</a:t>
            </a:r>
            <a:endParaRPr b="1" sz="3000">
              <a:solidFill>
                <a:schemeClr val="dk1"/>
              </a:solidFill>
            </a:endParaRPr>
          </a:p>
        </p:txBody>
      </p:sp>
      <p:sp>
        <p:nvSpPr>
          <p:cNvPr id="106" name="Google Shape;106;g215de17bcbe_0_6"/>
          <p:cNvSpPr txBox="1"/>
          <p:nvPr>
            <p:ph idx="1" type="body"/>
          </p:nvPr>
        </p:nvSpPr>
        <p:spPr>
          <a:xfrm>
            <a:off x="211756" y="1152474"/>
            <a:ext cx="8620544" cy="370828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2000">
                <a:solidFill>
                  <a:srgbClr val="004B53"/>
                </a:solidFill>
                <a:highlight>
                  <a:srgbClr val="FFFFFF"/>
                </a:highlight>
                <a:latin typeface="Roboto"/>
                <a:ea typeface="Roboto"/>
                <a:cs typeface="Roboto"/>
                <a:sym typeface="Roboto"/>
              </a:rPr>
              <a:t>Bar chart is used to </a:t>
            </a:r>
            <a:endParaRPr/>
          </a:p>
          <a:p>
            <a:pPr indent="0" lvl="0" marL="0" rtl="0" algn="l">
              <a:lnSpc>
                <a:spcPct val="115000"/>
              </a:lnSpc>
              <a:spcBef>
                <a:spcPts val="0"/>
              </a:spcBef>
              <a:spcAft>
                <a:spcPts val="0"/>
              </a:spcAft>
              <a:buSzPts val="1800"/>
              <a:buNone/>
            </a:pPr>
            <a:r>
              <a:rPr lang="en-US" sz="2000">
                <a:solidFill>
                  <a:srgbClr val="004B53"/>
                </a:solidFill>
                <a:highlight>
                  <a:srgbClr val="FFFFFF"/>
                </a:highlight>
                <a:latin typeface="Roboto"/>
                <a:ea typeface="Roboto"/>
                <a:cs typeface="Roboto"/>
                <a:sym typeface="Roboto"/>
              </a:rPr>
              <a:t>Visualize which agent</a:t>
            </a:r>
            <a:endParaRPr/>
          </a:p>
          <a:p>
            <a:pPr indent="0" lvl="0" marL="0" rtl="0" algn="l">
              <a:lnSpc>
                <a:spcPct val="115000"/>
              </a:lnSpc>
              <a:spcBef>
                <a:spcPts val="0"/>
              </a:spcBef>
              <a:spcAft>
                <a:spcPts val="0"/>
              </a:spcAft>
              <a:buSzPts val="1800"/>
              <a:buNone/>
            </a:pPr>
            <a:r>
              <a:rPr lang="en-US" sz="2000">
                <a:solidFill>
                  <a:srgbClr val="004B53"/>
                </a:solidFill>
                <a:highlight>
                  <a:srgbClr val="FFFFFF"/>
                </a:highlight>
                <a:latin typeface="Roboto"/>
                <a:ea typeface="Roboto"/>
                <a:cs typeface="Roboto"/>
                <a:sym typeface="Roboto"/>
              </a:rPr>
              <a:t>Covers the most no. of</a:t>
            </a:r>
            <a:endParaRPr/>
          </a:p>
          <a:p>
            <a:pPr indent="0" lvl="0" marL="0" rtl="0" algn="l">
              <a:lnSpc>
                <a:spcPct val="115000"/>
              </a:lnSpc>
              <a:spcBef>
                <a:spcPts val="0"/>
              </a:spcBef>
              <a:spcAft>
                <a:spcPts val="0"/>
              </a:spcAft>
              <a:buSzPts val="1800"/>
              <a:buNone/>
            </a:pPr>
            <a:r>
              <a:rPr lang="en-US" sz="2000">
                <a:solidFill>
                  <a:srgbClr val="004B53"/>
                </a:solidFill>
                <a:highlight>
                  <a:srgbClr val="FFFFFF"/>
                </a:highlight>
                <a:latin typeface="Roboto"/>
                <a:ea typeface="Roboto"/>
                <a:cs typeface="Roboto"/>
                <a:sym typeface="Roboto"/>
              </a:rPr>
              <a:t>Bookings. It is observed</a:t>
            </a:r>
            <a:endParaRPr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 that Agent no. 9.0 </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makes Most of the </a:t>
            </a:r>
            <a:endParaRPr b="1"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bookings which is more</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than 25000 while agent </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no. 1.0 has the least </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no. Of bookings.</a:t>
            </a:r>
            <a:endParaRPr/>
          </a:p>
        </p:txBody>
      </p:sp>
      <p:pic>
        <p:nvPicPr>
          <p:cNvPr id="107" name="Google Shape;107;g215de17bcbe_0_6"/>
          <p:cNvPicPr preferRelativeResize="0"/>
          <p:nvPr/>
        </p:nvPicPr>
        <p:blipFill rotWithShape="1">
          <a:blip r:embed="rId3">
            <a:alphaModFix/>
          </a:blip>
          <a:srcRect b="0" l="0" r="0" t="0"/>
          <a:stretch/>
        </p:blipFill>
        <p:spPr>
          <a:xfrm>
            <a:off x="3103349" y="1349425"/>
            <a:ext cx="5728951" cy="321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15de17bcbe_0_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chemeClr val="dk1"/>
                </a:solidFill>
                <a:highlight>
                  <a:srgbClr val="FFFFFF"/>
                </a:highlight>
                <a:latin typeface="Roboto"/>
                <a:ea typeface="Roboto"/>
                <a:cs typeface="Roboto"/>
                <a:sym typeface="Roboto"/>
              </a:rPr>
              <a:t> Hotel cancel rate :</a:t>
            </a:r>
            <a:endParaRPr b="1" sz="4000">
              <a:solidFill>
                <a:schemeClr val="dk1"/>
              </a:solidFill>
              <a:latin typeface="Roboto"/>
              <a:ea typeface="Roboto"/>
              <a:cs typeface="Roboto"/>
              <a:sym typeface="Roboto"/>
            </a:endParaRPr>
          </a:p>
        </p:txBody>
      </p:sp>
      <p:sp>
        <p:nvSpPr>
          <p:cNvPr id="113" name="Google Shape;113;g215de17bcbe_0_22"/>
          <p:cNvSpPr txBox="1"/>
          <p:nvPr>
            <p:ph idx="1" type="body"/>
          </p:nvPr>
        </p:nvSpPr>
        <p:spPr>
          <a:xfrm>
            <a:off x="311700" y="1152474"/>
            <a:ext cx="8520600" cy="371790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The pie chart has been used</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to visualize the distribution</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Of booking cancellation.</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According to this pie chart</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70.1% is non cancel booking </a:t>
            </a:r>
            <a:endParaRPr b="1"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While 29.9% booking cancel </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in the Hotel.</a:t>
            </a:r>
            <a:endParaRPr b="1" sz="2600">
              <a:solidFill>
                <a:srgbClr val="004B53"/>
              </a:solidFill>
            </a:endParaRPr>
          </a:p>
        </p:txBody>
      </p:sp>
      <p:pic>
        <p:nvPicPr>
          <p:cNvPr id="114" name="Google Shape;114;g215de17bcbe_0_22"/>
          <p:cNvPicPr preferRelativeResize="0"/>
          <p:nvPr/>
        </p:nvPicPr>
        <p:blipFill rotWithShape="1">
          <a:blip r:embed="rId3">
            <a:alphaModFix/>
          </a:blip>
          <a:srcRect b="0" l="0" r="0" t="0"/>
          <a:stretch/>
        </p:blipFill>
        <p:spPr>
          <a:xfrm>
            <a:off x="3927107" y="1565950"/>
            <a:ext cx="4668254" cy="339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15de17bcbe_0_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chemeClr val="dk1"/>
                </a:solidFill>
                <a:highlight>
                  <a:srgbClr val="FFFFFF"/>
                </a:highlight>
                <a:latin typeface="Roboto"/>
                <a:ea typeface="Roboto"/>
                <a:cs typeface="Roboto"/>
                <a:sym typeface="Roboto"/>
              </a:rPr>
              <a:t>Percentage distribution of car parking space :</a:t>
            </a:r>
            <a:endParaRPr sz="4000">
              <a:solidFill>
                <a:schemeClr val="dk1"/>
              </a:solidFill>
            </a:endParaRPr>
          </a:p>
        </p:txBody>
      </p:sp>
      <p:sp>
        <p:nvSpPr>
          <p:cNvPr id="120" name="Google Shape;120;g215de17bcbe_0_30"/>
          <p:cNvSpPr txBox="1"/>
          <p:nvPr>
            <p:ph idx="1" type="body"/>
          </p:nvPr>
        </p:nvSpPr>
        <p:spPr>
          <a:xfrm>
            <a:off x="311700" y="1152475"/>
            <a:ext cx="8520600" cy="367505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The parking space was not </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needed by 91.6% of the visitors.</a:t>
            </a:r>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while 8.3% of visitors only needed </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one parking space.</a:t>
            </a:r>
            <a:endParaRPr b="1">
              <a:solidFill>
                <a:srgbClr val="004B53"/>
              </a:solidFill>
              <a:latin typeface="Roboto"/>
              <a:ea typeface="Roboto"/>
              <a:cs typeface="Roboto"/>
              <a:sym typeface="Roboto"/>
            </a:endParaRPr>
          </a:p>
        </p:txBody>
      </p:sp>
      <p:pic>
        <p:nvPicPr>
          <p:cNvPr id="121" name="Google Shape;121;g215de17bcbe_0_30"/>
          <p:cNvPicPr preferRelativeResize="0"/>
          <p:nvPr/>
        </p:nvPicPr>
        <p:blipFill rotWithShape="1">
          <a:blip r:embed="rId3">
            <a:alphaModFix/>
          </a:blip>
          <a:srcRect b="0" l="0" r="0" t="0"/>
          <a:stretch/>
        </p:blipFill>
        <p:spPr>
          <a:xfrm>
            <a:off x="3907857" y="1436625"/>
            <a:ext cx="5135881" cy="33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15de17bcbe_0_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chemeClr val="dk1"/>
                </a:solidFill>
                <a:highlight>
                  <a:srgbClr val="FFFFFF"/>
                </a:highlight>
                <a:latin typeface="Roboto"/>
                <a:ea typeface="Roboto"/>
                <a:cs typeface="Roboto"/>
                <a:sym typeface="Roboto"/>
              </a:rPr>
              <a:t>What is the percentage distribution of "Customer Type"? :</a:t>
            </a:r>
            <a:endParaRPr sz="4000">
              <a:solidFill>
                <a:schemeClr val="dk1"/>
              </a:solidFill>
            </a:endParaRPr>
          </a:p>
        </p:txBody>
      </p:sp>
      <p:sp>
        <p:nvSpPr>
          <p:cNvPr id="127" name="Google Shape;127;g215de17bcbe_0_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Transient customer type</a:t>
            </a:r>
            <a:endParaRPr b="1"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 is more which is 82.4 %. </a:t>
            </a:r>
            <a:endParaRPr b="1"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Percentage of Booking </a:t>
            </a:r>
            <a:endParaRPr b="1"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associated by the group</a:t>
            </a:r>
            <a:endParaRPr b="1"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is vey low</a:t>
            </a:r>
            <a:endParaRPr b="1" sz="2600">
              <a:solidFill>
                <a:srgbClr val="004B53"/>
              </a:solidFill>
            </a:endParaRPr>
          </a:p>
        </p:txBody>
      </p:sp>
      <p:pic>
        <p:nvPicPr>
          <p:cNvPr id="128" name="Google Shape;128;g215de17bcbe_0_37"/>
          <p:cNvPicPr preferRelativeResize="0"/>
          <p:nvPr/>
        </p:nvPicPr>
        <p:blipFill rotWithShape="1">
          <a:blip r:embed="rId3">
            <a:alphaModFix/>
          </a:blip>
          <a:srcRect b="0" l="0" r="0" t="0"/>
          <a:stretch/>
        </p:blipFill>
        <p:spPr>
          <a:xfrm>
            <a:off x="3361663" y="1537200"/>
            <a:ext cx="5610225" cy="339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15de17bcbe_0_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chemeClr val="dk1"/>
                </a:solidFill>
                <a:highlight>
                  <a:srgbClr val="FFFFFF"/>
                </a:highlight>
                <a:latin typeface="Roboto"/>
                <a:ea typeface="Roboto"/>
                <a:cs typeface="Roboto"/>
                <a:sym typeface="Roboto"/>
              </a:rPr>
              <a:t>Count of repeated guest </a:t>
            </a:r>
            <a:r>
              <a:rPr b="1" lang="en-US" sz="2400">
                <a:solidFill>
                  <a:srgbClr val="FF9900"/>
                </a:solidFill>
                <a:highlight>
                  <a:srgbClr val="FFFFFF"/>
                </a:highlight>
                <a:latin typeface="Roboto"/>
                <a:ea typeface="Roboto"/>
                <a:cs typeface="Roboto"/>
                <a:sym typeface="Roboto"/>
              </a:rPr>
              <a:t>:</a:t>
            </a:r>
            <a:endParaRPr b="1" sz="4000">
              <a:solidFill>
                <a:srgbClr val="FF9900"/>
              </a:solidFill>
            </a:endParaRPr>
          </a:p>
        </p:txBody>
      </p:sp>
      <p:sp>
        <p:nvSpPr>
          <p:cNvPr id="134" name="Google Shape;134;g215de17bcbe_0_46"/>
          <p:cNvSpPr txBox="1"/>
          <p:nvPr>
            <p:ph idx="1" type="body"/>
          </p:nvPr>
        </p:nvSpPr>
        <p:spPr>
          <a:xfrm>
            <a:off x="311700" y="943276"/>
            <a:ext cx="8520600" cy="4090737"/>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Pie chart has been used to </a:t>
            </a:r>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Visualize the percentage </a:t>
            </a:r>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Distribution of repeated </a:t>
            </a:r>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Guest.</a:t>
            </a:r>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Repeated guests are very </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few which only 1.4 %.</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In order to retain the guests,</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management should take</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feedbacks from guests and</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SzPts val="1800"/>
              <a:buNone/>
            </a:pPr>
            <a:r>
              <a:rPr b="1" lang="en-US">
                <a:solidFill>
                  <a:srgbClr val="004B53"/>
                </a:solidFill>
                <a:highlight>
                  <a:srgbClr val="FFFFFF"/>
                </a:highlight>
                <a:latin typeface="Roboto"/>
                <a:ea typeface="Roboto"/>
                <a:cs typeface="Roboto"/>
                <a:sym typeface="Roboto"/>
              </a:rPr>
              <a:t> try to improve the services.</a:t>
            </a:r>
            <a:endParaRPr b="1">
              <a:solidFill>
                <a:srgbClr val="004B53"/>
              </a:solidFill>
            </a:endParaRPr>
          </a:p>
        </p:txBody>
      </p:sp>
      <p:pic>
        <p:nvPicPr>
          <p:cNvPr id="135" name="Google Shape;135;g215de17bcbe_0_46"/>
          <p:cNvPicPr preferRelativeResize="0"/>
          <p:nvPr/>
        </p:nvPicPr>
        <p:blipFill rotWithShape="1">
          <a:blip r:embed="rId3">
            <a:alphaModFix/>
          </a:blip>
          <a:srcRect b="0" l="0" r="0" t="0"/>
          <a:stretch/>
        </p:blipFill>
        <p:spPr>
          <a:xfrm>
            <a:off x="3671324" y="1537300"/>
            <a:ext cx="5372375" cy="324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15de17bcbe_0_54"/>
          <p:cNvSpPr txBox="1"/>
          <p:nvPr>
            <p:ph type="title"/>
          </p:nvPr>
        </p:nvSpPr>
        <p:spPr>
          <a:xfrm>
            <a:off x="311700" y="488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rgbClr val="FF9900"/>
                </a:solidFill>
                <a:highlight>
                  <a:srgbClr val="FFFFFF"/>
                </a:highlight>
                <a:latin typeface="Roboto"/>
                <a:ea typeface="Roboto"/>
                <a:cs typeface="Roboto"/>
                <a:sym typeface="Roboto"/>
              </a:rPr>
              <a:t> </a:t>
            </a:r>
            <a:r>
              <a:rPr b="1" lang="en-US" sz="2400">
                <a:solidFill>
                  <a:schemeClr val="dk1"/>
                </a:solidFill>
                <a:highlight>
                  <a:srgbClr val="FFFFFF"/>
                </a:highlight>
                <a:latin typeface="Roboto"/>
                <a:ea typeface="Roboto"/>
                <a:cs typeface="Roboto"/>
                <a:sym typeface="Roboto"/>
              </a:rPr>
              <a:t>In which month most of the bookings happened?</a:t>
            </a:r>
            <a:endParaRPr sz="4000">
              <a:solidFill>
                <a:schemeClr val="dk1"/>
              </a:solidFill>
            </a:endParaRPr>
          </a:p>
        </p:txBody>
      </p:sp>
      <p:sp>
        <p:nvSpPr>
          <p:cNvPr id="141" name="Google Shape;141;g215de17bcbe_0_54"/>
          <p:cNvSpPr txBox="1"/>
          <p:nvPr>
            <p:ph idx="1" type="body"/>
          </p:nvPr>
        </p:nvSpPr>
        <p:spPr>
          <a:xfrm>
            <a:off x="311700" y="1152475"/>
            <a:ext cx="8520600" cy="382275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In this bar chart July and</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 August months had</a:t>
            </a:r>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 the most Bookings. </a:t>
            </a:r>
            <a:endParaRPr b="1"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Summer vocation can </a:t>
            </a:r>
            <a:endParaRPr b="1"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be the reason for the</a:t>
            </a:r>
            <a:endParaRPr b="1" sz="2000">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2000">
                <a:solidFill>
                  <a:srgbClr val="004B53"/>
                </a:solidFill>
                <a:highlight>
                  <a:srgbClr val="FFFFFF"/>
                </a:highlight>
                <a:latin typeface="Roboto"/>
                <a:ea typeface="Roboto"/>
                <a:cs typeface="Roboto"/>
                <a:sym typeface="Roboto"/>
              </a:rPr>
              <a:t>bookings.</a:t>
            </a:r>
            <a:endParaRPr b="1" sz="2600">
              <a:solidFill>
                <a:srgbClr val="004B53"/>
              </a:solidFill>
            </a:endParaRPr>
          </a:p>
        </p:txBody>
      </p:sp>
      <p:pic>
        <p:nvPicPr>
          <p:cNvPr id="142" name="Google Shape;142;g215de17bcbe_0_54"/>
          <p:cNvPicPr preferRelativeResize="0"/>
          <p:nvPr/>
        </p:nvPicPr>
        <p:blipFill rotWithShape="1">
          <a:blip r:embed="rId3">
            <a:alphaModFix/>
          </a:blip>
          <a:srcRect b="0" l="0" r="0" t="0"/>
          <a:stretch/>
        </p:blipFill>
        <p:spPr>
          <a:xfrm>
            <a:off x="3126834" y="1558825"/>
            <a:ext cx="5705466"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15de17bcbe_0_62"/>
          <p:cNvSpPr txBox="1"/>
          <p:nvPr>
            <p:ph type="title"/>
          </p:nvPr>
        </p:nvSpPr>
        <p:spPr>
          <a:xfrm>
            <a:off x="311700" y="502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500">
                <a:solidFill>
                  <a:schemeClr val="dk1"/>
                </a:solidFill>
                <a:highlight>
                  <a:srgbClr val="FFFFFF"/>
                </a:highlight>
                <a:latin typeface="Roboto"/>
                <a:ea typeface="Roboto"/>
                <a:cs typeface="Roboto"/>
                <a:sym typeface="Roboto"/>
              </a:rPr>
              <a:t>Most preferred meal by customers :</a:t>
            </a:r>
            <a:endParaRPr sz="4100">
              <a:solidFill>
                <a:schemeClr val="dk1"/>
              </a:solidFill>
            </a:endParaRPr>
          </a:p>
        </p:txBody>
      </p:sp>
      <p:pic>
        <p:nvPicPr>
          <p:cNvPr id="148" name="Google Shape;148;g215de17bcbe_0_62"/>
          <p:cNvPicPr preferRelativeResize="0"/>
          <p:nvPr/>
        </p:nvPicPr>
        <p:blipFill rotWithShape="1">
          <a:blip r:embed="rId3">
            <a:alphaModFix/>
          </a:blip>
          <a:srcRect b="0" l="0" r="0" t="0"/>
          <a:stretch/>
        </p:blipFill>
        <p:spPr>
          <a:xfrm>
            <a:off x="2999999" y="1608550"/>
            <a:ext cx="5832289" cy="3219450"/>
          </a:xfrm>
          <a:prstGeom prst="rect">
            <a:avLst/>
          </a:prstGeom>
          <a:noFill/>
          <a:ln>
            <a:noFill/>
          </a:ln>
        </p:spPr>
      </p:pic>
      <p:sp>
        <p:nvSpPr>
          <p:cNvPr id="149" name="Google Shape;149;g215de17bcbe_0_62"/>
          <p:cNvSpPr txBox="1"/>
          <p:nvPr/>
        </p:nvSpPr>
        <p:spPr>
          <a:xfrm>
            <a:off x="67376" y="1097100"/>
            <a:ext cx="2932623" cy="3754331"/>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2000"/>
              <a:buFont typeface="Arial"/>
              <a:buNone/>
            </a:pPr>
            <a:r>
              <a:rPr b="1" i="0" lang="en-US" sz="2000" u="none" cap="none" strike="noStrike">
                <a:solidFill>
                  <a:srgbClr val="004B53"/>
                </a:solidFill>
                <a:highlight>
                  <a:srgbClr val="FFFFFF"/>
                </a:highlight>
                <a:latin typeface="Roboto"/>
                <a:ea typeface="Roboto"/>
                <a:cs typeface="Roboto"/>
                <a:sym typeface="Roboto"/>
              </a:rPr>
              <a:t>1.BB - (Bed and Breakfast)</a:t>
            </a:r>
            <a:endParaRPr b="1" i="0" sz="2000" u="none" cap="none" strike="noStrike">
              <a:solidFill>
                <a:srgbClr val="004B53"/>
              </a:solidFill>
              <a:highlight>
                <a:srgbClr val="FFFFFF"/>
              </a:highlight>
              <a:latin typeface="Roboto"/>
              <a:ea typeface="Roboto"/>
              <a:cs typeface="Roboto"/>
              <a:sym typeface="Roboto"/>
            </a:endParaRPr>
          </a:p>
          <a:p>
            <a:pPr indent="0" lvl="0" marL="0" marR="0" rtl="0" algn="l">
              <a:lnSpc>
                <a:spcPct val="115000"/>
              </a:lnSpc>
              <a:spcBef>
                <a:spcPts val="600"/>
              </a:spcBef>
              <a:spcAft>
                <a:spcPts val="0"/>
              </a:spcAft>
              <a:buClr>
                <a:srgbClr val="000000"/>
              </a:buClr>
              <a:buSzPts val="2000"/>
              <a:buFont typeface="Arial"/>
              <a:buNone/>
            </a:pPr>
            <a:r>
              <a:rPr b="1" i="0" lang="en-US" sz="2000" u="none" cap="none" strike="noStrike">
                <a:solidFill>
                  <a:srgbClr val="004B53"/>
                </a:solidFill>
                <a:highlight>
                  <a:srgbClr val="FFFFFF"/>
                </a:highlight>
                <a:latin typeface="Roboto"/>
                <a:ea typeface="Roboto"/>
                <a:cs typeface="Roboto"/>
                <a:sym typeface="Roboto"/>
              </a:rPr>
              <a:t>2.HB - (Half Bread) </a:t>
            </a:r>
            <a:endParaRPr b="1" i="0" sz="2000" u="none" cap="none" strike="noStrike">
              <a:solidFill>
                <a:srgbClr val="004B53"/>
              </a:solidFill>
              <a:highlight>
                <a:srgbClr val="FFFFFF"/>
              </a:highlight>
              <a:latin typeface="Roboto"/>
              <a:ea typeface="Roboto"/>
              <a:cs typeface="Roboto"/>
              <a:sym typeface="Roboto"/>
            </a:endParaRPr>
          </a:p>
          <a:p>
            <a:pPr indent="0" lvl="0" marL="0" marR="0" rtl="0" algn="l">
              <a:lnSpc>
                <a:spcPct val="115000"/>
              </a:lnSpc>
              <a:spcBef>
                <a:spcPts val="600"/>
              </a:spcBef>
              <a:spcAft>
                <a:spcPts val="0"/>
              </a:spcAft>
              <a:buClr>
                <a:srgbClr val="000000"/>
              </a:buClr>
              <a:buSzPts val="2000"/>
              <a:buFont typeface="Arial"/>
              <a:buNone/>
            </a:pPr>
            <a:r>
              <a:rPr b="1" i="0" lang="en-US" sz="2000" u="none" cap="none" strike="noStrike">
                <a:solidFill>
                  <a:srgbClr val="004B53"/>
                </a:solidFill>
                <a:highlight>
                  <a:srgbClr val="FFFFFF"/>
                </a:highlight>
                <a:latin typeface="Roboto"/>
                <a:ea typeface="Roboto"/>
                <a:cs typeface="Roboto"/>
                <a:sym typeface="Roboto"/>
              </a:rPr>
              <a:t>3.FB - (Full Board)</a:t>
            </a:r>
            <a:endParaRPr b="1" i="0" sz="2000" u="none" cap="none" strike="noStrike">
              <a:solidFill>
                <a:srgbClr val="004B53"/>
              </a:solidFill>
              <a:highlight>
                <a:srgbClr val="FFFFFF"/>
              </a:highlight>
              <a:latin typeface="Roboto"/>
              <a:ea typeface="Roboto"/>
              <a:cs typeface="Roboto"/>
              <a:sym typeface="Roboto"/>
            </a:endParaRPr>
          </a:p>
          <a:p>
            <a:pPr indent="0" lvl="0" marL="0" marR="0" rtl="0" algn="l">
              <a:lnSpc>
                <a:spcPct val="115000"/>
              </a:lnSpc>
              <a:spcBef>
                <a:spcPts val="600"/>
              </a:spcBef>
              <a:spcAft>
                <a:spcPts val="0"/>
              </a:spcAft>
              <a:buClr>
                <a:srgbClr val="000000"/>
              </a:buClr>
              <a:buSzPts val="2000"/>
              <a:buFont typeface="Arial"/>
              <a:buNone/>
            </a:pPr>
            <a:r>
              <a:rPr b="1" i="0" lang="en-US" sz="2000" u="none" cap="none" strike="noStrike">
                <a:solidFill>
                  <a:srgbClr val="004B53"/>
                </a:solidFill>
                <a:highlight>
                  <a:srgbClr val="FFFFFF"/>
                </a:highlight>
                <a:latin typeface="Roboto"/>
                <a:ea typeface="Roboto"/>
                <a:cs typeface="Roboto"/>
                <a:sym typeface="Roboto"/>
              </a:rPr>
              <a:t> 4.SC - (Self Catering)</a:t>
            </a:r>
            <a:endParaRPr b="1" i="0" sz="2000" u="none" cap="none" strike="noStrike">
              <a:solidFill>
                <a:srgbClr val="004B53"/>
              </a:solidFill>
              <a:highlight>
                <a:srgbClr val="FFFFFF"/>
              </a:highlight>
              <a:latin typeface="Roboto"/>
              <a:ea typeface="Roboto"/>
              <a:cs typeface="Roboto"/>
              <a:sym typeface="Roboto"/>
            </a:endParaRPr>
          </a:p>
          <a:p>
            <a:pPr indent="0" lvl="0" marL="0" marR="0" rtl="0" algn="l">
              <a:lnSpc>
                <a:spcPct val="115000"/>
              </a:lnSpc>
              <a:spcBef>
                <a:spcPts val="600"/>
              </a:spcBef>
              <a:spcAft>
                <a:spcPts val="0"/>
              </a:spcAft>
              <a:buClr>
                <a:srgbClr val="000000"/>
              </a:buClr>
              <a:buSzPts val="1200"/>
              <a:buFont typeface="Arial"/>
              <a:buNone/>
            </a:pPr>
            <a:r>
              <a:t/>
            </a:r>
            <a:endParaRPr b="1" i="0" sz="1200" u="none" cap="none" strike="noStrike">
              <a:solidFill>
                <a:srgbClr val="004B53"/>
              </a:solidFill>
              <a:highlight>
                <a:srgbClr val="FFFFFF"/>
              </a:highlight>
              <a:latin typeface="Roboto"/>
              <a:ea typeface="Roboto"/>
              <a:cs typeface="Roboto"/>
              <a:sym typeface="Roboto"/>
            </a:endParaRPr>
          </a:p>
          <a:p>
            <a:pPr indent="0" lvl="0" marL="0" marR="0" rtl="0" algn="l">
              <a:lnSpc>
                <a:spcPct val="115000"/>
              </a:lnSpc>
              <a:spcBef>
                <a:spcPts val="600"/>
              </a:spcBef>
              <a:spcAft>
                <a:spcPts val="500"/>
              </a:spcAft>
              <a:buClr>
                <a:srgbClr val="000000"/>
              </a:buClr>
              <a:buSzPts val="2000"/>
              <a:buFont typeface="Arial"/>
              <a:buNone/>
            </a:pPr>
            <a:r>
              <a:rPr b="1" i="0" lang="en-US" sz="2000" u="none" cap="none" strike="noStrike">
                <a:solidFill>
                  <a:srgbClr val="004B53"/>
                </a:solidFill>
                <a:highlight>
                  <a:srgbClr val="FFFFFF"/>
                </a:highlight>
                <a:latin typeface="Roboto"/>
                <a:ea typeface="Roboto"/>
                <a:cs typeface="Roboto"/>
                <a:sym typeface="Roboto"/>
              </a:rPr>
              <a:t>The  chart shows most of the customers prefer BB type Meal.</a:t>
            </a:r>
            <a:endParaRPr b="1" i="0" sz="2000" u="none" cap="none" strike="noStrike">
              <a:solidFill>
                <a:srgbClr val="004B53"/>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15de17bcbe_0_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chemeClr val="dk1"/>
                </a:solidFill>
                <a:highlight>
                  <a:srgbClr val="FFFFFF"/>
                </a:highlight>
                <a:latin typeface="Roboto"/>
                <a:ea typeface="Roboto"/>
                <a:cs typeface="Roboto"/>
                <a:sym typeface="Roboto"/>
              </a:rPr>
              <a:t>Most preferred room type by the customers :</a:t>
            </a:r>
            <a:endParaRPr b="1" sz="2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2800"/>
              <a:buNone/>
            </a:pPr>
            <a:r>
              <a:t/>
            </a:r>
            <a:endParaRPr b="1" sz="2400">
              <a:solidFill>
                <a:srgbClr val="FF9900"/>
              </a:solidFill>
              <a:highlight>
                <a:srgbClr val="FFFFFF"/>
              </a:highlight>
              <a:latin typeface="Roboto"/>
              <a:ea typeface="Roboto"/>
              <a:cs typeface="Roboto"/>
              <a:sym typeface="Roboto"/>
            </a:endParaRPr>
          </a:p>
        </p:txBody>
      </p:sp>
      <p:sp>
        <p:nvSpPr>
          <p:cNvPr id="155" name="Google Shape;155;g215de17bcbe_0_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200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lang="en-US" sz="2000">
                <a:solidFill>
                  <a:schemeClr val="accent2"/>
                </a:solidFill>
                <a:highlight>
                  <a:srgbClr val="FFFFFF"/>
                </a:highlight>
                <a:latin typeface="Roboto"/>
                <a:ea typeface="Roboto"/>
                <a:cs typeface="Roboto"/>
                <a:sym typeface="Roboto"/>
              </a:rPr>
              <a:t>Almost everytime </a:t>
            </a:r>
            <a:endParaRPr/>
          </a:p>
          <a:p>
            <a:pPr indent="0" lvl="0" marL="0" rtl="0" algn="l">
              <a:lnSpc>
                <a:spcPct val="115000"/>
              </a:lnSpc>
              <a:spcBef>
                <a:spcPts val="0"/>
              </a:spcBef>
              <a:spcAft>
                <a:spcPts val="0"/>
              </a:spcAft>
              <a:buSzPts val="1800"/>
              <a:buNone/>
            </a:pPr>
            <a:r>
              <a:rPr lang="en-US" sz="2000">
                <a:solidFill>
                  <a:schemeClr val="accent2"/>
                </a:solidFill>
                <a:highlight>
                  <a:srgbClr val="FFFFFF"/>
                </a:highlight>
                <a:latin typeface="Roboto"/>
                <a:ea typeface="Roboto"/>
                <a:cs typeface="Roboto"/>
                <a:sym typeface="Roboto"/>
              </a:rPr>
              <a:t>Most of the people</a:t>
            </a:r>
            <a:endParaRPr/>
          </a:p>
          <a:p>
            <a:pPr indent="0" lvl="0" marL="0" rtl="0" algn="l">
              <a:lnSpc>
                <a:spcPct val="115000"/>
              </a:lnSpc>
              <a:spcBef>
                <a:spcPts val="0"/>
              </a:spcBef>
              <a:spcAft>
                <a:spcPts val="0"/>
              </a:spcAft>
              <a:buSzPts val="1800"/>
              <a:buNone/>
            </a:pPr>
            <a:r>
              <a:rPr lang="en-US" sz="2000">
                <a:solidFill>
                  <a:schemeClr val="accent2"/>
                </a:solidFill>
                <a:highlight>
                  <a:srgbClr val="FFFFFF"/>
                </a:highlight>
                <a:latin typeface="Roboto"/>
                <a:ea typeface="Roboto"/>
                <a:cs typeface="Roboto"/>
                <a:sym typeface="Roboto"/>
              </a:rPr>
              <a:t> preferred Room</a:t>
            </a:r>
            <a:endParaRPr sz="200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lang="en-US" sz="2000">
                <a:solidFill>
                  <a:schemeClr val="accent2"/>
                </a:solidFill>
                <a:highlight>
                  <a:srgbClr val="FFFFFF"/>
                </a:highlight>
                <a:latin typeface="Roboto"/>
                <a:ea typeface="Roboto"/>
                <a:cs typeface="Roboto"/>
                <a:sym typeface="Roboto"/>
              </a:rPr>
              <a:t> type is 'A’.</a:t>
            </a:r>
            <a:endParaRPr sz="2600"/>
          </a:p>
        </p:txBody>
      </p:sp>
      <p:pic>
        <p:nvPicPr>
          <p:cNvPr id="156" name="Google Shape;156;g215de17bcbe_0_70"/>
          <p:cNvPicPr preferRelativeResize="0"/>
          <p:nvPr/>
        </p:nvPicPr>
        <p:blipFill rotWithShape="1">
          <a:blip r:embed="rId3">
            <a:alphaModFix/>
          </a:blip>
          <a:srcRect b="0" l="0" r="0" t="0"/>
          <a:stretch/>
        </p:blipFill>
        <p:spPr>
          <a:xfrm>
            <a:off x="2950988" y="1493600"/>
            <a:ext cx="6029325" cy="321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Project Summary</a:t>
            </a:r>
            <a:endParaRPr b="1"/>
          </a:p>
        </p:txBody>
      </p:sp>
      <p:sp>
        <p:nvSpPr>
          <p:cNvPr id="41" name="Google Shape;41;p13"/>
          <p:cNvSpPr txBox="1"/>
          <p:nvPr>
            <p:ph idx="1" type="body"/>
          </p:nvPr>
        </p:nvSpPr>
        <p:spPr>
          <a:xfrm>
            <a:off x="311700" y="1152475"/>
            <a:ext cx="8520600" cy="3641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The data related to hotel booking is dynamic for any hospitality business as it gives insights into booking activities of customers as well as channels.</a:t>
            </a:r>
            <a:endParaRPr/>
          </a:p>
          <a:p>
            <a:pPr indent="0" lvl="0" marL="11430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This projects covers the analysis of the provided dataset relating to hotel bookings for city hotel and resort hotel.</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Project activities has been Categorised as under:</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&gt;Defining the problem statement</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&gt;Collection and preparation of data by data cleaning ,treating outliers etc.</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&gt;Perform exploratory data analysis(EDA)</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&gt;Provide observations as well as recommendations based on the EDA.</a:t>
            </a:r>
            <a:endParaRPr b="1">
              <a:solidFill>
                <a:srgbClr val="004B53"/>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15de17bcbe_0_83"/>
          <p:cNvSpPr txBox="1"/>
          <p:nvPr>
            <p:ph type="title"/>
          </p:nvPr>
        </p:nvSpPr>
        <p:spPr>
          <a:xfrm>
            <a:off x="311700" y="445025"/>
            <a:ext cx="8520600" cy="5078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200">
                <a:solidFill>
                  <a:schemeClr val="accent2"/>
                </a:solidFill>
                <a:highlight>
                  <a:srgbClr val="FFFFFF"/>
                </a:highlight>
                <a:latin typeface="Roboto"/>
                <a:ea typeface="Roboto"/>
                <a:cs typeface="Roboto"/>
                <a:sym typeface="Roboto"/>
              </a:rPr>
              <a:t> </a:t>
            </a:r>
            <a:r>
              <a:rPr b="1" lang="en-US" sz="2400">
                <a:solidFill>
                  <a:srgbClr val="FF0000"/>
                </a:solidFill>
                <a:highlight>
                  <a:srgbClr val="FFFFFF"/>
                </a:highlight>
                <a:latin typeface="Roboto"/>
                <a:ea typeface="Roboto"/>
                <a:cs typeface="Roboto"/>
                <a:sym typeface="Roboto"/>
              </a:rPr>
              <a:t>Which Hotel type has the highest ADR? :</a:t>
            </a:r>
            <a:endParaRPr b="1" sz="2400">
              <a:solidFill>
                <a:srgbClr val="FF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2800"/>
              <a:buNone/>
            </a:pPr>
            <a:r>
              <a:t/>
            </a:r>
            <a:endParaRPr b="1" sz="2400">
              <a:solidFill>
                <a:srgbClr val="FF9900"/>
              </a:solidFill>
              <a:highlight>
                <a:srgbClr val="FFFFFF"/>
              </a:highlight>
              <a:latin typeface="Roboto"/>
              <a:ea typeface="Roboto"/>
              <a:cs typeface="Roboto"/>
              <a:sym typeface="Roboto"/>
            </a:endParaRPr>
          </a:p>
        </p:txBody>
      </p:sp>
      <p:sp>
        <p:nvSpPr>
          <p:cNvPr id="162" name="Google Shape;162;g215de17bcbe_0_83"/>
          <p:cNvSpPr txBox="1"/>
          <p:nvPr>
            <p:ph idx="1" type="body"/>
          </p:nvPr>
        </p:nvSpPr>
        <p:spPr>
          <a:xfrm>
            <a:off x="311700" y="924025"/>
            <a:ext cx="8520600" cy="421947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In this bar graph ,</a:t>
            </a:r>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Comparison of both</a:t>
            </a:r>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Hotels with respect </a:t>
            </a:r>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to ADR  i.e average </a:t>
            </a:r>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Daily rate.</a:t>
            </a:r>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City Hotel has the </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highest ADR. This</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means City Hotels</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are generating more</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revenue than the</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resort hotels. More </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the ADR, more is the </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revenue.</a:t>
            </a:r>
            <a:endParaRPr b="1">
              <a:solidFill>
                <a:srgbClr val="004B53"/>
              </a:solidFill>
            </a:endParaRPr>
          </a:p>
        </p:txBody>
      </p:sp>
      <p:pic>
        <p:nvPicPr>
          <p:cNvPr id="163" name="Google Shape;163;g215de17bcbe_0_83"/>
          <p:cNvPicPr preferRelativeResize="0"/>
          <p:nvPr/>
        </p:nvPicPr>
        <p:blipFill rotWithShape="1">
          <a:blip r:embed="rId3">
            <a:alphaModFix/>
          </a:blip>
          <a:srcRect b="0" l="0" r="0" t="0"/>
          <a:stretch/>
        </p:blipFill>
        <p:spPr>
          <a:xfrm>
            <a:off x="2756624" y="1422349"/>
            <a:ext cx="6173226" cy="331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15de17bcbe_0_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chemeClr val="dk1"/>
                </a:solidFill>
                <a:highlight>
                  <a:srgbClr val="FFFFFF"/>
                </a:highlight>
                <a:latin typeface="Roboto"/>
                <a:ea typeface="Roboto"/>
                <a:cs typeface="Roboto"/>
                <a:sym typeface="Roboto"/>
              </a:rPr>
              <a:t>ADR across different market segment :</a:t>
            </a:r>
            <a:endParaRPr sz="4000">
              <a:solidFill>
                <a:schemeClr val="dk1"/>
              </a:solidFill>
            </a:endParaRPr>
          </a:p>
        </p:txBody>
      </p:sp>
      <p:sp>
        <p:nvSpPr>
          <p:cNvPr id="169" name="Google Shape;169;g215de17bcbe_0_91"/>
          <p:cNvSpPr txBox="1"/>
          <p:nvPr>
            <p:ph idx="1" type="body"/>
          </p:nvPr>
        </p:nvSpPr>
        <p:spPr>
          <a:xfrm>
            <a:off x="311700" y="1039529"/>
            <a:ext cx="8520600" cy="402336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Seaborn  library is used for</a:t>
            </a:r>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making  the plot of </a:t>
            </a:r>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Market segment.</a:t>
            </a:r>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'Direct' and 'Online TA' are</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 contributing the most</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 in both types of hotels.</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Aviation segment</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 should focus on </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increasing the bookings </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of ‘Resort Hotel’.</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a:p>
        </p:txBody>
      </p:sp>
      <p:pic>
        <p:nvPicPr>
          <p:cNvPr id="170" name="Google Shape;170;g215de17bcbe_0_91"/>
          <p:cNvPicPr preferRelativeResize="0"/>
          <p:nvPr/>
        </p:nvPicPr>
        <p:blipFill rotWithShape="1">
          <a:blip r:embed="rId3">
            <a:alphaModFix/>
          </a:blip>
          <a:srcRect b="0" l="0" r="0" t="0"/>
          <a:stretch/>
        </p:blipFill>
        <p:spPr>
          <a:xfrm>
            <a:off x="3020198" y="1778473"/>
            <a:ext cx="5812101" cy="3124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15de17bcbe_0_99"/>
          <p:cNvSpPr txBox="1"/>
          <p:nvPr>
            <p:ph type="title"/>
          </p:nvPr>
        </p:nvSpPr>
        <p:spPr>
          <a:xfrm>
            <a:off x="311700" y="416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t>Number of guest according to different country :</a:t>
            </a:r>
            <a:endParaRPr b="1" sz="2400"/>
          </a:p>
        </p:txBody>
      </p:sp>
      <p:sp>
        <p:nvSpPr>
          <p:cNvPr id="176" name="Google Shape;176;g215de17bcbe_0_99"/>
          <p:cNvSpPr txBox="1"/>
          <p:nvPr>
            <p:ph idx="1" type="body"/>
          </p:nvPr>
        </p:nvSpPr>
        <p:spPr>
          <a:xfrm>
            <a:off x="311700" y="1152474"/>
            <a:ext cx="8520600" cy="388153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For this plot we have used seaborn</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Library to depict the no. of guest </a:t>
            </a:r>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According to different country</a:t>
            </a:r>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Most of the guest is  coming</a:t>
            </a:r>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From Portugal and Great Britain</a:t>
            </a:r>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Country.</a:t>
            </a:r>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After Portugal and  GBR</a:t>
            </a:r>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(Great Britain), France, Spain</a:t>
            </a:r>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 are the countries from</a:t>
            </a:r>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 where most of the  guests </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Came.</a:t>
            </a:r>
            <a:endParaRPr b="1">
              <a:solidFill>
                <a:srgbClr val="004B53"/>
              </a:solidFill>
              <a:latin typeface="Roboto"/>
              <a:ea typeface="Roboto"/>
              <a:cs typeface="Roboto"/>
              <a:sym typeface="Roboto"/>
            </a:endParaRPr>
          </a:p>
        </p:txBody>
      </p:sp>
      <p:pic>
        <p:nvPicPr>
          <p:cNvPr id="177" name="Google Shape;177;g215de17bcbe_0_99"/>
          <p:cNvPicPr preferRelativeResize="0"/>
          <p:nvPr/>
        </p:nvPicPr>
        <p:blipFill rotWithShape="1">
          <a:blip r:embed="rId3">
            <a:alphaModFix/>
          </a:blip>
          <a:srcRect b="0" l="0" r="0" t="0"/>
          <a:stretch/>
        </p:blipFill>
        <p:spPr>
          <a:xfrm>
            <a:off x="4049822" y="1631246"/>
            <a:ext cx="4586803" cy="317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Challenges</a:t>
            </a:r>
            <a:endParaRPr/>
          </a:p>
        </p:txBody>
      </p:sp>
      <p:sp>
        <p:nvSpPr>
          <p:cNvPr id="183" name="Google Shape;183;p16"/>
          <p:cNvSpPr txBox="1"/>
          <p:nvPr>
            <p:ph idx="1" type="body"/>
          </p:nvPr>
        </p:nvSpPr>
        <p:spPr>
          <a:xfrm>
            <a:off x="311700" y="1152474"/>
            <a:ext cx="8520600" cy="360240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Reading the dataset and understanding the meaning of columns.</a:t>
            </a:r>
            <a:endParaRPr/>
          </a:p>
          <a:p>
            <a:pPr indent="0" lvl="0" marL="11430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For answering some questions we should  know the  business model of  hotel  that how they work.</a:t>
            </a:r>
            <a:endParaRPr/>
          </a:p>
          <a:p>
            <a:pPr indent="0" lvl="0" marL="11430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Lots of column to work on takes lot of time to identify which column to select to start with.</a:t>
            </a:r>
            <a:endParaRPr/>
          </a:p>
          <a:p>
            <a:pPr indent="0" lvl="0" marL="11430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Lots of null  values in data set.</a:t>
            </a:r>
            <a:endParaRPr/>
          </a:p>
          <a:p>
            <a:pPr indent="0" lvl="0" marL="11430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Dataset contains a lot of duplications.</a:t>
            </a:r>
            <a:endParaRPr b="1">
              <a:solidFill>
                <a:srgbClr val="004B53"/>
              </a:solidFill>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a:solidFill>
                <a:schemeClr val="accent2"/>
              </a:solidFill>
            </a:endParaRPr>
          </a:p>
          <a:p>
            <a:pPr indent="-228600" lvl="0" marL="4572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FF0000"/>
                </a:solidFill>
                <a:latin typeface="Arial"/>
                <a:ea typeface="Arial"/>
                <a:cs typeface="Arial"/>
                <a:sym typeface="Arial"/>
              </a:rPr>
              <a:t>Suggestions to achieve business objective</a:t>
            </a:r>
            <a:br>
              <a:rPr b="1" lang="en-US">
                <a:solidFill>
                  <a:srgbClr val="004B53"/>
                </a:solidFill>
                <a:latin typeface="Roboto"/>
                <a:ea typeface="Roboto"/>
                <a:cs typeface="Roboto"/>
                <a:sym typeface="Roboto"/>
              </a:rPr>
            </a:br>
            <a:endParaRPr/>
          </a:p>
        </p:txBody>
      </p:sp>
      <p:sp>
        <p:nvSpPr>
          <p:cNvPr id="189" name="Google Shape;189;p17"/>
          <p:cNvSpPr txBox="1"/>
          <p:nvPr>
            <p:ph idx="1" type="body"/>
          </p:nvPr>
        </p:nvSpPr>
        <p:spPr>
          <a:xfrm>
            <a:off x="311700" y="1152475"/>
            <a:ext cx="8520600" cy="41865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Our main business objective was to rise bookings ,decrease cancellation and rise customer retention. Based on our examination ,some references we came up with are as follows :</a:t>
            </a:r>
            <a:endParaRPr/>
          </a:p>
          <a:p>
            <a:pPr indent="0" lvl="0" marL="11430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&gt;Additional public marketing can help raise the number of visitors from certain nations .Even after they leave, more effort can be taken to keep them by keeping in touch with them by personalized emails, phone ,calls etc.</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&gt;Agents and market sectors that bring in more clients should also be recognized</a:t>
            </a:r>
            <a:endParaRPr b="1">
              <a:solidFill>
                <a:srgbClr val="004B53"/>
              </a:solidFill>
              <a:latin typeface="Roboto"/>
              <a:ea typeface="Roboto"/>
              <a:cs typeface="Roboto"/>
              <a:sym typeface="Roboto"/>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With awards and incentives.</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&gt;Cancellation had a strong connection with new clients. If new clients are disposed to cancel ,further efforts should be taken to retain them by providing discounts and offers.</a:t>
            </a:r>
            <a:endParaRPr b="1">
              <a:solidFill>
                <a:srgbClr val="004B53"/>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311700" y="445025"/>
            <a:ext cx="8520600" cy="93138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FF0000"/>
                </a:solidFill>
              </a:rPr>
              <a:t>Suggestions to achieve business objective(continue)…</a:t>
            </a:r>
            <a:endParaRPr/>
          </a:p>
        </p:txBody>
      </p:sp>
      <p:sp>
        <p:nvSpPr>
          <p:cNvPr id="195" name="Google Shape;195;p18"/>
          <p:cNvSpPr txBox="1"/>
          <p:nvPr>
            <p:ph idx="1" type="body"/>
          </p:nvPr>
        </p:nvSpPr>
        <p:spPr>
          <a:xfrm>
            <a:off x="311700" y="1414913"/>
            <a:ext cx="8520600" cy="363835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&gt;Data of visitors stay can be used to send them personalized offers to maximize their chances of bookings.</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&gt;Launching loyalty customer programs to reward loyal customers.</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&gt;The period of each visitor stay can be utilized to create a clever pricing model that should prolong one’s stay.</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&gt;Extra efforts should be made to foster positive relationships with clients which can be done by sending them engaging emails such as “Thank You” and “Happy Holiday” etc.</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Good customer evaluations can have a significant impact on a hotel’s brand value and it is important to consider customer feedback and reviews in order to improve hotel amenities and the guest experience.</a:t>
            </a:r>
            <a:endParaRPr b="1">
              <a:solidFill>
                <a:srgbClr val="004B53"/>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a:t>
            </a:r>
            <a:endParaRPr/>
          </a:p>
        </p:txBody>
      </p:sp>
      <p:sp>
        <p:nvSpPr>
          <p:cNvPr id="201" name="Google Shape;201;p19"/>
          <p:cNvSpPr txBox="1"/>
          <p:nvPr>
            <p:ph idx="1" type="body"/>
          </p:nvPr>
        </p:nvSpPr>
        <p:spPr>
          <a:xfrm>
            <a:off x="311700" y="1152475"/>
            <a:ext cx="8520600" cy="3660158"/>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&gt;During Summer Season the hotels have get some no. of bookings than any other seasons. So, if You want to enjoy privacy You can book in remaining seasons.</a:t>
            </a:r>
            <a:endParaRPr b="1">
              <a:solidFill>
                <a:srgbClr val="004B53"/>
              </a:solidFill>
              <a:latin typeface="Roboto"/>
              <a:ea typeface="Roboto"/>
              <a:cs typeface="Roboto"/>
              <a:sym typeface="Roboto"/>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&gt;Majority of the Bookings happen through direct and online  as it is very easy and effective way.</a:t>
            </a:r>
            <a:endParaRPr/>
          </a:p>
          <a:p>
            <a:pPr indent="0" lvl="0" marL="11430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&gt;mostly 60% people prefer City hotel &amp; 40% people prefer Resort hotel.</a:t>
            </a:r>
            <a:endParaRPr/>
          </a:p>
          <a:p>
            <a:pPr indent="0" lvl="0" marL="0" rtl="0" algn="just">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  &gt;Adr of Resort hotel is slightly lower than that of City hotel. Hence, City hotel     seems to be making slightly more revenue.</a:t>
            </a:r>
            <a:endParaRPr b="1">
              <a:solidFill>
                <a:srgbClr val="004B53"/>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  &gt;Most of the booking is agent no.9 he is more than 25000 booked.</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  &gt;According to the analysis 70.1%  is non cancel booking While  29.9% booking    cancel in the Hotel.</a:t>
            </a:r>
            <a:endParaRPr b="1">
              <a:solidFill>
                <a:srgbClr val="004B53"/>
              </a:solidFill>
            </a:endParaRPr>
          </a:p>
          <a:p>
            <a:pPr indent="0" lvl="0" marL="1143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Conclusion(continue)…</a:t>
            </a:r>
            <a:endParaRPr/>
          </a:p>
        </p:txBody>
      </p:sp>
      <p:sp>
        <p:nvSpPr>
          <p:cNvPr id="207" name="Google Shape;207;p20"/>
          <p:cNvSpPr txBox="1"/>
          <p:nvPr>
            <p:ph idx="1" type="body"/>
          </p:nvPr>
        </p:nvSpPr>
        <p:spPr>
          <a:xfrm>
            <a:off x="311700" y="1087655"/>
            <a:ext cx="8520600" cy="398485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&gt;The parking space was not needed by 91.6% of the visitors while 8.3% of visitors only needed one parking space.</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&gt;Transient customer type is more which is 82.4 %. Percentage of Booking associated by the group is vey low.</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b="1" lang="en-US">
                <a:solidFill>
                  <a:srgbClr val="004B53"/>
                </a:solidFill>
                <a:highlight>
                  <a:srgbClr val="FFFFFF"/>
                </a:highlight>
                <a:latin typeface="Roboto"/>
                <a:ea typeface="Roboto"/>
                <a:cs typeface="Roboto"/>
                <a:sym typeface="Roboto"/>
              </a:rPr>
              <a:t>&gt;Repeated guests are very few which only 1.4 %. In order to retain the guests, management should take feedbacks from guests and try to improve the services.</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&gt;In this bar chart July and August months had the most Bookings. Summer vocation can be the reason for the bookings.</a:t>
            </a:r>
            <a:endParaRPr b="1">
              <a:solidFill>
                <a:srgbClr val="004B5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highlight>
                  <a:srgbClr val="FFFFFF"/>
                </a:highlight>
                <a:latin typeface="Roboto"/>
                <a:ea typeface="Roboto"/>
                <a:cs typeface="Roboto"/>
                <a:sym typeface="Roboto"/>
              </a:rPr>
              <a:t>&gt;Most of the guest is  coming From Portugal and Great Britain Country. </a:t>
            </a:r>
            <a:r>
              <a:rPr b="1" lang="en-US">
                <a:solidFill>
                  <a:srgbClr val="004B53"/>
                </a:solidFill>
                <a:latin typeface="Roboto"/>
                <a:ea typeface="Roboto"/>
                <a:cs typeface="Roboto"/>
                <a:sym typeface="Roboto"/>
              </a:rPr>
              <a:t>After Portugal and  GBR(Great Britain), France,Spain are the countries from where most of the  guests Came.</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idx="1" type="body"/>
          </p:nvPr>
        </p:nvSpPr>
        <p:spPr>
          <a:xfrm>
            <a:off x="311699" y="1453415"/>
            <a:ext cx="8197033" cy="2117558"/>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800"/>
              <a:buNone/>
            </a:pPr>
            <a:r>
              <a:rPr lang="en-US" sz="8000">
                <a:solidFill>
                  <a:schemeClr val="accent2"/>
                </a:solidFill>
              </a:rPr>
              <a:t>  </a:t>
            </a:r>
            <a:r>
              <a:rPr lang="en-US" sz="8000">
                <a:solidFill>
                  <a:schemeClr val="dk1"/>
                </a:solidFill>
              </a:rPr>
              <a:t>THANK YOU</a:t>
            </a:r>
            <a:endParaRPr sz="8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Content</a:t>
            </a:r>
            <a:endParaRPr/>
          </a:p>
        </p:txBody>
      </p:sp>
      <p:sp>
        <p:nvSpPr>
          <p:cNvPr id="47" name="Google Shape;47;p14"/>
          <p:cNvSpPr txBox="1"/>
          <p:nvPr>
            <p:ph idx="1" type="body"/>
          </p:nvPr>
        </p:nvSpPr>
        <p:spPr>
          <a:xfrm>
            <a:off x="311700" y="1152475"/>
            <a:ext cx="8520600" cy="3150018"/>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&gt;Problem statement</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&gt;Data Collection</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&gt;Python libraries used</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&gt;Data cleaning and manipulation</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&gt;EDA and data visualization</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&gt;Challenges</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&gt;Suggestions to achieve business objective</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&gt;Conclusion</a:t>
            </a:r>
            <a:endParaRPr/>
          </a:p>
          <a:p>
            <a:pPr indent="0" lvl="0" marL="114300" rtl="0" algn="l">
              <a:lnSpc>
                <a:spcPct val="115000"/>
              </a:lnSpc>
              <a:spcBef>
                <a:spcPts val="0"/>
              </a:spcBef>
              <a:spcAft>
                <a:spcPts val="0"/>
              </a:spcAft>
              <a:buSzPts val="1800"/>
              <a:buNone/>
            </a:pPr>
            <a:r>
              <a:t/>
            </a:r>
            <a:endParaRPr>
              <a:solidFill>
                <a:schemeClr val="accent2"/>
              </a:solidFill>
            </a:endParaRPr>
          </a:p>
          <a:p>
            <a:pPr indent="0" lvl="0" marL="114300" rtl="0" algn="l">
              <a:lnSpc>
                <a:spcPct val="115000"/>
              </a:lnSpc>
              <a:spcBef>
                <a:spcPts val="0"/>
              </a:spcBef>
              <a:spcAft>
                <a:spcPts val="0"/>
              </a:spcAft>
              <a:buSzPts val="1800"/>
              <a:buNone/>
            </a:pPr>
            <a:r>
              <a:t/>
            </a:r>
            <a:endParaRPr>
              <a:solidFill>
                <a:schemeClr val="accent2"/>
              </a:solidFill>
            </a:endParaRPr>
          </a:p>
          <a:p>
            <a:pPr indent="0" lvl="0" marL="1143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t>Problem statement</a:t>
            </a:r>
            <a:endParaRPr/>
          </a:p>
        </p:txBody>
      </p:sp>
      <p:sp>
        <p:nvSpPr>
          <p:cNvPr id="53" name="Google Shape;53;p2"/>
          <p:cNvSpPr txBox="1"/>
          <p:nvPr>
            <p:ph idx="1" type="body"/>
          </p:nvPr>
        </p:nvSpPr>
        <p:spPr>
          <a:xfrm>
            <a:off x="311700" y="1152474"/>
            <a:ext cx="8520600" cy="3914378"/>
          </a:xfrm>
          <a:prstGeom prst="rect">
            <a:avLst/>
          </a:prstGeom>
          <a:noFill/>
          <a:ln>
            <a:noFill/>
          </a:ln>
        </p:spPr>
        <p:txBody>
          <a:bodyPr anchorCtr="0" anchor="t" bIns="91425" lIns="91425" spcFirstLastPara="1" rIns="91425" wrap="square" tIns="91425">
            <a:noAutofit/>
          </a:bodyPr>
          <a:lstStyle/>
          <a:p>
            <a:pPr indent="0" lvl="0" marL="114300" rtl="0" algn="just">
              <a:lnSpc>
                <a:spcPct val="100000"/>
              </a:lnSpc>
              <a:spcBef>
                <a:spcPts val="0"/>
              </a:spcBef>
              <a:spcAft>
                <a:spcPts val="0"/>
              </a:spcAft>
              <a:buSzPts val="1800"/>
              <a:buNone/>
            </a:pPr>
            <a:r>
              <a:rPr b="1" lang="en-US">
                <a:solidFill>
                  <a:srgbClr val="004B53"/>
                </a:solidFill>
                <a:latin typeface="Roboto"/>
                <a:ea typeface="Roboto"/>
                <a:cs typeface="Roboto"/>
                <a:sym typeface="Roboto"/>
              </a:rPr>
              <a:t>For this project we will be analyzing Hotel Booking data. This data  set encloses booking information for a city hotel and a resort hotel,  and it contains information such as when the booking was made,  length of stay, the number of adults, children or babies and the  number of vacant parking spaces.</a:t>
            </a:r>
            <a:endParaRPr/>
          </a:p>
          <a:p>
            <a:pPr indent="0" lvl="0" marL="114300" rtl="0" algn="just">
              <a:lnSpc>
                <a:spcPct val="100000"/>
              </a:lnSpc>
              <a:spcBef>
                <a:spcPts val="0"/>
              </a:spcBef>
              <a:spcAft>
                <a:spcPts val="0"/>
              </a:spcAft>
              <a:buSzPts val="1800"/>
              <a:buNone/>
            </a:pPr>
            <a:r>
              <a:t/>
            </a:r>
            <a:endParaRPr b="1" sz="1600">
              <a:solidFill>
                <a:schemeClr val="lt1"/>
              </a:solidFill>
              <a:latin typeface="Montserrat"/>
              <a:ea typeface="Montserrat"/>
              <a:cs typeface="Montserrat"/>
              <a:sym typeface="Montserrat"/>
            </a:endParaRPr>
          </a:p>
          <a:p>
            <a:pPr indent="0" lvl="0" marL="114300" rtl="0" algn="just">
              <a:lnSpc>
                <a:spcPct val="100000"/>
              </a:lnSpc>
              <a:spcBef>
                <a:spcPts val="0"/>
              </a:spcBef>
              <a:spcAft>
                <a:spcPts val="0"/>
              </a:spcAft>
              <a:buSzPts val="1800"/>
              <a:buNone/>
            </a:pPr>
            <a:r>
              <a:rPr b="1" lang="en-US">
                <a:solidFill>
                  <a:srgbClr val="004B53"/>
                </a:solidFill>
                <a:latin typeface="Roboto"/>
                <a:ea typeface="Roboto"/>
                <a:cs typeface="Roboto"/>
                <a:sym typeface="Roboto"/>
              </a:rPr>
              <a:t>The main objective behind this project is to explore and analyze data to determine important factors that manage the booking and give insights to hotel management, which can implement various campaigns to increase the business and performance.</a:t>
            </a:r>
            <a:endParaRPr/>
          </a:p>
          <a:p>
            <a:pPr indent="0" lvl="0" marL="114300" rtl="0" algn="just">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114300" rtl="0" algn="just">
              <a:lnSpc>
                <a:spcPct val="100000"/>
              </a:lnSpc>
              <a:spcBef>
                <a:spcPts val="0"/>
              </a:spcBef>
              <a:spcAft>
                <a:spcPts val="0"/>
              </a:spcAft>
              <a:buSzPts val="1800"/>
              <a:buNone/>
            </a:pPr>
            <a:r>
              <a:rPr b="1" lang="en-US" sz="1600">
                <a:solidFill>
                  <a:srgbClr val="004B53"/>
                </a:solidFill>
                <a:latin typeface="Roboto"/>
                <a:ea typeface="Roboto"/>
                <a:cs typeface="Roboto"/>
                <a:sym typeface="Roboto"/>
              </a:rPr>
              <a:t>Hotel industry is a very unstable industry and the booking depends on  below factors and many more.</a:t>
            </a:r>
            <a:endParaRPr/>
          </a:p>
          <a:p>
            <a:pPr indent="0" lvl="0" marL="114300" rtl="0" algn="just">
              <a:lnSpc>
                <a:spcPct val="115000"/>
              </a:lnSpc>
              <a:spcBef>
                <a:spcPts val="0"/>
              </a:spcBef>
              <a:spcAft>
                <a:spcPts val="0"/>
              </a:spcAft>
              <a:buSzPts val="1800"/>
              <a:buNone/>
            </a:pPr>
            <a:r>
              <a:t/>
            </a:r>
            <a:endParaRPr b="1" sz="1600">
              <a:solidFill>
                <a:srgbClr val="3A484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txBox="1"/>
          <p:nvPr>
            <p:ph type="title"/>
          </p:nvPr>
        </p:nvSpPr>
        <p:spPr>
          <a:xfrm>
            <a:off x="311700" y="445025"/>
            <a:ext cx="8520600" cy="63074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FF0000"/>
                </a:solidFill>
              </a:rPr>
              <a:t>Work flow separation </a:t>
            </a:r>
            <a:br>
              <a:rPr b="1" lang="en-US">
                <a:solidFill>
                  <a:srgbClr val="FF0000"/>
                </a:solidFill>
              </a:rPr>
            </a:br>
            <a:endParaRPr b="1">
              <a:solidFill>
                <a:srgbClr val="FF0000"/>
              </a:solidFill>
            </a:endParaRPr>
          </a:p>
        </p:txBody>
      </p:sp>
      <p:sp>
        <p:nvSpPr>
          <p:cNvPr id="59" name="Google Shape;59;p3"/>
          <p:cNvSpPr/>
          <p:nvPr/>
        </p:nvSpPr>
        <p:spPr>
          <a:xfrm>
            <a:off x="311700" y="1464527"/>
            <a:ext cx="8200398" cy="3233948"/>
          </a:xfrm>
          <a:prstGeom prst="rect">
            <a:avLst/>
          </a:prstGeom>
          <a:solidFill>
            <a:schemeClr val="dk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4B53"/>
                </a:solidFill>
                <a:latin typeface="Roboto"/>
                <a:ea typeface="Roboto"/>
                <a:cs typeface="Roboto"/>
                <a:sym typeface="Roboto"/>
              </a:rPr>
              <a:t>So we have divided our work flow into following 3 Steps: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Roboto"/>
              <a:ea typeface="Roboto"/>
              <a:cs typeface="Roboto"/>
              <a:sym typeface="Roboto"/>
            </a:endParaRPr>
          </a:p>
        </p:txBody>
      </p:sp>
      <p:sp>
        <p:nvSpPr>
          <p:cNvPr id="60" name="Google Shape;60;p3"/>
          <p:cNvSpPr txBox="1"/>
          <p:nvPr/>
        </p:nvSpPr>
        <p:spPr>
          <a:xfrm>
            <a:off x="591671" y="2205318"/>
            <a:ext cx="1764254" cy="3119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a:off x="441064" y="2205317"/>
            <a:ext cx="2033195" cy="1043491"/>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Data collection and understanding</a:t>
            </a:r>
            <a:endParaRPr b="1" i="0" sz="1600" u="none" cap="none" strike="noStrike">
              <a:solidFill>
                <a:schemeClr val="lt1"/>
              </a:solidFill>
              <a:latin typeface="Arial"/>
              <a:ea typeface="Arial"/>
              <a:cs typeface="Arial"/>
              <a:sym typeface="Arial"/>
            </a:endParaRPr>
          </a:p>
        </p:txBody>
      </p:sp>
      <p:sp>
        <p:nvSpPr>
          <p:cNvPr id="62" name="Google Shape;62;p3"/>
          <p:cNvSpPr/>
          <p:nvPr/>
        </p:nvSpPr>
        <p:spPr>
          <a:xfrm>
            <a:off x="2753958" y="2205318"/>
            <a:ext cx="2205317" cy="104349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Data cleaning and manipulation</a:t>
            </a:r>
            <a:endParaRPr b="1" i="0" sz="1600" u="none" cap="none" strike="noStrike">
              <a:solidFill>
                <a:schemeClr val="lt1"/>
              </a:solidFill>
              <a:latin typeface="Arial"/>
              <a:ea typeface="Arial"/>
              <a:cs typeface="Arial"/>
              <a:sym typeface="Arial"/>
            </a:endParaRPr>
          </a:p>
        </p:txBody>
      </p:sp>
      <p:sp>
        <p:nvSpPr>
          <p:cNvPr id="63" name="Google Shape;63;p3"/>
          <p:cNvSpPr/>
          <p:nvPr/>
        </p:nvSpPr>
        <p:spPr>
          <a:xfrm>
            <a:off x="5271247" y="2205318"/>
            <a:ext cx="2485017" cy="104349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Exploratory data analysis(EDA)</a:t>
            </a:r>
            <a:endParaRPr b="1" i="0" sz="16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solidFill>
                  <a:srgbClr val="FF0000"/>
                </a:solidFill>
              </a:rPr>
              <a:t>Data collection</a:t>
            </a:r>
            <a:endParaRPr sz="3200">
              <a:solidFill>
                <a:srgbClr val="FF0000"/>
              </a:solidFill>
            </a:endParaRPr>
          </a:p>
        </p:txBody>
      </p:sp>
      <p:sp>
        <p:nvSpPr>
          <p:cNvPr id="69" name="Google Shape;69;p4"/>
          <p:cNvSpPr txBox="1"/>
          <p:nvPr>
            <p:ph idx="1" type="body"/>
          </p:nvPr>
        </p:nvSpPr>
        <p:spPr>
          <a:xfrm>
            <a:off x="311700" y="1152475"/>
            <a:ext cx="8520600" cy="382831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1600">
                <a:solidFill>
                  <a:srgbClr val="004B53"/>
                </a:solidFill>
                <a:latin typeface="Roboto"/>
                <a:ea typeface="Roboto"/>
                <a:cs typeface="Roboto"/>
                <a:sym typeface="Roboto"/>
              </a:rPr>
              <a:t>After collecting data it’s very important to understand it. We have hotel booking in which we have 119390 rows and 32 columns. Let’s understand these 32 columns</a:t>
            </a:r>
            <a:r>
              <a:rPr lang="en-US" sz="1200">
                <a:solidFill>
                  <a:srgbClr val="004B53"/>
                </a:solidFill>
              </a:rPr>
              <a:t>.</a:t>
            </a:r>
            <a:endParaRPr/>
          </a:p>
          <a:p>
            <a:pPr indent="-228600" lvl="0" marL="457200" rtl="0" algn="l">
              <a:lnSpc>
                <a:spcPct val="115000"/>
              </a:lnSpc>
              <a:spcBef>
                <a:spcPts val="0"/>
              </a:spcBef>
              <a:spcAft>
                <a:spcPts val="0"/>
              </a:spcAft>
              <a:buSzPts val="1800"/>
              <a:buNone/>
            </a:pPr>
            <a:r>
              <a:t/>
            </a:r>
            <a:endParaRPr sz="1200">
              <a:solidFill>
                <a:srgbClr val="004B53"/>
              </a:solidFill>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Description of data:</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hotel: Resort Hotel or City hotel.</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is canceled: Value indicating if the booking was cancelled (1) or not (0).</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lead time: Number of days that elapsed between the entering date of the booking and the arrival date.</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Arrival date year: Year of arrival date.</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Arrival date month: Month of arrival date.</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Arrival date day of month: Day of arrival date.</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Stays in weekend nights: Number of weekend nights.</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Stays in week nights: Number of week nights.</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adults : Number of adults.</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children : Number of babies.</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meal : Type of meal booked.</a:t>
            </a:r>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country : Country of origin.</a:t>
            </a:r>
            <a:endParaRPr/>
          </a:p>
          <a:p>
            <a:pPr indent="-228600" lvl="0" marL="457200" rtl="0" algn="l">
              <a:lnSpc>
                <a:spcPct val="115000"/>
              </a:lnSpc>
              <a:spcBef>
                <a:spcPts val="0"/>
              </a:spcBef>
              <a:spcAft>
                <a:spcPts val="0"/>
              </a:spcAft>
              <a:buSzPts val="1800"/>
              <a:buNone/>
            </a:pPr>
            <a:r>
              <a:t/>
            </a:r>
            <a:endParaRPr sz="1200">
              <a:solidFill>
                <a:srgbClr val="004B5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solidFill>
                  <a:srgbClr val="FF0000"/>
                </a:solidFill>
              </a:rPr>
              <a:t>Data collection</a:t>
            </a:r>
            <a:endParaRPr b="1" sz="3200">
              <a:solidFill>
                <a:srgbClr val="FF0000"/>
              </a:solidFill>
            </a:endParaRPr>
          </a:p>
        </p:txBody>
      </p:sp>
      <p:sp>
        <p:nvSpPr>
          <p:cNvPr id="75" name="Google Shape;75;p5"/>
          <p:cNvSpPr txBox="1"/>
          <p:nvPr>
            <p:ph idx="1" type="body"/>
          </p:nvPr>
        </p:nvSpPr>
        <p:spPr>
          <a:xfrm>
            <a:off x="129091" y="1152474"/>
            <a:ext cx="8875059" cy="3903619"/>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Market_segment : Market segment designation (TA/TO).</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Distribution_channel : Booking distribution channel (TA/TO).</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Is_repeated_guest : is a repeat guest (1) or not (0).</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Previous_cancellations : Number of previous bookings which were cancelled by the customer prior the current booking.</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Previous_booking_not_cancelled : Number of previous bookings not cancelled by the customer prior to the current booking.</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Reserved_room_type : Code of room type resereved.</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Assigned_room_type : Code for the type of room assigned to the booking.</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Booking_changes : Number of changes made to the booking from the moment the booking was entered on the PMS (Hotel property management systems) untill the moment of check-in or cancellation.</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Deposite_type : No deposit, Non refund, Refundable.</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Agent: ID of the travel agency that made the booking.</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Company: ID of the company/ entity that made the booking.</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Days_in_waiting_list : Number of days the booking.</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Customer_type :  type of customer. Contract, Group, Transient, Transient party.</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Adr : Average daily rate as defined by dividing the sum of all lodging transactions by the total number of staying nights.</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Required_car_parking_spaces : Number of car parking spaces required by the customer.</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total_of_special_request : Number of special requests made by the customer (e.g double bed or high floor).</a:t>
            </a:r>
            <a:endParaRPr b="1" sz="1200">
              <a:latin typeface="Roboto"/>
              <a:ea typeface="Roboto"/>
              <a:cs typeface="Roboto"/>
              <a:sym typeface="Roboto"/>
            </a:endParaRPr>
          </a:p>
          <a:p>
            <a:pPr indent="0" lvl="0" marL="114300" rtl="0" algn="l">
              <a:lnSpc>
                <a:spcPct val="115000"/>
              </a:lnSpc>
              <a:spcBef>
                <a:spcPts val="0"/>
              </a:spcBef>
              <a:spcAft>
                <a:spcPts val="0"/>
              </a:spcAft>
              <a:buSzPts val="1800"/>
              <a:buNone/>
            </a:pPr>
            <a:r>
              <a:rPr b="1" lang="en-US" sz="1200">
                <a:solidFill>
                  <a:srgbClr val="004B53"/>
                </a:solidFill>
                <a:latin typeface="Roboto"/>
                <a:ea typeface="Roboto"/>
                <a:cs typeface="Roboto"/>
                <a:sym typeface="Roboto"/>
              </a:rPr>
              <a:t>Reservation_status: Reservation last status.</a:t>
            </a:r>
            <a:endParaRPr b="1" sz="1200">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sz="1200">
              <a:solidFill>
                <a:srgbClr val="004B5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Python libraries used</a:t>
            </a:r>
            <a:endParaRPr b="1"/>
          </a:p>
        </p:txBody>
      </p:sp>
      <p:sp>
        <p:nvSpPr>
          <p:cNvPr id="81" name="Google Shape;8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&gt;Numpy</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&gt;Pandas </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&gt;Matplotlib</a:t>
            </a:r>
            <a:endParaRPr/>
          </a:p>
          <a:p>
            <a:pPr indent="0" lvl="0" marL="11430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&gt;Seaborn</a:t>
            </a:r>
            <a:endParaRPr b="1">
              <a:solidFill>
                <a:srgbClr val="004B5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15d48b9749_0_0"/>
          <p:cNvSpPr txBox="1"/>
          <p:nvPr>
            <p:ph type="title"/>
          </p:nvPr>
        </p:nvSpPr>
        <p:spPr>
          <a:xfrm>
            <a:off x="-1251800" y="183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US" sz="2700">
                <a:solidFill>
                  <a:srgbClr val="FF0000"/>
                </a:solidFill>
              </a:rPr>
              <a:t>Data cleaning and manipulation</a:t>
            </a:r>
            <a:endParaRPr sz="2700">
              <a:solidFill>
                <a:srgbClr val="FF0000"/>
              </a:solidFill>
            </a:endParaRPr>
          </a:p>
        </p:txBody>
      </p:sp>
      <p:sp>
        <p:nvSpPr>
          <p:cNvPr id="87" name="Google Shape;87;g215d48b9749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Given data has 31994 duplicate values. So the duplicate values are dropped by using duplicates().</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US">
                <a:solidFill>
                  <a:srgbClr val="004B53"/>
                </a:solidFill>
                <a:latin typeface="Roboto"/>
                <a:ea typeface="Roboto"/>
                <a:cs typeface="Roboto"/>
                <a:sym typeface="Roboto"/>
              </a:rPr>
              <a:t>Data has 4 columns that have missing values and those columns are company(82137), agent(12193), country(452) and children(4). So the missing values of columns company, agent and children are replaced by 0 and the missing values of column country are replaced by others by using fillna().</a:t>
            </a:r>
            <a:endParaRPr b="1">
              <a:solidFill>
                <a:srgbClr val="004B53"/>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a:solidFill>
                <a:srgbClr val="004B5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2023-01-05T18:07:54Z</dcterms:created>
  <dc:creator>Mamrez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bc4f6c03dc0d4abc9604411b174449b3</vt:lpwstr>
  </property>
</Properties>
</file>