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89" r:id="rId5"/>
    <p:sldId id="259" r:id="rId6"/>
    <p:sldId id="260" r:id="rId7"/>
    <p:sldId id="261" r:id="rId8"/>
    <p:sldId id="262" r:id="rId9"/>
    <p:sldId id="263" r:id="rId10"/>
    <p:sldId id="264" r:id="rId11"/>
    <p:sldId id="266" r:id="rId12"/>
    <p:sldId id="281" r:id="rId13"/>
    <p:sldId id="267" r:id="rId14"/>
    <p:sldId id="282" r:id="rId15"/>
    <p:sldId id="283" r:id="rId16"/>
    <p:sldId id="284" r:id="rId17"/>
    <p:sldId id="285" r:id="rId18"/>
    <p:sldId id="286" r:id="rId19"/>
    <p:sldId id="287" r:id="rId20"/>
    <p:sldId id="28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2" d="100"/>
          <a:sy n="102" d="100"/>
        </p:scale>
        <p:origin x="-44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CC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3200" b="1" i="0">
                <a:solidFill>
                  <a:srgbClr val="124F5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CC0000"/>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CC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602980" y="67056"/>
            <a:ext cx="348996" cy="358139"/>
          </a:xfrm>
          <a:prstGeom prst="rect">
            <a:avLst/>
          </a:prstGeom>
        </p:spPr>
      </p:pic>
      <p:sp>
        <p:nvSpPr>
          <p:cNvPr id="2" name="Holder 2"/>
          <p:cNvSpPr>
            <a:spLocks noGrp="1"/>
          </p:cNvSpPr>
          <p:nvPr>
            <p:ph type="title"/>
          </p:nvPr>
        </p:nvSpPr>
        <p:spPr>
          <a:xfrm>
            <a:off x="1880234" y="938530"/>
            <a:ext cx="5383530" cy="696594"/>
          </a:xfrm>
          <a:prstGeom prst="rect">
            <a:avLst/>
          </a:prstGeom>
        </p:spPr>
        <p:txBody>
          <a:bodyPr wrap="square" lIns="0" tIns="0" rIns="0" bIns="0">
            <a:spAutoFit/>
          </a:bodyPr>
          <a:lstStyle>
            <a:lvl1pPr>
              <a:defRPr sz="4400" b="1" i="0">
                <a:solidFill>
                  <a:srgbClr val="CC0000"/>
                </a:solidFill>
                <a:latin typeface="Verdana"/>
                <a:cs typeface="Verdana"/>
              </a:defRPr>
            </a:lvl1pPr>
          </a:lstStyle>
          <a:p>
            <a:endParaRPr/>
          </a:p>
        </p:txBody>
      </p:sp>
      <p:sp>
        <p:nvSpPr>
          <p:cNvPr id="3" name="Holder 3"/>
          <p:cNvSpPr>
            <a:spLocks noGrp="1"/>
          </p:cNvSpPr>
          <p:nvPr>
            <p:ph type="body" idx="1"/>
          </p:nvPr>
        </p:nvSpPr>
        <p:spPr>
          <a:xfrm>
            <a:off x="1510030" y="1646992"/>
            <a:ext cx="6123939" cy="1489710"/>
          </a:xfrm>
          <a:prstGeom prst="rect">
            <a:avLst/>
          </a:prstGeom>
        </p:spPr>
        <p:txBody>
          <a:bodyPr wrap="square" lIns="0" tIns="0" rIns="0" bIns="0">
            <a:spAutoFit/>
          </a:bodyPr>
          <a:lstStyle>
            <a:lvl1pPr>
              <a:defRPr sz="3200" b="1" i="0">
                <a:solidFill>
                  <a:srgbClr val="124F5C"/>
                </a:solidFill>
                <a:latin typeface="Verdana"/>
                <a:cs typeface="Verdan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4/26/2023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5.xml"/><Relationship Id="rId4" Type="http://schemas.openxmlformats.org/officeDocument/2006/relationships/image" Target="../media/image23.jpg"/></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5.xml"/><Relationship Id="rId5" Type="http://schemas.openxmlformats.org/officeDocument/2006/relationships/image" Target="../media/image29.jpg"/><Relationship Id="rId4" Type="http://schemas.openxmlformats.org/officeDocument/2006/relationships/image" Target="../media/image2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938530"/>
            <a:ext cx="6629400" cy="690574"/>
          </a:xfrm>
          <a:prstGeom prst="rect">
            <a:avLst/>
          </a:prstGeom>
        </p:spPr>
        <p:txBody>
          <a:bodyPr vert="horz" wrap="square" lIns="0" tIns="13335" rIns="0" bIns="0" rtlCol="0">
            <a:spAutoFit/>
          </a:bodyPr>
          <a:lstStyle/>
          <a:p>
            <a:pPr marL="15875">
              <a:lnSpc>
                <a:spcPct val="100000"/>
              </a:lnSpc>
              <a:spcBef>
                <a:spcPts val="105"/>
              </a:spcBef>
            </a:pPr>
            <a:r>
              <a:rPr lang="en-US" dirty="0" smtClean="0"/>
              <a:t> </a:t>
            </a:r>
            <a:r>
              <a:rPr dirty="0" smtClean="0"/>
              <a:t>Capstone</a:t>
            </a:r>
            <a:r>
              <a:rPr spc="-85" dirty="0" smtClean="0"/>
              <a:t> </a:t>
            </a:r>
            <a:r>
              <a:rPr dirty="0" smtClean="0"/>
              <a:t>Project</a:t>
            </a:r>
            <a:r>
              <a:rPr lang="en-US" dirty="0" smtClean="0"/>
              <a:t>-4</a:t>
            </a:r>
            <a:endParaRPr dirty="0"/>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1896745" marR="5080" indent="-1884045">
              <a:lnSpc>
                <a:spcPct val="150100"/>
              </a:lnSpc>
              <a:spcBef>
                <a:spcPts val="100"/>
              </a:spcBef>
            </a:pPr>
            <a:r>
              <a:rPr dirty="0"/>
              <a:t>Netflix</a:t>
            </a:r>
            <a:r>
              <a:rPr spc="-55" dirty="0"/>
              <a:t> </a:t>
            </a:r>
            <a:r>
              <a:rPr dirty="0"/>
              <a:t>Movie</a:t>
            </a:r>
            <a:r>
              <a:rPr spc="-30" dirty="0"/>
              <a:t> </a:t>
            </a:r>
            <a:r>
              <a:rPr dirty="0"/>
              <a:t>and</a:t>
            </a:r>
            <a:r>
              <a:rPr spc="-50" dirty="0"/>
              <a:t> </a:t>
            </a:r>
            <a:r>
              <a:rPr dirty="0"/>
              <a:t>TV</a:t>
            </a:r>
            <a:r>
              <a:rPr spc="-5" dirty="0"/>
              <a:t> Show </a:t>
            </a:r>
            <a:r>
              <a:rPr spc="-1080" dirty="0"/>
              <a:t> </a:t>
            </a:r>
            <a:r>
              <a:rPr spc="-5" dirty="0"/>
              <a:t>Clustering</a:t>
            </a:r>
          </a:p>
        </p:txBody>
      </p:sp>
      <p:sp>
        <p:nvSpPr>
          <p:cNvPr id="4" name="object 4"/>
          <p:cNvSpPr txBox="1"/>
          <p:nvPr/>
        </p:nvSpPr>
        <p:spPr>
          <a:xfrm>
            <a:off x="2057400" y="4367276"/>
            <a:ext cx="5105400" cy="566822"/>
          </a:xfrm>
          <a:prstGeom prst="rect">
            <a:avLst/>
          </a:prstGeom>
        </p:spPr>
        <p:txBody>
          <a:bodyPr vert="horz" wrap="square" lIns="0" tIns="12700" rIns="0" bIns="0" rtlCol="0">
            <a:spAutoFit/>
          </a:bodyPr>
          <a:lstStyle/>
          <a:p>
            <a:pPr marL="12700">
              <a:lnSpc>
                <a:spcPct val="100000"/>
              </a:lnSpc>
              <a:spcBef>
                <a:spcPts val="100"/>
              </a:spcBef>
            </a:pPr>
            <a:r>
              <a:rPr lang="en-US" sz="3600" spc="-55" dirty="0" smtClean="0">
                <a:solidFill>
                  <a:srgbClr val="CC0000"/>
                </a:solidFill>
                <a:latin typeface="Verdana"/>
                <a:cs typeface="Verdana"/>
              </a:rPr>
              <a:t>     </a:t>
            </a:r>
            <a:r>
              <a:rPr sz="3600" spc="-55" dirty="0" smtClean="0">
                <a:solidFill>
                  <a:srgbClr val="CC0000"/>
                </a:solidFill>
                <a:latin typeface="Verdana"/>
                <a:cs typeface="Verdana"/>
              </a:rPr>
              <a:t>B</a:t>
            </a:r>
            <a:r>
              <a:rPr sz="3600" spc="-50" dirty="0" smtClean="0">
                <a:solidFill>
                  <a:srgbClr val="CC0000"/>
                </a:solidFill>
                <a:latin typeface="Verdana"/>
                <a:cs typeface="Verdana"/>
              </a:rPr>
              <a:t>y</a:t>
            </a:r>
            <a:r>
              <a:rPr sz="3600" dirty="0" smtClean="0">
                <a:solidFill>
                  <a:srgbClr val="124F5C"/>
                </a:solidFill>
                <a:latin typeface="Verdana"/>
                <a:cs typeface="Verdana"/>
              </a:rPr>
              <a:t>-</a:t>
            </a:r>
            <a:r>
              <a:rPr lang="en-US" sz="3600" spc="-245" dirty="0" smtClean="0">
                <a:solidFill>
                  <a:srgbClr val="124F5C"/>
                </a:solidFill>
                <a:latin typeface="Verdana"/>
                <a:cs typeface="Verdana"/>
              </a:rPr>
              <a:t> </a:t>
            </a:r>
            <a:r>
              <a:rPr lang="en-US" sz="3600" spc="-245" dirty="0" smtClean="0">
                <a:solidFill>
                  <a:srgbClr val="124F5C"/>
                </a:solidFill>
                <a:cs typeface="Verdana"/>
              </a:rPr>
              <a:t>Shadab Husain</a:t>
            </a:r>
            <a:endParaRPr sz="3600" dirty="0">
              <a:cs typeface="Verdana"/>
            </a:endParaRPr>
          </a:p>
        </p:txBody>
      </p:sp>
      <p:sp>
        <p:nvSpPr>
          <p:cNvPr id="5" name="object 5"/>
          <p:cNvSpPr txBox="1"/>
          <p:nvPr/>
        </p:nvSpPr>
        <p:spPr>
          <a:xfrm>
            <a:off x="1734692" y="3531234"/>
            <a:ext cx="5661660" cy="186690"/>
          </a:xfrm>
          <a:prstGeom prst="rect">
            <a:avLst/>
          </a:prstGeom>
        </p:spPr>
        <p:txBody>
          <a:bodyPr vert="horz" wrap="square" lIns="0" tIns="13335" rIns="0" bIns="0" rtlCol="0">
            <a:spAutoFit/>
          </a:bodyPr>
          <a:lstStyle/>
          <a:p>
            <a:pPr marL="12700">
              <a:lnSpc>
                <a:spcPct val="100000"/>
              </a:lnSpc>
              <a:spcBef>
                <a:spcPts val="105"/>
              </a:spcBef>
            </a:pPr>
            <a:r>
              <a:rPr sz="1050" b="1" spc="-5" dirty="0">
                <a:solidFill>
                  <a:srgbClr val="124F5C"/>
                </a:solidFill>
                <a:latin typeface="Verdana"/>
                <a:cs typeface="Verdana"/>
              </a:rPr>
              <a:t>Project</a:t>
            </a:r>
            <a:r>
              <a:rPr sz="1050" b="1" spc="-45" dirty="0">
                <a:solidFill>
                  <a:srgbClr val="124F5C"/>
                </a:solidFill>
                <a:latin typeface="Verdana"/>
                <a:cs typeface="Verdana"/>
              </a:rPr>
              <a:t> </a:t>
            </a:r>
            <a:r>
              <a:rPr sz="1050" b="1" dirty="0">
                <a:solidFill>
                  <a:srgbClr val="124F5C"/>
                </a:solidFill>
                <a:latin typeface="Verdana"/>
                <a:cs typeface="Verdana"/>
              </a:rPr>
              <a:t>Type</a:t>
            </a:r>
            <a:r>
              <a:rPr sz="1050" b="1" spc="-20" dirty="0">
                <a:solidFill>
                  <a:srgbClr val="124F5C"/>
                </a:solidFill>
                <a:latin typeface="Verdana"/>
                <a:cs typeface="Verdana"/>
              </a:rPr>
              <a:t> </a:t>
            </a:r>
            <a:r>
              <a:rPr sz="1050" b="1" dirty="0">
                <a:solidFill>
                  <a:srgbClr val="124F5C"/>
                </a:solidFill>
                <a:latin typeface="Verdana"/>
                <a:cs typeface="Verdana"/>
              </a:rPr>
              <a:t>-</a:t>
            </a:r>
            <a:r>
              <a:rPr sz="1050" b="1" spc="-5" dirty="0">
                <a:solidFill>
                  <a:srgbClr val="124F5C"/>
                </a:solidFill>
                <a:latin typeface="Verdana"/>
                <a:cs typeface="Verdana"/>
              </a:rPr>
              <a:t> </a:t>
            </a:r>
            <a:r>
              <a:rPr sz="1050" spc="-5" dirty="0">
                <a:solidFill>
                  <a:srgbClr val="124F5C"/>
                </a:solidFill>
                <a:latin typeface="Verdana"/>
                <a:cs typeface="Verdana"/>
              </a:rPr>
              <a:t>Unsupervised</a:t>
            </a:r>
            <a:r>
              <a:rPr sz="1050" spc="-35" dirty="0">
                <a:solidFill>
                  <a:srgbClr val="124F5C"/>
                </a:solidFill>
                <a:latin typeface="Verdana"/>
                <a:cs typeface="Verdana"/>
              </a:rPr>
              <a:t> </a:t>
            </a:r>
            <a:r>
              <a:rPr sz="1050" spc="-5" dirty="0">
                <a:solidFill>
                  <a:srgbClr val="124F5C"/>
                </a:solidFill>
                <a:latin typeface="Verdana"/>
                <a:cs typeface="Verdana"/>
              </a:rPr>
              <a:t>(Clustering,</a:t>
            </a:r>
            <a:r>
              <a:rPr sz="1050" spc="-25" dirty="0">
                <a:solidFill>
                  <a:srgbClr val="124F5C"/>
                </a:solidFill>
                <a:latin typeface="Verdana"/>
                <a:cs typeface="Verdana"/>
              </a:rPr>
              <a:t> </a:t>
            </a:r>
            <a:r>
              <a:rPr sz="1050" spc="-5" dirty="0">
                <a:solidFill>
                  <a:srgbClr val="124F5C"/>
                </a:solidFill>
                <a:latin typeface="Verdana"/>
                <a:cs typeface="Verdana"/>
              </a:rPr>
              <a:t>Content</a:t>
            </a:r>
            <a:r>
              <a:rPr sz="1050" spc="-50" dirty="0">
                <a:solidFill>
                  <a:srgbClr val="124F5C"/>
                </a:solidFill>
                <a:latin typeface="Verdana"/>
                <a:cs typeface="Verdana"/>
              </a:rPr>
              <a:t> </a:t>
            </a:r>
            <a:r>
              <a:rPr sz="1050" dirty="0">
                <a:solidFill>
                  <a:srgbClr val="124F5C"/>
                </a:solidFill>
                <a:latin typeface="Verdana"/>
                <a:cs typeface="Verdana"/>
              </a:rPr>
              <a:t>Based</a:t>
            </a:r>
            <a:r>
              <a:rPr sz="1050" spc="-25" dirty="0">
                <a:solidFill>
                  <a:srgbClr val="124F5C"/>
                </a:solidFill>
                <a:latin typeface="Verdana"/>
                <a:cs typeface="Verdana"/>
              </a:rPr>
              <a:t> </a:t>
            </a:r>
            <a:r>
              <a:rPr sz="1050" spc="-10" dirty="0">
                <a:solidFill>
                  <a:srgbClr val="124F5C"/>
                </a:solidFill>
                <a:latin typeface="Verdana"/>
                <a:cs typeface="Verdana"/>
              </a:rPr>
              <a:t>Recommendation</a:t>
            </a:r>
            <a:r>
              <a:rPr sz="1050" spc="-35" dirty="0">
                <a:solidFill>
                  <a:srgbClr val="124F5C"/>
                </a:solidFill>
                <a:latin typeface="Verdana"/>
                <a:cs typeface="Verdana"/>
              </a:rPr>
              <a:t> </a:t>
            </a:r>
            <a:r>
              <a:rPr sz="1050" dirty="0">
                <a:solidFill>
                  <a:srgbClr val="124F5C"/>
                </a:solidFill>
                <a:latin typeface="Verdana"/>
                <a:cs typeface="Verdana"/>
              </a:rPr>
              <a:t>System)</a:t>
            </a:r>
            <a:endParaRPr sz="1050">
              <a:latin typeface="Verdana"/>
              <a:cs typeface="Verdana"/>
            </a:endParaRPr>
          </a:p>
        </p:txBody>
      </p:sp>
      <p:pic>
        <p:nvPicPr>
          <p:cNvPr id="6" name="object 6"/>
          <p:cNvPicPr/>
          <p:nvPr/>
        </p:nvPicPr>
        <p:blipFill>
          <a:blip r:embed="rId2" cstate="print"/>
          <a:stretch>
            <a:fillRect/>
          </a:stretch>
        </p:blipFill>
        <p:spPr>
          <a:xfrm>
            <a:off x="1836420" y="2427732"/>
            <a:ext cx="935736" cy="9357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877" y="360679"/>
            <a:ext cx="5321300" cy="289823"/>
          </a:xfrm>
          <a:prstGeom prst="rect">
            <a:avLst/>
          </a:prstGeom>
        </p:spPr>
        <p:txBody>
          <a:bodyPr vert="horz" wrap="square" lIns="0" tIns="12700" rIns="0" bIns="0" rtlCol="0">
            <a:spAutoFit/>
          </a:bodyPr>
          <a:lstStyle/>
          <a:p>
            <a:pPr marL="12700">
              <a:lnSpc>
                <a:spcPct val="100000"/>
              </a:lnSpc>
              <a:spcBef>
                <a:spcPts val="100"/>
              </a:spcBef>
            </a:pPr>
            <a:r>
              <a:rPr sz="1800" spc="-5" dirty="0"/>
              <a:t>EXPLORATORY</a:t>
            </a:r>
            <a:r>
              <a:rPr sz="1800" spc="-65" dirty="0"/>
              <a:t> </a:t>
            </a:r>
            <a:r>
              <a:rPr sz="1800" spc="-5" dirty="0"/>
              <a:t>DATA</a:t>
            </a:r>
            <a:r>
              <a:rPr sz="1800" spc="-35" dirty="0"/>
              <a:t> </a:t>
            </a:r>
            <a:r>
              <a:rPr sz="1800" spc="-5" dirty="0"/>
              <a:t>ANALYSIS:</a:t>
            </a:r>
            <a:r>
              <a:rPr sz="1800" spc="-40" dirty="0"/>
              <a:t> </a:t>
            </a:r>
            <a:r>
              <a:rPr sz="1200" b="0" spc="-5" dirty="0" smtClean="0">
                <a:latin typeface="Verdana"/>
                <a:cs typeface="Verdana"/>
              </a:rPr>
              <a:t>(</a:t>
            </a:r>
            <a:r>
              <a:rPr lang="en-US" sz="1200" b="0" spc="-5" dirty="0" smtClean="0"/>
              <a:t>type</a:t>
            </a:r>
            <a:r>
              <a:rPr sz="1200" b="0" spc="-5" dirty="0" smtClean="0">
                <a:latin typeface="Verdana"/>
                <a:cs typeface="Verdana"/>
              </a:rPr>
              <a:t>)</a:t>
            </a:r>
            <a:endParaRPr sz="1200" dirty="0">
              <a:latin typeface="Verdana"/>
              <a:cs typeface="Verdana"/>
            </a:endParaRPr>
          </a:p>
        </p:txBody>
      </p:sp>
      <p:pic>
        <p:nvPicPr>
          <p:cNvPr id="3" name="object 3"/>
          <p:cNvPicPr/>
          <p:nvPr/>
        </p:nvPicPr>
        <p:blipFill>
          <a:blip r:embed="rId2">
            <a:extLst>
              <a:ext uri="{28A0092B-C50C-407E-A947-70E740481C1C}">
                <a14:useLocalDpi xmlns:a14="http://schemas.microsoft.com/office/drawing/2010/main" val="0"/>
              </a:ext>
            </a:extLst>
          </a:blip>
          <a:stretch>
            <a:fillRect/>
          </a:stretch>
        </p:blipFill>
        <p:spPr>
          <a:xfrm>
            <a:off x="747979" y="898925"/>
            <a:ext cx="7671358" cy="2739625"/>
          </a:xfrm>
          <a:prstGeom prst="rect">
            <a:avLst/>
          </a:prstGeom>
        </p:spPr>
      </p:pic>
      <p:sp>
        <p:nvSpPr>
          <p:cNvPr id="4" name="object 4"/>
          <p:cNvSpPr txBox="1"/>
          <p:nvPr/>
        </p:nvSpPr>
        <p:spPr>
          <a:xfrm>
            <a:off x="747979" y="3928059"/>
            <a:ext cx="7671358" cy="1133644"/>
          </a:xfrm>
          <a:prstGeom prst="rect">
            <a:avLst/>
          </a:prstGeom>
        </p:spPr>
        <p:txBody>
          <a:bodyPr vert="horz" wrap="square" lIns="0" tIns="12700" rIns="0" bIns="0" rtlCol="0">
            <a:spAutoFit/>
          </a:bodyPr>
          <a:lstStyle/>
          <a:p>
            <a:pPr marL="171450" indent="-171450">
              <a:buFont typeface="Arial" pitchFamily="34" charset="0"/>
              <a:buChar char="•"/>
            </a:pPr>
            <a:r>
              <a:rPr lang="en-US" sz="1200" dirty="0" smtClean="0">
                <a:solidFill>
                  <a:srgbClr val="0070C0"/>
                </a:solidFill>
                <a:latin typeface="Verdana" pitchFamily="34" charset="0"/>
                <a:ea typeface="Verdana" pitchFamily="34" charset="0"/>
                <a:cs typeface="Verdana" pitchFamily="34" charset="0"/>
              </a:rPr>
              <a:t>The maximum </a:t>
            </a:r>
            <a:r>
              <a:rPr lang="en-US" sz="1200" dirty="0">
                <a:solidFill>
                  <a:srgbClr val="0070C0"/>
                </a:solidFill>
                <a:latin typeface="Verdana" pitchFamily="34" charset="0"/>
                <a:ea typeface="Verdana" pitchFamily="34" charset="0"/>
                <a:cs typeface="Verdana" pitchFamily="34" charset="0"/>
              </a:rPr>
              <a:t>number of movies / TV shows were based out of the US, followed by India and UK</a:t>
            </a:r>
            <a:r>
              <a:rPr lang="en-US" sz="1200" dirty="0" smtClean="0">
                <a:solidFill>
                  <a:srgbClr val="0070C0"/>
                </a:solidFill>
                <a:latin typeface="Verdana" pitchFamily="34" charset="0"/>
                <a:ea typeface="Verdana" pitchFamily="34" charset="0"/>
                <a:cs typeface="Verdana" pitchFamily="34" charset="0"/>
              </a:rPr>
              <a:t>.</a:t>
            </a:r>
            <a:endParaRPr lang="en-US" sz="1200" dirty="0">
              <a:solidFill>
                <a:srgbClr val="0070C0"/>
              </a:solidFill>
              <a:latin typeface="Verdana" pitchFamily="34" charset="0"/>
              <a:ea typeface="Verdana" pitchFamily="34" charset="0"/>
              <a:cs typeface="Verdana" pitchFamily="34" charset="0"/>
            </a:endParaRPr>
          </a:p>
          <a:p>
            <a:pPr marL="171450" indent="-171450">
              <a:buFont typeface="Arial" pitchFamily="34" charset="0"/>
              <a:buChar char="•"/>
            </a:pPr>
            <a:r>
              <a:rPr lang="en-US" sz="1200" dirty="0">
                <a:solidFill>
                  <a:srgbClr val="0070C0"/>
                </a:solidFill>
                <a:latin typeface="Verdana" pitchFamily="34" charset="0"/>
                <a:ea typeface="Verdana" pitchFamily="34" charset="0"/>
                <a:cs typeface="Verdana" pitchFamily="34" charset="0"/>
              </a:rPr>
              <a:t>The top 10 countries </a:t>
            </a:r>
            <a:r>
              <a:rPr lang="en-US" sz="1200" dirty="0" smtClean="0">
                <a:solidFill>
                  <a:srgbClr val="0070C0"/>
                </a:solidFill>
                <a:latin typeface="Verdana" pitchFamily="34" charset="0"/>
                <a:ea typeface="Verdana" pitchFamily="34" charset="0"/>
                <a:cs typeface="Verdana" pitchFamily="34" charset="0"/>
              </a:rPr>
              <a:t>collected </a:t>
            </a:r>
            <a:r>
              <a:rPr lang="en-US" sz="1200" dirty="0">
                <a:solidFill>
                  <a:srgbClr val="0070C0"/>
                </a:solidFill>
                <a:latin typeface="Verdana" pitchFamily="34" charset="0"/>
                <a:ea typeface="Verdana" pitchFamily="34" charset="0"/>
                <a:cs typeface="Verdana" pitchFamily="34" charset="0"/>
              </a:rPr>
              <a:t>account for about 63% of all movies and TV shows in the dataset</a:t>
            </a:r>
            <a:r>
              <a:rPr lang="en-US" sz="1200" dirty="0" smtClean="0">
                <a:solidFill>
                  <a:srgbClr val="0070C0"/>
                </a:solidFill>
                <a:latin typeface="Verdana" pitchFamily="34" charset="0"/>
                <a:ea typeface="Verdana" pitchFamily="34" charset="0"/>
                <a:cs typeface="Verdana" pitchFamily="34" charset="0"/>
              </a:rPr>
              <a:t>.</a:t>
            </a:r>
          </a:p>
          <a:p>
            <a:pPr marL="184785" indent="-172720">
              <a:lnSpc>
                <a:spcPct val="100000"/>
              </a:lnSpc>
              <a:buFont typeface="Arial MT"/>
              <a:buChar char="•"/>
              <a:tabLst>
                <a:tab pos="185420" algn="l"/>
              </a:tabLst>
            </a:pPr>
            <a:r>
              <a:rPr lang="en-US" sz="1200" dirty="0">
                <a:solidFill>
                  <a:srgbClr val="0070C0"/>
                </a:solidFill>
                <a:latin typeface="Verdana"/>
                <a:cs typeface="Verdana"/>
              </a:rPr>
              <a:t>In</a:t>
            </a:r>
            <a:r>
              <a:rPr lang="en-US" sz="1200" spc="-25" dirty="0">
                <a:solidFill>
                  <a:srgbClr val="0070C0"/>
                </a:solidFill>
                <a:latin typeface="Verdana"/>
                <a:cs typeface="Verdana"/>
              </a:rPr>
              <a:t> </a:t>
            </a:r>
            <a:r>
              <a:rPr lang="en-US" sz="1200" spc="-5" dirty="0">
                <a:solidFill>
                  <a:srgbClr val="0070C0"/>
                </a:solidFill>
                <a:latin typeface="Verdana"/>
                <a:cs typeface="Verdana"/>
              </a:rPr>
              <a:t>India</a:t>
            </a:r>
            <a:r>
              <a:rPr lang="en-US" sz="1200" spc="-25" dirty="0">
                <a:solidFill>
                  <a:srgbClr val="0070C0"/>
                </a:solidFill>
                <a:latin typeface="Verdana"/>
                <a:cs typeface="Verdana"/>
              </a:rPr>
              <a:t> </a:t>
            </a:r>
            <a:r>
              <a:rPr lang="en-US" sz="1200" spc="-5" dirty="0">
                <a:solidFill>
                  <a:srgbClr val="0070C0"/>
                </a:solidFill>
                <a:latin typeface="Verdana"/>
                <a:cs typeface="Verdana"/>
              </a:rPr>
              <a:t>and</a:t>
            </a:r>
            <a:r>
              <a:rPr lang="en-US" sz="1200" spc="5" dirty="0">
                <a:solidFill>
                  <a:srgbClr val="0070C0"/>
                </a:solidFill>
                <a:latin typeface="Verdana"/>
                <a:cs typeface="Verdana"/>
              </a:rPr>
              <a:t> </a:t>
            </a:r>
            <a:r>
              <a:rPr lang="en-US" sz="1200" spc="-5" dirty="0">
                <a:solidFill>
                  <a:srgbClr val="0070C0"/>
                </a:solidFill>
                <a:latin typeface="Verdana"/>
                <a:cs typeface="Verdana"/>
              </a:rPr>
              <a:t>United</a:t>
            </a:r>
            <a:r>
              <a:rPr lang="en-US" sz="1200" spc="-30" dirty="0">
                <a:solidFill>
                  <a:srgbClr val="0070C0"/>
                </a:solidFill>
                <a:latin typeface="Verdana"/>
                <a:cs typeface="Verdana"/>
              </a:rPr>
              <a:t> </a:t>
            </a:r>
            <a:r>
              <a:rPr lang="en-US" sz="1200" spc="-5" dirty="0">
                <a:solidFill>
                  <a:srgbClr val="0070C0"/>
                </a:solidFill>
                <a:latin typeface="Verdana"/>
                <a:cs typeface="Verdana"/>
              </a:rPr>
              <a:t>State,</a:t>
            </a:r>
            <a:r>
              <a:rPr lang="en-US" sz="1200" spc="-10" dirty="0">
                <a:solidFill>
                  <a:srgbClr val="0070C0"/>
                </a:solidFill>
                <a:latin typeface="Verdana"/>
                <a:cs typeface="Verdana"/>
              </a:rPr>
              <a:t> </a:t>
            </a:r>
            <a:r>
              <a:rPr lang="en-US" sz="1200" dirty="0">
                <a:solidFill>
                  <a:srgbClr val="0070C0"/>
                </a:solidFill>
                <a:latin typeface="Verdana"/>
                <a:cs typeface="Verdana"/>
              </a:rPr>
              <a:t>a</a:t>
            </a:r>
            <a:r>
              <a:rPr lang="en-US" sz="1200" spc="-5" dirty="0">
                <a:solidFill>
                  <a:srgbClr val="0070C0"/>
                </a:solidFill>
                <a:latin typeface="Verdana"/>
                <a:cs typeface="Verdana"/>
              </a:rPr>
              <a:t> </a:t>
            </a:r>
            <a:r>
              <a:rPr lang="en-US" sz="1200" spc="-5" dirty="0" smtClean="0">
                <a:solidFill>
                  <a:srgbClr val="0070C0"/>
                </a:solidFill>
                <a:latin typeface="Verdana"/>
                <a:cs typeface="Verdana"/>
              </a:rPr>
              <a:t>larger</a:t>
            </a:r>
            <a:r>
              <a:rPr lang="en-US" sz="1200" spc="-35" dirty="0" smtClean="0">
                <a:solidFill>
                  <a:srgbClr val="0070C0"/>
                </a:solidFill>
                <a:latin typeface="Verdana"/>
                <a:cs typeface="Verdana"/>
              </a:rPr>
              <a:t> </a:t>
            </a:r>
            <a:r>
              <a:rPr lang="en-US" sz="1200" spc="-5" dirty="0">
                <a:solidFill>
                  <a:srgbClr val="0070C0"/>
                </a:solidFill>
                <a:latin typeface="Verdana"/>
                <a:cs typeface="Verdana"/>
              </a:rPr>
              <a:t>number</a:t>
            </a:r>
            <a:r>
              <a:rPr lang="en-US" sz="1200" spc="-25" dirty="0">
                <a:solidFill>
                  <a:srgbClr val="0070C0"/>
                </a:solidFill>
                <a:latin typeface="Verdana"/>
                <a:cs typeface="Verdana"/>
              </a:rPr>
              <a:t> </a:t>
            </a:r>
            <a:r>
              <a:rPr lang="en-US" sz="1200" dirty="0">
                <a:solidFill>
                  <a:srgbClr val="0070C0"/>
                </a:solidFill>
                <a:latin typeface="Verdana"/>
                <a:cs typeface="Verdana"/>
              </a:rPr>
              <a:t>of</a:t>
            </a:r>
            <a:r>
              <a:rPr lang="en-US" sz="1200" spc="-20" dirty="0">
                <a:solidFill>
                  <a:srgbClr val="0070C0"/>
                </a:solidFill>
                <a:latin typeface="Verdana"/>
                <a:cs typeface="Verdana"/>
              </a:rPr>
              <a:t> </a:t>
            </a:r>
            <a:r>
              <a:rPr lang="en-US" sz="1200" spc="-5" dirty="0">
                <a:solidFill>
                  <a:srgbClr val="0070C0"/>
                </a:solidFill>
                <a:latin typeface="Verdana"/>
                <a:cs typeface="Verdana"/>
              </a:rPr>
              <a:t>movie</a:t>
            </a:r>
            <a:r>
              <a:rPr lang="en-US" sz="1200" spc="-40" dirty="0">
                <a:solidFill>
                  <a:srgbClr val="0070C0"/>
                </a:solidFill>
                <a:latin typeface="Verdana"/>
                <a:cs typeface="Verdana"/>
              </a:rPr>
              <a:t> </a:t>
            </a:r>
            <a:r>
              <a:rPr lang="en-US" sz="1200" dirty="0">
                <a:solidFill>
                  <a:srgbClr val="0070C0"/>
                </a:solidFill>
                <a:latin typeface="Verdana"/>
                <a:cs typeface="Verdana"/>
              </a:rPr>
              <a:t>present</a:t>
            </a:r>
            <a:r>
              <a:rPr lang="en-US" sz="1200" spc="-45" dirty="0">
                <a:solidFill>
                  <a:srgbClr val="0070C0"/>
                </a:solidFill>
                <a:latin typeface="Verdana"/>
                <a:cs typeface="Verdana"/>
              </a:rPr>
              <a:t> </a:t>
            </a:r>
            <a:r>
              <a:rPr lang="en-US" sz="1200" dirty="0">
                <a:solidFill>
                  <a:srgbClr val="0070C0"/>
                </a:solidFill>
                <a:latin typeface="Verdana"/>
                <a:cs typeface="Verdana"/>
              </a:rPr>
              <a:t>compared</a:t>
            </a:r>
            <a:r>
              <a:rPr lang="en-US" sz="1200" spc="-45" dirty="0">
                <a:solidFill>
                  <a:srgbClr val="0070C0"/>
                </a:solidFill>
                <a:latin typeface="Verdana"/>
                <a:cs typeface="Verdana"/>
              </a:rPr>
              <a:t> </a:t>
            </a:r>
            <a:r>
              <a:rPr lang="en-US" sz="1200" spc="-5" dirty="0">
                <a:solidFill>
                  <a:srgbClr val="0070C0"/>
                </a:solidFill>
                <a:latin typeface="Verdana"/>
                <a:cs typeface="Verdana"/>
              </a:rPr>
              <a:t>to</a:t>
            </a:r>
            <a:r>
              <a:rPr lang="en-US" sz="1200" spc="-15" dirty="0">
                <a:solidFill>
                  <a:srgbClr val="0070C0"/>
                </a:solidFill>
                <a:latin typeface="Verdana"/>
                <a:cs typeface="Verdana"/>
              </a:rPr>
              <a:t> </a:t>
            </a:r>
            <a:r>
              <a:rPr lang="en-US" sz="1200" dirty="0">
                <a:solidFill>
                  <a:srgbClr val="0070C0"/>
                </a:solidFill>
                <a:latin typeface="Verdana"/>
                <a:cs typeface="Verdana"/>
              </a:rPr>
              <a:t>TV</a:t>
            </a:r>
            <a:r>
              <a:rPr lang="en-US" sz="1200" spc="-20" dirty="0">
                <a:solidFill>
                  <a:srgbClr val="0070C0"/>
                </a:solidFill>
                <a:latin typeface="Verdana"/>
                <a:cs typeface="Verdana"/>
              </a:rPr>
              <a:t> </a:t>
            </a:r>
            <a:r>
              <a:rPr lang="en-US" sz="1200" spc="-10" dirty="0">
                <a:solidFill>
                  <a:srgbClr val="0070C0"/>
                </a:solidFill>
                <a:latin typeface="Verdana"/>
                <a:cs typeface="Verdana"/>
              </a:rPr>
              <a:t>show</a:t>
            </a:r>
            <a:r>
              <a:rPr lang="en-US" sz="1200" spc="-10" dirty="0" smtClean="0">
                <a:solidFill>
                  <a:srgbClr val="0070C0"/>
                </a:solidFill>
                <a:latin typeface="Verdana"/>
                <a:cs typeface="Verdana"/>
              </a:rPr>
              <a:t>.</a:t>
            </a:r>
            <a:endParaRPr lang="en-US" sz="1150" dirty="0">
              <a:latin typeface="Verdana"/>
              <a:cs typeface="Verdana"/>
            </a:endParaRPr>
          </a:p>
          <a:p>
            <a:pPr marL="184785" indent="-172720">
              <a:lnSpc>
                <a:spcPct val="100000"/>
              </a:lnSpc>
              <a:spcBef>
                <a:spcPts val="5"/>
              </a:spcBef>
              <a:buFont typeface="Arial MT"/>
              <a:buChar char="•"/>
              <a:tabLst>
                <a:tab pos="185420" algn="l"/>
              </a:tabLst>
            </a:pPr>
            <a:r>
              <a:rPr lang="en-US" sz="1200" spc="-5" dirty="0" smtClean="0">
                <a:solidFill>
                  <a:srgbClr val="006FC0"/>
                </a:solidFill>
                <a:latin typeface="Verdana"/>
                <a:cs typeface="Verdana"/>
              </a:rPr>
              <a:t>Larger</a:t>
            </a:r>
            <a:r>
              <a:rPr lang="en-US" sz="1200" spc="-50" dirty="0" smtClean="0">
                <a:solidFill>
                  <a:srgbClr val="006FC0"/>
                </a:solidFill>
                <a:latin typeface="Verdana"/>
                <a:cs typeface="Verdana"/>
              </a:rPr>
              <a:t> </a:t>
            </a:r>
            <a:r>
              <a:rPr lang="en-US" sz="1200" spc="-5" dirty="0">
                <a:solidFill>
                  <a:srgbClr val="006FC0"/>
                </a:solidFill>
                <a:latin typeface="Verdana"/>
                <a:cs typeface="Verdana"/>
              </a:rPr>
              <a:t>number</a:t>
            </a:r>
            <a:r>
              <a:rPr lang="en-US" sz="1200" spc="-25" dirty="0">
                <a:solidFill>
                  <a:srgbClr val="006FC0"/>
                </a:solidFill>
                <a:latin typeface="Verdana"/>
                <a:cs typeface="Verdana"/>
              </a:rPr>
              <a:t> </a:t>
            </a:r>
            <a:r>
              <a:rPr lang="en-US" sz="1200" dirty="0">
                <a:solidFill>
                  <a:srgbClr val="006FC0"/>
                </a:solidFill>
                <a:latin typeface="Verdana"/>
                <a:cs typeface="Verdana"/>
              </a:rPr>
              <a:t>of</a:t>
            </a:r>
            <a:r>
              <a:rPr lang="en-US" sz="1200" spc="-15" dirty="0">
                <a:solidFill>
                  <a:srgbClr val="006FC0"/>
                </a:solidFill>
                <a:latin typeface="Verdana"/>
                <a:cs typeface="Verdana"/>
              </a:rPr>
              <a:t> </a:t>
            </a:r>
            <a:r>
              <a:rPr lang="en-US" sz="1200" spc="-5" dirty="0">
                <a:solidFill>
                  <a:srgbClr val="006FC0"/>
                </a:solidFill>
                <a:latin typeface="Verdana"/>
                <a:cs typeface="Verdana"/>
              </a:rPr>
              <a:t>count</a:t>
            </a:r>
            <a:r>
              <a:rPr lang="en-US" sz="1200" spc="-20" dirty="0">
                <a:solidFill>
                  <a:srgbClr val="006FC0"/>
                </a:solidFill>
                <a:latin typeface="Verdana"/>
                <a:cs typeface="Verdana"/>
              </a:rPr>
              <a:t> </a:t>
            </a:r>
            <a:r>
              <a:rPr lang="en-US" sz="1200" spc="-5" dirty="0">
                <a:solidFill>
                  <a:srgbClr val="006FC0"/>
                </a:solidFill>
                <a:latin typeface="Verdana"/>
                <a:cs typeface="Verdana"/>
              </a:rPr>
              <a:t>in TV shows</a:t>
            </a:r>
            <a:r>
              <a:rPr lang="en-US" sz="1200" spc="-25" dirty="0">
                <a:solidFill>
                  <a:srgbClr val="006FC0"/>
                </a:solidFill>
                <a:latin typeface="Verdana"/>
                <a:cs typeface="Verdana"/>
              </a:rPr>
              <a:t> </a:t>
            </a:r>
            <a:r>
              <a:rPr lang="en-US" sz="1200" spc="-5" dirty="0">
                <a:solidFill>
                  <a:srgbClr val="006FC0"/>
                </a:solidFill>
                <a:latin typeface="Verdana"/>
                <a:cs typeface="Verdana"/>
              </a:rPr>
              <a:t>belong</a:t>
            </a:r>
            <a:r>
              <a:rPr lang="en-US" sz="1200" spc="-35" dirty="0">
                <a:solidFill>
                  <a:srgbClr val="006FC0"/>
                </a:solidFill>
                <a:latin typeface="Verdana"/>
                <a:cs typeface="Verdana"/>
              </a:rPr>
              <a:t> </a:t>
            </a:r>
            <a:r>
              <a:rPr lang="en-US" sz="1200" dirty="0">
                <a:solidFill>
                  <a:srgbClr val="006FC0"/>
                </a:solidFill>
                <a:latin typeface="Verdana"/>
                <a:cs typeface="Verdana"/>
              </a:rPr>
              <a:t>from</a:t>
            </a:r>
            <a:r>
              <a:rPr lang="en-US" sz="1200" spc="-25" dirty="0">
                <a:solidFill>
                  <a:srgbClr val="006FC0"/>
                </a:solidFill>
                <a:latin typeface="Verdana"/>
                <a:cs typeface="Verdana"/>
              </a:rPr>
              <a:t> </a:t>
            </a:r>
            <a:r>
              <a:rPr lang="en-US" sz="1200" spc="-5" dirty="0" smtClean="0">
                <a:solidFill>
                  <a:srgbClr val="006FC0"/>
                </a:solidFill>
                <a:latin typeface="Verdana"/>
                <a:cs typeface="Verdana"/>
              </a:rPr>
              <a:t>US</a:t>
            </a:r>
            <a:r>
              <a:rPr lang="en-US" sz="1200" spc="-25" dirty="0" smtClean="0">
                <a:solidFill>
                  <a:srgbClr val="006FC0"/>
                </a:solidFill>
                <a:latin typeface="Verdana"/>
                <a:cs typeface="Verdana"/>
              </a:rPr>
              <a:t> </a:t>
            </a:r>
            <a:r>
              <a:rPr lang="en-US" sz="1200" spc="-5" dirty="0" smtClean="0">
                <a:solidFill>
                  <a:srgbClr val="006FC0"/>
                </a:solidFill>
                <a:latin typeface="Verdana"/>
                <a:cs typeface="Verdana"/>
              </a:rPr>
              <a:t>while least in </a:t>
            </a:r>
            <a:r>
              <a:rPr lang="en-US" sz="1200" spc="-5" dirty="0" err="1" smtClean="0">
                <a:solidFill>
                  <a:srgbClr val="006FC0"/>
                </a:solidFill>
                <a:latin typeface="Verdana"/>
                <a:cs typeface="Verdana"/>
              </a:rPr>
              <a:t>mexico</a:t>
            </a:r>
            <a:r>
              <a:rPr lang="en-US" sz="1200" spc="-5" smtClean="0">
                <a:solidFill>
                  <a:srgbClr val="006FC0"/>
                </a:solidFill>
                <a:latin typeface="Verdana"/>
                <a:cs typeface="Verdana"/>
              </a:rPr>
              <a:t>.</a:t>
            </a:r>
            <a:endParaRPr lang="en-US" sz="1200" dirty="0">
              <a:solidFill>
                <a:schemeClr val="accent5">
                  <a:lumMod val="50000"/>
                </a:schemeClr>
              </a:solidFill>
              <a:latin typeface="Verdana" pitchFamily="34" charset="0"/>
              <a:ea typeface="Verdana" pitchFamily="34" charset="0"/>
              <a:cs typeface="Verdana" pitchFamily="34" charset="0"/>
            </a:endParaRPr>
          </a:p>
          <a:p>
            <a:pPr marL="184785" indent="-172720">
              <a:lnSpc>
                <a:spcPct val="100000"/>
              </a:lnSpc>
              <a:spcBef>
                <a:spcPts val="100"/>
              </a:spcBef>
              <a:buFont typeface="Arial MT"/>
              <a:buChar char="•"/>
              <a:tabLst>
                <a:tab pos="185420" algn="l"/>
              </a:tabLst>
            </a:pPr>
            <a:endParaRPr sz="1200" dirty="0">
              <a:latin typeface="Verdana"/>
              <a:cs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tretch>
            <a:fillRect/>
          </a:stretch>
        </p:blipFill>
        <p:spPr>
          <a:xfrm>
            <a:off x="433935" y="889142"/>
            <a:ext cx="8280232" cy="2729239"/>
          </a:xfrm>
          <a:prstGeom prst="rect">
            <a:avLst/>
          </a:prstGeom>
        </p:spPr>
      </p:pic>
      <p:sp>
        <p:nvSpPr>
          <p:cNvPr id="3" name="object 3"/>
          <p:cNvSpPr txBox="1">
            <a:spLocks noGrp="1"/>
          </p:cNvSpPr>
          <p:nvPr>
            <p:ph type="title"/>
          </p:nvPr>
        </p:nvSpPr>
        <p:spPr>
          <a:xfrm>
            <a:off x="385368" y="368553"/>
            <a:ext cx="5965825" cy="299720"/>
          </a:xfrm>
          <a:prstGeom prst="rect">
            <a:avLst/>
          </a:prstGeom>
        </p:spPr>
        <p:txBody>
          <a:bodyPr vert="horz" wrap="square" lIns="0" tIns="12700" rIns="0" bIns="0" rtlCol="0">
            <a:spAutoFit/>
          </a:bodyPr>
          <a:lstStyle/>
          <a:p>
            <a:pPr marL="12700">
              <a:lnSpc>
                <a:spcPct val="100000"/>
              </a:lnSpc>
              <a:spcBef>
                <a:spcPts val="100"/>
              </a:spcBef>
            </a:pPr>
            <a:r>
              <a:rPr sz="1800" spc="-10" dirty="0"/>
              <a:t>E</a:t>
            </a:r>
            <a:r>
              <a:rPr sz="1800" dirty="0"/>
              <a:t>XP</a:t>
            </a:r>
            <a:r>
              <a:rPr sz="1800" spc="-5" dirty="0"/>
              <a:t>L</a:t>
            </a:r>
            <a:r>
              <a:rPr sz="1800" spc="5" dirty="0"/>
              <a:t>O</a:t>
            </a:r>
            <a:r>
              <a:rPr sz="1800" spc="-5" dirty="0"/>
              <a:t>R</a:t>
            </a:r>
            <a:r>
              <a:rPr sz="1800" spc="-10" dirty="0"/>
              <a:t>A</a:t>
            </a:r>
            <a:r>
              <a:rPr sz="1800" dirty="0"/>
              <a:t>T</a:t>
            </a:r>
            <a:r>
              <a:rPr sz="1800" spc="-10" dirty="0"/>
              <a:t>O</a:t>
            </a:r>
            <a:r>
              <a:rPr sz="1800" spc="-5" dirty="0"/>
              <a:t>R</a:t>
            </a:r>
            <a:r>
              <a:rPr sz="1800" dirty="0"/>
              <a:t>Y</a:t>
            </a:r>
            <a:r>
              <a:rPr sz="1800" spc="-55" dirty="0"/>
              <a:t> </a:t>
            </a:r>
            <a:r>
              <a:rPr sz="1800" dirty="0"/>
              <a:t>D</a:t>
            </a:r>
            <a:r>
              <a:rPr sz="1800" spc="-5" dirty="0"/>
              <a:t>A</a:t>
            </a:r>
            <a:r>
              <a:rPr sz="1800" spc="-10" dirty="0"/>
              <a:t>T</a:t>
            </a:r>
            <a:r>
              <a:rPr sz="1800" dirty="0"/>
              <a:t>A</a:t>
            </a:r>
            <a:r>
              <a:rPr sz="1800" spc="-25" dirty="0"/>
              <a:t> </a:t>
            </a:r>
            <a:r>
              <a:rPr sz="1800" spc="-5" dirty="0"/>
              <a:t>A</a:t>
            </a:r>
            <a:r>
              <a:rPr sz="1800" spc="-10" dirty="0"/>
              <a:t>N</a:t>
            </a:r>
            <a:r>
              <a:rPr sz="1800" spc="-5" dirty="0"/>
              <a:t>AL</a:t>
            </a:r>
            <a:r>
              <a:rPr sz="1800" dirty="0"/>
              <a:t>YS</a:t>
            </a:r>
            <a:r>
              <a:rPr sz="1800" spc="20" dirty="0"/>
              <a:t>I</a:t>
            </a:r>
            <a:r>
              <a:rPr sz="1800" spc="-10" dirty="0"/>
              <a:t>S</a:t>
            </a:r>
            <a:r>
              <a:rPr sz="1800" dirty="0"/>
              <a:t>:</a:t>
            </a:r>
            <a:r>
              <a:rPr sz="1800" spc="-275" dirty="0"/>
              <a:t> </a:t>
            </a:r>
            <a:r>
              <a:rPr sz="1200" b="0" spc="-5" dirty="0">
                <a:latin typeface="Verdana"/>
                <a:cs typeface="Verdana"/>
              </a:rPr>
              <a:t>(</a:t>
            </a:r>
            <a:r>
              <a:rPr sz="1200" b="0" spc="-20" dirty="0">
                <a:latin typeface="Verdana"/>
                <a:cs typeface="Verdana"/>
              </a:rPr>
              <a:t>R</a:t>
            </a:r>
            <a:r>
              <a:rPr sz="1200" b="0" dirty="0">
                <a:latin typeface="Verdana"/>
                <a:cs typeface="Verdana"/>
              </a:rPr>
              <a:t>e</a:t>
            </a:r>
            <a:r>
              <a:rPr sz="1200" b="0" spc="-5" dirty="0">
                <a:latin typeface="Verdana"/>
                <a:cs typeface="Verdana"/>
              </a:rPr>
              <a:t>leas</a:t>
            </a:r>
            <a:r>
              <a:rPr sz="1200" b="0" spc="-15" dirty="0">
                <a:latin typeface="Verdana"/>
                <a:cs typeface="Verdana"/>
              </a:rPr>
              <a:t>e</a:t>
            </a:r>
            <a:r>
              <a:rPr sz="1200" b="0" spc="-10" dirty="0">
                <a:latin typeface="Verdana"/>
                <a:cs typeface="Verdana"/>
              </a:rPr>
              <a:t>_</a:t>
            </a:r>
            <a:r>
              <a:rPr sz="1200" b="0" spc="-95" dirty="0">
                <a:latin typeface="Verdana"/>
                <a:cs typeface="Verdana"/>
              </a:rPr>
              <a:t>Y</a:t>
            </a:r>
            <a:r>
              <a:rPr sz="1200" b="0" spc="-10" dirty="0">
                <a:latin typeface="Verdana"/>
                <a:cs typeface="Verdana"/>
              </a:rPr>
              <a:t>e</a:t>
            </a:r>
            <a:r>
              <a:rPr sz="1200" b="0" dirty="0">
                <a:latin typeface="Verdana"/>
                <a:cs typeface="Verdana"/>
              </a:rPr>
              <a:t>ar</a:t>
            </a:r>
            <a:r>
              <a:rPr sz="1200" b="0" spc="-35" dirty="0">
                <a:latin typeface="Verdana"/>
                <a:cs typeface="Verdana"/>
              </a:rPr>
              <a:t> </a:t>
            </a:r>
            <a:r>
              <a:rPr sz="1200" b="0" dirty="0">
                <a:latin typeface="Verdana"/>
                <a:cs typeface="Verdana"/>
              </a:rPr>
              <a:t>col</a:t>
            </a:r>
            <a:r>
              <a:rPr sz="1200" b="0" spc="-5" dirty="0">
                <a:latin typeface="Verdana"/>
                <a:cs typeface="Verdana"/>
              </a:rPr>
              <a:t>um</a:t>
            </a:r>
            <a:r>
              <a:rPr sz="1200" b="0" spc="5" dirty="0">
                <a:latin typeface="Verdana"/>
                <a:cs typeface="Verdana"/>
              </a:rPr>
              <a:t>n</a:t>
            </a:r>
            <a:r>
              <a:rPr sz="1200" b="0" dirty="0">
                <a:latin typeface="Verdana"/>
                <a:cs typeface="Verdana"/>
              </a:rPr>
              <a:t>)</a:t>
            </a:r>
            <a:endParaRPr sz="1200" dirty="0">
              <a:latin typeface="Verdana"/>
              <a:cs typeface="Verdana"/>
            </a:endParaRPr>
          </a:p>
        </p:txBody>
      </p:sp>
      <p:sp>
        <p:nvSpPr>
          <p:cNvPr id="4" name="object 4"/>
          <p:cNvSpPr txBox="1"/>
          <p:nvPr/>
        </p:nvSpPr>
        <p:spPr>
          <a:xfrm>
            <a:off x="906576" y="3900627"/>
            <a:ext cx="7117080" cy="756920"/>
          </a:xfrm>
          <a:prstGeom prst="rect">
            <a:avLst/>
          </a:prstGeom>
        </p:spPr>
        <p:txBody>
          <a:bodyPr vert="horz" wrap="square" lIns="0" tIns="12700" rIns="0" bIns="0" rtlCol="0">
            <a:spAutoFit/>
          </a:bodyPr>
          <a:lstStyle/>
          <a:p>
            <a:pPr marL="184785" indent="-172720">
              <a:lnSpc>
                <a:spcPct val="100000"/>
              </a:lnSpc>
              <a:spcBef>
                <a:spcPts val="100"/>
              </a:spcBef>
              <a:buFont typeface="Arial MT"/>
              <a:buChar char="•"/>
              <a:tabLst>
                <a:tab pos="185420" algn="l"/>
              </a:tabLst>
            </a:pPr>
            <a:r>
              <a:rPr sz="1200" spc="-5" dirty="0">
                <a:solidFill>
                  <a:srgbClr val="006FC0"/>
                </a:solidFill>
                <a:latin typeface="Verdana"/>
                <a:cs typeface="Verdana"/>
              </a:rPr>
              <a:t>Netflix</a:t>
            </a:r>
            <a:r>
              <a:rPr sz="1200" spc="-35" dirty="0">
                <a:solidFill>
                  <a:srgbClr val="006FC0"/>
                </a:solidFill>
                <a:latin typeface="Verdana"/>
                <a:cs typeface="Verdana"/>
              </a:rPr>
              <a:t> </a:t>
            </a:r>
            <a:r>
              <a:rPr sz="1200" spc="-5" dirty="0">
                <a:solidFill>
                  <a:srgbClr val="006FC0"/>
                </a:solidFill>
                <a:latin typeface="Verdana"/>
                <a:cs typeface="Verdana"/>
              </a:rPr>
              <a:t>has</a:t>
            </a:r>
            <a:r>
              <a:rPr sz="1200" dirty="0">
                <a:solidFill>
                  <a:srgbClr val="006FC0"/>
                </a:solidFill>
                <a:latin typeface="Verdana"/>
                <a:cs typeface="Verdana"/>
              </a:rPr>
              <a:t> </a:t>
            </a:r>
            <a:r>
              <a:rPr lang="en-US" sz="1200" spc="-5" dirty="0" smtClean="0">
                <a:solidFill>
                  <a:srgbClr val="006FC0"/>
                </a:solidFill>
                <a:latin typeface="Verdana"/>
                <a:cs typeface="Verdana"/>
              </a:rPr>
              <a:t>larger</a:t>
            </a:r>
            <a:r>
              <a:rPr sz="1200" spc="-35" dirty="0" smtClean="0">
                <a:solidFill>
                  <a:srgbClr val="006FC0"/>
                </a:solidFill>
                <a:latin typeface="Verdana"/>
                <a:cs typeface="Verdana"/>
              </a:rPr>
              <a:t> </a:t>
            </a:r>
            <a:r>
              <a:rPr sz="1200" spc="-5" dirty="0">
                <a:solidFill>
                  <a:srgbClr val="006FC0"/>
                </a:solidFill>
                <a:latin typeface="Verdana"/>
                <a:cs typeface="Verdana"/>
              </a:rPr>
              <a:t>number</a:t>
            </a:r>
            <a:r>
              <a:rPr sz="1200" spc="-20" dirty="0">
                <a:solidFill>
                  <a:srgbClr val="006FC0"/>
                </a:solidFill>
                <a:latin typeface="Verdana"/>
                <a:cs typeface="Verdana"/>
              </a:rPr>
              <a:t> </a:t>
            </a:r>
            <a:r>
              <a:rPr sz="1200" dirty="0">
                <a:solidFill>
                  <a:srgbClr val="006FC0"/>
                </a:solidFill>
                <a:latin typeface="Verdana"/>
                <a:cs typeface="Verdana"/>
              </a:rPr>
              <a:t>of</a:t>
            </a:r>
            <a:r>
              <a:rPr sz="1200" spc="-15" dirty="0">
                <a:solidFill>
                  <a:srgbClr val="006FC0"/>
                </a:solidFill>
                <a:latin typeface="Verdana"/>
                <a:cs typeface="Verdana"/>
              </a:rPr>
              <a:t> </a:t>
            </a:r>
            <a:r>
              <a:rPr sz="1200" spc="-5" dirty="0">
                <a:solidFill>
                  <a:srgbClr val="006FC0"/>
                </a:solidFill>
                <a:latin typeface="Verdana"/>
                <a:cs typeface="Verdana"/>
              </a:rPr>
              <a:t>new</a:t>
            </a:r>
            <a:r>
              <a:rPr sz="1200" spc="-15" dirty="0">
                <a:solidFill>
                  <a:srgbClr val="006FC0"/>
                </a:solidFill>
                <a:latin typeface="Verdana"/>
                <a:cs typeface="Verdana"/>
              </a:rPr>
              <a:t> </a:t>
            </a:r>
            <a:r>
              <a:rPr sz="1200" spc="-5" dirty="0">
                <a:solidFill>
                  <a:srgbClr val="006FC0"/>
                </a:solidFill>
                <a:latin typeface="Verdana"/>
                <a:cs typeface="Verdana"/>
              </a:rPr>
              <a:t>movies</a:t>
            </a:r>
            <a:r>
              <a:rPr sz="1200" spc="-35" dirty="0">
                <a:solidFill>
                  <a:srgbClr val="006FC0"/>
                </a:solidFill>
                <a:latin typeface="Verdana"/>
                <a:cs typeface="Verdana"/>
              </a:rPr>
              <a:t> </a:t>
            </a:r>
            <a:r>
              <a:rPr sz="1200" dirty="0">
                <a:solidFill>
                  <a:srgbClr val="006FC0"/>
                </a:solidFill>
                <a:latin typeface="Verdana"/>
                <a:cs typeface="Verdana"/>
              </a:rPr>
              <a:t>/ </a:t>
            </a:r>
            <a:r>
              <a:rPr sz="1200" spc="-5" dirty="0">
                <a:solidFill>
                  <a:srgbClr val="006FC0"/>
                </a:solidFill>
                <a:latin typeface="Verdana"/>
                <a:cs typeface="Verdana"/>
              </a:rPr>
              <a:t>TV</a:t>
            </a:r>
            <a:r>
              <a:rPr sz="1200" spc="-20" dirty="0">
                <a:solidFill>
                  <a:srgbClr val="006FC0"/>
                </a:solidFill>
                <a:latin typeface="Verdana"/>
                <a:cs typeface="Verdana"/>
              </a:rPr>
              <a:t> </a:t>
            </a:r>
            <a:r>
              <a:rPr sz="1200" spc="-5" dirty="0">
                <a:solidFill>
                  <a:srgbClr val="006FC0"/>
                </a:solidFill>
                <a:latin typeface="Verdana"/>
                <a:cs typeface="Verdana"/>
              </a:rPr>
              <a:t>shows</a:t>
            </a:r>
            <a:r>
              <a:rPr sz="1200" spc="-10" dirty="0">
                <a:solidFill>
                  <a:srgbClr val="006FC0"/>
                </a:solidFill>
                <a:latin typeface="Verdana"/>
                <a:cs typeface="Verdana"/>
              </a:rPr>
              <a:t> </a:t>
            </a:r>
            <a:r>
              <a:rPr sz="1200" spc="-5" dirty="0">
                <a:solidFill>
                  <a:srgbClr val="006FC0"/>
                </a:solidFill>
                <a:latin typeface="Verdana"/>
                <a:cs typeface="Verdana"/>
              </a:rPr>
              <a:t>than</a:t>
            </a:r>
            <a:r>
              <a:rPr sz="1200" dirty="0">
                <a:solidFill>
                  <a:srgbClr val="006FC0"/>
                </a:solidFill>
                <a:latin typeface="Verdana"/>
                <a:cs typeface="Verdana"/>
              </a:rPr>
              <a:t> </a:t>
            </a:r>
            <a:r>
              <a:rPr sz="1200" spc="-5" dirty="0">
                <a:solidFill>
                  <a:srgbClr val="006FC0"/>
                </a:solidFill>
                <a:latin typeface="Verdana"/>
                <a:cs typeface="Verdana"/>
              </a:rPr>
              <a:t>the</a:t>
            </a:r>
            <a:r>
              <a:rPr sz="1200" spc="-10" dirty="0">
                <a:solidFill>
                  <a:srgbClr val="006FC0"/>
                </a:solidFill>
                <a:latin typeface="Verdana"/>
                <a:cs typeface="Verdana"/>
              </a:rPr>
              <a:t> </a:t>
            </a:r>
            <a:r>
              <a:rPr sz="1200" spc="-5" dirty="0">
                <a:solidFill>
                  <a:srgbClr val="006FC0"/>
                </a:solidFill>
                <a:latin typeface="Verdana"/>
                <a:cs typeface="Verdana"/>
              </a:rPr>
              <a:t>old</a:t>
            </a:r>
            <a:r>
              <a:rPr sz="1200" spc="-20" dirty="0">
                <a:solidFill>
                  <a:srgbClr val="006FC0"/>
                </a:solidFill>
                <a:latin typeface="Verdana"/>
                <a:cs typeface="Verdana"/>
              </a:rPr>
              <a:t> </a:t>
            </a:r>
            <a:r>
              <a:rPr sz="1200" spc="-5" dirty="0">
                <a:solidFill>
                  <a:srgbClr val="006FC0"/>
                </a:solidFill>
                <a:latin typeface="Verdana"/>
                <a:cs typeface="Verdana"/>
              </a:rPr>
              <a:t>ones.</a:t>
            </a:r>
            <a:endParaRPr sz="1200" dirty="0">
              <a:latin typeface="Verdana"/>
              <a:cs typeface="Verdana"/>
            </a:endParaRPr>
          </a:p>
          <a:p>
            <a:pPr>
              <a:lnSpc>
                <a:spcPct val="100000"/>
              </a:lnSpc>
              <a:spcBef>
                <a:spcPts val="40"/>
              </a:spcBef>
              <a:buClr>
                <a:srgbClr val="006FC0"/>
              </a:buClr>
              <a:buFont typeface="Arial MT"/>
              <a:buChar char="•"/>
            </a:pPr>
            <a:endParaRPr sz="1150" dirty="0">
              <a:latin typeface="Verdana"/>
              <a:cs typeface="Verdana"/>
            </a:endParaRPr>
          </a:p>
          <a:p>
            <a:pPr marL="184785" marR="5080" indent="-172720">
              <a:lnSpc>
                <a:spcPct val="100000"/>
              </a:lnSpc>
              <a:buFont typeface="Arial MT"/>
              <a:buChar char="•"/>
              <a:tabLst>
                <a:tab pos="185420" algn="l"/>
              </a:tabLst>
            </a:pPr>
            <a:r>
              <a:rPr sz="1200" spc="-5" dirty="0" smtClean="0">
                <a:solidFill>
                  <a:srgbClr val="006FC0"/>
                </a:solidFill>
                <a:latin typeface="Verdana"/>
                <a:cs typeface="Verdana"/>
              </a:rPr>
              <a:t>Maximum</a:t>
            </a:r>
            <a:r>
              <a:rPr sz="1200" spc="-35" dirty="0" smtClean="0">
                <a:solidFill>
                  <a:srgbClr val="006FC0"/>
                </a:solidFill>
                <a:latin typeface="Verdana"/>
                <a:cs typeface="Verdana"/>
              </a:rPr>
              <a:t> </a:t>
            </a:r>
            <a:r>
              <a:rPr sz="1200" spc="-5" dirty="0">
                <a:solidFill>
                  <a:srgbClr val="006FC0"/>
                </a:solidFill>
                <a:latin typeface="Verdana"/>
                <a:cs typeface="Verdana"/>
              </a:rPr>
              <a:t>number</a:t>
            </a:r>
            <a:r>
              <a:rPr sz="1200" spc="-25" dirty="0">
                <a:solidFill>
                  <a:srgbClr val="006FC0"/>
                </a:solidFill>
                <a:latin typeface="Verdana"/>
                <a:cs typeface="Verdana"/>
              </a:rPr>
              <a:t> </a:t>
            </a:r>
            <a:r>
              <a:rPr sz="1200" dirty="0">
                <a:solidFill>
                  <a:srgbClr val="006FC0"/>
                </a:solidFill>
                <a:latin typeface="Verdana"/>
                <a:cs typeface="Verdana"/>
              </a:rPr>
              <a:t>of</a:t>
            </a:r>
            <a:r>
              <a:rPr sz="1200" spc="-20" dirty="0">
                <a:solidFill>
                  <a:srgbClr val="006FC0"/>
                </a:solidFill>
                <a:latin typeface="Verdana"/>
                <a:cs typeface="Verdana"/>
              </a:rPr>
              <a:t> </a:t>
            </a:r>
            <a:r>
              <a:rPr sz="1200" spc="-5" dirty="0">
                <a:solidFill>
                  <a:srgbClr val="006FC0"/>
                </a:solidFill>
                <a:latin typeface="Verdana"/>
                <a:cs typeface="Verdana"/>
              </a:rPr>
              <a:t>movie/shows</a:t>
            </a:r>
            <a:r>
              <a:rPr sz="1200" spc="-50" dirty="0">
                <a:solidFill>
                  <a:srgbClr val="006FC0"/>
                </a:solidFill>
                <a:latin typeface="Verdana"/>
                <a:cs typeface="Verdana"/>
              </a:rPr>
              <a:t> </a:t>
            </a:r>
            <a:r>
              <a:rPr sz="1200" dirty="0">
                <a:solidFill>
                  <a:srgbClr val="006FC0"/>
                </a:solidFill>
                <a:latin typeface="Verdana"/>
                <a:cs typeface="Verdana"/>
              </a:rPr>
              <a:t>are</a:t>
            </a:r>
            <a:r>
              <a:rPr sz="1200" spc="-10" dirty="0">
                <a:solidFill>
                  <a:srgbClr val="006FC0"/>
                </a:solidFill>
                <a:latin typeface="Verdana"/>
                <a:cs typeface="Verdana"/>
              </a:rPr>
              <a:t> </a:t>
            </a:r>
            <a:r>
              <a:rPr sz="1200" spc="-5" dirty="0">
                <a:solidFill>
                  <a:srgbClr val="006FC0"/>
                </a:solidFill>
                <a:latin typeface="Verdana"/>
                <a:cs typeface="Verdana"/>
              </a:rPr>
              <a:t>released</a:t>
            </a:r>
            <a:r>
              <a:rPr sz="1200" spc="-45" dirty="0">
                <a:solidFill>
                  <a:srgbClr val="006FC0"/>
                </a:solidFill>
                <a:latin typeface="Verdana"/>
                <a:cs typeface="Verdana"/>
              </a:rPr>
              <a:t> </a:t>
            </a:r>
            <a:r>
              <a:rPr sz="1200" spc="-5" dirty="0">
                <a:solidFill>
                  <a:srgbClr val="006FC0"/>
                </a:solidFill>
                <a:latin typeface="Verdana"/>
                <a:cs typeface="Verdana"/>
              </a:rPr>
              <a:t>in Netflix</a:t>
            </a:r>
            <a:r>
              <a:rPr sz="1200" spc="-35" dirty="0">
                <a:solidFill>
                  <a:srgbClr val="006FC0"/>
                </a:solidFill>
                <a:latin typeface="Verdana"/>
                <a:cs typeface="Verdana"/>
              </a:rPr>
              <a:t> </a:t>
            </a:r>
            <a:r>
              <a:rPr sz="1200" spc="-5" dirty="0">
                <a:solidFill>
                  <a:srgbClr val="006FC0"/>
                </a:solidFill>
                <a:latin typeface="Verdana"/>
                <a:cs typeface="Verdana"/>
              </a:rPr>
              <a:t>in</a:t>
            </a:r>
            <a:r>
              <a:rPr sz="1200" spc="-10" dirty="0">
                <a:solidFill>
                  <a:srgbClr val="006FC0"/>
                </a:solidFill>
                <a:latin typeface="Verdana"/>
                <a:cs typeface="Verdana"/>
              </a:rPr>
              <a:t> </a:t>
            </a:r>
            <a:r>
              <a:rPr sz="1200" spc="-5" dirty="0">
                <a:solidFill>
                  <a:srgbClr val="006FC0"/>
                </a:solidFill>
                <a:latin typeface="Verdana"/>
                <a:cs typeface="Verdana"/>
              </a:rPr>
              <a:t>between</a:t>
            </a:r>
            <a:r>
              <a:rPr sz="1200" spc="-45" dirty="0">
                <a:solidFill>
                  <a:srgbClr val="006FC0"/>
                </a:solidFill>
                <a:latin typeface="Verdana"/>
                <a:cs typeface="Verdana"/>
              </a:rPr>
              <a:t> </a:t>
            </a:r>
            <a:r>
              <a:rPr sz="1200" dirty="0">
                <a:solidFill>
                  <a:srgbClr val="006FC0"/>
                </a:solidFill>
                <a:latin typeface="Verdana"/>
                <a:cs typeface="Verdana"/>
              </a:rPr>
              <a:t>2015-2020</a:t>
            </a:r>
            <a:r>
              <a:rPr sz="1200" spc="-45" dirty="0">
                <a:solidFill>
                  <a:srgbClr val="006FC0"/>
                </a:solidFill>
                <a:latin typeface="Verdana"/>
                <a:cs typeface="Verdana"/>
              </a:rPr>
              <a:t> </a:t>
            </a:r>
            <a:r>
              <a:rPr sz="1200">
                <a:solidFill>
                  <a:srgbClr val="006FC0"/>
                </a:solidFill>
                <a:latin typeface="Verdana"/>
                <a:cs typeface="Verdana"/>
              </a:rPr>
              <a:t>and</a:t>
            </a:r>
            <a:r>
              <a:rPr sz="1200" spc="5">
                <a:solidFill>
                  <a:srgbClr val="006FC0"/>
                </a:solidFill>
                <a:latin typeface="Verdana"/>
                <a:cs typeface="Verdana"/>
              </a:rPr>
              <a:t> </a:t>
            </a:r>
            <a:r>
              <a:rPr lang="en-US" sz="1200" smtClean="0">
                <a:solidFill>
                  <a:srgbClr val="006FC0"/>
                </a:solidFill>
                <a:latin typeface="Verdana"/>
                <a:cs typeface="Verdana"/>
              </a:rPr>
              <a:t>maximum</a:t>
            </a:r>
            <a:r>
              <a:rPr sz="1200" smtClean="0">
                <a:solidFill>
                  <a:srgbClr val="006FC0"/>
                </a:solidFill>
                <a:latin typeface="Verdana"/>
                <a:cs typeface="Verdana"/>
              </a:rPr>
              <a:t> </a:t>
            </a:r>
            <a:r>
              <a:rPr sz="1200" spc="-405" smtClean="0">
                <a:solidFill>
                  <a:srgbClr val="006FC0"/>
                </a:solidFill>
                <a:latin typeface="Verdana"/>
                <a:cs typeface="Verdana"/>
              </a:rPr>
              <a:t> </a:t>
            </a:r>
            <a:r>
              <a:rPr sz="1200" spc="-5" dirty="0">
                <a:solidFill>
                  <a:srgbClr val="006FC0"/>
                </a:solidFill>
                <a:latin typeface="Verdana"/>
                <a:cs typeface="Verdana"/>
              </a:rPr>
              <a:t>number</a:t>
            </a:r>
            <a:r>
              <a:rPr sz="1200" spc="-30" dirty="0">
                <a:solidFill>
                  <a:srgbClr val="006FC0"/>
                </a:solidFill>
                <a:latin typeface="Verdana"/>
                <a:cs typeface="Verdana"/>
              </a:rPr>
              <a:t> </a:t>
            </a:r>
            <a:r>
              <a:rPr sz="1200" dirty="0">
                <a:solidFill>
                  <a:srgbClr val="006FC0"/>
                </a:solidFill>
                <a:latin typeface="Verdana"/>
                <a:cs typeface="Verdana"/>
              </a:rPr>
              <a:t>of</a:t>
            </a:r>
            <a:r>
              <a:rPr sz="1200" spc="-20" dirty="0">
                <a:solidFill>
                  <a:srgbClr val="006FC0"/>
                </a:solidFill>
                <a:latin typeface="Verdana"/>
                <a:cs typeface="Verdana"/>
              </a:rPr>
              <a:t> </a:t>
            </a:r>
            <a:r>
              <a:rPr sz="1200" spc="-5" dirty="0">
                <a:solidFill>
                  <a:srgbClr val="006FC0"/>
                </a:solidFill>
                <a:latin typeface="Verdana"/>
                <a:cs typeface="Verdana"/>
              </a:rPr>
              <a:t>count</a:t>
            </a:r>
            <a:r>
              <a:rPr sz="1200" spc="-20" dirty="0">
                <a:solidFill>
                  <a:srgbClr val="006FC0"/>
                </a:solidFill>
                <a:latin typeface="Verdana"/>
                <a:cs typeface="Verdana"/>
              </a:rPr>
              <a:t> </a:t>
            </a:r>
            <a:r>
              <a:rPr sz="1200" spc="-5" dirty="0">
                <a:solidFill>
                  <a:srgbClr val="006FC0"/>
                </a:solidFill>
                <a:latin typeface="Verdana"/>
                <a:cs typeface="Verdana"/>
              </a:rPr>
              <a:t>belong</a:t>
            </a:r>
            <a:r>
              <a:rPr sz="1200" spc="-35" dirty="0">
                <a:solidFill>
                  <a:srgbClr val="006FC0"/>
                </a:solidFill>
                <a:latin typeface="Verdana"/>
                <a:cs typeface="Verdana"/>
              </a:rPr>
              <a:t> </a:t>
            </a:r>
            <a:r>
              <a:rPr sz="1200" dirty="0">
                <a:solidFill>
                  <a:srgbClr val="006FC0"/>
                </a:solidFill>
                <a:latin typeface="Verdana"/>
                <a:cs typeface="Verdana"/>
              </a:rPr>
              <a:t>from</a:t>
            </a:r>
            <a:r>
              <a:rPr sz="1200" spc="-30" dirty="0">
                <a:solidFill>
                  <a:srgbClr val="006FC0"/>
                </a:solidFill>
                <a:latin typeface="Verdana"/>
                <a:cs typeface="Verdana"/>
              </a:rPr>
              <a:t> </a:t>
            </a:r>
            <a:r>
              <a:rPr sz="1200" dirty="0">
                <a:solidFill>
                  <a:srgbClr val="006FC0"/>
                </a:solidFill>
                <a:latin typeface="Verdana"/>
                <a:cs typeface="Verdana"/>
              </a:rPr>
              <a:t>2018</a:t>
            </a:r>
            <a:r>
              <a:rPr sz="1200" spc="-45" dirty="0">
                <a:solidFill>
                  <a:srgbClr val="006FC0"/>
                </a:solidFill>
                <a:latin typeface="Verdana"/>
                <a:cs typeface="Verdana"/>
              </a:rPr>
              <a:t> </a:t>
            </a:r>
            <a:r>
              <a:rPr sz="1200" spc="-40" dirty="0">
                <a:solidFill>
                  <a:srgbClr val="006FC0"/>
                </a:solidFill>
                <a:latin typeface="Verdana"/>
                <a:cs typeface="Verdana"/>
              </a:rPr>
              <a:t>year.</a:t>
            </a:r>
            <a:endParaRPr sz="1200" dirty="0">
              <a:latin typeface="Verdana"/>
              <a:cs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0234" y="938530"/>
            <a:ext cx="5739766" cy="414020"/>
          </a:xfrm>
        </p:spPr>
        <p:txBody>
          <a:bodyPr/>
          <a:lstStyle/>
          <a:p>
            <a:r>
              <a:rPr lang="en-US" sz="1800" spc="-10" dirty="0"/>
              <a:t>E</a:t>
            </a:r>
            <a:r>
              <a:rPr lang="en-US" sz="1800" dirty="0"/>
              <a:t>XP</a:t>
            </a:r>
            <a:r>
              <a:rPr lang="en-US" sz="1800" spc="-5" dirty="0"/>
              <a:t>L</a:t>
            </a:r>
            <a:r>
              <a:rPr lang="en-US" sz="1800" spc="5" dirty="0"/>
              <a:t>O</a:t>
            </a:r>
            <a:r>
              <a:rPr lang="en-US" sz="1800" spc="-5" dirty="0"/>
              <a:t>R</a:t>
            </a:r>
            <a:r>
              <a:rPr lang="en-US" sz="1800" spc="-10" dirty="0"/>
              <a:t>A</a:t>
            </a:r>
            <a:r>
              <a:rPr lang="en-US" sz="1800" dirty="0"/>
              <a:t>T</a:t>
            </a:r>
            <a:r>
              <a:rPr lang="en-US" sz="1800" spc="-10" dirty="0"/>
              <a:t>O</a:t>
            </a:r>
            <a:r>
              <a:rPr lang="en-US" sz="1800" spc="-5" dirty="0"/>
              <a:t>R</a:t>
            </a:r>
            <a:r>
              <a:rPr lang="en-US" sz="1800" dirty="0"/>
              <a:t>Y</a:t>
            </a:r>
            <a:r>
              <a:rPr lang="en-US" sz="1800" spc="-55" dirty="0"/>
              <a:t> </a:t>
            </a:r>
            <a:r>
              <a:rPr lang="en-US" sz="1800" dirty="0"/>
              <a:t>D</a:t>
            </a:r>
            <a:r>
              <a:rPr lang="en-US" sz="1800" spc="-5" dirty="0"/>
              <a:t>A</a:t>
            </a:r>
            <a:r>
              <a:rPr lang="en-US" sz="1800" spc="-10" dirty="0"/>
              <a:t>T</a:t>
            </a:r>
            <a:r>
              <a:rPr lang="en-US" sz="1800" dirty="0"/>
              <a:t>A</a:t>
            </a:r>
            <a:r>
              <a:rPr lang="en-US" sz="1800" spc="-25" dirty="0"/>
              <a:t> </a:t>
            </a:r>
            <a:r>
              <a:rPr lang="en-US" sz="1800" spc="-5" dirty="0" smtClean="0"/>
              <a:t>A</a:t>
            </a:r>
            <a:r>
              <a:rPr lang="en-US" sz="1800" spc="-10" dirty="0" smtClean="0"/>
              <a:t>N</a:t>
            </a:r>
            <a:r>
              <a:rPr lang="en-US" sz="1800" spc="-5" dirty="0" smtClean="0"/>
              <a:t>AL</a:t>
            </a:r>
            <a:r>
              <a:rPr lang="en-US" sz="1800" dirty="0" smtClean="0"/>
              <a:t>YS</a:t>
            </a:r>
            <a:r>
              <a:rPr lang="en-US" sz="1800" spc="20" dirty="0" smtClean="0"/>
              <a:t>I</a:t>
            </a:r>
            <a:r>
              <a:rPr lang="en-US" sz="1800" spc="-10" dirty="0" smtClean="0"/>
              <a:t>S</a:t>
            </a:r>
            <a:r>
              <a:rPr lang="en-US" sz="1800" spc="-10" dirty="0" smtClean="0">
                <a:solidFill>
                  <a:srgbClr val="FF3300"/>
                </a:solidFill>
              </a:rPr>
              <a:t>:(Duration)</a:t>
            </a:r>
            <a:endParaRPr lang="en-US" sz="1800" dirty="0">
              <a:solidFill>
                <a:srgbClr val="FF3300"/>
              </a:solidFill>
            </a:endParaRPr>
          </a:p>
        </p:txBody>
      </p:sp>
      <p:sp>
        <p:nvSpPr>
          <p:cNvPr id="3" name="Text Placeholder 2"/>
          <p:cNvSpPr>
            <a:spLocks noGrp="1"/>
          </p:cNvSpPr>
          <p:nvPr>
            <p:ph type="body" idx="1"/>
          </p:nvPr>
        </p:nvSpPr>
        <p:spPr>
          <a:xfrm>
            <a:off x="304800" y="1646992"/>
            <a:ext cx="8229600" cy="430887"/>
          </a:xfrm>
        </p:spPr>
        <p:txBody>
          <a:bodyPr/>
          <a:lstStyle/>
          <a:p>
            <a:r>
              <a:rPr lang="en-US" sz="1400" b="0" dirty="0"/>
              <a:t>in this plot we </a:t>
            </a:r>
            <a:r>
              <a:rPr lang="en-US" sz="1400" b="0" dirty="0" smtClean="0"/>
              <a:t>originate </a:t>
            </a:r>
            <a:r>
              <a:rPr lang="en-US" sz="1400" b="0" dirty="0"/>
              <a:t>the Length distribution of movies duration</a:t>
            </a:r>
            <a:r>
              <a:rPr lang="en-US" sz="1400" b="0" dirty="0" smtClean="0"/>
              <a:t>. we </a:t>
            </a:r>
            <a:r>
              <a:rPr lang="en-US" sz="1400" b="0" dirty="0"/>
              <a:t>see 0 to 100 duration movies are </a:t>
            </a:r>
            <a:r>
              <a:rPr lang="en-US" sz="1400" b="0" dirty="0" smtClean="0"/>
              <a:t>rises </a:t>
            </a:r>
            <a:r>
              <a:rPr lang="en-US" sz="1400" b="0" dirty="0"/>
              <a:t>and 100 to 200 duration </a:t>
            </a:r>
            <a:r>
              <a:rPr lang="en-US" sz="1400" b="0" dirty="0" smtClean="0"/>
              <a:t> </a:t>
            </a:r>
            <a:r>
              <a:rPr lang="en-US" sz="1400" b="0" dirty="0"/>
              <a:t>are decreases</a:t>
            </a:r>
            <a:r>
              <a:rPr lang="en-US" sz="1400" b="0" dirty="0" smtClean="0"/>
              <a:t>.     </a:t>
            </a: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190750"/>
            <a:ext cx="7239000" cy="2743200"/>
          </a:xfrm>
          <a:prstGeom prst="rect">
            <a:avLst/>
          </a:prstGeom>
        </p:spPr>
      </p:pic>
    </p:spTree>
    <p:extLst>
      <p:ext uri="{BB962C8B-B14F-4D97-AF65-F5344CB8AC3E}">
        <p14:creationId xmlns:p14="http://schemas.microsoft.com/office/powerpoint/2010/main" val="3542889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tretch>
            <a:fillRect/>
          </a:stretch>
        </p:blipFill>
        <p:spPr>
          <a:xfrm>
            <a:off x="514597" y="661284"/>
            <a:ext cx="8127830" cy="2774360"/>
          </a:xfrm>
          <a:prstGeom prst="rect">
            <a:avLst/>
          </a:prstGeom>
        </p:spPr>
      </p:pic>
      <p:sp>
        <p:nvSpPr>
          <p:cNvPr id="3" name="object 3"/>
          <p:cNvSpPr txBox="1">
            <a:spLocks noGrp="1"/>
          </p:cNvSpPr>
          <p:nvPr>
            <p:ph type="title"/>
          </p:nvPr>
        </p:nvSpPr>
        <p:spPr>
          <a:xfrm>
            <a:off x="377443" y="165353"/>
            <a:ext cx="5443220" cy="299720"/>
          </a:xfrm>
          <a:prstGeom prst="rect">
            <a:avLst/>
          </a:prstGeom>
        </p:spPr>
        <p:txBody>
          <a:bodyPr vert="horz" wrap="square" lIns="0" tIns="12700" rIns="0" bIns="0" rtlCol="0">
            <a:spAutoFit/>
          </a:bodyPr>
          <a:lstStyle/>
          <a:p>
            <a:pPr marL="12700">
              <a:lnSpc>
                <a:spcPct val="100000"/>
              </a:lnSpc>
              <a:spcBef>
                <a:spcPts val="100"/>
              </a:spcBef>
            </a:pPr>
            <a:r>
              <a:rPr sz="1800" spc="-10" dirty="0"/>
              <a:t>E</a:t>
            </a:r>
            <a:r>
              <a:rPr sz="1800" dirty="0"/>
              <a:t>XP</a:t>
            </a:r>
            <a:r>
              <a:rPr sz="1800" spc="-5" dirty="0"/>
              <a:t>L</a:t>
            </a:r>
            <a:r>
              <a:rPr sz="1800" spc="5" dirty="0"/>
              <a:t>O</a:t>
            </a:r>
            <a:r>
              <a:rPr sz="1800" spc="-5" dirty="0"/>
              <a:t>R</a:t>
            </a:r>
            <a:r>
              <a:rPr sz="1800" spc="-10" dirty="0"/>
              <a:t>A</a:t>
            </a:r>
            <a:r>
              <a:rPr sz="1800" dirty="0"/>
              <a:t>T</a:t>
            </a:r>
            <a:r>
              <a:rPr sz="1800" spc="-10" dirty="0"/>
              <a:t>O</a:t>
            </a:r>
            <a:r>
              <a:rPr sz="1800" spc="-5" dirty="0"/>
              <a:t>R</a:t>
            </a:r>
            <a:r>
              <a:rPr sz="1800" dirty="0"/>
              <a:t>Y</a:t>
            </a:r>
            <a:r>
              <a:rPr sz="1800" spc="-55" dirty="0"/>
              <a:t> </a:t>
            </a:r>
            <a:r>
              <a:rPr sz="1800" dirty="0"/>
              <a:t>D</a:t>
            </a:r>
            <a:r>
              <a:rPr sz="1800" spc="-5" dirty="0"/>
              <a:t>A</a:t>
            </a:r>
            <a:r>
              <a:rPr sz="1800" spc="-10" dirty="0"/>
              <a:t>T</a:t>
            </a:r>
            <a:r>
              <a:rPr sz="1800" dirty="0"/>
              <a:t>A</a:t>
            </a:r>
            <a:r>
              <a:rPr sz="1800" spc="-25" dirty="0"/>
              <a:t> </a:t>
            </a:r>
            <a:r>
              <a:rPr sz="1800" spc="-5" dirty="0"/>
              <a:t>A</a:t>
            </a:r>
            <a:r>
              <a:rPr sz="1800" spc="-10" dirty="0"/>
              <a:t>N</a:t>
            </a:r>
            <a:r>
              <a:rPr sz="1800" spc="-5" dirty="0"/>
              <a:t>AL</a:t>
            </a:r>
            <a:r>
              <a:rPr sz="1800" dirty="0"/>
              <a:t>YS</a:t>
            </a:r>
            <a:r>
              <a:rPr sz="1800" spc="20" dirty="0"/>
              <a:t>I</a:t>
            </a:r>
            <a:r>
              <a:rPr sz="1800" spc="-10" dirty="0"/>
              <a:t>S</a:t>
            </a:r>
            <a:r>
              <a:rPr sz="1800" dirty="0"/>
              <a:t>:</a:t>
            </a:r>
            <a:r>
              <a:rPr sz="1800" spc="-275" dirty="0"/>
              <a:t> </a:t>
            </a:r>
            <a:r>
              <a:rPr sz="1200" b="0" spc="-5" dirty="0">
                <a:latin typeface="Verdana"/>
                <a:cs typeface="Verdana"/>
              </a:rPr>
              <a:t>(</a:t>
            </a:r>
            <a:r>
              <a:rPr sz="1200" b="0" spc="-20" dirty="0">
                <a:latin typeface="Verdana"/>
                <a:cs typeface="Verdana"/>
              </a:rPr>
              <a:t>R</a:t>
            </a:r>
            <a:r>
              <a:rPr sz="1200" b="0" dirty="0">
                <a:latin typeface="Verdana"/>
                <a:cs typeface="Verdana"/>
              </a:rPr>
              <a:t>a</a:t>
            </a:r>
            <a:r>
              <a:rPr sz="1200" b="0" spc="-10" dirty="0">
                <a:latin typeface="Verdana"/>
                <a:cs typeface="Verdana"/>
              </a:rPr>
              <a:t>t</a:t>
            </a:r>
            <a:r>
              <a:rPr sz="1200" b="0" spc="-5" dirty="0">
                <a:latin typeface="Verdana"/>
                <a:cs typeface="Verdana"/>
              </a:rPr>
              <a:t>i</a:t>
            </a:r>
            <a:r>
              <a:rPr sz="1200" b="0" spc="-10" dirty="0">
                <a:latin typeface="Verdana"/>
                <a:cs typeface="Verdana"/>
              </a:rPr>
              <a:t>n</a:t>
            </a:r>
            <a:r>
              <a:rPr sz="1200" b="0" dirty="0">
                <a:latin typeface="Verdana"/>
                <a:cs typeface="Verdana"/>
              </a:rPr>
              <a:t>g</a:t>
            </a:r>
            <a:r>
              <a:rPr sz="1200" b="0" spc="-5" dirty="0">
                <a:latin typeface="Verdana"/>
                <a:cs typeface="Verdana"/>
              </a:rPr>
              <a:t> c</a:t>
            </a:r>
            <a:r>
              <a:rPr sz="1200" b="0" dirty="0">
                <a:latin typeface="Verdana"/>
                <a:cs typeface="Verdana"/>
              </a:rPr>
              <a:t>o</a:t>
            </a:r>
            <a:r>
              <a:rPr sz="1200" b="0" spc="-5" dirty="0">
                <a:latin typeface="Verdana"/>
                <a:cs typeface="Verdana"/>
              </a:rPr>
              <a:t>l</a:t>
            </a:r>
            <a:r>
              <a:rPr sz="1200" b="0" spc="-10" dirty="0">
                <a:latin typeface="Verdana"/>
                <a:cs typeface="Verdana"/>
              </a:rPr>
              <a:t>u</a:t>
            </a:r>
            <a:r>
              <a:rPr sz="1200" b="0" spc="-5" dirty="0">
                <a:latin typeface="Verdana"/>
                <a:cs typeface="Verdana"/>
              </a:rPr>
              <a:t>m</a:t>
            </a:r>
            <a:r>
              <a:rPr sz="1200" b="0" dirty="0">
                <a:latin typeface="Verdana"/>
                <a:cs typeface="Verdana"/>
              </a:rPr>
              <a:t>n)</a:t>
            </a:r>
            <a:endParaRPr sz="1200" dirty="0">
              <a:latin typeface="Verdana"/>
              <a:cs typeface="Verdana"/>
            </a:endParaRPr>
          </a:p>
        </p:txBody>
      </p:sp>
      <p:sp>
        <p:nvSpPr>
          <p:cNvPr id="4" name="object 4"/>
          <p:cNvSpPr txBox="1"/>
          <p:nvPr/>
        </p:nvSpPr>
        <p:spPr>
          <a:xfrm>
            <a:off x="456691" y="3237102"/>
            <a:ext cx="1925955" cy="1854835"/>
          </a:xfrm>
          <a:prstGeom prst="rect">
            <a:avLst/>
          </a:prstGeom>
        </p:spPr>
        <p:txBody>
          <a:bodyPr vert="horz" wrap="square" lIns="0" tIns="12700" rIns="0" bIns="0" rtlCol="0">
            <a:spAutoFit/>
          </a:bodyPr>
          <a:lstStyle/>
          <a:p>
            <a:pPr marL="184785" indent="-172720">
              <a:lnSpc>
                <a:spcPct val="100000"/>
              </a:lnSpc>
              <a:spcBef>
                <a:spcPts val="100"/>
              </a:spcBef>
              <a:buFont typeface="Arial MT"/>
              <a:buChar char="•"/>
              <a:tabLst>
                <a:tab pos="185420" algn="l"/>
              </a:tabLst>
            </a:pPr>
            <a:r>
              <a:rPr sz="1200" spc="-10" dirty="0">
                <a:solidFill>
                  <a:srgbClr val="006FC0"/>
                </a:solidFill>
                <a:latin typeface="Verdana"/>
                <a:cs typeface="Verdana"/>
              </a:rPr>
              <a:t>TV-MA</a:t>
            </a:r>
            <a:r>
              <a:rPr sz="1200" spc="-25" dirty="0">
                <a:solidFill>
                  <a:srgbClr val="006FC0"/>
                </a:solidFill>
                <a:latin typeface="Verdana"/>
                <a:cs typeface="Verdana"/>
              </a:rPr>
              <a:t> </a:t>
            </a:r>
            <a:r>
              <a:rPr sz="1200" dirty="0">
                <a:solidFill>
                  <a:srgbClr val="006FC0"/>
                </a:solidFill>
                <a:latin typeface="Verdana"/>
                <a:cs typeface="Verdana"/>
              </a:rPr>
              <a:t>:</a:t>
            </a:r>
            <a:r>
              <a:rPr sz="1200" spc="-30" dirty="0">
                <a:solidFill>
                  <a:srgbClr val="006FC0"/>
                </a:solidFill>
                <a:latin typeface="Verdana"/>
                <a:cs typeface="Verdana"/>
              </a:rPr>
              <a:t> </a:t>
            </a:r>
            <a:r>
              <a:rPr sz="1200" spc="-5" dirty="0">
                <a:solidFill>
                  <a:srgbClr val="006FC0"/>
                </a:solidFill>
                <a:latin typeface="Verdana"/>
                <a:cs typeface="Verdana"/>
              </a:rPr>
              <a:t>Mature</a:t>
            </a:r>
            <a:r>
              <a:rPr sz="1200" spc="-25" dirty="0">
                <a:solidFill>
                  <a:srgbClr val="006FC0"/>
                </a:solidFill>
                <a:latin typeface="Verdana"/>
                <a:cs typeface="Verdana"/>
              </a:rPr>
              <a:t> </a:t>
            </a:r>
            <a:r>
              <a:rPr sz="1200" spc="-10" dirty="0">
                <a:solidFill>
                  <a:srgbClr val="006FC0"/>
                </a:solidFill>
                <a:latin typeface="Verdana"/>
                <a:cs typeface="Verdana"/>
              </a:rPr>
              <a:t>Adults</a:t>
            </a:r>
            <a:endParaRPr sz="1200" dirty="0">
              <a:latin typeface="Verdana"/>
              <a:cs typeface="Verdana"/>
            </a:endParaRPr>
          </a:p>
          <a:p>
            <a:pPr marL="184785" indent="-172720">
              <a:lnSpc>
                <a:spcPct val="100000"/>
              </a:lnSpc>
              <a:buFont typeface="Arial MT"/>
              <a:buChar char="•"/>
              <a:tabLst>
                <a:tab pos="185420" algn="l"/>
              </a:tabLst>
            </a:pPr>
            <a:r>
              <a:rPr sz="1200" dirty="0">
                <a:solidFill>
                  <a:srgbClr val="006FC0"/>
                </a:solidFill>
                <a:latin typeface="Verdana"/>
                <a:cs typeface="Verdana"/>
              </a:rPr>
              <a:t>R</a:t>
            </a:r>
            <a:r>
              <a:rPr sz="1200" spc="-35" dirty="0">
                <a:solidFill>
                  <a:srgbClr val="006FC0"/>
                </a:solidFill>
                <a:latin typeface="Verdana"/>
                <a:cs typeface="Verdana"/>
              </a:rPr>
              <a:t> </a:t>
            </a:r>
            <a:r>
              <a:rPr sz="1200" dirty="0">
                <a:solidFill>
                  <a:srgbClr val="006FC0"/>
                </a:solidFill>
                <a:latin typeface="Verdana"/>
                <a:cs typeface="Verdana"/>
              </a:rPr>
              <a:t>:</a:t>
            </a:r>
            <a:r>
              <a:rPr sz="1200" spc="-30" dirty="0">
                <a:solidFill>
                  <a:srgbClr val="006FC0"/>
                </a:solidFill>
                <a:latin typeface="Verdana"/>
                <a:cs typeface="Verdana"/>
              </a:rPr>
              <a:t> </a:t>
            </a:r>
            <a:r>
              <a:rPr sz="1200" spc="-10" dirty="0">
                <a:solidFill>
                  <a:srgbClr val="006FC0"/>
                </a:solidFill>
                <a:latin typeface="Verdana"/>
                <a:cs typeface="Verdana"/>
              </a:rPr>
              <a:t>Adults</a:t>
            </a:r>
            <a:endParaRPr sz="1200" dirty="0">
              <a:latin typeface="Verdana"/>
              <a:cs typeface="Verdana"/>
            </a:endParaRPr>
          </a:p>
          <a:p>
            <a:pPr marL="184785" indent="-172720">
              <a:lnSpc>
                <a:spcPct val="100000"/>
              </a:lnSpc>
              <a:buFont typeface="Arial MT"/>
              <a:buChar char="•"/>
              <a:tabLst>
                <a:tab pos="185420" algn="l"/>
              </a:tabLst>
            </a:pPr>
            <a:r>
              <a:rPr sz="1200" spc="-5" dirty="0">
                <a:solidFill>
                  <a:srgbClr val="006FC0"/>
                </a:solidFill>
                <a:latin typeface="Verdana"/>
                <a:cs typeface="Verdana"/>
              </a:rPr>
              <a:t>PG-13</a:t>
            </a:r>
            <a:r>
              <a:rPr sz="1200" spc="-60" dirty="0">
                <a:solidFill>
                  <a:srgbClr val="006FC0"/>
                </a:solidFill>
                <a:latin typeface="Verdana"/>
                <a:cs typeface="Verdana"/>
              </a:rPr>
              <a:t> </a:t>
            </a:r>
            <a:r>
              <a:rPr sz="1200" dirty="0">
                <a:solidFill>
                  <a:srgbClr val="006FC0"/>
                </a:solidFill>
                <a:latin typeface="Verdana"/>
                <a:cs typeface="Verdana"/>
              </a:rPr>
              <a:t>:</a:t>
            </a:r>
            <a:r>
              <a:rPr sz="1200" spc="-20" dirty="0">
                <a:solidFill>
                  <a:srgbClr val="006FC0"/>
                </a:solidFill>
                <a:latin typeface="Verdana"/>
                <a:cs typeface="Verdana"/>
              </a:rPr>
              <a:t> </a:t>
            </a:r>
            <a:r>
              <a:rPr sz="1200" spc="-30" dirty="0">
                <a:solidFill>
                  <a:srgbClr val="006FC0"/>
                </a:solidFill>
                <a:latin typeface="Verdana"/>
                <a:cs typeface="Verdana"/>
              </a:rPr>
              <a:t>Teens</a:t>
            </a:r>
            <a:endParaRPr sz="1200" dirty="0">
              <a:latin typeface="Verdana"/>
              <a:cs typeface="Verdana"/>
            </a:endParaRPr>
          </a:p>
          <a:p>
            <a:pPr marL="184785" indent="-172720">
              <a:lnSpc>
                <a:spcPct val="100000"/>
              </a:lnSpc>
              <a:buFont typeface="Arial MT"/>
              <a:buChar char="•"/>
              <a:tabLst>
                <a:tab pos="185420" algn="l"/>
              </a:tabLst>
            </a:pPr>
            <a:r>
              <a:rPr sz="1200" spc="-10" dirty="0">
                <a:solidFill>
                  <a:srgbClr val="006FC0"/>
                </a:solidFill>
                <a:latin typeface="Verdana"/>
                <a:cs typeface="Verdana"/>
              </a:rPr>
              <a:t>TV-14</a:t>
            </a:r>
            <a:r>
              <a:rPr sz="1200" spc="-35" dirty="0">
                <a:solidFill>
                  <a:srgbClr val="006FC0"/>
                </a:solidFill>
                <a:latin typeface="Verdana"/>
                <a:cs typeface="Verdana"/>
              </a:rPr>
              <a:t> </a:t>
            </a:r>
            <a:r>
              <a:rPr sz="1200" dirty="0">
                <a:solidFill>
                  <a:srgbClr val="006FC0"/>
                </a:solidFill>
                <a:latin typeface="Verdana"/>
                <a:cs typeface="Verdana"/>
              </a:rPr>
              <a:t>:</a:t>
            </a:r>
            <a:r>
              <a:rPr sz="1200" spc="-20" dirty="0">
                <a:solidFill>
                  <a:srgbClr val="006FC0"/>
                </a:solidFill>
                <a:latin typeface="Verdana"/>
                <a:cs typeface="Verdana"/>
              </a:rPr>
              <a:t> Young</a:t>
            </a:r>
            <a:r>
              <a:rPr sz="1200" spc="-35" dirty="0">
                <a:solidFill>
                  <a:srgbClr val="006FC0"/>
                </a:solidFill>
                <a:latin typeface="Verdana"/>
                <a:cs typeface="Verdana"/>
              </a:rPr>
              <a:t> </a:t>
            </a:r>
            <a:r>
              <a:rPr sz="1200" spc="-10" dirty="0">
                <a:solidFill>
                  <a:srgbClr val="006FC0"/>
                </a:solidFill>
                <a:latin typeface="Verdana"/>
                <a:cs typeface="Verdana"/>
              </a:rPr>
              <a:t>Adults</a:t>
            </a:r>
            <a:endParaRPr sz="1200" dirty="0">
              <a:latin typeface="Verdana"/>
              <a:cs typeface="Verdana"/>
            </a:endParaRPr>
          </a:p>
          <a:p>
            <a:pPr marL="184785" indent="-172720">
              <a:lnSpc>
                <a:spcPct val="100000"/>
              </a:lnSpc>
              <a:buFont typeface="Arial MT"/>
              <a:buChar char="•"/>
              <a:tabLst>
                <a:tab pos="185420" algn="l"/>
              </a:tabLst>
            </a:pPr>
            <a:r>
              <a:rPr sz="1200" spc="-10" dirty="0">
                <a:solidFill>
                  <a:srgbClr val="006FC0"/>
                </a:solidFill>
                <a:latin typeface="Verdana"/>
                <a:cs typeface="Verdana"/>
              </a:rPr>
              <a:t>TV-PG</a:t>
            </a:r>
            <a:r>
              <a:rPr sz="1200" spc="-45" dirty="0">
                <a:solidFill>
                  <a:srgbClr val="006FC0"/>
                </a:solidFill>
                <a:latin typeface="Verdana"/>
                <a:cs typeface="Verdana"/>
              </a:rPr>
              <a:t> </a:t>
            </a:r>
            <a:r>
              <a:rPr sz="1200" dirty="0">
                <a:solidFill>
                  <a:srgbClr val="006FC0"/>
                </a:solidFill>
                <a:latin typeface="Verdana"/>
                <a:cs typeface="Verdana"/>
              </a:rPr>
              <a:t>:</a:t>
            </a:r>
            <a:r>
              <a:rPr sz="1200" spc="-30" dirty="0">
                <a:solidFill>
                  <a:srgbClr val="006FC0"/>
                </a:solidFill>
                <a:latin typeface="Verdana"/>
                <a:cs typeface="Verdana"/>
              </a:rPr>
              <a:t> </a:t>
            </a:r>
            <a:r>
              <a:rPr sz="1200" spc="-5" dirty="0">
                <a:solidFill>
                  <a:srgbClr val="006FC0"/>
                </a:solidFill>
                <a:latin typeface="Verdana"/>
                <a:cs typeface="Verdana"/>
              </a:rPr>
              <a:t>Older</a:t>
            </a:r>
            <a:r>
              <a:rPr sz="1200" spc="-45" dirty="0">
                <a:solidFill>
                  <a:srgbClr val="006FC0"/>
                </a:solidFill>
                <a:latin typeface="Verdana"/>
                <a:cs typeface="Verdana"/>
              </a:rPr>
              <a:t> </a:t>
            </a:r>
            <a:r>
              <a:rPr sz="1200" spc="-5" dirty="0">
                <a:solidFill>
                  <a:srgbClr val="006FC0"/>
                </a:solidFill>
                <a:latin typeface="Verdana"/>
                <a:cs typeface="Verdana"/>
              </a:rPr>
              <a:t>Kids</a:t>
            </a:r>
            <a:endParaRPr sz="1200" dirty="0">
              <a:latin typeface="Verdana"/>
              <a:cs typeface="Verdana"/>
            </a:endParaRPr>
          </a:p>
          <a:p>
            <a:pPr marL="184785" indent="-172720">
              <a:lnSpc>
                <a:spcPct val="100000"/>
              </a:lnSpc>
              <a:buFont typeface="Arial MT"/>
              <a:buChar char="•"/>
              <a:tabLst>
                <a:tab pos="185420" algn="l"/>
              </a:tabLst>
            </a:pPr>
            <a:r>
              <a:rPr sz="1200" spc="-5" dirty="0">
                <a:solidFill>
                  <a:srgbClr val="006FC0"/>
                </a:solidFill>
                <a:latin typeface="Verdana"/>
                <a:cs typeface="Verdana"/>
              </a:rPr>
              <a:t>NR</a:t>
            </a:r>
            <a:r>
              <a:rPr sz="1200" spc="-50" dirty="0">
                <a:solidFill>
                  <a:srgbClr val="006FC0"/>
                </a:solidFill>
                <a:latin typeface="Verdana"/>
                <a:cs typeface="Verdana"/>
              </a:rPr>
              <a:t> </a:t>
            </a:r>
            <a:r>
              <a:rPr sz="1200" dirty="0">
                <a:solidFill>
                  <a:srgbClr val="006FC0"/>
                </a:solidFill>
                <a:latin typeface="Verdana"/>
                <a:cs typeface="Verdana"/>
              </a:rPr>
              <a:t>:</a:t>
            </a:r>
            <a:r>
              <a:rPr sz="1200" spc="-40" dirty="0">
                <a:solidFill>
                  <a:srgbClr val="006FC0"/>
                </a:solidFill>
                <a:latin typeface="Verdana"/>
                <a:cs typeface="Verdana"/>
              </a:rPr>
              <a:t> </a:t>
            </a:r>
            <a:r>
              <a:rPr sz="1200" spc="-10" dirty="0">
                <a:solidFill>
                  <a:srgbClr val="006FC0"/>
                </a:solidFill>
                <a:latin typeface="Verdana"/>
                <a:cs typeface="Verdana"/>
              </a:rPr>
              <a:t>Adults</a:t>
            </a:r>
            <a:endParaRPr sz="1200" dirty="0">
              <a:latin typeface="Verdana"/>
              <a:cs typeface="Verdana"/>
            </a:endParaRPr>
          </a:p>
          <a:p>
            <a:pPr marL="184785" indent="-172720">
              <a:lnSpc>
                <a:spcPct val="100000"/>
              </a:lnSpc>
              <a:buFont typeface="Arial MT"/>
              <a:buChar char="•"/>
              <a:tabLst>
                <a:tab pos="185420" algn="l"/>
              </a:tabLst>
            </a:pPr>
            <a:r>
              <a:rPr sz="1200" spc="-10" dirty="0">
                <a:solidFill>
                  <a:srgbClr val="006FC0"/>
                </a:solidFill>
                <a:latin typeface="Verdana"/>
                <a:cs typeface="Verdana"/>
              </a:rPr>
              <a:t>TV-G</a:t>
            </a:r>
            <a:r>
              <a:rPr sz="1200" spc="-65" dirty="0">
                <a:solidFill>
                  <a:srgbClr val="006FC0"/>
                </a:solidFill>
                <a:latin typeface="Verdana"/>
                <a:cs typeface="Verdana"/>
              </a:rPr>
              <a:t> </a:t>
            </a:r>
            <a:r>
              <a:rPr sz="1200" dirty="0">
                <a:solidFill>
                  <a:srgbClr val="006FC0"/>
                </a:solidFill>
                <a:latin typeface="Verdana"/>
                <a:cs typeface="Verdana"/>
              </a:rPr>
              <a:t>:</a:t>
            </a:r>
            <a:r>
              <a:rPr sz="1200" spc="-45" dirty="0">
                <a:solidFill>
                  <a:srgbClr val="006FC0"/>
                </a:solidFill>
                <a:latin typeface="Verdana"/>
                <a:cs typeface="Verdana"/>
              </a:rPr>
              <a:t> </a:t>
            </a:r>
            <a:r>
              <a:rPr sz="1200" spc="-10" dirty="0">
                <a:solidFill>
                  <a:srgbClr val="006FC0"/>
                </a:solidFill>
                <a:latin typeface="Verdana"/>
                <a:cs typeface="Verdana"/>
              </a:rPr>
              <a:t>Kids</a:t>
            </a:r>
            <a:endParaRPr sz="1200" dirty="0">
              <a:latin typeface="Verdana"/>
              <a:cs typeface="Verdana"/>
            </a:endParaRPr>
          </a:p>
          <a:p>
            <a:pPr marL="184785" indent="-172720">
              <a:lnSpc>
                <a:spcPct val="100000"/>
              </a:lnSpc>
              <a:buFont typeface="Arial MT"/>
              <a:buChar char="•"/>
              <a:tabLst>
                <a:tab pos="185420" algn="l"/>
              </a:tabLst>
            </a:pPr>
            <a:r>
              <a:rPr sz="1200" spc="-30" dirty="0">
                <a:solidFill>
                  <a:srgbClr val="006FC0"/>
                </a:solidFill>
                <a:latin typeface="Verdana"/>
                <a:cs typeface="Verdana"/>
              </a:rPr>
              <a:t>TV-Y</a:t>
            </a:r>
            <a:r>
              <a:rPr sz="1200" spc="-40" dirty="0">
                <a:solidFill>
                  <a:srgbClr val="006FC0"/>
                </a:solidFill>
                <a:latin typeface="Verdana"/>
                <a:cs typeface="Verdana"/>
              </a:rPr>
              <a:t> </a:t>
            </a:r>
            <a:r>
              <a:rPr sz="1200" dirty="0">
                <a:solidFill>
                  <a:srgbClr val="006FC0"/>
                </a:solidFill>
                <a:latin typeface="Verdana"/>
                <a:cs typeface="Verdana"/>
              </a:rPr>
              <a:t>:</a:t>
            </a:r>
            <a:r>
              <a:rPr sz="1200" spc="-35" dirty="0">
                <a:solidFill>
                  <a:srgbClr val="006FC0"/>
                </a:solidFill>
                <a:latin typeface="Verdana"/>
                <a:cs typeface="Verdana"/>
              </a:rPr>
              <a:t> </a:t>
            </a:r>
            <a:r>
              <a:rPr sz="1200" spc="-10" dirty="0">
                <a:solidFill>
                  <a:srgbClr val="006FC0"/>
                </a:solidFill>
                <a:latin typeface="Verdana"/>
                <a:cs typeface="Verdana"/>
              </a:rPr>
              <a:t>Kids</a:t>
            </a:r>
            <a:endParaRPr sz="1200" dirty="0">
              <a:latin typeface="Verdana"/>
              <a:cs typeface="Verdana"/>
            </a:endParaRPr>
          </a:p>
          <a:p>
            <a:pPr marL="184785" indent="-172720">
              <a:lnSpc>
                <a:spcPct val="100000"/>
              </a:lnSpc>
              <a:buFont typeface="Arial MT"/>
              <a:buChar char="•"/>
              <a:tabLst>
                <a:tab pos="185420" algn="l"/>
              </a:tabLst>
            </a:pPr>
            <a:r>
              <a:rPr sz="1200" spc="-25" dirty="0">
                <a:solidFill>
                  <a:srgbClr val="006FC0"/>
                </a:solidFill>
                <a:latin typeface="Verdana"/>
                <a:cs typeface="Verdana"/>
              </a:rPr>
              <a:t>TV-Y7</a:t>
            </a:r>
            <a:r>
              <a:rPr sz="1200" spc="-50" dirty="0">
                <a:solidFill>
                  <a:srgbClr val="006FC0"/>
                </a:solidFill>
                <a:latin typeface="Verdana"/>
                <a:cs typeface="Verdana"/>
              </a:rPr>
              <a:t> </a:t>
            </a:r>
            <a:r>
              <a:rPr sz="1200" dirty="0">
                <a:solidFill>
                  <a:srgbClr val="006FC0"/>
                </a:solidFill>
                <a:latin typeface="Verdana"/>
                <a:cs typeface="Verdana"/>
              </a:rPr>
              <a:t>:</a:t>
            </a:r>
            <a:r>
              <a:rPr sz="1200" spc="-25" dirty="0">
                <a:solidFill>
                  <a:srgbClr val="006FC0"/>
                </a:solidFill>
                <a:latin typeface="Verdana"/>
                <a:cs typeface="Verdana"/>
              </a:rPr>
              <a:t> </a:t>
            </a:r>
            <a:r>
              <a:rPr sz="1200" spc="-5" dirty="0">
                <a:solidFill>
                  <a:srgbClr val="006FC0"/>
                </a:solidFill>
                <a:latin typeface="Verdana"/>
                <a:cs typeface="Verdana"/>
              </a:rPr>
              <a:t>Older</a:t>
            </a:r>
            <a:r>
              <a:rPr sz="1200" spc="-45" dirty="0">
                <a:solidFill>
                  <a:srgbClr val="006FC0"/>
                </a:solidFill>
                <a:latin typeface="Verdana"/>
                <a:cs typeface="Verdana"/>
              </a:rPr>
              <a:t> </a:t>
            </a:r>
            <a:r>
              <a:rPr sz="1200" spc="-5" dirty="0">
                <a:solidFill>
                  <a:srgbClr val="006FC0"/>
                </a:solidFill>
                <a:latin typeface="Verdana"/>
                <a:cs typeface="Verdana"/>
              </a:rPr>
              <a:t>Kids</a:t>
            </a:r>
            <a:endParaRPr sz="1200" dirty="0">
              <a:latin typeface="Verdana"/>
              <a:cs typeface="Verdana"/>
            </a:endParaRPr>
          </a:p>
          <a:p>
            <a:pPr marL="184785" indent="-172720">
              <a:lnSpc>
                <a:spcPct val="100000"/>
              </a:lnSpc>
              <a:buFont typeface="Arial MT"/>
              <a:buChar char="•"/>
              <a:tabLst>
                <a:tab pos="185420" algn="l"/>
              </a:tabLst>
            </a:pPr>
            <a:r>
              <a:rPr sz="1200" spc="-5" dirty="0">
                <a:solidFill>
                  <a:srgbClr val="006FC0"/>
                </a:solidFill>
                <a:latin typeface="Verdana"/>
                <a:cs typeface="Verdana"/>
              </a:rPr>
              <a:t>PG</a:t>
            </a:r>
            <a:r>
              <a:rPr sz="1200" spc="-40" dirty="0">
                <a:solidFill>
                  <a:srgbClr val="006FC0"/>
                </a:solidFill>
                <a:latin typeface="Verdana"/>
                <a:cs typeface="Verdana"/>
              </a:rPr>
              <a:t> </a:t>
            </a:r>
            <a:r>
              <a:rPr sz="1200" dirty="0">
                <a:solidFill>
                  <a:srgbClr val="006FC0"/>
                </a:solidFill>
                <a:latin typeface="Verdana"/>
                <a:cs typeface="Verdana"/>
              </a:rPr>
              <a:t>:</a:t>
            </a:r>
            <a:r>
              <a:rPr sz="1200" spc="-25" dirty="0">
                <a:solidFill>
                  <a:srgbClr val="006FC0"/>
                </a:solidFill>
                <a:latin typeface="Verdana"/>
                <a:cs typeface="Verdana"/>
              </a:rPr>
              <a:t> </a:t>
            </a:r>
            <a:r>
              <a:rPr sz="1200" spc="-5" dirty="0">
                <a:solidFill>
                  <a:srgbClr val="006FC0"/>
                </a:solidFill>
                <a:latin typeface="Verdana"/>
                <a:cs typeface="Verdana"/>
              </a:rPr>
              <a:t>Older</a:t>
            </a:r>
            <a:r>
              <a:rPr sz="1200" spc="-45" dirty="0">
                <a:solidFill>
                  <a:srgbClr val="006FC0"/>
                </a:solidFill>
                <a:latin typeface="Verdana"/>
                <a:cs typeface="Verdana"/>
              </a:rPr>
              <a:t> </a:t>
            </a:r>
            <a:r>
              <a:rPr sz="1200" spc="-5" dirty="0">
                <a:solidFill>
                  <a:srgbClr val="006FC0"/>
                </a:solidFill>
                <a:latin typeface="Verdana"/>
                <a:cs typeface="Verdana"/>
              </a:rPr>
              <a:t>Kids</a:t>
            </a:r>
            <a:endParaRPr sz="1200" dirty="0">
              <a:latin typeface="Verdana"/>
              <a:cs typeface="Verdana"/>
            </a:endParaRPr>
          </a:p>
        </p:txBody>
      </p:sp>
      <p:sp>
        <p:nvSpPr>
          <p:cNvPr id="5" name="object 5"/>
          <p:cNvSpPr/>
          <p:nvPr/>
        </p:nvSpPr>
        <p:spPr>
          <a:xfrm>
            <a:off x="0" y="89915"/>
            <a:ext cx="1905" cy="277495"/>
          </a:xfrm>
          <a:custGeom>
            <a:avLst/>
            <a:gdLst/>
            <a:ahLst/>
            <a:cxnLst/>
            <a:rect l="l" t="t" r="r" b="b"/>
            <a:pathLst>
              <a:path w="1905" h="277495">
                <a:moveTo>
                  <a:pt x="1524" y="0"/>
                </a:moveTo>
                <a:lnTo>
                  <a:pt x="0" y="0"/>
                </a:lnTo>
                <a:lnTo>
                  <a:pt x="0" y="277367"/>
                </a:lnTo>
                <a:lnTo>
                  <a:pt x="1524" y="277367"/>
                </a:lnTo>
                <a:lnTo>
                  <a:pt x="1524" y="0"/>
                </a:lnTo>
                <a:close/>
              </a:path>
            </a:pathLst>
          </a:custGeom>
          <a:solidFill>
            <a:srgbClr val="F7F7F7"/>
          </a:solidFill>
        </p:spPr>
        <p:txBody>
          <a:bodyPr wrap="square" lIns="0" tIns="0" rIns="0" bIns="0" rtlCol="0"/>
          <a:lstStyle/>
          <a:p>
            <a:endParaRPr/>
          </a:p>
        </p:txBody>
      </p:sp>
      <p:sp>
        <p:nvSpPr>
          <p:cNvPr id="6" name="object 6"/>
          <p:cNvSpPr txBox="1"/>
          <p:nvPr/>
        </p:nvSpPr>
        <p:spPr>
          <a:xfrm>
            <a:off x="3211195" y="3667759"/>
            <a:ext cx="5001260" cy="391160"/>
          </a:xfrm>
          <a:prstGeom prst="rect">
            <a:avLst/>
          </a:prstGeom>
        </p:spPr>
        <p:txBody>
          <a:bodyPr vert="horz" wrap="square" lIns="0" tIns="12700" rIns="0" bIns="0" rtlCol="0">
            <a:spAutoFit/>
          </a:bodyPr>
          <a:lstStyle/>
          <a:p>
            <a:pPr marL="184785" marR="5080" indent="-172720">
              <a:lnSpc>
                <a:spcPct val="100000"/>
              </a:lnSpc>
              <a:spcBef>
                <a:spcPts val="100"/>
              </a:spcBef>
              <a:buFont typeface="Arial MT"/>
              <a:buChar char="•"/>
              <a:tabLst>
                <a:tab pos="185420" algn="l"/>
              </a:tabLst>
            </a:pPr>
            <a:r>
              <a:rPr sz="1200" spc="-5" dirty="0">
                <a:solidFill>
                  <a:srgbClr val="006FC0"/>
                </a:solidFill>
                <a:latin typeface="Verdana"/>
                <a:cs typeface="Verdana"/>
              </a:rPr>
              <a:t>Most</a:t>
            </a:r>
            <a:r>
              <a:rPr sz="1200" spc="-25" dirty="0">
                <a:solidFill>
                  <a:srgbClr val="006FC0"/>
                </a:solidFill>
                <a:latin typeface="Verdana"/>
                <a:cs typeface="Verdana"/>
              </a:rPr>
              <a:t> </a:t>
            </a:r>
            <a:r>
              <a:rPr sz="1200" dirty="0">
                <a:solidFill>
                  <a:srgbClr val="006FC0"/>
                </a:solidFill>
                <a:latin typeface="Verdana"/>
                <a:cs typeface="Verdana"/>
              </a:rPr>
              <a:t>of</a:t>
            </a:r>
            <a:r>
              <a:rPr sz="1200" spc="-20" dirty="0">
                <a:solidFill>
                  <a:srgbClr val="006FC0"/>
                </a:solidFill>
                <a:latin typeface="Verdana"/>
                <a:cs typeface="Verdana"/>
              </a:rPr>
              <a:t> </a:t>
            </a:r>
            <a:r>
              <a:rPr sz="1200" spc="-5" dirty="0">
                <a:solidFill>
                  <a:srgbClr val="006FC0"/>
                </a:solidFill>
                <a:latin typeface="Verdana"/>
                <a:cs typeface="Verdana"/>
              </a:rPr>
              <a:t>the</a:t>
            </a:r>
            <a:r>
              <a:rPr sz="1200" spc="-15" dirty="0">
                <a:solidFill>
                  <a:srgbClr val="006FC0"/>
                </a:solidFill>
                <a:latin typeface="Verdana"/>
                <a:cs typeface="Verdana"/>
              </a:rPr>
              <a:t> </a:t>
            </a:r>
            <a:r>
              <a:rPr sz="1200" spc="-5" dirty="0">
                <a:solidFill>
                  <a:srgbClr val="006FC0"/>
                </a:solidFill>
                <a:latin typeface="Verdana"/>
                <a:cs typeface="Verdana"/>
              </a:rPr>
              <a:t>Movies</a:t>
            </a:r>
            <a:r>
              <a:rPr sz="1200" spc="-40" dirty="0">
                <a:solidFill>
                  <a:srgbClr val="006FC0"/>
                </a:solidFill>
                <a:latin typeface="Verdana"/>
                <a:cs typeface="Verdana"/>
              </a:rPr>
              <a:t> </a:t>
            </a:r>
            <a:r>
              <a:rPr sz="1200" spc="-5" dirty="0">
                <a:solidFill>
                  <a:srgbClr val="006FC0"/>
                </a:solidFill>
                <a:latin typeface="Verdana"/>
                <a:cs typeface="Verdana"/>
              </a:rPr>
              <a:t>and</a:t>
            </a:r>
            <a:r>
              <a:rPr sz="1200" spc="5" dirty="0">
                <a:solidFill>
                  <a:srgbClr val="006FC0"/>
                </a:solidFill>
                <a:latin typeface="Verdana"/>
                <a:cs typeface="Verdana"/>
              </a:rPr>
              <a:t> </a:t>
            </a:r>
            <a:r>
              <a:rPr sz="1200" spc="-5" dirty="0">
                <a:solidFill>
                  <a:srgbClr val="006FC0"/>
                </a:solidFill>
                <a:latin typeface="Verdana"/>
                <a:cs typeface="Verdana"/>
              </a:rPr>
              <a:t>tv</a:t>
            </a:r>
            <a:r>
              <a:rPr sz="1200" spc="-10" dirty="0">
                <a:solidFill>
                  <a:srgbClr val="006FC0"/>
                </a:solidFill>
                <a:latin typeface="Verdana"/>
                <a:cs typeface="Verdana"/>
              </a:rPr>
              <a:t> </a:t>
            </a:r>
            <a:r>
              <a:rPr sz="1200" spc="-5" dirty="0">
                <a:solidFill>
                  <a:srgbClr val="006FC0"/>
                </a:solidFill>
                <a:latin typeface="Verdana"/>
                <a:cs typeface="Verdana"/>
              </a:rPr>
              <a:t>shows</a:t>
            </a:r>
            <a:r>
              <a:rPr sz="1200" spc="-30" dirty="0">
                <a:solidFill>
                  <a:srgbClr val="006FC0"/>
                </a:solidFill>
                <a:latin typeface="Verdana"/>
                <a:cs typeface="Verdana"/>
              </a:rPr>
              <a:t> </a:t>
            </a:r>
            <a:r>
              <a:rPr sz="1200" spc="-10" dirty="0">
                <a:solidFill>
                  <a:srgbClr val="006FC0"/>
                </a:solidFill>
                <a:latin typeface="Verdana"/>
                <a:cs typeface="Verdana"/>
              </a:rPr>
              <a:t>have</a:t>
            </a:r>
            <a:r>
              <a:rPr sz="1200" dirty="0">
                <a:solidFill>
                  <a:srgbClr val="006FC0"/>
                </a:solidFill>
                <a:latin typeface="Verdana"/>
                <a:cs typeface="Verdana"/>
              </a:rPr>
              <a:t> </a:t>
            </a:r>
            <a:r>
              <a:rPr sz="1200" spc="-10" dirty="0">
                <a:solidFill>
                  <a:srgbClr val="006FC0"/>
                </a:solidFill>
                <a:latin typeface="Verdana"/>
                <a:cs typeface="Verdana"/>
              </a:rPr>
              <a:t>rating</a:t>
            </a:r>
            <a:r>
              <a:rPr sz="1200" spc="-25" dirty="0">
                <a:solidFill>
                  <a:srgbClr val="006FC0"/>
                </a:solidFill>
                <a:latin typeface="Verdana"/>
                <a:cs typeface="Verdana"/>
              </a:rPr>
              <a:t> </a:t>
            </a:r>
            <a:r>
              <a:rPr sz="1200" dirty="0">
                <a:solidFill>
                  <a:srgbClr val="006FC0"/>
                </a:solidFill>
                <a:latin typeface="Verdana"/>
                <a:cs typeface="Verdana"/>
              </a:rPr>
              <a:t>of</a:t>
            </a:r>
            <a:r>
              <a:rPr sz="1200" spc="-20" dirty="0">
                <a:solidFill>
                  <a:srgbClr val="006FC0"/>
                </a:solidFill>
                <a:latin typeface="Verdana"/>
                <a:cs typeface="Verdana"/>
              </a:rPr>
              <a:t> </a:t>
            </a:r>
            <a:r>
              <a:rPr sz="1200" spc="-5" dirty="0">
                <a:solidFill>
                  <a:srgbClr val="006FC0"/>
                </a:solidFill>
                <a:latin typeface="Verdana"/>
                <a:cs typeface="Verdana"/>
              </a:rPr>
              <a:t>TV-MA (Mature </a:t>
            </a:r>
            <a:r>
              <a:rPr sz="1200" spc="-409" dirty="0">
                <a:solidFill>
                  <a:srgbClr val="006FC0"/>
                </a:solidFill>
                <a:latin typeface="Verdana"/>
                <a:cs typeface="Verdana"/>
              </a:rPr>
              <a:t> </a:t>
            </a:r>
            <a:r>
              <a:rPr sz="1200" spc="-10" dirty="0">
                <a:solidFill>
                  <a:srgbClr val="006FC0"/>
                </a:solidFill>
                <a:latin typeface="Verdana"/>
                <a:cs typeface="Verdana"/>
              </a:rPr>
              <a:t>Audience)</a:t>
            </a:r>
            <a:r>
              <a:rPr sz="1200" spc="-35" dirty="0">
                <a:solidFill>
                  <a:srgbClr val="006FC0"/>
                </a:solidFill>
                <a:latin typeface="Verdana"/>
                <a:cs typeface="Verdana"/>
              </a:rPr>
              <a:t> </a:t>
            </a:r>
            <a:r>
              <a:rPr sz="1200" spc="-5" dirty="0">
                <a:solidFill>
                  <a:srgbClr val="006FC0"/>
                </a:solidFill>
                <a:latin typeface="Verdana"/>
                <a:cs typeface="Verdana"/>
              </a:rPr>
              <a:t>then</a:t>
            </a:r>
            <a:r>
              <a:rPr sz="1200" spc="-20" dirty="0">
                <a:solidFill>
                  <a:srgbClr val="006FC0"/>
                </a:solidFill>
                <a:latin typeface="Verdana"/>
                <a:cs typeface="Verdana"/>
              </a:rPr>
              <a:t> </a:t>
            </a:r>
            <a:r>
              <a:rPr sz="1200" spc="-5" dirty="0">
                <a:solidFill>
                  <a:srgbClr val="006FC0"/>
                </a:solidFill>
                <a:latin typeface="Verdana"/>
                <a:cs typeface="Verdana"/>
              </a:rPr>
              <a:t>followed</a:t>
            </a:r>
            <a:r>
              <a:rPr sz="1200" spc="-45" dirty="0">
                <a:solidFill>
                  <a:srgbClr val="006FC0"/>
                </a:solidFill>
                <a:latin typeface="Verdana"/>
                <a:cs typeface="Verdana"/>
              </a:rPr>
              <a:t> </a:t>
            </a:r>
            <a:r>
              <a:rPr sz="1200" spc="-5" dirty="0">
                <a:solidFill>
                  <a:srgbClr val="006FC0"/>
                </a:solidFill>
                <a:latin typeface="Verdana"/>
                <a:cs typeface="Verdana"/>
              </a:rPr>
              <a:t>by TV-14</a:t>
            </a:r>
            <a:r>
              <a:rPr sz="1200" spc="-25" dirty="0">
                <a:solidFill>
                  <a:srgbClr val="006FC0"/>
                </a:solidFill>
                <a:latin typeface="Verdana"/>
                <a:cs typeface="Verdana"/>
              </a:rPr>
              <a:t> </a:t>
            </a:r>
            <a:r>
              <a:rPr sz="1200" spc="-5" dirty="0">
                <a:solidFill>
                  <a:srgbClr val="006FC0"/>
                </a:solidFill>
                <a:latin typeface="Verdana"/>
                <a:cs typeface="Verdana"/>
              </a:rPr>
              <a:t>(younger</a:t>
            </a:r>
            <a:r>
              <a:rPr sz="1200" spc="-25" dirty="0">
                <a:solidFill>
                  <a:srgbClr val="006FC0"/>
                </a:solidFill>
                <a:latin typeface="Verdana"/>
                <a:cs typeface="Verdana"/>
              </a:rPr>
              <a:t> </a:t>
            </a:r>
            <a:r>
              <a:rPr sz="1200" spc="-5" dirty="0">
                <a:solidFill>
                  <a:srgbClr val="006FC0"/>
                </a:solidFill>
                <a:latin typeface="Verdana"/>
                <a:cs typeface="Verdana"/>
              </a:rPr>
              <a:t>audience).</a:t>
            </a:r>
            <a:endParaRPr sz="1200" dirty="0">
              <a:latin typeface="Verdana"/>
              <a:cs typeface="Verdana"/>
            </a:endParaRPr>
          </a:p>
        </p:txBody>
      </p:sp>
      <p:sp>
        <p:nvSpPr>
          <p:cNvPr id="7" name="object 7"/>
          <p:cNvSpPr txBox="1"/>
          <p:nvPr/>
        </p:nvSpPr>
        <p:spPr>
          <a:xfrm>
            <a:off x="3211195" y="4216400"/>
            <a:ext cx="5704205" cy="574675"/>
          </a:xfrm>
          <a:prstGeom prst="rect">
            <a:avLst/>
          </a:prstGeom>
        </p:spPr>
        <p:txBody>
          <a:bodyPr vert="horz" wrap="square" lIns="0" tIns="12700" rIns="0" bIns="0" rtlCol="0">
            <a:spAutoFit/>
          </a:bodyPr>
          <a:lstStyle/>
          <a:p>
            <a:pPr marL="184785" marR="5080" indent="-172720" algn="just">
              <a:lnSpc>
                <a:spcPct val="100000"/>
              </a:lnSpc>
              <a:spcBef>
                <a:spcPts val="100"/>
              </a:spcBef>
              <a:buFont typeface="Arial MT"/>
              <a:buChar char="•"/>
              <a:tabLst>
                <a:tab pos="185420" algn="l"/>
              </a:tabLst>
            </a:pPr>
            <a:r>
              <a:rPr sz="1200" spc="-5" dirty="0" smtClean="0">
                <a:solidFill>
                  <a:srgbClr val="006FC0"/>
                </a:solidFill>
                <a:latin typeface="Verdana"/>
                <a:cs typeface="Verdana"/>
              </a:rPr>
              <a:t>Maximum </a:t>
            </a:r>
            <a:r>
              <a:rPr sz="1200" spc="-5" dirty="0">
                <a:solidFill>
                  <a:srgbClr val="006FC0"/>
                </a:solidFill>
                <a:latin typeface="Verdana"/>
                <a:cs typeface="Verdana"/>
              </a:rPr>
              <a:t>number </a:t>
            </a:r>
            <a:r>
              <a:rPr sz="1200" dirty="0">
                <a:solidFill>
                  <a:srgbClr val="006FC0"/>
                </a:solidFill>
                <a:latin typeface="Verdana"/>
                <a:cs typeface="Verdana"/>
              </a:rPr>
              <a:t>of </a:t>
            </a:r>
            <a:r>
              <a:rPr sz="1200" spc="-10" dirty="0">
                <a:solidFill>
                  <a:srgbClr val="006FC0"/>
                </a:solidFill>
                <a:latin typeface="Verdana"/>
                <a:cs typeface="Verdana"/>
              </a:rPr>
              <a:t>rating given </a:t>
            </a:r>
            <a:r>
              <a:rPr sz="1200" dirty="0">
                <a:solidFill>
                  <a:srgbClr val="006FC0"/>
                </a:solidFill>
                <a:latin typeface="Verdana"/>
                <a:cs typeface="Verdana"/>
              </a:rPr>
              <a:t>for </a:t>
            </a:r>
            <a:r>
              <a:rPr sz="1200" spc="-5" dirty="0">
                <a:solidFill>
                  <a:srgbClr val="006FC0"/>
                </a:solidFill>
                <a:latin typeface="Verdana"/>
                <a:cs typeface="Verdana"/>
              </a:rPr>
              <a:t>the movies it is obvious because </a:t>
            </a:r>
            <a:r>
              <a:rPr sz="1200" dirty="0">
                <a:solidFill>
                  <a:srgbClr val="006FC0"/>
                </a:solidFill>
                <a:latin typeface="Verdana"/>
                <a:cs typeface="Verdana"/>
              </a:rPr>
              <a:t>of </a:t>
            </a:r>
            <a:r>
              <a:rPr sz="1200" spc="-5" dirty="0" smtClean="0">
                <a:solidFill>
                  <a:srgbClr val="006FC0"/>
                </a:solidFill>
                <a:latin typeface="Verdana"/>
                <a:cs typeface="Verdana"/>
              </a:rPr>
              <a:t>maximum</a:t>
            </a:r>
            <a:r>
              <a:rPr sz="1200" spc="-25" dirty="0" smtClean="0">
                <a:solidFill>
                  <a:srgbClr val="006FC0"/>
                </a:solidFill>
                <a:latin typeface="Verdana"/>
                <a:cs typeface="Verdana"/>
              </a:rPr>
              <a:t> </a:t>
            </a:r>
            <a:r>
              <a:rPr sz="1200" spc="-5" dirty="0">
                <a:solidFill>
                  <a:srgbClr val="006FC0"/>
                </a:solidFill>
                <a:latin typeface="Verdana"/>
                <a:cs typeface="Verdana"/>
              </a:rPr>
              <a:t>number</a:t>
            </a:r>
            <a:r>
              <a:rPr sz="1200" spc="-25" dirty="0">
                <a:solidFill>
                  <a:srgbClr val="006FC0"/>
                </a:solidFill>
                <a:latin typeface="Verdana"/>
                <a:cs typeface="Verdana"/>
              </a:rPr>
              <a:t> </a:t>
            </a:r>
            <a:r>
              <a:rPr sz="1200" dirty="0">
                <a:solidFill>
                  <a:srgbClr val="006FC0"/>
                </a:solidFill>
                <a:latin typeface="Verdana"/>
                <a:cs typeface="Verdana"/>
              </a:rPr>
              <a:t>of</a:t>
            </a:r>
            <a:r>
              <a:rPr sz="1200" spc="-20" dirty="0">
                <a:solidFill>
                  <a:srgbClr val="006FC0"/>
                </a:solidFill>
                <a:latin typeface="Verdana"/>
                <a:cs typeface="Verdana"/>
              </a:rPr>
              <a:t> </a:t>
            </a:r>
            <a:r>
              <a:rPr sz="1200" spc="-5" dirty="0">
                <a:solidFill>
                  <a:srgbClr val="006FC0"/>
                </a:solidFill>
                <a:latin typeface="Verdana"/>
                <a:cs typeface="Verdana"/>
              </a:rPr>
              <a:t>category</a:t>
            </a:r>
            <a:r>
              <a:rPr sz="1200" spc="-40" dirty="0">
                <a:solidFill>
                  <a:srgbClr val="006FC0"/>
                </a:solidFill>
                <a:latin typeface="Verdana"/>
                <a:cs typeface="Verdana"/>
              </a:rPr>
              <a:t> </a:t>
            </a:r>
            <a:r>
              <a:rPr sz="1200" spc="-5" dirty="0">
                <a:solidFill>
                  <a:srgbClr val="006FC0"/>
                </a:solidFill>
                <a:latin typeface="Verdana"/>
                <a:cs typeface="Verdana"/>
              </a:rPr>
              <a:t>belong</a:t>
            </a:r>
            <a:r>
              <a:rPr sz="1200" spc="-35" dirty="0">
                <a:solidFill>
                  <a:srgbClr val="006FC0"/>
                </a:solidFill>
                <a:latin typeface="Verdana"/>
                <a:cs typeface="Verdana"/>
              </a:rPr>
              <a:t> </a:t>
            </a:r>
            <a:r>
              <a:rPr sz="1200" dirty="0">
                <a:solidFill>
                  <a:srgbClr val="006FC0"/>
                </a:solidFill>
                <a:latin typeface="Verdana"/>
                <a:cs typeface="Verdana"/>
              </a:rPr>
              <a:t>from</a:t>
            </a:r>
            <a:r>
              <a:rPr sz="1200" spc="-30" dirty="0">
                <a:solidFill>
                  <a:srgbClr val="006FC0"/>
                </a:solidFill>
                <a:latin typeface="Verdana"/>
                <a:cs typeface="Verdana"/>
              </a:rPr>
              <a:t> </a:t>
            </a:r>
            <a:r>
              <a:rPr sz="1200" spc="-5" dirty="0">
                <a:solidFill>
                  <a:srgbClr val="006FC0"/>
                </a:solidFill>
                <a:latin typeface="Verdana"/>
                <a:cs typeface="Verdana"/>
              </a:rPr>
              <a:t>Movie</a:t>
            </a:r>
            <a:r>
              <a:rPr sz="1200" spc="-40" dirty="0">
                <a:solidFill>
                  <a:srgbClr val="006FC0"/>
                </a:solidFill>
                <a:latin typeface="Verdana"/>
                <a:cs typeface="Verdana"/>
              </a:rPr>
              <a:t> </a:t>
            </a:r>
            <a:r>
              <a:rPr sz="1200" spc="-5" dirty="0">
                <a:solidFill>
                  <a:srgbClr val="006FC0"/>
                </a:solidFill>
                <a:latin typeface="Verdana"/>
                <a:cs typeface="Verdana"/>
              </a:rPr>
              <a:t>class</a:t>
            </a:r>
            <a:r>
              <a:rPr sz="1200" spc="-20" dirty="0">
                <a:solidFill>
                  <a:srgbClr val="006FC0"/>
                </a:solidFill>
                <a:latin typeface="Verdana"/>
                <a:cs typeface="Verdana"/>
              </a:rPr>
              <a:t> </a:t>
            </a:r>
            <a:r>
              <a:rPr sz="1200" dirty="0">
                <a:solidFill>
                  <a:srgbClr val="006FC0"/>
                </a:solidFill>
                <a:latin typeface="Verdana"/>
                <a:cs typeface="Verdana"/>
              </a:rPr>
              <a:t>as</a:t>
            </a:r>
            <a:r>
              <a:rPr sz="1200" spc="-5" dirty="0">
                <a:solidFill>
                  <a:srgbClr val="006FC0"/>
                </a:solidFill>
                <a:latin typeface="Verdana"/>
                <a:cs typeface="Verdana"/>
              </a:rPr>
              <a:t> we</a:t>
            </a:r>
            <a:r>
              <a:rPr sz="1200" spc="-10" dirty="0">
                <a:solidFill>
                  <a:srgbClr val="006FC0"/>
                </a:solidFill>
                <a:latin typeface="Verdana"/>
                <a:cs typeface="Verdana"/>
              </a:rPr>
              <a:t> </a:t>
            </a:r>
            <a:r>
              <a:rPr sz="1200" dirty="0">
                <a:solidFill>
                  <a:srgbClr val="006FC0"/>
                </a:solidFill>
                <a:latin typeface="Verdana"/>
                <a:cs typeface="Verdana"/>
              </a:rPr>
              <a:t>can</a:t>
            </a:r>
            <a:r>
              <a:rPr sz="1200" spc="-20" dirty="0">
                <a:solidFill>
                  <a:srgbClr val="006FC0"/>
                </a:solidFill>
                <a:latin typeface="Verdana"/>
                <a:cs typeface="Verdana"/>
              </a:rPr>
              <a:t> </a:t>
            </a:r>
            <a:r>
              <a:rPr sz="1200" dirty="0">
                <a:solidFill>
                  <a:srgbClr val="006FC0"/>
                </a:solidFill>
                <a:latin typeface="Verdana"/>
                <a:cs typeface="Verdana"/>
              </a:rPr>
              <a:t>seen</a:t>
            </a:r>
            <a:r>
              <a:rPr sz="1200" spc="-30" dirty="0">
                <a:solidFill>
                  <a:srgbClr val="006FC0"/>
                </a:solidFill>
                <a:latin typeface="Verdana"/>
                <a:cs typeface="Verdana"/>
              </a:rPr>
              <a:t> </a:t>
            </a:r>
            <a:r>
              <a:rPr sz="1200" spc="-5" dirty="0">
                <a:solidFill>
                  <a:srgbClr val="006FC0"/>
                </a:solidFill>
                <a:latin typeface="Verdana"/>
                <a:cs typeface="Verdana"/>
              </a:rPr>
              <a:t>in </a:t>
            </a:r>
            <a:r>
              <a:rPr sz="1200" spc="-409" dirty="0">
                <a:solidFill>
                  <a:srgbClr val="006FC0"/>
                </a:solidFill>
                <a:latin typeface="Verdana"/>
                <a:cs typeface="Verdana"/>
              </a:rPr>
              <a:t> </a:t>
            </a:r>
            <a:r>
              <a:rPr sz="1200" spc="-5" dirty="0">
                <a:solidFill>
                  <a:srgbClr val="006FC0"/>
                </a:solidFill>
                <a:latin typeface="Verdana"/>
                <a:cs typeface="Verdana"/>
              </a:rPr>
              <a:t>type</a:t>
            </a:r>
            <a:r>
              <a:rPr sz="1200" spc="-15" dirty="0">
                <a:solidFill>
                  <a:srgbClr val="006FC0"/>
                </a:solidFill>
                <a:latin typeface="Verdana"/>
                <a:cs typeface="Verdana"/>
              </a:rPr>
              <a:t> </a:t>
            </a:r>
            <a:r>
              <a:rPr sz="1200" spc="-5" dirty="0">
                <a:solidFill>
                  <a:srgbClr val="006FC0"/>
                </a:solidFill>
                <a:latin typeface="Verdana"/>
                <a:cs typeface="Verdana"/>
              </a:rPr>
              <a:t>column.</a:t>
            </a:r>
            <a:endParaRPr sz="1200" dirty="0">
              <a:latin typeface="Verdana"/>
              <a:cs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0234" y="938530"/>
            <a:ext cx="5383530" cy="276999"/>
          </a:xfrm>
        </p:spPr>
        <p:txBody>
          <a:bodyPr/>
          <a:lstStyle/>
          <a:p>
            <a:r>
              <a:rPr lang="en-US" sz="1800" spc="-10" dirty="0"/>
              <a:t>E</a:t>
            </a:r>
            <a:r>
              <a:rPr lang="en-US" sz="1800" dirty="0"/>
              <a:t>XP</a:t>
            </a:r>
            <a:r>
              <a:rPr lang="en-US" sz="1800" spc="-5" dirty="0"/>
              <a:t>L</a:t>
            </a:r>
            <a:r>
              <a:rPr lang="en-US" sz="1800" spc="5" dirty="0"/>
              <a:t>O</a:t>
            </a:r>
            <a:r>
              <a:rPr lang="en-US" sz="1800" spc="-5" dirty="0"/>
              <a:t>R</a:t>
            </a:r>
            <a:r>
              <a:rPr lang="en-US" sz="1800" spc="-10" dirty="0"/>
              <a:t>A</a:t>
            </a:r>
            <a:r>
              <a:rPr lang="en-US" sz="1800" dirty="0"/>
              <a:t>T</a:t>
            </a:r>
            <a:r>
              <a:rPr lang="en-US" sz="1800" spc="-10" dirty="0"/>
              <a:t>O</a:t>
            </a:r>
            <a:r>
              <a:rPr lang="en-US" sz="1800" spc="-5" dirty="0"/>
              <a:t>R</a:t>
            </a:r>
            <a:r>
              <a:rPr lang="en-US" sz="1800" dirty="0"/>
              <a:t>Y</a:t>
            </a:r>
            <a:r>
              <a:rPr lang="en-US" sz="1800" spc="-55" dirty="0"/>
              <a:t> </a:t>
            </a:r>
            <a:r>
              <a:rPr lang="en-US" sz="1800" dirty="0"/>
              <a:t>D</a:t>
            </a:r>
            <a:r>
              <a:rPr lang="en-US" sz="1800" spc="-5" dirty="0"/>
              <a:t>A</a:t>
            </a:r>
            <a:r>
              <a:rPr lang="en-US" sz="1800" spc="-10" dirty="0"/>
              <a:t>T</a:t>
            </a:r>
            <a:r>
              <a:rPr lang="en-US" sz="1800" dirty="0"/>
              <a:t>A</a:t>
            </a:r>
            <a:r>
              <a:rPr lang="en-US" sz="1800" spc="-25" dirty="0"/>
              <a:t> </a:t>
            </a:r>
            <a:r>
              <a:rPr lang="en-US" sz="1800" spc="-5" dirty="0"/>
              <a:t>A</a:t>
            </a:r>
            <a:r>
              <a:rPr lang="en-US" sz="1800" spc="-10" dirty="0"/>
              <a:t>N</a:t>
            </a:r>
            <a:r>
              <a:rPr lang="en-US" sz="1800" spc="-5" dirty="0"/>
              <a:t>AL</a:t>
            </a:r>
            <a:r>
              <a:rPr lang="en-US" sz="1800" dirty="0"/>
              <a:t>YS</a:t>
            </a:r>
            <a:r>
              <a:rPr lang="en-US" sz="1800" spc="20" dirty="0"/>
              <a:t>I</a:t>
            </a:r>
            <a:r>
              <a:rPr lang="en-US" sz="1800" spc="-10" dirty="0"/>
              <a:t>S</a:t>
            </a:r>
            <a:r>
              <a:rPr lang="en-US" sz="1800" dirty="0"/>
              <a:t>:</a:t>
            </a:r>
            <a:r>
              <a:rPr lang="en-US" sz="1800" spc="-275" dirty="0"/>
              <a:t> </a:t>
            </a:r>
            <a:r>
              <a:rPr lang="en-US" sz="1800" b="0" spc="-5" dirty="0" smtClean="0"/>
              <a:t>(</a:t>
            </a:r>
            <a:r>
              <a:rPr lang="en-US" sz="1800" b="0" spc="-20" dirty="0" smtClean="0"/>
              <a:t>Heatmap</a:t>
            </a:r>
            <a:r>
              <a:rPr lang="en-US" sz="1400" b="0" dirty="0" smtClean="0"/>
              <a:t>)</a:t>
            </a:r>
            <a:endParaRPr lang="en-US" sz="1400" dirty="0"/>
          </a:p>
        </p:txBody>
      </p:sp>
      <p:sp>
        <p:nvSpPr>
          <p:cNvPr id="3" name="Text Placeholder 2"/>
          <p:cNvSpPr>
            <a:spLocks noGrp="1"/>
          </p:cNvSpPr>
          <p:nvPr>
            <p:ph type="body" idx="1"/>
          </p:nvPr>
        </p:nvSpPr>
        <p:spPr>
          <a:xfrm>
            <a:off x="1524000" y="1352550"/>
            <a:ext cx="6123939" cy="1323439"/>
          </a:xfrm>
        </p:spPr>
        <p:txBody>
          <a:bodyPr/>
          <a:lstStyle/>
          <a:p>
            <a:pPr marL="285750" indent="-285750">
              <a:buFont typeface="Arial" pitchFamily="34" charset="0"/>
              <a:buChar char="•"/>
            </a:pPr>
            <a:r>
              <a:rPr lang="en-US" sz="1400" b="0" dirty="0"/>
              <a:t>T</a:t>
            </a:r>
            <a:r>
              <a:rPr lang="en-US" sz="1400" b="0" dirty="0" smtClean="0"/>
              <a:t>o </a:t>
            </a:r>
            <a:r>
              <a:rPr lang="en-US" sz="1400" b="0" dirty="0"/>
              <a:t>know the correlation between all the variables along with the correlation coefficients, i used correlation heatmap</a:t>
            </a:r>
            <a:r>
              <a:rPr lang="en-US" sz="1400" b="0" dirty="0" smtClean="0"/>
              <a:t>.</a:t>
            </a:r>
          </a:p>
          <a:p>
            <a:pPr marL="285750" indent="-285750">
              <a:buFont typeface="Arial" pitchFamily="34" charset="0"/>
              <a:buChar char="•"/>
            </a:pPr>
            <a:endParaRPr lang="en-US" sz="1400" b="0" dirty="0"/>
          </a:p>
          <a:p>
            <a:pPr marL="285750" indent="-285750">
              <a:buFont typeface="Arial" pitchFamily="34" charset="0"/>
              <a:buChar char="•"/>
            </a:pPr>
            <a:r>
              <a:rPr lang="en-US" sz="1400" b="0" dirty="0" smtClean="0"/>
              <a:t> </a:t>
            </a:r>
            <a:r>
              <a:rPr lang="en-US" sz="1400" b="0" dirty="0"/>
              <a:t>In this correlation Heatmap graph we </a:t>
            </a:r>
            <a:r>
              <a:rPr lang="en-US" sz="1400" b="0" dirty="0" smtClean="0"/>
              <a:t>originate </a:t>
            </a:r>
            <a:r>
              <a:rPr lang="en-US" sz="1400" b="0" dirty="0"/>
              <a:t>the Target ages </a:t>
            </a:r>
            <a:r>
              <a:rPr lang="en-US" sz="1400" b="0" dirty="0" smtClean="0"/>
              <a:t>fraction </a:t>
            </a:r>
            <a:r>
              <a:rPr lang="en-US" sz="1400" b="0" dirty="0"/>
              <a:t>of total content by country.</a:t>
            </a:r>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571750"/>
            <a:ext cx="6019800" cy="2438400"/>
          </a:xfrm>
          <a:prstGeom prst="rect">
            <a:avLst/>
          </a:prstGeom>
        </p:spPr>
      </p:pic>
    </p:spTree>
    <p:extLst>
      <p:ext uri="{BB962C8B-B14F-4D97-AF65-F5344CB8AC3E}">
        <p14:creationId xmlns:p14="http://schemas.microsoft.com/office/powerpoint/2010/main" val="3697743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0234" y="938530"/>
            <a:ext cx="5383530" cy="276999"/>
          </a:xfrm>
        </p:spPr>
        <p:txBody>
          <a:bodyPr/>
          <a:lstStyle/>
          <a:p>
            <a:r>
              <a:rPr lang="en-US" sz="1800" spc="-10" dirty="0"/>
              <a:t>E</a:t>
            </a:r>
            <a:r>
              <a:rPr lang="en-US" sz="1800" dirty="0"/>
              <a:t>XP</a:t>
            </a:r>
            <a:r>
              <a:rPr lang="en-US" sz="1800" spc="-5" dirty="0"/>
              <a:t>L</a:t>
            </a:r>
            <a:r>
              <a:rPr lang="en-US" sz="1800" spc="5" dirty="0"/>
              <a:t>O</a:t>
            </a:r>
            <a:r>
              <a:rPr lang="en-US" sz="1800" spc="-5" dirty="0"/>
              <a:t>R</a:t>
            </a:r>
            <a:r>
              <a:rPr lang="en-US" sz="1800" spc="-10" dirty="0"/>
              <a:t>A</a:t>
            </a:r>
            <a:r>
              <a:rPr lang="en-US" sz="1800" dirty="0"/>
              <a:t>T</a:t>
            </a:r>
            <a:r>
              <a:rPr lang="en-US" sz="1800" spc="-10" dirty="0"/>
              <a:t>O</a:t>
            </a:r>
            <a:r>
              <a:rPr lang="en-US" sz="1800" spc="-5" dirty="0"/>
              <a:t>R</a:t>
            </a:r>
            <a:r>
              <a:rPr lang="en-US" sz="1800" dirty="0"/>
              <a:t>Y</a:t>
            </a:r>
            <a:r>
              <a:rPr lang="en-US" sz="1800" spc="-55" dirty="0"/>
              <a:t> </a:t>
            </a:r>
            <a:r>
              <a:rPr lang="en-US" sz="1800" dirty="0"/>
              <a:t>D</a:t>
            </a:r>
            <a:r>
              <a:rPr lang="en-US" sz="1800" spc="-5" dirty="0"/>
              <a:t>A</a:t>
            </a:r>
            <a:r>
              <a:rPr lang="en-US" sz="1800" spc="-10" dirty="0"/>
              <a:t>T</a:t>
            </a:r>
            <a:r>
              <a:rPr lang="en-US" sz="1800" dirty="0"/>
              <a:t>A</a:t>
            </a:r>
            <a:r>
              <a:rPr lang="en-US" sz="1800" spc="-25" dirty="0"/>
              <a:t> </a:t>
            </a:r>
            <a:r>
              <a:rPr lang="en-US" sz="1800" spc="-5" dirty="0"/>
              <a:t>A</a:t>
            </a:r>
            <a:r>
              <a:rPr lang="en-US" sz="1800" spc="-10" dirty="0"/>
              <a:t>N</a:t>
            </a:r>
            <a:r>
              <a:rPr lang="en-US" sz="1800" spc="-5" dirty="0"/>
              <a:t>AL</a:t>
            </a:r>
            <a:r>
              <a:rPr lang="en-US" sz="1800" dirty="0"/>
              <a:t>YS</a:t>
            </a:r>
            <a:r>
              <a:rPr lang="en-US" sz="1800" spc="20" dirty="0"/>
              <a:t>I</a:t>
            </a:r>
            <a:r>
              <a:rPr lang="en-US" sz="1800" spc="-10" dirty="0"/>
              <a:t>S</a:t>
            </a:r>
            <a:r>
              <a:rPr lang="en-US" sz="1800" dirty="0"/>
              <a:t>:</a:t>
            </a:r>
            <a:r>
              <a:rPr lang="en-US" sz="1800" spc="-275" dirty="0"/>
              <a:t> </a:t>
            </a:r>
            <a:r>
              <a:rPr lang="en-US" sz="1800" b="0" spc="-5" dirty="0" smtClean="0"/>
              <a:t>(</a:t>
            </a:r>
            <a:r>
              <a:rPr lang="en-US" sz="1800" b="0" spc="-20" dirty="0" smtClean="0"/>
              <a:t>Age</a:t>
            </a:r>
            <a:r>
              <a:rPr lang="en-US" sz="1800" b="0" dirty="0" smtClean="0"/>
              <a:t>)</a:t>
            </a:r>
            <a:endParaRPr lang="en-US" sz="1800" dirty="0"/>
          </a:p>
        </p:txBody>
      </p:sp>
      <p:sp>
        <p:nvSpPr>
          <p:cNvPr id="3" name="Text Placeholder 2"/>
          <p:cNvSpPr>
            <a:spLocks noGrp="1"/>
          </p:cNvSpPr>
          <p:nvPr>
            <p:ph type="body" idx="1"/>
          </p:nvPr>
        </p:nvSpPr>
        <p:spPr>
          <a:xfrm>
            <a:off x="1510030" y="1352551"/>
            <a:ext cx="6123939" cy="1723549"/>
          </a:xfrm>
        </p:spPr>
        <p:txBody>
          <a:bodyPr/>
          <a:lstStyle/>
          <a:p>
            <a:pPr marL="285750" indent="-285750">
              <a:buFont typeface="Arial" pitchFamily="34" charset="0"/>
              <a:buChar char="•"/>
            </a:pPr>
            <a:r>
              <a:rPr lang="en-US" sz="1400" b="0" dirty="0" smtClean="0"/>
              <a:t> </a:t>
            </a:r>
            <a:r>
              <a:rPr lang="en-US" sz="1400" b="0" dirty="0"/>
              <a:t>C</a:t>
            </a:r>
            <a:r>
              <a:rPr lang="en-US" sz="1400" b="0" dirty="0" smtClean="0"/>
              <a:t>ountplot</a:t>
            </a:r>
            <a:r>
              <a:rPr lang="en-US" sz="1400" b="0" dirty="0"/>
              <a:t>() method is used to </a:t>
            </a:r>
            <a:r>
              <a:rPr lang="en-US" sz="1400" b="0" dirty="0" smtClean="0"/>
              <a:t>Display </a:t>
            </a:r>
            <a:r>
              <a:rPr lang="en-US" sz="1400" b="0" dirty="0"/>
              <a:t>the counts of observations in each categorical bin using bars</a:t>
            </a:r>
            <a:r>
              <a:rPr lang="en-US" sz="1400" b="0" dirty="0" smtClean="0"/>
              <a:t>.</a:t>
            </a:r>
          </a:p>
          <a:p>
            <a:pPr marL="285750" indent="-285750">
              <a:buFont typeface="Arial" pitchFamily="34" charset="0"/>
              <a:buChar char="•"/>
            </a:pPr>
            <a:endParaRPr lang="en-US" sz="1400" b="0" dirty="0"/>
          </a:p>
          <a:p>
            <a:pPr marL="285750" indent="-285750">
              <a:buFont typeface="Arial" pitchFamily="34" charset="0"/>
              <a:buChar char="•"/>
            </a:pPr>
            <a:r>
              <a:rPr lang="en-US" sz="1400" b="0" dirty="0" smtClean="0"/>
              <a:t> </a:t>
            </a:r>
            <a:r>
              <a:rPr lang="en-US" sz="1400" b="0" dirty="0"/>
              <a:t>In this count plot we </a:t>
            </a:r>
            <a:r>
              <a:rPr lang="en-US" sz="1400" b="0" dirty="0" smtClean="0"/>
              <a:t>originate </a:t>
            </a:r>
            <a:r>
              <a:rPr lang="en-US" sz="1400" b="0" dirty="0"/>
              <a:t>that Number of shows on Netflix for </a:t>
            </a:r>
            <a:r>
              <a:rPr lang="en-US" sz="1400" b="0" dirty="0" smtClean="0"/>
              <a:t>diverse </a:t>
            </a:r>
            <a:r>
              <a:rPr lang="en-US" sz="1400" b="0" dirty="0"/>
              <a:t>age groups and Adults are the </a:t>
            </a:r>
            <a:r>
              <a:rPr lang="en-US" sz="1400" b="0" dirty="0" smtClean="0"/>
              <a:t>maximum </a:t>
            </a:r>
            <a:r>
              <a:rPr lang="en-US" sz="1400" b="0" dirty="0"/>
              <a:t>number of shows and second </a:t>
            </a:r>
            <a:r>
              <a:rPr lang="en-US" sz="1400" b="0" dirty="0" smtClean="0"/>
              <a:t>maximum </a:t>
            </a:r>
            <a:r>
              <a:rPr lang="en-US" sz="1400" b="0" dirty="0"/>
              <a:t>is Young Adults and </a:t>
            </a:r>
            <a:r>
              <a:rPr lang="en-US" sz="1400" b="0"/>
              <a:t>third </a:t>
            </a:r>
            <a:r>
              <a:rPr lang="en-US" sz="1400" b="0" smtClean="0"/>
              <a:t>maximum </a:t>
            </a:r>
            <a:r>
              <a:rPr lang="en-US" sz="1400" b="0" dirty="0"/>
              <a:t>is older Kids shows.</a:t>
            </a:r>
          </a:p>
          <a:p>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952750"/>
            <a:ext cx="6629400" cy="2057400"/>
          </a:xfrm>
          <a:prstGeom prst="rect">
            <a:avLst/>
          </a:prstGeom>
        </p:spPr>
      </p:pic>
    </p:spTree>
    <p:extLst>
      <p:ext uri="{BB962C8B-B14F-4D97-AF65-F5344CB8AC3E}">
        <p14:creationId xmlns:p14="http://schemas.microsoft.com/office/powerpoint/2010/main" val="130983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590550"/>
            <a:ext cx="5383530" cy="246221"/>
          </a:xfrm>
        </p:spPr>
        <p:txBody>
          <a:bodyPr/>
          <a:lstStyle/>
          <a:p>
            <a:r>
              <a:rPr lang="en-US" sz="1600" spc="-10" dirty="0"/>
              <a:t>E</a:t>
            </a:r>
            <a:r>
              <a:rPr lang="en-US" sz="1600" dirty="0"/>
              <a:t>XP</a:t>
            </a:r>
            <a:r>
              <a:rPr lang="en-US" sz="1600" spc="-5" dirty="0"/>
              <a:t>L</a:t>
            </a:r>
            <a:r>
              <a:rPr lang="en-US" sz="1600" spc="5" dirty="0"/>
              <a:t>O</a:t>
            </a:r>
            <a:r>
              <a:rPr lang="en-US" sz="1600" spc="-5" dirty="0"/>
              <a:t>R</a:t>
            </a:r>
            <a:r>
              <a:rPr lang="en-US" sz="1600" spc="-10" dirty="0"/>
              <a:t>A</a:t>
            </a:r>
            <a:r>
              <a:rPr lang="en-US" sz="1600" dirty="0"/>
              <a:t>T</a:t>
            </a:r>
            <a:r>
              <a:rPr lang="en-US" sz="1600" spc="-10" dirty="0"/>
              <a:t>O</a:t>
            </a:r>
            <a:r>
              <a:rPr lang="en-US" sz="1600" spc="-5" dirty="0"/>
              <a:t>R</a:t>
            </a:r>
            <a:r>
              <a:rPr lang="en-US" sz="1600" dirty="0"/>
              <a:t>Y</a:t>
            </a:r>
            <a:r>
              <a:rPr lang="en-US" sz="1600" spc="-55" dirty="0"/>
              <a:t> </a:t>
            </a:r>
            <a:r>
              <a:rPr lang="en-US" sz="1600" dirty="0"/>
              <a:t>D</a:t>
            </a:r>
            <a:r>
              <a:rPr lang="en-US" sz="1600" spc="-5" dirty="0"/>
              <a:t>A</a:t>
            </a:r>
            <a:r>
              <a:rPr lang="en-US" sz="1600" spc="-10" dirty="0"/>
              <a:t>T</a:t>
            </a:r>
            <a:r>
              <a:rPr lang="en-US" sz="1600" dirty="0"/>
              <a:t>A</a:t>
            </a:r>
            <a:r>
              <a:rPr lang="en-US" sz="1600" spc="-25" dirty="0"/>
              <a:t> </a:t>
            </a:r>
            <a:r>
              <a:rPr lang="en-US" sz="1600" spc="-5" dirty="0"/>
              <a:t>A</a:t>
            </a:r>
            <a:r>
              <a:rPr lang="en-US" sz="1600" spc="-10" dirty="0"/>
              <a:t>N</a:t>
            </a:r>
            <a:r>
              <a:rPr lang="en-US" sz="1600" spc="-5" dirty="0"/>
              <a:t>AL</a:t>
            </a:r>
            <a:r>
              <a:rPr lang="en-US" sz="1600" dirty="0"/>
              <a:t>YS</a:t>
            </a:r>
            <a:r>
              <a:rPr lang="en-US" sz="1600" spc="20" dirty="0"/>
              <a:t>I</a:t>
            </a:r>
            <a:r>
              <a:rPr lang="en-US" sz="1600" spc="-10" dirty="0"/>
              <a:t>S</a:t>
            </a:r>
            <a:r>
              <a:rPr lang="en-US" sz="1600" dirty="0"/>
              <a:t>:</a:t>
            </a:r>
            <a:r>
              <a:rPr lang="en-US" sz="1600" spc="-275" dirty="0"/>
              <a:t> </a:t>
            </a:r>
            <a:r>
              <a:rPr lang="en-US" sz="1600" b="0" spc="-5" dirty="0" smtClean="0"/>
              <a:t>(</a:t>
            </a:r>
            <a:r>
              <a:rPr lang="en-US" sz="1600" b="0" spc="-20" dirty="0" smtClean="0"/>
              <a:t>Genre</a:t>
            </a:r>
            <a:r>
              <a:rPr lang="en-US" sz="1600" b="0" dirty="0" smtClean="0"/>
              <a:t>)</a:t>
            </a:r>
            <a:endParaRPr lang="en-US" sz="1600" dirty="0"/>
          </a:p>
        </p:txBody>
      </p:sp>
      <p:sp>
        <p:nvSpPr>
          <p:cNvPr id="3" name="Text Placeholder 2"/>
          <p:cNvSpPr>
            <a:spLocks noGrp="1"/>
          </p:cNvSpPr>
          <p:nvPr>
            <p:ph type="body" idx="1"/>
          </p:nvPr>
        </p:nvSpPr>
        <p:spPr>
          <a:xfrm>
            <a:off x="381000" y="971551"/>
            <a:ext cx="8382000" cy="2154436"/>
          </a:xfrm>
        </p:spPr>
        <p:txBody>
          <a:bodyPr/>
          <a:lstStyle/>
          <a:p>
            <a:pPr marL="285750" indent="-285750">
              <a:buFont typeface="Arial" pitchFamily="34" charset="0"/>
              <a:buChar char="•"/>
            </a:pPr>
            <a:r>
              <a:rPr lang="en-US" sz="1400" b="0" dirty="0" smtClean="0"/>
              <a:t>A </a:t>
            </a:r>
            <a:r>
              <a:rPr lang="en-US" sz="1400" b="0" dirty="0"/>
              <a:t>bar graph is a graphical representation of data in which we can </a:t>
            </a:r>
            <a:r>
              <a:rPr lang="en-US" sz="1400" b="0" dirty="0" smtClean="0"/>
              <a:t>focus to </a:t>
            </a:r>
            <a:r>
              <a:rPr lang="en-US" sz="1400" b="0" dirty="0"/>
              <a:t>the category with particular shapes like a rectangle. The length and heights of the bar chart </a:t>
            </a:r>
            <a:r>
              <a:rPr lang="en-US" sz="1400" b="0" dirty="0" smtClean="0"/>
              <a:t>signify </a:t>
            </a:r>
            <a:r>
              <a:rPr lang="en-US" sz="1400" b="0" dirty="0"/>
              <a:t>the data distributed in the dataset. In a bar chart, we have one axis </a:t>
            </a:r>
            <a:r>
              <a:rPr lang="en-US" sz="1400" b="0" dirty="0" smtClean="0"/>
              <a:t>signifying </a:t>
            </a:r>
            <a:r>
              <a:rPr lang="en-US" sz="1400" b="0" dirty="0"/>
              <a:t>a particular category of a column in the dataset and another </a:t>
            </a:r>
            <a:r>
              <a:rPr lang="en-US" sz="1400" b="0" dirty="0" smtClean="0"/>
              <a:t>axis signifying the </a:t>
            </a:r>
            <a:r>
              <a:rPr lang="en-US" sz="1400" b="0" dirty="0"/>
              <a:t>values or counts </a:t>
            </a:r>
            <a:r>
              <a:rPr lang="en-US" sz="1400" b="0" dirty="0" smtClean="0"/>
              <a:t>related </a:t>
            </a:r>
            <a:r>
              <a:rPr lang="en-US" sz="1400" b="0" dirty="0"/>
              <a:t>with it. Bar charts can be plotted vertically or horizontally. A vertical bar chart is often called a column chart</a:t>
            </a:r>
            <a:r>
              <a:rPr lang="en-US" sz="1400" b="0" dirty="0" smtClean="0"/>
              <a:t>.</a:t>
            </a:r>
          </a:p>
          <a:p>
            <a:pPr marL="285750" indent="-285750">
              <a:buFont typeface="Arial" pitchFamily="34" charset="0"/>
              <a:buChar char="•"/>
            </a:pPr>
            <a:endParaRPr lang="en-US" sz="1400" b="0" dirty="0"/>
          </a:p>
          <a:p>
            <a:pPr marL="285750" indent="-285750">
              <a:buFont typeface="Arial" pitchFamily="34" charset="0"/>
              <a:buChar char="•"/>
            </a:pPr>
            <a:r>
              <a:rPr lang="en-US" sz="1400" b="0" dirty="0" smtClean="0"/>
              <a:t>In </a:t>
            </a:r>
            <a:r>
              <a:rPr lang="en-US" sz="1400" b="0" dirty="0"/>
              <a:t>this bar plot we found Dramas are large </a:t>
            </a:r>
            <a:r>
              <a:rPr lang="en-US" sz="1400" b="0" dirty="0" smtClean="0"/>
              <a:t>value_counts </a:t>
            </a:r>
            <a:r>
              <a:rPr lang="en-US" sz="1400" b="0" dirty="0"/>
              <a:t>of shows and movies and Comedies are the second large value_counts of shows and Movies.</a:t>
            </a:r>
          </a:p>
          <a:p>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028950"/>
            <a:ext cx="7620000" cy="1981200"/>
          </a:xfrm>
          <a:prstGeom prst="rect">
            <a:avLst/>
          </a:prstGeom>
        </p:spPr>
      </p:pic>
    </p:spTree>
    <p:extLst>
      <p:ext uri="{BB962C8B-B14F-4D97-AF65-F5344CB8AC3E}">
        <p14:creationId xmlns:p14="http://schemas.microsoft.com/office/powerpoint/2010/main" val="182660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14350"/>
            <a:ext cx="5383530" cy="246221"/>
          </a:xfrm>
        </p:spPr>
        <p:txBody>
          <a:bodyPr/>
          <a:lstStyle/>
          <a:p>
            <a:r>
              <a:rPr lang="en-US" sz="1600" spc="-10" dirty="0"/>
              <a:t>E</a:t>
            </a:r>
            <a:r>
              <a:rPr lang="en-US" sz="1600" dirty="0"/>
              <a:t>XP</a:t>
            </a:r>
            <a:r>
              <a:rPr lang="en-US" sz="1600" spc="-5" dirty="0"/>
              <a:t>L</a:t>
            </a:r>
            <a:r>
              <a:rPr lang="en-US" sz="1600" spc="5" dirty="0"/>
              <a:t>O</a:t>
            </a:r>
            <a:r>
              <a:rPr lang="en-US" sz="1600" spc="-5" dirty="0"/>
              <a:t>R</a:t>
            </a:r>
            <a:r>
              <a:rPr lang="en-US" sz="1600" spc="-10" dirty="0"/>
              <a:t>A</a:t>
            </a:r>
            <a:r>
              <a:rPr lang="en-US" sz="1600" dirty="0"/>
              <a:t>T</a:t>
            </a:r>
            <a:r>
              <a:rPr lang="en-US" sz="1600" spc="-10" dirty="0"/>
              <a:t>O</a:t>
            </a:r>
            <a:r>
              <a:rPr lang="en-US" sz="1600" spc="-5" dirty="0"/>
              <a:t>R</a:t>
            </a:r>
            <a:r>
              <a:rPr lang="en-US" sz="1600" dirty="0"/>
              <a:t>Y</a:t>
            </a:r>
            <a:r>
              <a:rPr lang="en-US" sz="1600" spc="-55" dirty="0"/>
              <a:t> </a:t>
            </a:r>
            <a:r>
              <a:rPr lang="en-US" sz="1600" dirty="0"/>
              <a:t>D</a:t>
            </a:r>
            <a:r>
              <a:rPr lang="en-US" sz="1600" spc="-5" dirty="0"/>
              <a:t>A</a:t>
            </a:r>
            <a:r>
              <a:rPr lang="en-US" sz="1600" spc="-10" dirty="0"/>
              <a:t>T</a:t>
            </a:r>
            <a:r>
              <a:rPr lang="en-US" sz="1600" dirty="0"/>
              <a:t>A</a:t>
            </a:r>
            <a:r>
              <a:rPr lang="en-US" sz="1600" spc="-25" dirty="0"/>
              <a:t> </a:t>
            </a:r>
            <a:r>
              <a:rPr lang="en-US" sz="1600" spc="-5" dirty="0"/>
              <a:t>A</a:t>
            </a:r>
            <a:r>
              <a:rPr lang="en-US" sz="1600" spc="-10" dirty="0"/>
              <a:t>N</a:t>
            </a:r>
            <a:r>
              <a:rPr lang="en-US" sz="1600" spc="-5" dirty="0"/>
              <a:t>AL</a:t>
            </a:r>
            <a:r>
              <a:rPr lang="en-US" sz="1600" dirty="0"/>
              <a:t>YS</a:t>
            </a:r>
            <a:r>
              <a:rPr lang="en-US" sz="1600" spc="20" dirty="0"/>
              <a:t>I</a:t>
            </a:r>
            <a:r>
              <a:rPr lang="en-US" sz="1600" spc="-10" dirty="0"/>
              <a:t>S</a:t>
            </a:r>
            <a:r>
              <a:rPr lang="en-US" sz="1600" dirty="0"/>
              <a:t>:</a:t>
            </a:r>
            <a:r>
              <a:rPr lang="en-US" sz="1600" spc="-275" dirty="0"/>
              <a:t> </a:t>
            </a:r>
            <a:r>
              <a:rPr lang="en-US" sz="1600" b="0" spc="-5" dirty="0" smtClean="0"/>
              <a:t>(</a:t>
            </a:r>
            <a:r>
              <a:rPr lang="en-US" sz="1600" b="0" spc="-20" dirty="0" smtClean="0"/>
              <a:t>Type</a:t>
            </a:r>
            <a:r>
              <a:rPr lang="en-US" sz="1600" b="0" dirty="0" smtClean="0"/>
              <a:t>)</a:t>
            </a:r>
            <a:endParaRPr lang="en-US" sz="1600" dirty="0"/>
          </a:p>
        </p:txBody>
      </p:sp>
      <p:sp>
        <p:nvSpPr>
          <p:cNvPr id="3" name="Text Placeholder 2"/>
          <p:cNvSpPr>
            <a:spLocks noGrp="1"/>
          </p:cNvSpPr>
          <p:nvPr>
            <p:ph type="body" idx="1"/>
          </p:nvPr>
        </p:nvSpPr>
        <p:spPr>
          <a:xfrm>
            <a:off x="685800" y="971550"/>
            <a:ext cx="7772400" cy="1723549"/>
          </a:xfrm>
        </p:spPr>
        <p:txBody>
          <a:bodyPr/>
          <a:lstStyle/>
          <a:p>
            <a:pPr marL="285750" indent="-285750">
              <a:buFont typeface="Arial" pitchFamily="34" charset="0"/>
              <a:buChar char="•"/>
            </a:pPr>
            <a:r>
              <a:rPr lang="en-US" sz="1400" b="0" dirty="0" smtClean="0"/>
              <a:t> </a:t>
            </a:r>
            <a:r>
              <a:rPr lang="en-US" sz="1400" b="0" dirty="0"/>
              <a:t>A bivariate plot graphs the relationship between two variables that have been measured on a single sample of subjects. Such a plot permits you to see at a glance the degree and pattern of relation between the two variables</a:t>
            </a:r>
            <a:r>
              <a:rPr lang="en-US" sz="1400" b="0" dirty="0" smtClean="0"/>
              <a:t>.</a:t>
            </a:r>
          </a:p>
          <a:p>
            <a:pPr marL="285750" indent="-285750">
              <a:buFont typeface="Arial" pitchFamily="34" charset="0"/>
              <a:buChar char="•"/>
            </a:pPr>
            <a:endParaRPr lang="en-US" sz="1400" b="0" dirty="0"/>
          </a:p>
          <a:p>
            <a:pPr marL="285750" indent="-285750">
              <a:buFont typeface="Arial" pitchFamily="34" charset="0"/>
              <a:buChar char="•"/>
            </a:pPr>
            <a:r>
              <a:rPr lang="en-US" sz="1400" b="0" dirty="0" smtClean="0"/>
              <a:t> </a:t>
            </a:r>
            <a:r>
              <a:rPr lang="en-US" sz="1400" b="0" dirty="0"/>
              <a:t>In this graph we </a:t>
            </a:r>
            <a:r>
              <a:rPr lang="en-US" sz="1400" b="0" dirty="0" smtClean="0"/>
              <a:t>originate </a:t>
            </a:r>
            <a:r>
              <a:rPr lang="en-US" sz="1400" b="0" dirty="0"/>
              <a:t>that Number of shows released each year since 2008 that are on Netflix</a:t>
            </a:r>
            <a:r>
              <a:rPr lang="en-US" sz="1400" b="0" dirty="0" smtClean="0"/>
              <a:t>. See </a:t>
            </a:r>
            <a:r>
              <a:rPr lang="en-US" sz="1400" b="0" dirty="0"/>
              <a:t>this graph Before 2019 Movies </a:t>
            </a:r>
            <a:r>
              <a:rPr lang="en-US" sz="1400" b="0"/>
              <a:t>are </a:t>
            </a:r>
            <a:r>
              <a:rPr lang="en-US" sz="1400" b="0" smtClean="0"/>
              <a:t>maximum </a:t>
            </a:r>
            <a:r>
              <a:rPr lang="en-US" sz="1400" b="0" dirty="0"/>
              <a:t>number of released but 2020 and 2021 TV shows are the highest number of released.</a:t>
            </a:r>
          </a:p>
          <a:p>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92" y="2571750"/>
            <a:ext cx="7772415" cy="2438400"/>
          </a:xfrm>
          <a:prstGeom prst="rect">
            <a:avLst/>
          </a:prstGeom>
        </p:spPr>
      </p:pic>
    </p:spTree>
    <p:extLst>
      <p:ext uri="{BB962C8B-B14F-4D97-AF65-F5344CB8AC3E}">
        <p14:creationId xmlns:p14="http://schemas.microsoft.com/office/powerpoint/2010/main" val="3526536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09550"/>
            <a:ext cx="5383530" cy="246221"/>
          </a:xfrm>
        </p:spPr>
        <p:txBody>
          <a:bodyPr/>
          <a:lstStyle/>
          <a:p>
            <a:r>
              <a:rPr lang="en-US" sz="1600" spc="-10" dirty="0"/>
              <a:t>E</a:t>
            </a:r>
            <a:r>
              <a:rPr lang="en-US" sz="1600" dirty="0"/>
              <a:t>XP</a:t>
            </a:r>
            <a:r>
              <a:rPr lang="en-US" sz="1600" spc="-5" dirty="0"/>
              <a:t>L</a:t>
            </a:r>
            <a:r>
              <a:rPr lang="en-US" sz="1600" spc="5" dirty="0"/>
              <a:t>O</a:t>
            </a:r>
            <a:r>
              <a:rPr lang="en-US" sz="1600" spc="-5" dirty="0"/>
              <a:t>R</a:t>
            </a:r>
            <a:r>
              <a:rPr lang="en-US" sz="1600" spc="-10" dirty="0"/>
              <a:t>A</a:t>
            </a:r>
            <a:r>
              <a:rPr lang="en-US" sz="1600" dirty="0"/>
              <a:t>T</a:t>
            </a:r>
            <a:r>
              <a:rPr lang="en-US" sz="1600" spc="-10" dirty="0"/>
              <a:t>O</a:t>
            </a:r>
            <a:r>
              <a:rPr lang="en-US" sz="1600" spc="-5" dirty="0"/>
              <a:t>R</a:t>
            </a:r>
            <a:r>
              <a:rPr lang="en-US" sz="1600" dirty="0"/>
              <a:t>Y</a:t>
            </a:r>
            <a:r>
              <a:rPr lang="en-US" sz="1600" spc="-55" dirty="0"/>
              <a:t> </a:t>
            </a:r>
            <a:r>
              <a:rPr lang="en-US" sz="1600" dirty="0"/>
              <a:t>D</a:t>
            </a:r>
            <a:r>
              <a:rPr lang="en-US" sz="1600" spc="-5" dirty="0"/>
              <a:t>A</a:t>
            </a:r>
            <a:r>
              <a:rPr lang="en-US" sz="1600" spc="-10" dirty="0"/>
              <a:t>T</a:t>
            </a:r>
            <a:r>
              <a:rPr lang="en-US" sz="1600" dirty="0"/>
              <a:t>A</a:t>
            </a:r>
            <a:r>
              <a:rPr lang="en-US" sz="1600" spc="-25" dirty="0"/>
              <a:t> </a:t>
            </a:r>
            <a:r>
              <a:rPr lang="en-US" sz="1600" spc="-5" dirty="0"/>
              <a:t>A</a:t>
            </a:r>
            <a:r>
              <a:rPr lang="en-US" sz="1600" spc="-10" dirty="0"/>
              <a:t>N</a:t>
            </a:r>
            <a:r>
              <a:rPr lang="en-US" sz="1600" spc="-5" dirty="0"/>
              <a:t>AL</a:t>
            </a:r>
            <a:r>
              <a:rPr lang="en-US" sz="1600" dirty="0"/>
              <a:t>YS</a:t>
            </a:r>
            <a:r>
              <a:rPr lang="en-US" sz="1600" spc="20" dirty="0"/>
              <a:t>I</a:t>
            </a:r>
            <a:r>
              <a:rPr lang="en-US" sz="1600" spc="-10" dirty="0"/>
              <a:t>S</a:t>
            </a:r>
            <a:endParaRPr lang="en-US" sz="1600" dirty="0"/>
          </a:p>
        </p:txBody>
      </p:sp>
      <p:sp>
        <p:nvSpPr>
          <p:cNvPr id="3" name="Text Placeholder 2"/>
          <p:cNvSpPr>
            <a:spLocks noGrp="1"/>
          </p:cNvSpPr>
          <p:nvPr>
            <p:ph type="body" idx="1"/>
          </p:nvPr>
        </p:nvSpPr>
        <p:spPr>
          <a:xfrm>
            <a:off x="685800" y="666750"/>
            <a:ext cx="7848600" cy="1723549"/>
          </a:xfrm>
        </p:spPr>
        <p:txBody>
          <a:bodyPr/>
          <a:lstStyle/>
          <a:p>
            <a:pPr marL="285750" indent="-285750">
              <a:buFont typeface="Arial" pitchFamily="34" charset="0"/>
              <a:buChar char="•"/>
            </a:pPr>
            <a:r>
              <a:rPr lang="en-US" sz="1400" b="0" dirty="0" smtClean="0"/>
              <a:t> </a:t>
            </a:r>
            <a:r>
              <a:rPr lang="en-US" sz="1400" b="0" dirty="0"/>
              <a:t>A count plot can be </a:t>
            </a:r>
            <a:r>
              <a:rPr lang="en-US" sz="1400" b="0" dirty="0" smtClean="0"/>
              <a:t>assumed </a:t>
            </a:r>
            <a:r>
              <a:rPr lang="en-US" sz="1400" b="0" dirty="0"/>
              <a:t>of as a histogram across a categorical, instead of quantitative, variable. The basic API and options are </a:t>
            </a:r>
            <a:r>
              <a:rPr lang="en-US" sz="1400" b="0" dirty="0" smtClean="0"/>
              <a:t>equal </a:t>
            </a:r>
            <a:r>
              <a:rPr lang="en-US" sz="1400" b="0" dirty="0"/>
              <a:t>to those for barplot() , so you can </a:t>
            </a:r>
            <a:r>
              <a:rPr lang="en-US" sz="1400" b="0" dirty="0" smtClean="0"/>
              <a:t>relate </a:t>
            </a:r>
            <a:r>
              <a:rPr lang="en-US" sz="1400" b="0" dirty="0"/>
              <a:t>counts across nested variables</a:t>
            </a:r>
            <a:r>
              <a:rPr lang="en-US" sz="1400" b="0" dirty="0" smtClean="0"/>
              <a:t>.</a:t>
            </a:r>
          </a:p>
          <a:p>
            <a:pPr marL="285750" indent="-285750">
              <a:buFont typeface="Arial" pitchFamily="34" charset="0"/>
              <a:buChar char="•"/>
            </a:pPr>
            <a:endParaRPr lang="en-US" sz="1400" b="0" dirty="0"/>
          </a:p>
          <a:p>
            <a:pPr marL="285750" indent="-285750">
              <a:buFont typeface="Arial" pitchFamily="34" charset="0"/>
              <a:buChar char="•"/>
            </a:pPr>
            <a:r>
              <a:rPr lang="en-US" sz="1400" b="0" dirty="0" smtClean="0"/>
              <a:t>In </a:t>
            </a:r>
            <a:r>
              <a:rPr lang="en-US" sz="1400" b="0" dirty="0"/>
              <a:t>this graph we </a:t>
            </a:r>
            <a:r>
              <a:rPr lang="en-US" sz="1400" b="0" dirty="0" smtClean="0"/>
              <a:t>originate </a:t>
            </a:r>
            <a:r>
              <a:rPr lang="en-US" sz="1400" b="0" dirty="0"/>
              <a:t>Number of per Seasons in each TV show count</a:t>
            </a:r>
            <a:r>
              <a:rPr lang="en-US" sz="1400" b="0" dirty="0" smtClean="0"/>
              <a:t>. </a:t>
            </a:r>
            <a:r>
              <a:rPr lang="en-US" sz="1400" b="0" smtClean="0"/>
              <a:t>First </a:t>
            </a:r>
            <a:r>
              <a:rPr lang="en-US" sz="1400" b="0" dirty="0"/>
              <a:t>seasons are 1608 and second seasons are 378 and third seasons are 183 number of counting are there.</a:t>
            </a:r>
          </a:p>
          <a:p>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644" y="2190750"/>
            <a:ext cx="7854712" cy="2819400"/>
          </a:xfrm>
          <a:prstGeom prst="rect">
            <a:avLst/>
          </a:prstGeom>
        </p:spPr>
      </p:pic>
    </p:spTree>
    <p:extLst>
      <p:ext uri="{BB962C8B-B14F-4D97-AF65-F5344CB8AC3E}">
        <p14:creationId xmlns:p14="http://schemas.microsoft.com/office/powerpoint/2010/main" val="1778721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438150"/>
            <a:ext cx="5383530" cy="246221"/>
          </a:xfrm>
        </p:spPr>
        <p:txBody>
          <a:bodyPr/>
          <a:lstStyle/>
          <a:p>
            <a:r>
              <a:rPr lang="en-US" sz="1600" spc="-10" dirty="0"/>
              <a:t>E</a:t>
            </a:r>
            <a:r>
              <a:rPr lang="en-US" sz="1600" dirty="0"/>
              <a:t>XP</a:t>
            </a:r>
            <a:r>
              <a:rPr lang="en-US" sz="1600" spc="-5" dirty="0"/>
              <a:t>L</a:t>
            </a:r>
            <a:r>
              <a:rPr lang="en-US" sz="1600" spc="5" dirty="0"/>
              <a:t>O</a:t>
            </a:r>
            <a:r>
              <a:rPr lang="en-US" sz="1600" spc="-5" dirty="0"/>
              <a:t>R</a:t>
            </a:r>
            <a:r>
              <a:rPr lang="en-US" sz="1600" spc="-10" dirty="0"/>
              <a:t>A</a:t>
            </a:r>
            <a:r>
              <a:rPr lang="en-US" sz="1600" dirty="0"/>
              <a:t>T</a:t>
            </a:r>
            <a:r>
              <a:rPr lang="en-US" sz="1600" spc="-10" dirty="0"/>
              <a:t>O</a:t>
            </a:r>
            <a:r>
              <a:rPr lang="en-US" sz="1600" spc="-5" dirty="0"/>
              <a:t>R</a:t>
            </a:r>
            <a:r>
              <a:rPr lang="en-US" sz="1600" dirty="0"/>
              <a:t>Y</a:t>
            </a:r>
            <a:r>
              <a:rPr lang="en-US" sz="1600" spc="-55" dirty="0"/>
              <a:t> </a:t>
            </a:r>
            <a:r>
              <a:rPr lang="en-US" sz="1600" dirty="0"/>
              <a:t>D</a:t>
            </a:r>
            <a:r>
              <a:rPr lang="en-US" sz="1600" spc="-5" dirty="0"/>
              <a:t>A</a:t>
            </a:r>
            <a:r>
              <a:rPr lang="en-US" sz="1600" spc="-10" dirty="0"/>
              <a:t>T</a:t>
            </a:r>
            <a:r>
              <a:rPr lang="en-US" sz="1600" dirty="0"/>
              <a:t>A</a:t>
            </a:r>
            <a:r>
              <a:rPr lang="en-US" sz="1600" spc="-25" dirty="0"/>
              <a:t> </a:t>
            </a:r>
            <a:r>
              <a:rPr lang="en-US" sz="1600" spc="-5" dirty="0"/>
              <a:t>A</a:t>
            </a:r>
            <a:r>
              <a:rPr lang="en-US" sz="1600" spc="-10" dirty="0"/>
              <a:t>N</a:t>
            </a:r>
            <a:r>
              <a:rPr lang="en-US" sz="1600" spc="-5" dirty="0"/>
              <a:t>AL</a:t>
            </a:r>
            <a:r>
              <a:rPr lang="en-US" sz="1600" dirty="0"/>
              <a:t>YS</a:t>
            </a:r>
            <a:r>
              <a:rPr lang="en-US" sz="1600" spc="20" dirty="0"/>
              <a:t>I</a:t>
            </a:r>
            <a:r>
              <a:rPr lang="en-US" sz="1600" spc="-10" dirty="0"/>
              <a:t>S</a:t>
            </a:r>
            <a:r>
              <a:rPr lang="en-US" sz="1600" dirty="0"/>
              <a:t>:</a:t>
            </a:r>
            <a:r>
              <a:rPr lang="en-US" sz="1600" spc="-275" dirty="0"/>
              <a:t> </a:t>
            </a:r>
            <a:r>
              <a:rPr lang="en-US" sz="1600" b="0" spc="-5" dirty="0" smtClean="0"/>
              <a:t>(</a:t>
            </a:r>
            <a:r>
              <a:rPr lang="en-US" sz="1600" b="0" spc="-20" dirty="0" smtClean="0"/>
              <a:t>Cast</a:t>
            </a:r>
            <a:r>
              <a:rPr lang="en-US" sz="1600" b="0" dirty="0" smtClean="0"/>
              <a:t>)</a:t>
            </a:r>
            <a:endParaRPr lang="en-US" sz="1600" dirty="0"/>
          </a:p>
        </p:txBody>
      </p:sp>
      <p:sp>
        <p:nvSpPr>
          <p:cNvPr id="3" name="Text Placeholder 2"/>
          <p:cNvSpPr>
            <a:spLocks noGrp="1"/>
          </p:cNvSpPr>
          <p:nvPr>
            <p:ph type="body" idx="1"/>
          </p:nvPr>
        </p:nvSpPr>
        <p:spPr>
          <a:xfrm>
            <a:off x="533400" y="819151"/>
            <a:ext cx="7924800" cy="1905000"/>
          </a:xfrm>
        </p:spPr>
        <p:txBody>
          <a:bodyPr/>
          <a:lstStyle/>
          <a:p>
            <a:pPr marL="285750" indent="-285750">
              <a:buFont typeface="Arial" pitchFamily="34" charset="0"/>
              <a:buChar char="•"/>
            </a:pPr>
            <a:r>
              <a:rPr lang="en-US" sz="1400" b="0" dirty="0" smtClean="0"/>
              <a:t>A </a:t>
            </a:r>
            <a:r>
              <a:rPr lang="en-US" sz="1400" b="0" dirty="0"/>
              <a:t>horizontal bar plot is a plot that presents quantitative data with rectangular bars with lengths proportional to the values that they represent. A bar plot shows comparisons among discrete categories. One axis of the plot shows the specific categories being compared, and the other axis represents a measured value</a:t>
            </a:r>
            <a:r>
              <a:rPr lang="en-US" sz="1400" b="0" dirty="0" smtClean="0"/>
              <a:t>.</a:t>
            </a:r>
          </a:p>
          <a:p>
            <a:pPr marL="285750" indent="-285750">
              <a:buFont typeface="Arial" pitchFamily="34" charset="0"/>
              <a:buChar char="•"/>
            </a:pPr>
            <a:endParaRPr lang="en-US" sz="1400" b="0" dirty="0"/>
          </a:p>
          <a:p>
            <a:pPr marL="285750" indent="-285750">
              <a:buFont typeface="Arial" pitchFamily="34" charset="0"/>
              <a:buChar char="•"/>
            </a:pPr>
            <a:r>
              <a:rPr lang="en-US" sz="1400" b="0" dirty="0" smtClean="0"/>
              <a:t>In </a:t>
            </a:r>
            <a:r>
              <a:rPr lang="en-US" sz="1400" b="0" dirty="0"/>
              <a:t>this graph we found Top actors for movies. Top one actor in movies are Samuel West and second highest actor are </a:t>
            </a:r>
            <a:r>
              <a:rPr lang="en-US" sz="1400" b="0" dirty="0" err="1"/>
              <a:t>jeff</a:t>
            </a:r>
            <a:r>
              <a:rPr lang="en-US" sz="1400" b="0" dirty="0"/>
              <a:t> Dunham and third highest actor of movies are Craig </a:t>
            </a:r>
            <a:r>
              <a:rPr lang="en-US" sz="1400" b="0" dirty="0" err="1"/>
              <a:t>Sechler</a:t>
            </a:r>
            <a:r>
              <a:rPr lang="en-US" sz="1400" b="0" dirty="0"/>
              <a:t> and Kevin Hart.</a:t>
            </a:r>
          </a:p>
          <a:p>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47950"/>
            <a:ext cx="7315200" cy="2286000"/>
          </a:xfrm>
          <a:prstGeom prst="rect">
            <a:avLst/>
          </a:prstGeom>
        </p:spPr>
      </p:pic>
    </p:spTree>
    <p:extLst>
      <p:ext uri="{BB962C8B-B14F-4D97-AF65-F5344CB8AC3E}">
        <p14:creationId xmlns:p14="http://schemas.microsoft.com/office/powerpoint/2010/main" val="2271714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2508" y="284479"/>
            <a:ext cx="2378710" cy="391160"/>
          </a:xfrm>
          <a:prstGeom prst="rect">
            <a:avLst/>
          </a:prstGeom>
        </p:spPr>
        <p:txBody>
          <a:bodyPr vert="horz" wrap="square" lIns="0" tIns="12700" rIns="0" bIns="0" rtlCol="0">
            <a:spAutoFit/>
          </a:bodyPr>
          <a:lstStyle/>
          <a:p>
            <a:pPr marL="12700">
              <a:lnSpc>
                <a:spcPct val="100000"/>
              </a:lnSpc>
              <a:spcBef>
                <a:spcPts val="100"/>
              </a:spcBef>
            </a:pPr>
            <a:r>
              <a:rPr sz="1800" spc="-5" dirty="0"/>
              <a:t>STEPS</a:t>
            </a:r>
            <a:r>
              <a:rPr sz="1800" spc="-140" dirty="0"/>
              <a:t> </a:t>
            </a:r>
            <a:r>
              <a:rPr sz="1800" spc="-15" dirty="0"/>
              <a:t>INVOLVED</a:t>
            </a:r>
            <a:r>
              <a:rPr sz="2400" b="0" spc="-15" dirty="0">
                <a:latin typeface="Verdana"/>
                <a:cs typeface="Verdana"/>
              </a:rPr>
              <a:t>:</a:t>
            </a:r>
            <a:endParaRPr sz="2400">
              <a:latin typeface="Verdana"/>
              <a:cs typeface="Verdana"/>
            </a:endParaRPr>
          </a:p>
        </p:txBody>
      </p:sp>
      <p:sp>
        <p:nvSpPr>
          <p:cNvPr id="3" name="object 3"/>
          <p:cNvSpPr txBox="1"/>
          <p:nvPr/>
        </p:nvSpPr>
        <p:spPr>
          <a:xfrm>
            <a:off x="362508" y="1041908"/>
            <a:ext cx="5428692" cy="2941831"/>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006FC0"/>
                </a:solidFill>
                <a:latin typeface="Verdana"/>
                <a:cs typeface="Verdana"/>
              </a:rPr>
              <a:t>Steps</a:t>
            </a:r>
            <a:r>
              <a:rPr sz="1200" b="1" spc="-50" dirty="0">
                <a:solidFill>
                  <a:srgbClr val="006FC0"/>
                </a:solidFill>
                <a:latin typeface="Verdana"/>
                <a:cs typeface="Verdana"/>
              </a:rPr>
              <a:t> </a:t>
            </a:r>
            <a:r>
              <a:rPr sz="1200" b="1" spc="-5" dirty="0" smtClean="0">
                <a:solidFill>
                  <a:srgbClr val="006FC0"/>
                </a:solidFill>
                <a:latin typeface="Verdana"/>
                <a:cs typeface="Verdana"/>
              </a:rPr>
              <a:t>that</a:t>
            </a:r>
            <a:r>
              <a:rPr lang="en-US" sz="1200" b="1" spc="-5" dirty="0" smtClean="0">
                <a:solidFill>
                  <a:srgbClr val="006FC0"/>
                </a:solidFill>
                <a:latin typeface="Verdana"/>
                <a:cs typeface="Verdana"/>
              </a:rPr>
              <a:t> are</a:t>
            </a:r>
            <a:r>
              <a:rPr sz="1200" b="1" spc="-15" dirty="0" smtClean="0">
                <a:solidFill>
                  <a:srgbClr val="006FC0"/>
                </a:solidFill>
                <a:latin typeface="Verdana"/>
                <a:cs typeface="Verdana"/>
              </a:rPr>
              <a:t> </a:t>
            </a:r>
            <a:r>
              <a:rPr sz="1200" b="1" spc="-5" dirty="0">
                <a:solidFill>
                  <a:srgbClr val="006FC0"/>
                </a:solidFill>
                <a:latin typeface="Verdana"/>
                <a:cs typeface="Verdana"/>
              </a:rPr>
              <a:t>significantly</a:t>
            </a:r>
            <a:r>
              <a:rPr sz="1200" b="1" spc="-70" dirty="0">
                <a:solidFill>
                  <a:srgbClr val="006FC0"/>
                </a:solidFill>
                <a:latin typeface="Verdana"/>
                <a:cs typeface="Verdana"/>
              </a:rPr>
              <a:t> </a:t>
            </a:r>
            <a:r>
              <a:rPr sz="1200" b="1" spc="-5" dirty="0">
                <a:solidFill>
                  <a:srgbClr val="006FC0"/>
                </a:solidFill>
                <a:latin typeface="Verdana"/>
                <a:cs typeface="Verdana"/>
              </a:rPr>
              <a:t>contribute</a:t>
            </a:r>
            <a:r>
              <a:rPr sz="1200" b="1" spc="-50" dirty="0">
                <a:solidFill>
                  <a:srgbClr val="006FC0"/>
                </a:solidFill>
                <a:latin typeface="Verdana"/>
                <a:cs typeface="Verdana"/>
              </a:rPr>
              <a:t> </a:t>
            </a:r>
            <a:r>
              <a:rPr sz="1200" b="1" dirty="0">
                <a:solidFill>
                  <a:srgbClr val="006FC0"/>
                </a:solidFill>
                <a:latin typeface="Verdana"/>
                <a:cs typeface="Verdana"/>
              </a:rPr>
              <a:t>towards</a:t>
            </a:r>
            <a:endParaRPr sz="1200" dirty="0">
              <a:latin typeface="Verdana"/>
              <a:cs typeface="Verdana"/>
            </a:endParaRPr>
          </a:p>
          <a:p>
            <a:pPr marL="12700">
              <a:lnSpc>
                <a:spcPct val="100000"/>
              </a:lnSpc>
            </a:pPr>
            <a:r>
              <a:rPr sz="1200" b="1" spc="-5" dirty="0">
                <a:solidFill>
                  <a:srgbClr val="006FC0"/>
                </a:solidFill>
                <a:latin typeface="Verdana"/>
                <a:cs typeface="Verdana"/>
              </a:rPr>
              <a:t>achieving</a:t>
            </a:r>
            <a:r>
              <a:rPr sz="1200" b="1" spc="-85" dirty="0">
                <a:solidFill>
                  <a:srgbClr val="006FC0"/>
                </a:solidFill>
                <a:latin typeface="Verdana"/>
                <a:cs typeface="Verdana"/>
              </a:rPr>
              <a:t> </a:t>
            </a:r>
            <a:r>
              <a:rPr sz="1200" b="1" spc="-5" dirty="0">
                <a:solidFill>
                  <a:srgbClr val="006FC0"/>
                </a:solidFill>
                <a:latin typeface="Verdana"/>
                <a:cs typeface="Verdana"/>
              </a:rPr>
              <a:t>the</a:t>
            </a:r>
            <a:r>
              <a:rPr sz="1200" b="1" spc="-40" dirty="0">
                <a:solidFill>
                  <a:srgbClr val="006FC0"/>
                </a:solidFill>
                <a:latin typeface="Verdana"/>
                <a:cs typeface="Verdana"/>
              </a:rPr>
              <a:t> </a:t>
            </a:r>
            <a:r>
              <a:rPr sz="1200" b="1" spc="-5" dirty="0">
                <a:solidFill>
                  <a:srgbClr val="006FC0"/>
                </a:solidFill>
                <a:latin typeface="Verdana"/>
                <a:cs typeface="Verdana"/>
              </a:rPr>
              <a:t>results:</a:t>
            </a:r>
            <a:endParaRPr sz="1200" dirty="0">
              <a:latin typeface="Verdana"/>
              <a:cs typeface="Verdana"/>
            </a:endParaRPr>
          </a:p>
          <a:p>
            <a:pPr>
              <a:lnSpc>
                <a:spcPct val="100000"/>
              </a:lnSpc>
              <a:spcBef>
                <a:spcPts val="45"/>
              </a:spcBef>
            </a:pPr>
            <a:r>
              <a:rPr lang="en-US" sz="1750" dirty="0" smtClean="0">
                <a:latin typeface="Verdana"/>
                <a:cs typeface="Verdana"/>
              </a:rPr>
              <a:t>  </a:t>
            </a:r>
            <a:endParaRPr sz="1750" dirty="0">
              <a:latin typeface="Verdana"/>
              <a:cs typeface="Verdana"/>
            </a:endParaRPr>
          </a:p>
          <a:p>
            <a:pPr marL="544195" indent="-364490">
              <a:lnSpc>
                <a:spcPct val="100000"/>
              </a:lnSpc>
              <a:buAutoNum type="arabicPeriod"/>
              <a:tabLst>
                <a:tab pos="544195" algn="l"/>
                <a:tab pos="544830" algn="l"/>
              </a:tabLst>
            </a:pPr>
            <a:r>
              <a:rPr sz="1200" spc="-5" dirty="0">
                <a:solidFill>
                  <a:srgbClr val="006FC0"/>
                </a:solidFill>
                <a:latin typeface="Verdana"/>
                <a:cs typeface="Verdana"/>
              </a:rPr>
              <a:t>Defining</a:t>
            </a:r>
            <a:r>
              <a:rPr sz="1200" spc="-45" dirty="0">
                <a:solidFill>
                  <a:srgbClr val="006FC0"/>
                </a:solidFill>
                <a:latin typeface="Verdana"/>
                <a:cs typeface="Verdana"/>
              </a:rPr>
              <a:t> </a:t>
            </a:r>
            <a:r>
              <a:rPr sz="1200" spc="-5" dirty="0">
                <a:solidFill>
                  <a:srgbClr val="006FC0"/>
                </a:solidFill>
                <a:latin typeface="Verdana"/>
                <a:cs typeface="Verdana"/>
              </a:rPr>
              <a:t>Problem</a:t>
            </a:r>
            <a:r>
              <a:rPr sz="1200" spc="-50" dirty="0">
                <a:solidFill>
                  <a:srgbClr val="006FC0"/>
                </a:solidFill>
                <a:latin typeface="Verdana"/>
                <a:cs typeface="Verdana"/>
              </a:rPr>
              <a:t> </a:t>
            </a:r>
            <a:r>
              <a:rPr sz="1200" spc="-5" dirty="0" smtClean="0">
                <a:solidFill>
                  <a:srgbClr val="006FC0"/>
                </a:solidFill>
                <a:latin typeface="Verdana"/>
                <a:cs typeface="Verdana"/>
              </a:rPr>
              <a:t>statement</a:t>
            </a:r>
            <a:endParaRPr lang="en-US" sz="1200" spc="-5" dirty="0" smtClean="0">
              <a:solidFill>
                <a:srgbClr val="006FC0"/>
              </a:solidFill>
              <a:latin typeface="Verdana"/>
              <a:cs typeface="Verdana"/>
            </a:endParaRPr>
          </a:p>
          <a:p>
            <a:pPr marL="544195" indent="-364490">
              <a:lnSpc>
                <a:spcPct val="100000"/>
              </a:lnSpc>
              <a:buAutoNum type="arabicPeriod"/>
              <a:tabLst>
                <a:tab pos="544195" algn="l"/>
                <a:tab pos="544830" algn="l"/>
              </a:tabLst>
            </a:pPr>
            <a:r>
              <a:rPr lang="en-US" sz="1200" spc="-5" dirty="0" smtClean="0">
                <a:solidFill>
                  <a:srgbClr val="006FC0"/>
                </a:solidFill>
                <a:latin typeface="Verdana"/>
                <a:cs typeface="Verdana"/>
              </a:rPr>
              <a:t>Introduction</a:t>
            </a:r>
            <a:endParaRPr sz="1200" dirty="0">
              <a:latin typeface="Verdana"/>
              <a:cs typeface="Verdana"/>
            </a:endParaRPr>
          </a:p>
          <a:p>
            <a:pPr marL="544195" indent="-364490">
              <a:lnSpc>
                <a:spcPct val="100000"/>
              </a:lnSpc>
              <a:spcBef>
                <a:spcPts val="720"/>
              </a:spcBef>
              <a:buAutoNum type="arabicPeriod"/>
              <a:tabLst>
                <a:tab pos="544195" algn="l"/>
                <a:tab pos="544830" algn="l"/>
              </a:tabLst>
            </a:pPr>
            <a:r>
              <a:rPr sz="1200" spc="-5" dirty="0">
                <a:solidFill>
                  <a:srgbClr val="006FC0"/>
                </a:solidFill>
                <a:latin typeface="Verdana"/>
                <a:cs typeface="Verdana"/>
              </a:rPr>
              <a:t>Understanding</a:t>
            </a:r>
            <a:r>
              <a:rPr sz="1200" spc="-65" dirty="0">
                <a:solidFill>
                  <a:srgbClr val="006FC0"/>
                </a:solidFill>
                <a:latin typeface="Verdana"/>
                <a:cs typeface="Verdana"/>
              </a:rPr>
              <a:t> </a:t>
            </a:r>
            <a:r>
              <a:rPr lang="en-US" sz="1200" spc="-65" dirty="0" smtClean="0">
                <a:solidFill>
                  <a:srgbClr val="006FC0"/>
                </a:solidFill>
                <a:latin typeface="Verdana"/>
                <a:cs typeface="Verdana"/>
              </a:rPr>
              <a:t>the </a:t>
            </a:r>
            <a:r>
              <a:rPr sz="1200" spc="-5" dirty="0" smtClean="0">
                <a:solidFill>
                  <a:srgbClr val="006FC0"/>
                </a:solidFill>
                <a:latin typeface="Verdana"/>
                <a:cs typeface="Verdana"/>
              </a:rPr>
              <a:t>data</a:t>
            </a:r>
            <a:endParaRPr sz="1200" dirty="0">
              <a:latin typeface="Verdana"/>
              <a:cs typeface="Verdana"/>
            </a:endParaRPr>
          </a:p>
          <a:p>
            <a:pPr marL="544195" indent="-364490">
              <a:lnSpc>
                <a:spcPct val="100000"/>
              </a:lnSpc>
              <a:spcBef>
                <a:spcPts val="720"/>
              </a:spcBef>
              <a:buAutoNum type="arabicPeriod"/>
              <a:tabLst>
                <a:tab pos="544195" algn="l"/>
                <a:tab pos="544830" algn="l"/>
              </a:tabLst>
            </a:pPr>
            <a:r>
              <a:rPr sz="1200" spc="-5" dirty="0">
                <a:solidFill>
                  <a:srgbClr val="006FC0"/>
                </a:solidFill>
                <a:latin typeface="Verdana"/>
                <a:cs typeface="Verdana"/>
              </a:rPr>
              <a:t>Exploratory</a:t>
            </a:r>
            <a:r>
              <a:rPr sz="1200" spc="-65" dirty="0">
                <a:solidFill>
                  <a:srgbClr val="006FC0"/>
                </a:solidFill>
                <a:latin typeface="Verdana"/>
                <a:cs typeface="Verdana"/>
              </a:rPr>
              <a:t> </a:t>
            </a:r>
            <a:r>
              <a:rPr sz="1200" spc="-5" dirty="0">
                <a:solidFill>
                  <a:srgbClr val="006FC0"/>
                </a:solidFill>
                <a:latin typeface="Verdana"/>
                <a:cs typeface="Verdana"/>
              </a:rPr>
              <a:t>data</a:t>
            </a:r>
            <a:r>
              <a:rPr sz="1200" spc="-40" dirty="0">
                <a:solidFill>
                  <a:srgbClr val="006FC0"/>
                </a:solidFill>
                <a:latin typeface="Verdana"/>
                <a:cs typeface="Verdana"/>
              </a:rPr>
              <a:t> </a:t>
            </a:r>
            <a:r>
              <a:rPr sz="1200" spc="-5" dirty="0">
                <a:solidFill>
                  <a:srgbClr val="006FC0"/>
                </a:solidFill>
                <a:latin typeface="Verdana"/>
                <a:cs typeface="Verdana"/>
              </a:rPr>
              <a:t>analysis</a:t>
            </a:r>
            <a:endParaRPr sz="1200" dirty="0">
              <a:latin typeface="Verdana"/>
              <a:cs typeface="Verdana"/>
            </a:endParaRPr>
          </a:p>
          <a:p>
            <a:pPr marL="544195" indent="-364490">
              <a:lnSpc>
                <a:spcPct val="100000"/>
              </a:lnSpc>
              <a:spcBef>
                <a:spcPts val="725"/>
              </a:spcBef>
              <a:buAutoNum type="arabicPeriod"/>
              <a:tabLst>
                <a:tab pos="544195" algn="l"/>
                <a:tab pos="544830" algn="l"/>
              </a:tabLst>
            </a:pPr>
            <a:r>
              <a:rPr sz="1200" spc="-5" dirty="0">
                <a:solidFill>
                  <a:srgbClr val="006FC0"/>
                </a:solidFill>
                <a:latin typeface="Verdana"/>
                <a:cs typeface="Verdana"/>
              </a:rPr>
              <a:t>Data</a:t>
            </a:r>
            <a:r>
              <a:rPr sz="1200" spc="-50" dirty="0">
                <a:solidFill>
                  <a:srgbClr val="006FC0"/>
                </a:solidFill>
                <a:latin typeface="Verdana"/>
                <a:cs typeface="Verdana"/>
              </a:rPr>
              <a:t> </a:t>
            </a:r>
            <a:r>
              <a:rPr sz="1200" spc="-5" dirty="0">
                <a:solidFill>
                  <a:srgbClr val="006FC0"/>
                </a:solidFill>
                <a:latin typeface="Verdana"/>
                <a:cs typeface="Verdana"/>
              </a:rPr>
              <a:t>Cleaning</a:t>
            </a:r>
            <a:endParaRPr sz="1200" dirty="0">
              <a:latin typeface="Verdana"/>
              <a:cs typeface="Verdana"/>
            </a:endParaRPr>
          </a:p>
          <a:p>
            <a:pPr marL="544195" indent="-364490">
              <a:lnSpc>
                <a:spcPct val="100000"/>
              </a:lnSpc>
              <a:spcBef>
                <a:spcPts val="720"/>
              </a:spcBef>
              <a:buAutoNum type="arabicPeriod"/>
              <a:tabLst>
                <a:tab pos="544195" algn="l"/>
                <a:tab pos="544830" algn="l"/>
              </a:tabLst>
            </a:pPr>
            <a:r>
              <a:rPr sz="1200" spc="-25" dirty="0">
                <a:solidFill>
                  <a:srgbClr val="006FC0"/>
                </a:solidFill>
                <a:latin typeface="Verdana"/>
                <a:cs typeface="Verdana"/>
              </a:rPr>
              <a:t>Textual</a:t>
            </a:r>
            <a:r>
              <a:rPr sz="1200" spc="-50" dirty="0">
                <a:solidFill>
                  <a:srgbClr val="006FC0"/>
                </a:solidFill>
                <a:latin typeface="Verdana"/>
                <a:cs typeface="Verdana"/>
              </a:rPr>
              <a:t> </a:t>
            </a:r>
            <a:r>
              <a:rPr sz="1200" spc="-5" dirty="0">
                <a:solidFill>
                  <a:srgbClr val="006FC0"/>
                </a:solidFill>
                <a:latin typeface="Verdana"/>
                <a:cs typeface="Verdana"/>
              </a:rPr>
              <a:t>Data</a:t>
            </a:r>
            <a:r>
              <a:rPr sz="1200" spc="-20" dirty="0">
                <a:solidFill>
                  <a:srgbClr val="006FC0"/>
                </a:solidFill>
                <a:latin typeface="Verdana"/>
                <a:cs typeface="Verdana"/>
              </a:rPr>
              <a:t> </a:t>
            </a:r>
            <a:r>
              <a:rPr sz="1200" spc="-5" dirty="0">
                <a:solidFill>
                  <a:srgbClr val="006FC0"/>
                </a:solidFill>
                <a:latin typeface="Verdana"/>
                <a:cs typeface="Verdana"/>
              </a:rPr>
              <a:t>preprocessing</a:t>
            </a:r>
            <a:endParaRPr sz="1200" dirty="0">
              <a:latin typeface="Verdana"/>
              <a:cs typeface="Verdana"/>
            </a:endParaRPr>
          </a:p>
          <a:p>
            <a:pPr marL="544195" indent="-364490">
              <a:lnSpc>
                <a:spcPct val="100000"/>
              </a:lnSpc>
              <a:spcBef>
                <a:spcPts val="720"/>
              </a:spcBef>
              <a:buAutoNum type="arabicPeriod"/>
              <a:tabLst>
                <a:tab pos="544195" algn="l"/>
                <a:tab pos="544830" algn="l"/>
              </a:tabLst>
            </a:pPr>
            <a:r>
              <a:rPr sz="1200" spc="-5" dirty="0">
                <a:solidFill>
                  <a:srgbClr val="006FC0"/>
                </a:solidFill>
                <a:latin typeface="Verdana"/>
                <a:cs typeface="Verdana"/>
              </a:rPr>
              <a:t>Clusters</a:t>
            </a:r>
            <a:r>
              <a:rPr sz="1200" spc="-60" dirty="0">
                <a:solidFill>
                  <a:srgbClr val="006FC0"/>
                </a:solidFill>
                <a:latin typeface="Verdana"/>
                <a:cs typeface="Verdana"/>
              </a:rPr>
              <a:t> </a:t>
            </a:r>
            <a:r>
              <a:rPr sz="1200" spc="-10" dirty="0">
                <a:solidFill>
                  <a:srgbClr val="006FC0"/>
                </a:solidFill>
                <a:latin typeface="Verdana"/>
                <a:cs typeface="Verdana"/>
              </a:rPr>
              <a:t>implementation</a:t>
            </a:r>
            <a:endParaRPr sz="1200" dirty="0">
              <a:latin typeface="Verdana"/>
              <a:cs typeface="Verdana"/>
            </a:endParaRPr>
          </a:p>
          <a:p>
            <a:pPr marL="544195" indent="-364490">
              <a:lnSpc>
                <a:spcPct val="100000"/>
              </a:lnSpc>
              <a:spcBef>
                <a:spcPts val="720"/>
              </a:spcBef>
              <a:buAutoNum type="arabicPeriod"/>
              <a:tabLst>
                <a:tab pos="544195" algn="l"/>
                <a:tab pos="544830" algn="l"/>
              </a:tabLst>
            </a:pPr>
            <a:r>
              <a:rPr sz="1200" spc="-5" dirty="0">
                <a:solidFill>
                  <a:srgbClr val="006FC0"/>
                </a:solidFill>
                <a:latin typeface="Verdana"/>
                <a:cs typeface="Verdana"/>
              </a:rPr>
              <a:t>Build</a:t>
            </a:r>
            <a:r>
              <a:rPr sz="1200" spc="-40" dirty="0">
                <a:solidFill>
                  <a:srgbClr val="006FC0"/>
                </a:solidFill>
                <a:latin typeface="Verdana"/>
                <a:cs typeface="Verdana"/>
              </a:rPr>
              <a:t> </a:t>
            </a:r>
            <a:r>
              <a:rPr sz="1200" spc="-10" dirty="0">
                <a:solidFill>
                  <a:srgbClr val="006FC0"/>
                </a:solidFill>
                <a:latin typeface="Verdana"/>
                <a:cs typeface="Verdana"/>
              </a:rPr>
              <a:t>Recommendation</a:t>
            </a:r>
            <a:r>
              <a:rPr sz="1200" spc="-50" dirty="0">
                <a:solidFill>
                  <a:srgbClr val="006FC0"/>
                </a:solidFill>
                <a:latin typeface="Verdana"/>
                <a:cs typeface="Verdana"/>
              </a:rPr>
              <a:t> </a:t>
            </a:r>
            <a:r>
              <a:rPr sz="1200" spc="-5" dirty="0">
                <a:solidFill>
                  <a:srgbClr val="006FC0"/>
                </a:solidFill>
                <a:latin typeface="Verdana"/>
                <a:cs typeface="Verdana"/>
              </a:rPr>
              <a:t>System</a:t>
            </a:r>
            <a:endParaRPr sz="1200" dirty="0">
              <a:latin typeface="Verdana"/>
              <a:cs typeface="Verdana"/>
            </a:endParaRPr>
          </a:p>
          <a:p>
            <a:pPr marL="544195" indent="-364490">
              <a:lnSpc>
                <a:spcPct val="100000"/>
              </a:lnSpc>
              <a:spcBef>
                <a:spcPts val="720"/>
              </a:spcBef>
              <a:buAutoNum type="arabicPeriod"/>
              <a:tabLst>
                <a:tab pos="544195" algn="l"/>
                <a:tab pos="544830" algn="l"/>
              </a:tabLst>
            </a:pPr>
            <a:r>
              <a:rPr sz="1200" spc="-5" dirty="0">
                <a:solidFill>
                  <a:srgbClr val="006FC0"/>
                </a:solidFill>
                <a:latin typeface="Verdana"/>
                <a:cs typeface="Verdana"/>
              </a:rPr>
              <a:t>Conclusions</a:t>
            </a:r>
            <a:endParaRPr sz="1200" dirty="0">
              <a:latin typeface="Verdana"/>
              <a:cs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514350"/>
            <a:ext cx="5383530" cy="246221"/>
          </a:xfrm>
        </p:spPr>
        <p:txBody>
          <a:bodyPr/>
          <a:lstStyle/>
          <a:p>
            <a:r>
              <a:rPr lang="en-US" sz="1600" spc="-10" dirty="0"/>
              <a:t>E</a:t>
            </a:r>
            <a:r>
              <a:rPr lang="en-US" sz="1600" dirty="0"/>
              <a:t>XP</a:t>
            </a:r>
            <a:r>
              <a:rPr lang="en-US" sz="1600" spc="-5" dirty="0"/>
              <a:t>L</a:t>
            </a:r>
            <a:r>
              <a:rPr lang="en-US" sz="1600" spc="5" dirty="0"/>
              <a:t>O</a:t>
            </a:r>
            <a:r>
              <a:rPr lang="en-US" sz="1600" spc="-5" dirty="0"/>
              <a:t>R</a:t>
            </a:r>
            <a:r>
              <a:rPr lang="en-US" sz="1600" spc="-10" dirty="0"/>
              <a:t>A</a:t>
            </a:r>
            <a:r>
              <a:rPr lang="en-US" sz="1600" dirty="0"/>
              <a:t>T</a:t>
            </a:r>
            <a:r>
              <a:rPr lang="en-US" sz="1600" spc="-10" dirty="0"/>
              <a:t>O</a:t>
            </a:r>
            <a:r>
              <a:rPr lang="en-US" sz="1600" spc="-5" dirty="0"/>
              <a:t>R</a:t>
            </a:r>
            <a:r>
              <a:rPr lang="en-US" sz="1600" dirty="0"/>
              <a:t>Y</a:t>
            </a:r>
            <a:r>
              <a:rPr lang="en-US" sz="1600" spc="-55" dirty="0"/>
              <a:t> </a:t>
            </a:r>
            <a:r>
              <a:rPr lang="en-US" sz="1600" dirty="0"/>
              <a:t>D</a:t>
            </a:r>
            <a:r>
              <a:rPr lang="en-US" sz="1600" spc="-5" dirty="0"/>
              <a:t>A</a:t>
            </a:r>
            <a:r>
              <a:rPr lang="en-US" sz="1600" spc="-10" dirty="0"/>
              <a:t>T</a:t>
            </a:r>
            <a:r>
              <a:rPr lang="en-US" sz="1600" dirty="0"/>
              <a:t>A</a:t>
            </a:r>
            <a:r>
              <a:rPr lang="en-US" sz="1600" spc="-25" dirty="0"/>
              <a:t> </a:t>
            </a:r>
            <a:r>
              <a:rPr lang="en-US" sz="1600" spc="-5" dirty="0"/>
              <a:t>A</a:t>
            </a:r>
            <a:r>
              <a:rPr lang="en-US" sz="1600" spc="-10" dirty="0"/>
              <a:t>N</a:t>
            </a:r>
            <a:r>
              <a:rPr lang="en-US" sz="1600" spc="-5" dirty="0"/>
              <a:t>AL</a:t>
            </a:r>
            <a:r>
              <a:rPr lang="en-US" sz="1600" dirty="0"/>
              <a:t>YS</a:t>
            </a:r>
            <a:r>
              <a:rPr lang="en-US" sz="1600" spc="20" dirty="0"/>
              <a:t>I</a:t>
            </a:r>
            <a:r>
              <a:rPr lang="en-US" sz="1600" spc="-10" dirty="0"/>
              <a:t>S</a:t>
            </a:r>
            <a:r>
              <a:rPr lang="en-US" sz="1600" dirty="0"/>
              <a:t>:</a:t>
            </a:r>
            <a:r>
              <a:rPr lang="en-US" sz="1600" spc="-275" dirty="0"/>
              <a:t> </a:t>
            </a:r>
            <a:r>
              <a:rPr lang="en-US" sz="1600" b="0" spc="-5" dirty="0"/>
              <a:t>(</a:t>
            </a:r>
            <a:r>
              <a:rPr lang="en-US" sz="1600" b="0" spc="-20" dirty="0"/>
              <a:t>Cast</a:t>
            </a:r>
            <a:r>
              <a:rPr lang="en-US" sz="1600" b="0" dirty="0"/>
              <a:t>)</a:t>
            </a:r>
            <a:endParaRPr lang="en-US" sz="1600" dirty="0"/>
          </a:p>
        </p:txBody>
      </p:sp>
      <p:sp>
        <p:nvSpPr>
          <p:cNvPr id="3" name="Text Placeholder 2"/>
          <p:cNvSpPr>
            <a:spLocks noGrp="1"/>
          </p:cNvSpPr>
          <p:nvPr>
            <p:ph type="body" idx="1"/>
          </p:nvPr>
        </p:nvSpPr>
        <p:spPr>
          <a:xfrm>
            <a:off x="533400" y="895351"/>
            <a:ext cx="8077200" cy="2057400"/>
          </a:xfrm>
        </p:spPr>
        <p:txBody>
          <a:bodyPr/>
          <a:lstStyle/>
          <a:p>
            <a:pPr marL="285750" indent="-285750">
              <a:buFont typeface="Arial" pitchFamily="34" charset="0"/>
              <a:buChar char="•"/>
            </a:pPr>
            <a:r>
              <a:rPr lang="en-US" sz="1400" b="0" dirty="0" smtClean="0"/>
              <a:t> </a:t>
            </a:r>
            <a:r>
              <a:rPr lang="en-US" sz="1400" b="0" dirty="0"/>
              <a:t>A horizontal bar plot is a plot that presents quantitative data with rectangular bars with lengths proportional to the values that they represent. A bar plot shows comparisons among discrete categories. One axis of the plot shows the specific categories being compared, and the other axis represents a measured value</a:t>
            </a:r>
            <a:r>
              <a:rPr lang="en-US" sz="1400" b="0" dirty="0" smtClean="0"/>
              <a:t>.</a:t>
            </a:r>
          </a:p>
          <a:p>
            <a:pPr marL="285750" indent="-285750">
              <a:buFont typeface="Arial" pitchFamily="34" charset="0"/>
              <a:buChar char="•"/>
            </a:pPr>
            <a:endParaRPr lang="en-US" sz="1400" b="0" dirty="0"/>
          </a:p>
          <a:p>
            <a:pPr marL="285750" indent="-285750">
              <a:buFont typeface="Arial" pitchFamily="34" charset="0"/>
              <a:buChar char="•"/>
            </a:pPr>
            <a:r>
              <a:rPr lang="en-US" sz="1400" b="0" dirty="0" smtClean="0"/>
              <a:t> </a:t>
            </a:r>
            <a:r>
              <a:rPr lang="en-US" sz="1400" b="0" dirty="0"/>
              <a:t>In this graph we found Actors who have appeared highest number of TV shows. Top one actor of TV Shows is David Attenborough and second highest actor in TV shows many are there like </a:t>
            </a:r>
            <a:r>
              <a:rPr lang="en-US" sz="1400" b="0" dirty="0" err="1"/>
              <a:t>Michela</a:t>
            </a:r>
            <a:r>
              <a:rPr lang="en-US" sz="1400" b="0" dirty="0"/>
              <a:t> </a:t>
            </a:r>
            <a:r>
              <a:rPr lang="en-US" sz="1400" b="0" dirty="0" err="1"/>
              <a:t>Luci,Jamie</a:t>
            </a:r>
            <a:r>
              <a:rPr lang="en-US" sz="1400" b="0" dirty="0"/>
              <a:t> </a:t>
            </a:r>
            <a:r>
              <a:rPr lang="en-US" sz="1400" b="0" dirty="0" err="1"/>
              <a:t>Watson,Anna</a:t>
            </a:r>
            <a:r>
              <a:rPr lang="en-US" sz="1400" b="0" dirty="0"/>
              <a:t> Claire </a:t>
            </a:r>
            <a:r>
              <a:rPr lang="en-US" sz="1400" b="0" dirty="0" err="1"/>
              <a:t>Bartlam,Dante</a:t>
            </a:r>
            <a:r>
              <a:rPr lang="en-US" sz="1400" b="0" dirty="0"/>
              <a:t> Zee and Eric </a:t>
            </a:r>
            <a:r>
              <a:rPr lang="en-US" sz="1400" b="0" dirty="0" err="1"/>
              <a:t>peterson</a:t>
            </a:r>
            <a:r>
              <a:rPr lang="en-US" sz="1400" b="0" dirty="0"/>
              <a:t>.</a:t>
            </a:r>
          </a:p>
          <a:p>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876550"/>
            <a:ext cx="8305800" cy="2133600"/>
          </a:xfrm>
          <a:prstGeom prst="rect">
            <a:avLst/>
          </a:prstGeom>
        </p:spPr>
      </p:pic>
    </p:spTree>
    <p:extLst>
      <p:ext uri="{BB962C8B-B14F-4D97-AF65-F5344CB8AC3E}">
        <p14:creationId xmlns:p14="http://schemas.microsoft.com/office/powerpoint/2010/main" val="407601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4863" y="320116"/>
            <a:ext cx="2571750" cy="300355"/>
          </a:xfrm>
          <a:prstGeom prst="rect">
            <a:avLst/>
          </a:prstGeom>
        </p:spPr>
        <p:txBody>
          <a:bodyPr vert="horz" wrap="square" lIns="0" tIns="12700" rIns="0" bIns="0" rtlCol="0">
            <a:spAutoFit/>
          </a:bodyPr>
          <a:lstStyle/>
          <a:p>
            <a:pPr marL="12700">
              <a:lnSpc>
                <a:spcPct val="100000"/>
              </a:lnSpc>
              <a:spcBef>
                <a:spcPts val="100"/>
              </a:spcBef>
            </a:pPr>
            <a:r>
              <a:rPr sz="1800" spc="-5" dirty="0"/>
              <a:t>Modeling</a:t>
            </a:r>
            <a:r>
              <a:rPr sz="1800" spc="-125" dirty="0"/>
              <a:t> </a:t>
            </a:r>
            <a:r>
              <a:rPr sz="1800" spc="-5" dirty="0"/>
              <a:t>Approach:</a:t>
            </a:r>
            <a:endParaRPr sz="1800"/>
          </a:p>
        </p:txBody>
      </p:sp>
      <p:sp>
        <p:nvSpPr>
          <p:cNvPr id="3" name="object 3"/>
          <p:cNvSpPr txBox="1"/>
          <p:nvPr/>
        </p:nvSpPr>
        <p:spPr>
          <a:xfrm>
            <a:off x="454863" y="869441"/>
            <a:ext cx="7417434" cy="1671955"/>
          </a:xfrm>
          <a:prstGeom prst="rect">
            <a:avLst/>
          </a:prstGeom>
        </p:spPr>
        <p:txBody>
          <a:bodyPr vert="horz" wrap="square" lIns="0" tIns="12700" rIns="0" bIns="0" rtlCol="0">
            <a:spAutoFit/>
          </a:bodyPr>
          <a:lstStyle/>
          <a:p>
            <a:pPr marL="241300" indent="-228600">
              <a:lnSpc>
                <a:spcPct val="100000"/>
              </a:lnSpc>
              <a:spcBef>
                <a:spcPts val="100"/>
              </a:spcBef>
              <a:buAutoNum type="arabicPeriod"/>
              <a:tabLst>
                <a:tab pos="241300" algn="l"/>
              </a:tabLst>
            </a:pPr>
            <a:r>
              <a:rPr sz="1200" spc="-5" dirty="0">
                <a:solidFill>
                  <a:srgbClr val="006FC0"/>
                </a:solidFill>
                <a:latin typeface="Verdana"/>
                <a:cs typeface="Verdana"/>
              </a:rPr>
              <a:t>Select</a:t>
            </a:r>
            <a:r>
              <a:rPr sz="1200" spc="-35" dirty="0">
                <a:solidFill>
                  <a:srgbClr val="006FC0"/>
                </a:solidFill>
                <a:latin typeface="Verdana"/>
                <a:cs typeface="Verdana"/>
              </a:rPr>
              <a:t> </a:t>
            </a:r>
            <a:r>
              <a:rPr sz="1200" spc="-5" dirty="0">
                <a:solidFill>
                  <a:srgbClr val="006FC0"/>
                </a:solidFill>
                <a:latin typeface="Verdana"/>
                <a:cs typeface="Verdana"/>
              </a:rPr>
              <a:t>the</a:t>
            </a:r>
            <a:r>
              <a:rPr sz="1200" spc="-10" dirty="0">
                <a:solidFill>
                  <a:srgbClr val="006FC0"/>
                </a:solidFill>
                <a:latin typeface="Verdana"/>
                <a:cs typeface="Verdana"/>
              </a:rPr>
              <a:t> </a:t>
            </a:r>
            <a:r>
              <a:rPr sz="1200" spc="-5" dirty="0">
                <a:solidFill>
                  <a:srgbClr val="006FC0"/>
                </a:solidFill>
                <a:latin typeface="Verdana"/>
                <a:cs typeface="Verdana"/>
              </a:rPr>
              <a:t>attributes</a:t>
            </a:r>
            <a:r>
              <a:rPr sz="1200" spc="-30" dirty="0">
                <a:solidFill>
                  <a:srgbClr val="006FC0"/>
                </a:solidFill>
                <a:latin typeface="Verdana"/>
                <a:cs typeface="Verdana"/>
              </a:rPr>
              <a:t> </a:t>
            </a:r>
            <a:r>
              <a:rPr sz="1200" spc="-5" dirty="0">
                <a:solidFill>
                  <a:srgbClr val="006FC0"/>
                </a:solidFill>
                <a:latin typeface="Verdana"/>
                <a:cs typeface="Verdana"/>
              </a:rPr>
              <a:t>based</a:t>
            </a:r>
            <a:r>
              <a:rPr sz="1200" spc="-15" dirty="0">
                <a:solidFill>
                  <a:srgbClr val="006FC0"/>
                </a:solidFill>
                <a:latin typeface="Verdana"/>
                <a:cs typeface="Verdana"/>
              </a:rPr>
              <a:t> </a:t>
            </a:r>
            <a:r>
              <a:rPr sz="1200" dirty="0">
                <a:solidFill>
                  <a:srgbClr val="006FC0"/>
                </a:solidFill>
                <a:latin typeface="Verdana"/>
                <a:cs typeface="Verdana"/>
              </a:rPr>
              <a:t>on</a:t>
            </a:r>
            <a:r>
              <a:rPr sz="1200" spc="-20" dirty="0">
                <a:solidFill>
                  <a:srgbClr val="006FC0"/>
                </a:solidFill>
                <a:latin typeface="Verdana"/>
                <a:cs typeface="Verdana"/>
              </a:rPr>
              <a:t> </a:t>
            </a:r>
            <a:r>
              <a:rPr sz="1200" spc="-5" dirty="0">
                <a:solidFill>
                  <a:srgbClr val="006FC0"/>
                </a:solidFill>
                <a:latin typeface="Verdana"/>
                <a:cs typeface="Verdana"/>
              </a:rPr>
              <a:t>which</a:t>
            </a:r>
            <a:r>
              <a:rPr sz="1200" dirty="0">
                <a:solidFill>
                  <a:srgbClr val="006FC0"/>
                </a:solidFill>
                <a:latin typeface="Verdana"/>
                <a:cs typeface="Verdana"/>
              </a:rPr>
              <a:t> </a:t>
            </a:r>
            <a:r>
              <a:rPr sz="1200" spc="-10" dirty="0">
                <a:solidFill>
                  <a:srgbClr val="006FC0"/>
                </a:solidFill>
                <a:latin typeface="Verdana"/>
                <a:cs typeface="Verdana"/>
              </a:rPr>
              <a:t>you</a:t>
            </a:r>
            <a:r>
              <a:rPr sz="1200" spc="-20" dirty="0">
                <a:solidFill>
                  <a:srgbClr val="006FC0"/>
                </a:solidFill>
                <a:latin typeface="Verdana"/>
                <a:cs typeface="Verdana"/>
              </a:rPr>
              <a:t> </a:t>
            </a:r>
            <a:r>
              <a:rPr sz="1200" spc="-5" dirty="0">
                <a:solidFill>
                  <a:srgbClr val="006FC0"/>
                </a:solidFill>
                <a:latin typeface="Verdana"/>
                <a:cs typeface="Verdana"/>
              </a:rPr>
              <a:t>want to</a:t>
            </a:r>
            <a:r>
              <a:rPr sz="1200" spc="-15" dirty="0">
                <a:solidFill>
                  <a:srgbClr val="006FC0"/>
                </a:solidFill>
                <a:latin typeface="Verdana"/>
                <a:cs typeface="Verdana"/>
              </a:rPr>
              <a:t> </a:t>
            </a:r>
            <a:r>
              <a:rPr sz="1200" spc="-5" dirty="0">
                <a:solidFill>
                  <a:srgbClr val="006FC0"/>
                </a:solidFill>
                <a:latin typeface="Verdana"/>
                <a:cs typeface="Verdana"/>
              </a:rPr>
              <a:t>cluster</a:t>
            </a:r>
            <a:r>
              <a:rPr sz="1200" spc="-25" dirty="0">
                <a:solidFill>
                  <a:srgbClr val="006FC0"/>
                </a:solidFill>
                <a:latin typeface="Verdana"/>
                <a:cs typeface="Verdana"/>
              </a:rPr>
              <a:t> </a:t>
            </a:r>
            <a:r>
              <a:rPr sz="1200" spc="-5" dirty="0">
                <a:solidFill>
                  <a:srgbClr val="006FC0"/>
                </a:solidFill>
                <a:latin typeface="Verdana"/>
                <a:cs typeface="Verdana"/>
              </a:rPr>
              <a:t>the</a:t>
            </a:r>
            <a:r>
              <a:rPr sz="1200" spc="-10" dirty="0">
                <a:solidFill>
                  <a:srgbClr val="006FC0"/>
                </a:solidFill>
                <a:latin typeface="Verdana"/>
                <a:cs typeface="Verdana"/>
              </a:rPr>
              <a:t> </a:t>
            </a:r>
            <a:r>
              <a:rPr sz="1200" spc="-5" dirty="0">
                <a:solidFill>
                  <a:srgbClr val="006FC0"/>
                </a:solidFill>
                <a:latin typeface="Verdana"/>
                <a:cs typeface="Verdana"/>
              </a:rPr>
              <a:t>shows</a:t>
            </a:r>
            <a:endParaRPr sz="1200" dirty="0">
              <a:latin typeface="Verdana"/>
              <a:cs typeface="Verdana"/>
            </a:endParaRPr>
          </a:p>
          <a:p>
            <a:pPr marL="241300" marR="8890" indent="-228600">
              <a:lnSpc>
                <a:spcPct val="100000"/>
              </a:lnSpc>
              <a:buAutoNum type="arabicPeriod"/>
              <a:tabLst>
                <a:tab pos="241300" algn="l"/>
              </a:tabLst>
            </a:pPr>
            <a:r>
              <a:rPr sz="1200" spc="-35" dirty="0">
                <a:solidFill>
                  <a:srgbClr val="006FC0"/>
                </a:solidFill>
                <a:latin typeface="Verdana"/>
                <a:cs typeface="Verdana"/>
              </a:rPr>
              <a:t>Text </a:t>
            </a:r>
            <a:r>
              <a:rPr sz="1200" spc="-5" dirty="0">
                <a:solidFill>
                  <a:srgbClr val="006FC0"/>
                </a:solidFill>
                <a:latin typeface="Verdana"/>
                <a:cs typeface="Verdana"/>
              </a:rPr>
              <a:t>preprocessing: </a:t>
            </a:r>
            <a:r>
              <a:rPr sz="1200" spc="-10" dirty="0" smtClean="0">
                <a:solidFill>
                  <a:srgbClr val="006FC0"/>
                </a:solidFill>
                <a:latin typeface="Verdana"/>
                <a:cs typeface="Verdana"/>
              </a:rPr>
              <a:t>Eliminate </a:t>
            </a:r>
            <a:r>
              <a:rPr sz="1200" spc="-5" dirty="0">
                <a:solidFill>
                  <a:srgbClr val="006FC0"/>
                </a:solidFill>
                <a:latin typeface="Verdana"/>
                <a:cs typeface="Verdana"/>
              </a:rPr>
              <a:t>all stop words and </a:t>
            </a:r>
            <a:r>
              <a:rPr sz="1200" spc="-10" dirty="0">
                <a:solidFill>
                  <a:srgbClr val="006FC0"/>
                </a:solidFill>
                <a:latin typeface="Verdana"/>
                <a:cs typeface="Verdana"/>
              </a:rPr>
              <a:t>punctuation </a:t>
            </a:r>
            <a:r>
              <a:rPr sz="1200" spc="-5" dirty="0">
                <a:solidFill>
                  <a:srgbClr val="006FC0"/>
                </a:solidFill>
                <a:latin typeface="Verdana"/>
                <a:cs typeface="Verdana"/>
              </a:rPr>
              <a:t>marks, </a:t>
            </a:r>
            <a:r>
              <a:rPr sz="1200" spc="-5" dirty="0" smtClean="0">
                <a:solidFill>
                  <a:srgbClr val="006FC0"/>
                </a:solidFill>
                <a:latin typeface="Verdana"/>
                <a:cs typeface="Verdana"/>
              </a:rPr>
              <a:t>change </a:t>
            </a:r>
            <a:r>
              <a:rPr sz="1200" spc="-5" dirty="0">
                <a:solidFill>
                  <a:srgbClr val="006FC0"/>
                </a:solidFill>
                <a:latin typeface="Verdana"/>
                <a:cs typeface="Verdana"/>
              </a:rPr>
              <a:t>all textual data to </a:t>
            </a:r>
            <a:r>
              <a:rPr sz="1200" spc="-409" dirty="0">
                <a:solidFill>
                  <a:srgbClr val="006FC0"/>
                </a:solidFill>
                <a:latin typeface="Verdana"/>
                <a:cs typeface="Verdana"/>
              </a:rPr>
              <a:t> </a:t>
            </a:r>
            <a:r>
              <a:rPr sz="1200" spc="-5" dirty="0">
                <a:solidFill>
                  <a:srgbClr val="006FC0"/>
                </a:solidFill>
                <a:latin typeface="Verdana"/>
                <a:cs typeface="Verdana"/>
              </a:rPr>
              <a:t>lowercase.</a:t>
            </a:r>
            <a:endParaRPr sz="1200" dirty="0">
              <a:latin typeface="Verdana"/>
              <a:cs typeface="Verdana"/>
            </a:endParaRPr>
          </a:p>
          <a:p>
            <a:pPr marL="241300" indent="-228600">
              <a:lnSpc>
                <a:spcPct val="100000"/>
              </a:lnSpc>
              <a:buAutoNum type="arabicPeriod"/>
              <a:tabLst>
                <a:tab pos="241300" algn="l"/>
              </a:tabLst>
            </a:pPr>
            <a:r>
              <a:rPr sz="1200" spc="-5" dirty="0">
                <a:solidFill>
                  <a:srgbClr val="006FC0"/>
                </a:solidFill>
                <a:latin typeface="Verdana"/>
                <a:cs typeface="Verdana"/>
              </a:rPr>
              <a:t>Stemming</a:t>
            </a:r>
            <a:r>
              <a:rPr sz="1200" spc="-30" dirty="0">
                <a:solidFill>
                  <a:srgbClr val="006FC0"/>
                </a:solidFill>
                <a:latin typeface="Verdana"/>
                <a:cs typeface="Verdana"/>
              </a:rPr>
              <a:t> </a:t>
            </a:r>
            <a:r>
              <a:rPr sz="1200" spc="-5" dirty="0">
                <a:solidFill>
                  <a:srgbClr val="006FC0"/>
                </a:solidFill>
                <a:latin typeface="Verdana"/>
                <a:cs typeface="Verdana"/>
              </a:rPr>
              <a:t>to</a:t>
            </a:r>
            <a:r>
              <a:rPr sz="1200" spc="-15" dirty="0">
                <a:solidFill>
                  <a:srgbClr val="006FC0"/>
                </a:solidFill>
                <a:latin typeface="Verdana"/>
                <a:cs typeface="Verdana"/>
              </a:rPr>
              <a:t> </a:t>
            </a:r>
            <a:r>
              <a:rPr sz="1200" spc="-10" dirty="0" smtClean="0">
                <a:solidFill>
                  <a:srgbClr val="006FC0"/>
                </a:solidFill>
                <a:latin typeface="Verdana"/>
                <a:cs typeface="Verdana"/>
              </a:rPr>
              <a:t>make</a:t>
            </a:r>
            <a:r>
              <a:rPr sz="1200" spc="-30" dirty="0" smtClean="0">
                <a:solidFill>
                  <a:srgbClr val="006FC0"/>
                </a:solidFill>
                <a:latin typeface="Verdana"/>
                <a:cs typeface="Verdana"/>
              </a:rPr>
              <a:t> </a:t>
            </a:r>
            <a:r>
              <a:rPr sz="1200" dirty="0">
                <a:solidFill>
                  <a:srgbClr val="006FC0"/>
                </a:solidFill>
                <a:latin typeface="Verdana"/>
                <a:cs typeface="Verdana"/>
              </a:rPr>
              <a:t>a </a:t>
            </a:r>
            <a:r>
              <a:rPr sz="1200" spc="-5" dirty="0">
                <a:solidFill>
                  <a:srgbClr val="006FC0"/>
                </a:solidFill>
                <a:latin typeface="Verdana"/>
                <a:cs typeface="Verdana"/>
              </a:rPr>
              <a:t>meaningful</a:t>
            </a:r>
            <a:r>
              <a:rPr sz="1200" spc="-35" dirty="0">
                <a:solidFill>
                  <a:srgbClr val="006FC0"/>
                </a:solidFill>
                <a:latin typeface="Verdana"/>
                <a:cs typeface="Verdana"/>
              </a:rPr>
              <a:t> </a:t>
            </a:r>
            <a:r>
              <a:rPr sz="1200" spc="-5" dirty="0">
                <a:solidFill>
                  <a:srgbClr val="006FC0"/>
                </a:solidFill>
                <a:latin typeface="Verdana"/>
                <a:cs typeface="Verdana"/>
              </a:rPr>
              <a:t>word</a:t>
            </a:r>
            <a:r>
              <a:rPr sz="1200" spc="-10" dirty="0">
                <a:solidFill>
                  <a:srgbClr val="006FC0"/>
                </a:solidFill>
                <a:latin typeface="Verdana"/>
                <a:cs typeface="Verdana"/>
              </a:rPr>
              <a:t> </a:t>
            </a:r>
            <a:r>
              <a:rPr sz="1200" spc="-5" dirty="0">
                <a:solidFill>
                  <a:srgbClr val="006FC0"/>
                </a:solidFill>
                <a:latin typeface="Verdana"/>
                <a:cs typeface="Verdana"/>
              </a:rPr>
              <a:t>out</a:t>
            </a:r>
            <a:r>
              <a:rPr sz="1200" spc="-20" dirty="0">
                <a:solidFill>
                  <a:srgbClr val="006FC0"/>
                </a:solidFill>
                <a:latin typeface="Verdana"/>
                <a:cs typeface="Verdana"/>
              </a:rPr>
              <a:t> </a:t>
            </a:r>
            <a:r>
              <a:rPr sz="1200" dirty="0">
                <a:solidFill>
                  <a:srgbClr val="006FC0"/>
                </a:solidFill>
                <a:latin typeface="Verdana"/>
                <a:cs typeface="Verdana"/>
              </a:rPr>
              <a:t>of</a:t>
            </a:r>
            <a:r>
              <a:rPr sz="1200" spc="-20" dirty="0">
                <a:solidFill>
                  <a:srgbClr val="006FC0"/>
                </a:solidFill>
                <a:latin typeface="Verdana"/>
                <a:cs typeface="Verdana"/>
              </a:rPr>
              <a:t> </a:t>
            </a:r>
            <a:r>
              <a:rPr sz="1200" spc="-5" dirty="0">
                <a:solidFill>
                  <a:srgbClr val="006FC0"/>
                </a:solidFill>
                <a:latin typeface="Verdana"/>
                <a:cs typeface="Verdana"/>
              </a:rPr>
              <a:t>corpus</a:t>
            </a:r>
            <a:r>
              <a:rPr sz="1200" spc="-25" dirty="0">
                <a:solidFill>
                  <a:srgbClr val="006FC0"/>
                </a:solidFill>
                <a:latin typeface="Verdana"/>
                <a:cs typeface="Verdana"/>
              </a:rPr>
              <a:t> </a:t>
            </a:r>
            <a:r>
              <a:rPr sz="1200" dirty="0">
                <a:solidFill>
                  <a:srgbClr val="006FC0"/>
                </a:solidFill>
                <a:latin typeface="Verdana"/>
                <a:cs typeface="Verdana"/>
              </a:rPr>
              <a:t>of</a:t>
            </a:r>
            <a:r>
              <a:rPr sz="1200" spc="-20" dirty="0">
                <a:solidFill>
                  <a:srgbClr val="006FC0"/>
                </a:solidFill>
                <a:latin typeface="Verdana"/>
                <a:cs typeface="Verdana"/>
              </a:rPr>
              <a:t> </a:t>
            </a:r>
            <a:r>
              <a:rPr sz="1200" spc="-5" dirty="0">
                <a:solidFill>
                  <a:srgbClr val="006FC0"/>
                </a:solidFill>
                <a:latin typeface="Verdana"/>
                <a:cs typeface="Verdana"/>
              </a:rPr>
              <a:t>words.</a:t>
            </a:r>
            <a:endParaRPr sz="1200" dirty="0">
              <a:latin typeface="Verdana"/>
              <a:cs typeface="Verdana"/>
            </a:endParaRPr>
          </a:p>
          <a:p>
            <a:pPr marL="241300" indent="-228600">
              <a:lnSpc>
                <a:spcPct val="100000"/>
              </a:lnSpc>
              <a:buAutoNum type="arabicPeriod"/>
              <a:tabLst>
                <a:tab pos="241300" algn="l"/>
              </a:tabLst>
            </a:pPr>
            <a:r>
              <a:rPr sz="1200" spc="-20" dirty="0">
                <a:solidFill>
                  <a:srgbClr val="006FC0"/>
                </a:solidFill>
                <a:latin typeface="Verdana"/>
                <a:cs typeface="Verdana"/>
              </a:rPr>
              <a:t>Tokenization</a:t>
            </a:r>
            <a:r>
              <a:rPr sz="1200" spc="-40" dirty="0">
                <a:solidFill>
                  <a:srgbClr val="006FC0"/>
                </a:solidFill>
                <a:latin typeface="Verdana"/>
                <a:cs typeface="Verdana"/>
              </a:rPr>
              <a:t> </a:t>
            </a:r>
            <a:r>
              <a:rPr sz="1200" dirty="0">
                <a:solidFill>
                  <a:srgbClr val="006FC0"/>
                </a:solidFill>
                <a:latin typeface="Verdana"/>
                <a:cs typeface="Verdana"/>
              </a:rPr>
              <a:t>of</a:t>
            </a:r>
            <a:r>
              <a:rPr sz="1200" spc="-15" dirty="0">
                <a:solidFill>
                  <a:srgbClr val="006FC0"/>
                </a:solidFill>
                <a:latin typeface="Verdana"/>
                <a:cs typeface="Verdana"/>
              </a:rPr>
              <a:t> </a:t>
            </a:r>
            <a:r>
              <a:rPr sz="1200" spc="-5" dirty="0">
                <a:solidFill>
                  <a:srgbClr val="006FC0"/>
                </a:solidFill>
                <a:latin typeface="Verdana"/>
                <a:cs typeface="Verdana"/>
              </a:rPr>
              <a:t>corpus</a:t>
            </a:r>
            <a:r>
              <a:rPr sz="1200" spc="-25" dirty="0">
                <a:solidFill>
                  <a:srgbClr val="006FC0"/>
                </a:solidFill>
                <a:latin typeface="Verdana"/>
                <a:cs typeface="Verdana"/>
              </a:rPr>
              <a:t> </a:t>
            </a:r>
            <a:r>
              <a:rPr sz="1200" spc="-5" dirty="0">
                <a:solidFill>
                  <a:srgbClr val="006FC0"/>
                </a:solidFill>
                <a:latin typeface="Verdana"/>
                <a:cs typeface="Verdana"/>
              </a:rPr>
              <a:t>and</a:t>
            </a:r>
            <a:r>
              <a:rPr sz="1200" dirty="0">
                <a:solidFill>
                  <a:srgbClr val="006FC0"/>
                </a:solidFill>
                <a:latin typeface="Verdana"/>
                <a:cs typeface="Verdana"/>
              </a:rPr>
              <a:t> </a:t>
            </a:r>
            <a:r>
              <a:rPr sz="1200" spc="-20" dirty="0">
                <a:solidFill>
                  <a:srgbClr val="006FC0"/>
                </a:solidFill>
                <a:latin typeface="Verdana"/>
                <a:cs typeface="Verdana"/>
              </a:rPr>
              <a:t>Word</a:t>
            </a:r>
            <a:r>
              <a:rPr sz="1200" spc="-25" dirty="0">
                <a:solidFill>
                  <a:srgbClr val="006FC0"/>
                </a:solidFill>
                <a:latin typeface="Verdana"/>
                <a:cs typeface="Verdana"/>
              </a:rPr>
              <a:t> </a:t>
            </a:r>
            <a:r>
              <a:rPr sz="1200" spc="-10" dirty="0">
                <a:solidFill>
                  <a:srgbClr val="006FC0"/>
                </a:solidFill>
                <a:latin typeface="Verdana"/>
                <a:cs typeface="Verdana"/>
              </a:rPr>
              <a:t>vectorization</a:t>
            </a:r>
            <a:endParaRPr sz="1200" dirty="0">
              <a:latin typeface="Verdana"/>
              <a:cs typeface="Verdana"/>
            </a:endParaRPr>
          </a:p>
          <a:p>
            <a:pPr marL="241300" indent="-228600">
              <a:lnSpc>
                <a:spcPct val="100000"/>
              </a:lnSpc>
              <a:buAutoNum type="arabicPeriod"/>
              <a:tabLst>
                <a:tab pos="241300" algn="l"/>
              </a:tabLst>
            </a:pPr>
            <a:r>
              <a:rPr sz="1200" spc="-5" dirty="0">
                <a:solidFill>
                  <a:srgbClr val="006FC0"/>
                </a:solidFill>
                <a:latin typeface="Verdana"/>
                <a:cs typeface="Verdana"/>
              </a:rPr>
              <a:t>Dimensionality</a:t>
            </a:r>
            <a:r>
              <a:rPr sz="1200" spc="-85" dirty="0">
                <a:solidFill>
                  <a:srgbClr val="006FC0"/>
                </a:solidFill>
                <a:latin typeface="Verdana"/>
                <a:cs typeface="Verdana"/>
              </a:rPr>
              <a:t> </a:t>
            </a:r>
            <a:r>
              <a:rPr sz="1200" spc="-5" dirty="0">
                <a:solidFill>
                  <a:srgbClr val="006FC0"/>
                </a:solidFill>
                <a:latin typeface="Verdana"/>
                <a:cs typeface="Verdana"/>
              </a:rPr>
              <a:t>reduction</a:t>
            </a:r>
            <a:endParaRPr sz="1200" dirty="0">
              <a:latin typeface="Verdana"/>
              <a:cs typeface="Verdana"/>
            </a:endParaRPr>
          </a:p>
          <a:p>
            <a:pPr marL="241300" marR="238760" indent="-228600">
              <a:lnSpc>
                <a:spcPct val="100000"/>
              </a:lnSpc>
              <a:buAutoNum type="arabicPeriod"/>
              <a:tabLst>
                <a:tab pos="241300" algn="l"/>
              </a:tabLst>
            </a:pPr>
            <a:r>
              <a:rPr sz="1200" spc="-5" dirty="0">
                <a:solidFill>
                  <a:srgbClr val="006FC0"/>
                </a:solidFill>
                <a:latin typeface="Verdana"/>
                <a:cs typeface="Verdana"/>
              </a:rPr>
              <a:t>Use</a:t>
            </a:r>
            <a:r>
              <a:rPr sz="1200" spc="-25" dirty="0">
                <a:solidFill>
                  <a:srgbClr val="006FC0"/>
                </a:solidFill>
                <a:latin typeface="Verdana"/>
                <a:cs typeface="Verdana"/>
              </a:rPr>
              <a:t> </a:t>
            </a:r>
            <a:r>
              <a:rPr sz="1200" spc="-5" dirty="0">
                <a:solidFill>
                  <a:srgbClr val="006FC0"/>
                </a:solidFill>
                <a:latin typeface="Verdana"/>
                <a:cs typeface="Verdana"/>
              </a:rPr>
              <a:t>different</a:t>
            </a:r>
            <a:r>
              <a:rPr sz="1200" spc="-40" dirty="0">
                <a:solidFill>
                  <a:srgbClr val="006FC0"/>
                </a:solidFill>
                <a:latin typeface="Verdana"/>
                <a:cs typeface="Verdana"/>
              </a:rPr>
              <a:t> </a:t>
            </a:r>
            <a:r>
              <a:rPr sz="1200" spc="-5" dirty="0">
                <a:solidFill>
                  <a:srgbClr val="006FC0"/>
                </a:solidFill>
                <a:latin typeface="Verdana"/>
                <a:cs typeface="Verdana"/>
              </a:rPr>
              <a:t>algorithms</a:t>
            </a:r>
            <a:r>
              <a:rPr sz="1200" spc="-25" dirty="0">
                <a:solidFill>
                  <a:srgbClr val="006FC0"/>
                </a:solidFill>
                <a:latin typeface="Verdana"/>
                <a:cs typeface="Verdana"/>
              </a:rPr>
              <a:t> </a:t>
            </a:r>
            <a:r>
              <a:rPr sz="1200" spc="-5" dirty="0">
                <a:solidFill>
                  <a:srgbClr val="006FC0"/>
                </a:solidFill>
                <a:latin typeface="Verdana"/>
                <a:cs typeface="Verdana"/>
              </a:rPr>
              <a:t>to</a:t>
            </a:r>
            <a:r>
              <a:rPr sz="1200" spc="-10" dirty="0">
                <a:solidFill>
                  <a:srgbClr val="006FC0"/>
                </a:solidFill>
                <a:latin typeface="Verdana"/>
                <a:cs typeface="Verdana"/>
              </a:rPr>
              <a:t> </a:t>
            </a:r>
            <a:r>
              <a:rPr sz="1200" spc="-5" dirty="0">
                <a:solidFill>
                  <a:srgbClr val="006FC0"/>
                </a:solidFill>
                <a:latin typeface="Verdana"/>
                <a:cs typeface="Verdana"/>
              </a:rPr>
              <a:t>cluster</a:t>
            </a:r>
            <a:r>
              <a:rPr sz="1200" spc="-30" dirty="0">
                <a:solidFill>
                  <a:srgbClr val="006FC0"/>
                </a:solidFill>
                <a:latin typeface="Verdana"/>
                <a:cs typeface="Verdana"/>
              </a:rPr>
              <a:t> </a:t>
            </a:r>
            <a:r>
              <a:rPr sz="1200" spc="-5" dirty="0">
                <a:solidFill>
                  <a:srgbClr val="006FC0"/>
                </a:solidFill>
                <a:latin typeface="Verdana"/>
                <a:cs typeface="Verdana"/>
              </a:rPr>
              <a:t>the movies,</a:t>
            </a:r>
            <a:r>
              <a:rPr sz="1200" spc="-40" dirty="0">
                <a:solidFill>
                  <a:srgbClr val="006FC0"/>
                </a:solidFill>
                <a:latin typeface="Verdana"/>
                <a:cs typeface="Verdana"/>
              </a:rPr>
              <a:t> </a:t>
            </a:r>
            <a:r>
              <a:rPr sz="1200" spc="-5" dirty="0" smtClean="0">
                <a:solidFill>
                  <a:srgbClr val="006FC0"/>
                </a:solidFill>
                <a:latin typeface="Verdana"/>
                <a:cs typeface="Verdana"/>
              </a:rPr>
              <a:t>get</a:t>
            </a:r>
            <a:r>
              <a:rPr sz="1200" dirty="0" smtClean="0">
                <a:solidFill>
                  <a:srgbClr val="006FC0"/>
                </a:solidFill>
                <a:latin typeface="Verdana"/>
                <a:cs typeface="Verdana"/>
              </a:rPr>
              <a:t> </a:t>
            </a:r>
            <a:r>
              <a:rPr sz="1200" spc="-5" dirty="0">
                <a:solidFill>
                  <a:srgbClr val="006FC0"/>
                </a:solidFill>
                <a:latin typeface="Verdana"/>
                <a:cs typeface="Verdana"/>
              </a:rPr>
              <a:t>the optimal</a:t>
            </a:r>
            <a:r>
              <a:rPr sz="1200" spc="-25" dirty="0">
                <a:solidFill>
                  <a:srgbClr val="006FC0"/>
                </a:solidFill>
                <a:latin typeface="Verdana"/>
                <a:cs typeface="Verdana"/>
              </a:rPr>
              <a:t> </a:t>
            </a:r>
            <a:r>
              <a:rPr sz="1200" spc="-5" dirty="0">
                <a:solidFill>
                  <a:srgbClr val="006FC0"/>
                </a:solidFill>
                <a:latin typeface="Verdana"/>
                <a:cs typeface="Verdana"/>
              </a:rPr>
              <a:t>number</a:t>
            </a:r>
            <a:r>
              <a:rPr sz="1200" spc="-20" dirty="0">
                <a:solidFill>
                  <a:srgbClr val="006FC0"/>
                </a:solidFill>
                <a:latin typeface="Verdana"/>
                <a:cs typeface="Verdana"/>
              </a:rPr>
              <a:t> </a:t>
            </a:r>
            <a:r>
              <a:rPr sz="1200" dirty="0">
                <a:solidFill>
                  <a:srgbClr val="006FC0"/>
                </a:solidFill>
                <a:latin typeface="Verdana"/>
                <a:cs typeface="Verdana"/>
              </a:rPr>
              <a:t>of</a:t>
            </a:r>
            <a:r>
              <a:rPr sz="1200" spc="-15" dirty="0">
                <a:solidFill>
                  <a:srgbClr val="006FC0"/>
                </a:solidFill>
                <a:latin typeface="Verdana"/>
                <a:cs typeface="Verdana"/>
              </a:rPr>
              <a:t> </a:t>
            </a:r>
            <a:r>
              <a:rPr sz="1200" spc="-5" dirty="0">
                <a:solidFill>
                  <a:srgbClr val="006FC0"/>
                </a:solidFill>
                <a:latin typeface="Verdana"/>
                <a:cs typeface="Verdana"/>
              </a:rPr>
              <a:t>clusters</a:t>
            </a:r>
            <a:r>
              <a:rPr sz="1200" spc="-30" dirty="0">
                <a:solidFill>
                  <a:srgbClr val="006FC0"/>
                </a:solidFill>
                <a:latin typeface="Verdana"/>
                <a:cs typeface="Verdana"/>
              </a:rPr>
              <a:t> </a:t>
            </a:r>
            <a:r>
              <a:rPr sz="1200" spc="-5" dirty="0">
                <a:solidFill>
                  <a:srgbClr val="006FC0"/>
                </a:solidFill>
                <a:latin typeface="Verdana"/>
                <a:cs typeface="Verdana"/>
              </a:rPr>
              <a:t>using </a:t>
            </a:r>
            <a:r>
              <a:rPr sz="1200" spc="-405" dirty="0">
                <a:solidFill>
                  <a:srgbClr val="006FC0"/>
                </a:solidFill>
                <a:latin typeface="Verdana"/>
                <a:cs typeface="Verdana"/>
              </a:rPr>
              <a:t> </a:t>
            </a:r>
            <a:r>
              <a:rPr sz="1200" spc="-5" dirty="0">
                <a:solidFill>
                  <a:srgbClr val="006FC0"/>
                </a:solidFill>
                <a:latin typeface="Verdana"/>
                <a:cs typeface="Verdana"/>
              </a:rPr>
              <a:t>different</a:t>
            </a:r>
            <a:r>
              <a:rPr sz="1200" spc="-50" dirty="0">
                <a:solidFill>
                  <a:srgbClr val="006FC0"/>
                </a:solidFill>
                <a:latin typeface="Verdana"/>
                <a:cs typeface="Verdana"/>
              </a:rPr>
              <a:t> </a:t>
            </a:r>
            <a:r>
              <a:rPr sz="1200" spc="-5" dirty="0">
                <a:solidFill>
                  <a:srgbClr val="006FC0"/>
                </a:solidFill>
                <a:latin typeface="Verdana"/>
                <a:cs typeface="Verdana"/>
              </a:rPr>
              <a:t>techniques</a:t>
            </a:r>
            <a:endParaRPr sz="1200" dirty="0">
              <a:latin typeface="Verdana"/>
              <a:cs typeface="Verdana"/>
            </a:endParaRPr>
          </a:p>
          <a:p>
            <a:pPr marL="241300" indent="-228600">
              <a:lnSpc>
                <a:spcPct val="100000"/>
              </a:lnSpc>
              <a:buAutoNum type="arabicPeriod"/>
              <a:tabLst>
                <a:tab pos="241300" algn="l"/>
              </a:tabLst>
            </a:pPr>
            <a:r>
              <a:rPr sz="1200" spc="-5" dirty="0">
                <a:solidFill>
                  <a:srgbClr val="006FC0"/>
                </a:solidFill>
                <a:latin typeface="Verdana"/>
                <a:cs typeface="Verdana"/>
              </a:rPr>
              <a:t>Build</a:t>
            </a:r>
            <a:r>
              <a:rPr sz="1200" spc="-15" dirty="0">
                <a:solidFill>
                  <a:srgbClr val="006FC0"/>
                </a:solidFill>
                <a:latin typeface="Verdana"/>
                <a:cs typeface="Verdana"/>
              </a:rPr>
              <a:t> </a:t>
            </a:r>
            <a:r>
              <a:rPr sz="1200" spc="-5" dirty="0">
                <a:solidFill>
                  <a:srgbClr val="006FC0"/>
                </a:solidFill>
                <a:latin typeface="Verdana"/>
                <a:cs typeface="Verdana"/>
              </a:rPr>
              <a:t>optimal</a:t>
            </a:r>
            <a:r>
              <a:rPr sz="1200" spc="-25" dirty="0">
                <a:solidFill>
                  <a:srgbClr val="006FC0"/>
                </a:solidFill>
                <a:latin typeface="Verdana"/>
                <a:cs typeface="Verdana"/>
              </a:rPr>
              <a:t> </a:t>
            </a:r>
            <a:r>
              <a:rPr sz="1200" spc="-5" dirty="0">
                <a:solidFill>
                  <a:srgbClr val="006FC0"/>
                </a:solidFill>
                <a:latin typeface="Verdana"/>
                <a:cs typeface="Verdana"/>
              </a:rPr>
              <a:t>number</a:t>
            </a:r>
            <a:r>
              <a:rPr sz="1200" spc="-20" dirty="0">
                <a:solidFill>
                  <a:srgbClr val="006FC0"/>
                </a:solidFill>
                <a:latin typeface="Verdana"/>
                <a:cs typeface="Verdana"/>
              </a:rPr>
              <a:t> </a:t>
            </a:r>
            <a:r>
              <a:rPr sz="1200" dirty="0">
                <a:solidFill>
                  <a:srgbClr val="006FC0"/>
                </a:solidFill>
                <a:latin typeface="Verdana"/>
                <a:cs typeface="Verdana"/>
              </a:rPr>
              <a:t>of</a:t>
            </a:r>
            <a:r>
              <a:rPr sz="1200" spc="-15" dirty="0">
                <a:solidFill>
                  <a:srgbClr val="006FC0"/>
                </a:solidFill>
                <a:latin typeface="Verdana"/>
                <a:cs typeface="Verdana"/>
              </a:rPr>
              <a:t> </a:t>
            </a:r>
            <a:r>
              <a:rPr sz="1200" spc="-5" dirty="0">
                <a:solidFill>
                  <a:srgbClr val="006FC0"/>
                </a:solidFill>
                <a:latin typeface="Verdana"/>
                <a:cs typeface="Verdana"/>
              </a:rPr>
              <a:t>clusters</a:t>
            </a:r>
            <a:r>
              <a:rPr sz="1200" spc="-30" dirty="0">
                <a:solidFill>
                  <a:srgbClr val="006FC0"/>
                </a:solidFill>
                <a:latin typeface="Verdana"/>
                <a:cs typeface="Verdana"/>
              </a:rPr>
              <a:t> </a:t>
            </a:r>
            <a:r>
              <a:rPr sz="1200" spc="-5" dirty="0">
                <a:solidFill>
                  <a:srgbClr val="006FC0"/>
                </a:solidFill>
                <a:latin typeface="Verdana"/>
                <a:cs typeface="Verdana"/>
              </a:rPr>
              <a:t>and</a:t>
            </a:r>
            <a:r>
              <a:rPr sz="1200" dirty="0">
                <a:solidFill>
                  <a:srgbClr val="006FC0"/>
                </a:solidFill>
                <a:latin typeface="Verdana"/>
                <a:cs typeface="Verdana"/>
              </a:rPr>
              <a:t> </a:t>
            </a:r>
            <a:r>
              <a:rPr sz="1200" spc="-10" dirty="0">
                <a:solidFill>
                  <a:srgbClr val="006FC0"/>
                </a:solidFill>
                <a:latin typeface="Verdana"/>
                <a:cs typeface="Verdana"/>
              </a:rPr>
              <a:t>visualize</a:t>
            </a:r>
            <a:r>
              <a:rPr sz="1200" spc="-30" dirty="0">
                <a:solidFill>
                  <a:srgbClr val="006FC0"/>
                </a:solidFill>
                <a:latin typeface="Verdana"/>
                <a:cs typeface="Verdana"/>
              </a:rPr>
              <a:t> </a:t>
            </a:r>
            <a:r>
              <a:rPr sz="1200" spc="-5" dirty="0">
                <a:solidFill>
                  <a:srgbClr val="006FC0"/>
                </a:solidFill>
                <a:latin typeface="Verdana"/>
                <a:cs typeface="Verdana"/>
              </a:rPr>
              <a:t>the contents</a:t>
            </a:r>
            <a:r>
              <a:rPr sz="1200" spc="-25" dirty="0">
                <a:solidFill>
                  <a:srgbClr val="006FC0"/>
                </a:solidFill>
                <a:latin typeface="Verdana"/>
                <a:cs typeface="Verdana"/>
              </a:rPr>
              <a:t> </a:t>
            </a:r>
            <a:r>
              <a:rPr sz="1200" dirty="0">
                <a:solidFill>
                  <a:srgbClr val="006FC0"/>
                </a:solidFill>
                <a:latin typeface="Verdana"/>
                <a:cs typeface="Verdana"/>
              </a:rPr>
              <a:t>of</a:t>
            </a:r>
            <a:r>
              <a:rPr sz="1200" spc="-15" dirty="0">
                <a:solidFill>
                  <a:srgbClr val="006FC0"/>
                </a:solidFill>
                <a:latin typeface="Verdana"/>
                <a:cs typeface="Verdana"/>
              </a:rPr>
              <a:t> </a:t>
            </a:r>
            <a:r>
              <a:rPr sz="1200" dirty="0">
                <a:solidFill>
                  <a:srgbClr val="006FC0"/>
                </a:solidFill>
                <a:latin typeface="Verdana"/>
                <a:cs typeface="Verdana"/>
              </a:rPr>
              <a:t>each</a:t>
            </a:r>
            <a:r>
              <a:rPr sz="1200" spc="-10" dirty="0">
                <a:solidFill>
                  <a:srgbClr val="006FC0"/>
                </a:solidFill>
                <a:latin typeface="Verdana"/>
                <a:cs typeface="Verdana"/>
              </a:rPr>
              <a:t> </a:t>
            </a:r>
            <a:r>
              <a:rPr sz="1200" spc="-5" dirty="0">
                <a:solidFill>
                  <a:srgbClr val="006FC0"/>
                </a:solidFill>
                <a:latin typeface="Verdana"/>
                <a:cs typeface="Verdana"/>
              </a:rPr>
              <a:t>cluster</a:t>
            </a:r>
            <a:r>
              <a:rPr sz="1200" spc="-20" dirty="0">
                <a:solidFill>
                  <a:srgbClr val="006FC0"/>
                </a:solidFill>
                <a:latin typeface="Verdana"/>
                <a:cs typeface="Verdana"/>
              </a:rPr>
              <a:t> </a:t>
            </a:r>
            <a:r>
              <a:rPr sz="1200" spc="-5" dirty="0">
                <a:solidFill>
                  <a:srgbClr val="006FC0"/>
                </a:solidFill>
                <a:latin typeface="Verdana"/>
                <a:cs typeface="Verdana"/>
              </a:rPr>
              <a:t>using</a:t>
            </a:r>
            <a:r>
              <a:rPr sz="1200" spc="-15" dirty="0">
                <a:solidFill>
                  <a:srgbClr val="006FC0"/>
                </a:solidFill>
                <a:latin typeface="Verdana"/>
                <a:cs typeface="Verdana"/>
              </a:rPr>
              <a:t> </a:t>
            </a:r>
            <a:r>
              <a:rPr sz="1200" spc="-5" dirty="0">
                <a:solidFill>
                  <a:srgbClr val="006FC0"/>
                </a:solidFill>
                <a:latin typeface="Verdana"/>
                <a:cs typeface="Verdana"/>
              </a:rPr>
              <a:t>word</a:t>
            </a:r>
            <a:r>
              <a:rPr sz="1200" spc="-10" dirty="0">
                <a:solidFill>
                  <a:srgbClr val="006FC0"/>
                </a:solidFill>
                <a:latin typeface="Verdana"/>
                <a:cs typeface="Verdana"/>
              </a:rPr>
              <a:t> </a:t>
            </a:r>
            <a:r>
              <a:rPr sz="1200" spc="-5" dirty="0">
                <a:solidFill>
                  <a:srgbClr val="006FC0"/>
                </a:solidFill>
                <a:latin typeface="Verdana"/>
                <a:cs typeface="Verdana"/>
              </a:rPr>
              <a:t>clouds.</a:t>
            </a:r>
            <a:endParaRPr sz="1200" dirty="0">
              <a:latin typeface="Verdana"/>
              <a:cs typeface="Verdana"/>
            </a:endParaRPr>
          </a:p>
        </p:txBody>
      </p:sp>
      <p:sp>
        <p:nvSpPr>
          <p:cNvPr id="4" name="object 4"/>
          <p:cNvSpPr txBox="1"/>
          <p:nvPr/>
        </p:nvSpPr>
        <p:spPr>
          <a:xfrm>
            <a:off x="546303" y="3007232"/>
            <a:ext cx="4802505" cy="176339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CC0000"/>
                </a:solidFill>
                <a:latin typeface="Verdana"/>
                <a:cs typeface="Verdana"/>
              </a:rPr>
              <a:t>Cluster:</a:t>
            </a:r>
            <a:endParaRPr sz="1800">
              <a:latin typeface="Verdana"/>
              <a:cs typeface="Verdana"/>
            </a:endParaRPr>
          </a:p>
          <a:p>
            <a:pPr marL="12700">
              <a:lnSpc>
                <a:spcPct val="100000"/>
              </a:lnSpc>
              <a:spcBef>
                <a:spcPts val="1440"/>
              </a:spcBef>
            </a:pPr>
            <a:r>
              <a:rPr sz="1200" spc="-30" dirty="0">
                <a:solidFill>
                  <a:srgbClr val="006FC0"/>
                </a:solidFill>
                <a:latin typeface="Verdana"/>
                <a:cs typeface="Verdana"/>
              </a:rPr>
              <a:t>We</a:t>
            </a:r>
            <a:r>
              <a:rPr sz="1200" spc="-10" dirty="0">
                <a:solidFill>
                  <a:srgbClr val="006FC0"/>
                </a:solidFill>
                <a:latin typeface="Verdana"/>
                <a:cs typeface="Verdana"/>
              </a:rPr>
              <a:t> </a:t>
            </a:r>
            <a:r>
              <a:rPr sz="1200" spc="-5" dirty="0">
                <a:solidFill>
                  <a:srgbClr val="006FC0"/>
                </a:solidFill>
                <a:latin typeface="Verdana"/>
                <a:cs typeface="Verdana"/>
              </a:rPr>
              <a:t>create</a:t>
            </a:r>
            <a:r>
              <a:rPr sz="1200" spc="-30" dirty="0">
                <a:solidFill>
                  <a:srgbClr val="006FC0"/>
                </a:solidFill>
                <a:latin typeface="Verdana"/>
                <a:cs typeface="Verdana"/>
              </a:rPr>
              <a:t> </a:t>
            </a:r>
            <a:r>
              <a:rPr sz="1200" spc="-5" dirty="0">
                <a:solidFill>
                  <a:srgbClr val="006FC0"/>
                </a:solidFill>
                <a:latin typeface="Verdana"/>
                <a:cs typeface="Verdana"/>
              </a:rPr>
              <a:t>one</a:t>
            </a:r>
            <a:r>
              <a:rPr sz="1200" spc="-20" dirty="0">
                <a:solidFill>
                  <a:srgbClr val="006FC0"/>
                </a:solidFill>
                <a:latin typeface="Verdana"/>
                <a:cs typeface="Verdana"/>
              </a:rPr>
              <a:t> </a:t>
            </a:r>
            <a:r>
              <a:rPr sz="1200" spc="-5" dirty="0">
                <a:solidFill>
                  <a:srgbClr val="006FC0"/>
                </a:solidFill>
                <a:latin typeface="Verdana"/>
                <a:cs typeface="Verdana"/>
              </a:rPr>
              <a:t>cluster</a:t>
            </a:r>
            <a:r>
              <a:rPr sz="1200" spc="-35" dirty="0">
                <a:solidFill>
                  <a:srgbClr val="006FC0"/>
                </a:solidFill>
                <a:latin typeface="Verdana"/>
                <a:cs typeface="Verdana"/>
              </a:rPr>
              <a:t> </a:t>
            </a:r>
            <a:r>
              <a:rPr sz="1200" spc="-5" dirty="0">
                <a:solidFill>
                  <a:srgbClr val="006FC0"/>
                </a:solidFill>
                <a:latin typeface="Verdana"/>
                <a:cs typeface="Verdana"/>
              </a:rPr>
              <a:t>column</a:t>
            </a:r>
            <a:r>
              <a:rPr sz="1200" spc="-25" dirty="0">
                <a:solidFill>
                  <a:srgbClr val="006FC0"/>
                </a:solidFill>
                <a:latin typeface="Verdana"/>
                <a:cs typeface="Verdana"/>
              </a:rPr>
              <a:t> </a:t>
            </a:r>
            <a:r>
              <a:rPr sz="1200" spc="-5" dirty="0">
                <a:solidFill>
                  <a:srgbClr val="006FC0"/>
                </a:solidFill>
                <a:latin typeface="Verdana"/>
                <a:cs typeface="Verdana"/>
              </a:rPr>
              <a:t>based</a:t>
            </a:r>
            <a:r>
              <a:rPr sz="1200" spc="-10" dirty="0">
                <a:solidFill>
                  <a:srgbClr val="006FC0"/>
                </a:solidFill>
                <a:latin typeface="Verdana"/>
                <a:cs typeface="Verdana"/>
              </a:rPr>
              <a:t> </a:t>
            </a:r>
            <a:r>
              <a:rPr sz="1200" dirty="0">
                <a:solidFill>
                  <a:srgbClr val="006FC0"/>
                </a:solidFill>
                <a:latin typeface="Verdana"/>
                <a:cs typeface="Verdana"/>
              </a:rPr>
              <a:t>on</a:t>
            </a:r>
            <a:r>
              <a:rPr sz="1200" spc="-15" dirty="0">
                <a:solidFill>
                  <a:srgbClr val="006FC0"/>
                </a:solidFill>
                <a:latin typeface="Verdana"/>
                <a:cs typeface="Verdana"/>
              </a:rPr>
              <a:t> </a:t>
            </a:r>
            <a:r>
              <a:rPr sz="1200" spc="-5" dirty="0">
                <a:solidFill>
                  <a:srgbClr val="006FC0"/>
                </a:solidFill>
                <a:latin typeface="Verdana"/>
                <a:cs typeface="Verdana"/>
              </a:rPr>
              <a:t>the</a:t>
            </a:r>
            <a:r>
              <a:rPr sz="1200" dirty="0">
                <a:solidFill>
                  <a:srgbClr val="006FC0"/>
                </a:solidFill>
                <a:latin typeface="Verdana"/>
                <a:cs typeface="Verdana"/>
              </a:rPr>
              <a:t> </a:t>
            </a:r>
            <a:r>
              <a:rPr sz="1200" spc="-5" dirty="0">
                <a:solidFill>
                  <a:srgbClr val="006FC0"/>
                </a:solidFill>
                <a:latin typeface="Verdana"/>
                <a:cs typeface="Verdana"/>
              </a:rPr>
              <a:t>following</a:t>
            </a:r>
            <a:r>
              <a:rPr sz="1200" spc="-25" dirty="0">
                <a:solidFill>
                  <a:srgbClr val="006FC0"/>
                </a:solidFill>
                <a:latin typeface="Verdana"/>
                <a:cs typeface="Verdana"/>
              </a:rPr>
              <a:t> </a:t>
            </a:r>
            <a:r>
              <a:rPr sz="1200" spc="-5" dirty="0">
                <a:solidFill>
                  <a:srgbClr val="006FC0"/>
                </a:solidFill>
                <a:latin typeface="Verdana"/>
                <a:cs typeface="Verdana"/>
              </a:rPr>
              <a:t>features:</a:t>
            </a:r>
            <a:endParaRPr sz="1200">
              <a:latin typeface="Verdana"/>
              <a:cs typeface="Verdana"/>
            </a:endParaRPr>
          </a:p>
          <a:p>
            <a:pPr marL="184785" indent="-172720">
              <a:lnSpc>
                <a:spcPct val="100000"/>
              </a:lnSpc>
              <a:buFont typeface="Arial MT"/>
              <a:buChar char="•"/>
              <a:tabLst>
                <a:tab pos="185420" algn="l"/>
              </a:tabLst>
            </a:pPr>
            <a:r>
              <a:rPr sz="1200" spc="-5" dirty="0">
                <a:solidFill>
                  <a:srgbClr val="006FC0"/>
                </a:solidFill>
                <a:latin typeface="Verdana"/>
                <a:cs typeface="Verdana"/>
              </a:rPr>
              <a:t>Director</a:t>
            </a:r>
            <a:endParaRPr sz="1200">
              <a:latin typeface="Verdana"/>
              <a:cs typeface="Verdana"/>
            </a:endParaRPr>
          </a:p>
          <a:p>
            <a:pPr marL="184785" indent="-172720">
              <a:lnSpc>
                <a:spcPct val="100000"/>
              </a:lnSpc>
              <a:buFont typeface="Arial MT"/>
              <a:buChar char="•"/>
              <a:tabLst>
                <a:tab pos="185420" algn="l"/>
              </a:tabLst>
            </a:pPr>
            <a:r>
              <a:rPr sz="1200" spc="-5" dirty="0">
                <a:solidFill>
                  <a:srgbClr val="006FC0"/>
                </a:solidFill>
                <a:latin typeface="Verdana"/>
                <a:cs typeface="Verdana"/>
              </a:rPr>
              <a:t>Cast</a:t>
            </a:r>
            <a:endParaRPr sz="1200">
              <a:latin typeface="Verdana"/>
              <a:cs typeface="Verdana"/>
            </a:endParaRPr>
          </a:p>
          <a:p>
            <a:pPr marL="184785" indent="-172720">
              <a:lnSpc>
                <a:spcPct val="100000"/>
              </a:lnSpc>
              <a:buFont typeface="Arial MT"/>
              <a:buChar char="•"/>
              <a:tabLst>
                <a:tab pos="185420" algn="l"/>
              </a:tabLst>
            </a:pPr>
            <a:r>
              <a:rPr sz="1200" spc="-5" dirty="0">
                <a:solidFill>
                  <a:srgbClr val="006FC0"/>
                </a:solidFill>
                <a:latin typeface="Verdana"/>
                <a:cs typeface="Verdana"/>
              </a:rPr>
              <a:t>Country</a:t>
            </a:r>
            <a:endParaRPr sz="1200">
              <a:latin typeface="Verdana"/>
              <a:cs typeface="Verdana"/>
            </a:endParaRPr>
          </a:p>
          <a:p>
            <a:pPr marL="184785" indent="-172720">
              <a:lnSpc>
                <a:spcPct val="100000"/>
              </a:lnSpc>
              <a:buFont typeface="Arial MT"/>
              <a:buChar char="•"/>
              <a:tabLst>
                <a:tab pos="185420" algn="l"/>
              </a:tabLst>
            </a:pPr>
            <a:r>
              <a:rPr sz="1200" spc="-10" dirty="0">
                <a:solidFill>
                  <a:srgbClr val="006FC0"/>
                </a:solidFill>
                <a:latin typeface="Verdana"/>
                <a:cs typeface="Verdana"/>
              </a:rPr>
              <a:t>Rating</a:t>
            </a:r>
            <a:endParaRPr sz="1200">
              <a:latin typeface="Verdana"/>
              <a:cs typeface="Verdana"/>
            </a:endParaRPr>
          </a:p>
          <a:p>
            <a:pPr marL="184785" indent="-172720">
              <a:lnSpc>
                <a:spcPct val="100000"/>
              </a:lnSpc>
              <a:buFont typeface="Arial MT"/>
              <a:buChar char="•"/>
              <a:tabLst>
                <a:tab pos="185420" algn="l"/>
              </a:tabLst>
            </a:pPr>
            <a:r>
              <a:rPr sz="1200" spc="-5" dirty="0">
                <a:solidFill>
                  <a:srgbClr val="006FC0"/>
                </a:solidFill>
                <a:latin typeface="Verdana"/>
                <a:cs typeface="Verdana"/>
              </a:rPr>
              <a:t>Listed</a:t>
            </a:r>
            <a:r>
              <a:rPr sz="1200" spc="-50" dirty="0">
                <a:solidFill>
                  <a:srgbClr val="006FC0"/>
                </a:solidFill>
                <a:latin typeface="Verdana"/>
                <a:cs typeface="Verdana"/>
              </a:rPr>
              <a:t> </a:t>
            </a:r>
            <a:r>
              <a:rPr sz="1200" spc="-5" dirty="0">
                <a:solidFill>
                  <a:srgbClr val="006FC0"/>
                </a:solidFill>
                <a:latin typeface="Verdana"/>
                <a:cs typeface="Verdana"/>
              </a:rPr>
              <a:t>in</a:t>
            </a:r>
            <a:r>
              <a:rPr sz="1200" spc="-25" dirty="0">
                <a:solidFill>
                  <a:srgbClr val="006FC0"/>
                </a:solidFill>
                <a:latin typeface="Verdana"/>
                <a:cs typeface="Verdana"/>
              </a:rPr>
              <a:t> </a:t>
            </a:r>
            <a:r>
              <a:rPr sz="1200" spc="-5" dirty="0">
                <a:solidFill>
                  <a:srgbClr val="006FC0"/>
                </a:solidFill>
                <a:latin typeface="Verdana"/>
                <a:cs typeface="Verdana"/>
              </a:rPr>
              <a:t>(genres)</a:t>
            </a:r>
            <a:endParaRPr sz="1200">
              <a:latin typeface="Verdana"/>
              <a:cs typeface="Verdana"/>
            </a:endParaRPr>
          </a:p>
          <a:p>
            <a:pPr marL="184785" indent="-172720">
              <a:lnSpc>
                <a:spcPct val="100000"/>
              </a:lnSpc>
              <a:spcBef>
                <a:spcPts val="5"/>
              </a:spcBef>
              <a:buFont typeface="Arial MT"/>
              <a:buChar char="•"/>
              <a:tabLst>
                <a:tab pos="185420" algn="l"/>
              </a:tabLst>
            </a:pPr>
            <a:r>
              <a:rPr sz="1200" spc="-5" dirty="0">
                <a:solidFill>
                  <a:srgbClr val="006FC0"/>
                </a:solidFill>
                <a:latin typeface="Verdana"/>
                <a:cs typeface="Verdana"/>
              </a:rPr>
              <a:t>Description</a:t>
            </a:r>
            <a:endParaRPr sz="1200">
              <a:latin typeface="Verdana"/>
              <a:cs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4629" y="31496"/>
            <a:ext cx="8176259" cy="5160387"/>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006FC0"/>
                </a:solidFill>
                <a:latin typeface="Verdana"/>
                <a:cs typeface="Verdana"/>
              </a:rPr>
              <a:t>Before</a:t>
            </a:r>
            <a:r>
              <a:rPr sz="1200" spc="-40" dirty="0">
                <a:solidFill>
                  <a:srgbClr val="006FC0"/>
                </a:solidFill>
                <a:latin typeface="Verdana"/>
                <a:cs typeface="Verdana"/>
              </a:rPr>
              <a:t> </a:t>
            </a:r>
            <a:r>
              <a:rPr sz="1200" spc="-5" dirty="0">
                <a:solidFill>
                  <a:srgbClr val="006FC0"/>
                </a:solidFill>
                <a:latin typeface="Verdana"/>
                <a:cs typeface="Verdana"/>
              </a:rPr>
              <a:t>clusters</a:t>
            </a:r>
            <a:r>
              <a:rPr sz="1200" spc="-30" dirty="0">
                <a:solidFill>
                  <a:srgbClr val="006FC0"/>
                </a:solidFill>
                <a:latin typeface="Verdana"/>
                <a:cs typeface="Verdana"/>
              </a:rPr>
              <a:t> </a:t>
            </a:r>
            <a:r>
              <a:rPr sz="1200" spc="-10" dirty="0">
                <a:solidFill>
                  <a:srgbClr val="006FC0"/>
                </a:solidFill>
                <a:latin typeface="Verdana"/>
                <a:cs typeface="Verdana"/>
              </a:rPr>
              <a:t>implementation</a:t>
            </a:r>
            <a:r>
              <a:rPr sz="1200" spc="-40" dirty="0">
                <a:solidFill>
                  <a:srgbClr val="006FC0"/>
                </a:solidFill>
                <a:latin typeface="Verdana"/>
                <a:cs typeface="Verdana"/>
              </a:rPr>
              <a:t> </a:t>
            </a:r>
            <a:r>
              <a:rPr sz="1200" spc="-5" dirty="0">
                <a:solidFill>
                  <a:srgbClr val="006FC0"/>
                </a:solidFill>
                <a:latin typeface="Verdana"/>
                <a:cs typeface="Verdana"/>
              </a:rPr>
              <a:t>we </a:t>
            </a:r>
            <a:r>
              <a:rPr sz="1200" spc="-5" dirty="0" smtClean="0">
                <a:solidFill>
                  <a:srgbClr val="006FC0"/>
                </a:solidFill>
                <a:latin typeface="Verdana"/>
                <a:cs typeface="Verdana"/>
              </a:rPr>
              <a:t>essential</a:t>
            </a:r>
            <a:r>
              <a:rPr lang="en-US" sz="1200" spc="-5" dirty="0" smtClean="0">
                <a:solidFill>
                  <a:srgbClr val="006FC0"/>
                </a:solidFill>
                <a:latin typeface="Verdana"/>
                <a:cs typeface="Verdana"/>
              </a:rPr>
              <a:t> </a:t>
            </a:r>
            <a:r>
              <a:rPr sz="1200" spc="-5" dirty="0" smtClean="0">
                <a:solidFill>
                  <a:srgbClr val="006FC0"/>
                </a:solidFill>
                <a:latin typeface="Verdana"/>
                <a:cs typeface="Verdana"/>
              </a:rPr>
              <a:t>to</a:t>
            </a:r>
            <a:r>
              <a:rPr sz="1200" spc="-10" dirty="0" smtClean="0">
                <a:solidFill>
                  <a:srgbClr val="006FC0"/>
                </a:solidFill>
                <a:latin typeface="Verdana"/>
                <a:cs typeface="Verdana"/>
              </a:rPr>
              <a:t> </a:t>
            </a:r>
            <a:r>
              <a:rPr sz="1200" dirty="0">
                <a:solidFill>
                  <a:srgbClr val="006FC0"/>
                </a:solidFill>
                <a:latin typeface="Verdana"/>
                <a:cs typeface="Verdana"/>
              </a:rPr>
              <a:t>pre-process</a:t>
            </a:r>
            <a:r>
              <a:rPr sz="1200" spc="-45" dirty="0">
                <a:solidFill>
                  <a:srgbClr val="006FC0"/>
                </a:solidFill>
                <a:latin typeface="Verdana"/>
                <a:cs typeface="Verdana"/>
              </a:rPr>
              <a:t> </a:t>
            </a:r>
            <a:r>
              <a:rPr sz="1200" spc="-5" dirty="0">
                <a:solidFill>
                  <a:srgbClr val="006FC0"/>
                </a:solidFill>
                <a:latin typeface="Verdana"/>
                <a:cs typeface="Verdana"/>
              </a:rPr>
              <a:t>the</a:t>
            </a:r>
            <a:r>
              <a:rPr sz="1200" spc="10" dirty="0">
                <a:solidFill>
                  <a:srgbClr val="006FC0"/>
                </a:solidFill>
                <a:latin typeface="Verdana"/>
                <a:cs typeface="Verdana"/>
              </a:rPr>
              <a:t> </a:t>
            </a:r>
            <a:r>
              <a:rPr sz="1200" spc="-5" dirty="0">
                <a:solidFill>
                  <a:srgbClr val="006FC0"/>
                </a:solidFill>
                <a:latin typeface="Verdana"/>
                <a:cs typeface="Verdana"/>
              </a:rPr>
              <a:t>data.</a:t>
            </a:r>
            <a:r>
              <a:rPr sz="1200" spc="5" dirty="0">
                <a:solidFill>
                  <a:srgbClr val="006FC0"/>
                </a:solidFill>
                <a:latin typeface="Verdana"/>
                <a:cs typeface="Verdana"/>
              </a:rPr>
              <a:t> </a:t>
            </a:r>
            <a:r>
              <a:rPr sz="1200" spc="-5" dirty="0">
                <a:solidFill>
                  <a:srgbClr val="006FC0"/>
                </a:solidFill>
                <a:latin typeface="Verdana"/>
                <a:cs typeface="Verdana"/>
              </a:rPr>
              <a:t>So that</a:t>
            </a:r>
            <a:r>
              <a:rPr sz="1200" spc="5" dirty="0">
                <a:solidFill>
                  <a:srgbClr val="006FC0"/>
                </a:solidFill>
                <a:latin typeface="Verdana"/>
                <a:cs typeface="Verdana"/>
              </a:rPr>
              <a:t> </a:t>
            </a:r>
            <a:r>
              <a:rPr sz="1200" dirty="0">
                <a:solidFill>
                  <a:srgbClr val="006FC0"/>
                </a:solidFill>
                <a:latin typeface="Verdana"/>
                <a:cs typeface="Verdana"/>
              </a:rPr>
              <a:t>we</a:t>
            </a:r>
            <a:r>
              <a:rPr sz="1200" spc="-5" dirty="0">
                <a:solidFill>
                  <a:srgbClr val="006FC0"/>
                </a:solidFill>
                <a:latin typeface="Verdana"/>
                <a:cs typeface="Verdana"/>
              </a:rPr>
              <a:t> filtered</a:t>
            </a:r>
            <a:r>
              <a:rPr sz="1200" spc="-35" dirty="0">
                <a:solidFill>
                  <a:srgbClr val="006FC0"/>
                </a:solidFill>
                <a:latin typeface="Verdana"/>
                <a:cs typeface="Verdana"/>
              </a:rPr>
              <a:t> </a:t>
            </a:r>
            <a:r>
              <a:rPr sz="1200" spc="-5" dirty="0">
                <a:solidFill>
                  <a:srgbClr val="006FC0"/>
                </a:solidFill>
                <a:latin typeface="Verdana"/>
                <a:cs typeface="Verdana"/>
              </a:rPr>
              <a:t>data</a:t>
            </a:r>
            <a:r>
              <a:rPr sz="1200" spc="20" dirty="0">
                <a:solidFill>
                  <a:srgbClr val="006FC0"/>
                </a:solidFill>
                <a:latin typeface="Verdana"/>
                <a:cs typeface="Verdana"/>
              </a:rPr>
              <a:t> </a:t>
            </a:r>
            <a:r>
              <a:rPr sz="1200" spc="-5" dirty="0">
                <a:solidFill>
                  <a:srgbClr val="006FC0"/>
                </a:solidFill>
                <a:latin typeface="Verdana"/>
                <a:cs typeface="Verdana"/>
              </a:rPr>
              <a:t>with</a:t>
            </a:r>
            <a:r>
              <a:rPr sz="1200" dirty="0">
                <a:solidFill>
                  <a:srgbClr val="006FC0"/>
                </a:solidFill>
                <a:latin typeface="Verdana"/>
                <a:cs typeface="Verdana"/>
              </a:rPr>
              <a:t> </a:t>
            </a:r>
            <a:r>
              <a:rPr sz="1200" spc="-5" dirty="0" smtClean="0">
                <a:solidFill>
                  <a:srgbClr val="006FC0"/>
                </a:solidFill>
                <a:latin typeface="Verdana"/>
                <a:cs typeface="Verdana"/>
              </a:rPr>
              <a:t>following</a:t>
            </a:r>
            <a:r>
              <a:rPr lang="en-US" sz="1200" dirty="0">
                <a:latin typeface="Verdana"/>
                <a:cs typeface="Verdana"/>
              </a:rPr>
              <a:t> </a:t>
            </a:r>
            <a:r>
              <a:rPr sz="1200" spc="-5" dirty="0" smtClean="0">
                <a:solidFill>
                  <a:srgbClr val="006FC0"/>
                </a:solidFill>
                <a:latin typeface="Verdana"/>
                <a:cs typeface="Verdana"/>
              </a:rPr>
              <a:t>steps</a:t>
            </a:r>
            <a:r>
              <a:rPr sz="1200" spc="-5" dirty="0">
                <a:solidFill>
                  <a:srgbClr val="006FC0"/>
                </a:solidFill>
                <a:latin typeface="Verdana"/>
                <a:cs typeface="Verdana"/>
              </a:rPr>
              <a:t>:</a:t>
            </a:r>
            <a:endParaRPr sz="1200" dirty="0">
              <a:latin typeface="Verdana"/>
              <a:cs typeface="Verdana"/>
            </a:endParaRPr>
          </a:p>
          <a:p>
            <a:pPr>
              <a:lnSpc>
                <a:spcPct val="100000"/>
              </a:lnSpc>
              <a:spcBef>
                <a:spcPts val="40"/>
              </a:spcBef>
            </a:pPr>
            <a:endParaRPr sz="1150" dirty="0">
              <a:latin typeface="Verdana"/>
              <a:cs typeface="Verdana"/>
            </a:endParaRPr>
          </a:p>
          <a:p>
            <a:pPr marL="241300" indent="-228600">
              <a:lnSpc>
                <a:spcPct val="100000"/>
              </a:lnSpc>
              <a:spcBef>
                <a:spcPts val="5"/>
              </a:spcBef>
              <a:buAutoNum type="arabicPeriod"/>
              <a:tabLst>
                <a:tab pos="241300" algn="l"/>
              </a:tabLst>
            </a:pPr>
            <a:r>
              <a:rPr sz="1200" b="1" spc="-5" dirty="0">
                <a:solidFill>
                  <a:srgbClr val="CC0000"/>
                </a:solidFill>
                <a:latin typeface="Verdana"/>
                <a:cs typeface="Verdana"/>
              </a:rPr>
              <a:t>Removing</a:t>
            </a:r>
            <a:r>
              <a:rPr sz="1200" b="1" spc="-60" dirty="0">
                <a:solidFill>
                  <a:srgbClr val="CC0000"/>
                </a:solidFill>
                <a:latin typeface="Verdana"/>
                <a:cs typeface="Verdana"/>
              </a:rPr>
              <a:t> </a:t>
            </a:r>
            <a:r>
              <a:rPr sz="1200" b="1" spc="-5" dirty="0">
                <a:solidFill>
                  <a:srgbClr val="CC0000"/>
                </a:solidFill>
                <a:latin typeface="Verdana"/>
                <a:cs typeface="Verdana"/>
              </a:rPr>
              <a:t>Stop</a:t>
            </a:r>
            <a:r>
              <a:rPr sz="1200" b="1" spc="-55" dirty="0">
                <a:solidFill>
                  <a:srgbClr val="CC0000"/>
                </a:solidFill>
                <a:latin typeface="Verdana"/>
                <a:cs typeface="Verdana"/>
              </a:rPr>
              <a:t> </a:t>
            </a:r>
            <a:r>
              <a:rPr sz="1200" b="1" spc="-5" dirty="0">
                <a:solidFill>
                  <a:srgbClr val="CC0000"/>
                </a:solidFill>
                <a:latin typeface="Verdana"/>
                <a:cs typeface="Verdana"/>
              </a:rPr>
              <a:t>words</a:t>
            </a:r>
            <a:endParaRPr sz="1200" dirty="0">
              <a:latin typeface="Verdana"/>
              <a:cs typeface="Verdana"/>
            </a:endParaRPr>
          </a:p>
          <a:p>
            <a:pPr marL="698500" lvl="1" indent="-229235">
              <a:lnSpc>
                <a:spcPct val="100000"/>
              </a:lnSpc>
              <a:spcBef>
                <a:spcPts val="5"/>
              </a:spcBef>
              <a:buFont typeface="Arial MT"/>
              <a:buChar char="•"/>
              <a:tabLst>
                <a:tab pos="697865" algn="l"/>
                <a:tab pos="698500" algn="l"/>
              </a:tabLst>
            </a:pPr>
            <a:r>
              <a:rPr sz="1050" dirty="0">
                <a:solidFill>
                  <a:srgbClr val="006FC0"/>
                </a:solidFill>
                <a:latin typeface="Verdana"/>
                <a:cs typeface="Verdana"/>
              </a:rPr>
              <a:t>Stop</a:t>
            </a:r>
            <a:r>
              <a:rPr sz="1050" spc="-45" dirty="0">
                <a:solidFill>
                  <a:srgbClr val="006FC0"/>
                </a:solidFill>
                <a:latin typeface="Verdana"/>
                <a:cs typeface="Verdana"/>
              </a:rPr>
              <a:t> </a:t>
            </a:r>
            <a:r>
              <a:rPr sz="1050" dirty="0">
                <a:solidFill>
                  <a:srgbClr val="006FC0"/>
                </a:solidFill>
                <a:latin typeface="Verdana"/>
                <a:cs typeface="Verdana"/>
              </a:rPr>
              <a:t>words</a:t>
            </a:r>
            <a:r>
              <a:rPr sz="1050" spc="-40" dirty="0">
                <a:solidFill>
                  <a:srgbClr val="006FC0"/>
                </a:solidFill>
                <a:latin typeface="Verdana"/>
                <a:cs typeface="Verdana"/>
              </a:rPr>
              <a:t> </a:t>
            </a:r>
            <a:r>
              <a:rPr sz="1050" dirty="0">
                <a:solidFill>
                  <a:srgbClr val="006FC0"/>
                </a:solidFill>
                <a:latin typeface="Verdana"/>
                <a:cs typeface="Verdana"/>
              </a:rPr>
              <a:t>are</a:t>
            </a:r>
            <a:r>
              <a:rPr sz="1050" spc="-25" dirty="0">
                <a:solidFill>
                  <a:srgbClr val="006FC0"/>
                </a:solidFill>
                <a:latin typeface="Verdana"/>
                <a:cs typeface="Verdana"/>
              </a:rPr>
              <a:t> </a:t>
            </a:r>
            <a:r>
              <a:rPr sz="1050" dirty="0">
                <a:solidFill>
                  <a:srgbClr val="006FC0"/>
                </a:solidFill>
                <a:latin typeface="Verdana"/>
                <a:cs typeface="Verdana"/>
              </a:rPr>
              <a:t>common</a:t>
            </a:r>
            <a:r>
              <a:rPr sz="1050" spc="-40" dirty="0">
                <a:solidFill>
                  <a:srgbClr val="006FC0"/>
                </a:solidFill>
                <a:latin typeface="Verdana"/>
                <a:cs typeface="Verdana"/>
              </a:rPr>
              <a:t> </a:t>
            </a:r>
            <a:r>
              <a:rPr sz="1050" dirty="0">
                <a:solidFill>
                  <a:srgbClr val="006FC0"/>
                </a:solidFill>
                <a:latin typeface="Verdana"/>
                <a:cs typeface="Verdana"/>
              </a:rPr>
              <a:t>words</a:t>
            </a:r>
            <a:r>
              <a:rPr sz="1050" spc="-45" dirty="0">
                <a:solidFill>
                  <a:srgbClr val="006FC0"/>
                </a:solidFill>
                <a:latin typeface="Verdana"/>
                <a:cs typeface="Verdana"/>
              </a:rPr>
              <a:t> </a:t>
            </a:r>
            <a:r>
              <a:rPr sz="1050" spc="-5" dirty="0">
                <a:solidFill>
                  <a:srgbClr val="006FC0"/>
                </a:solidFill>
                <a:latin typeface="Verdana"/>
                <a:cs typeface="Verdana"/>
              </a:rPr>
              <a:t>like</a:t>
            </a:r>
            <a:r>
              <a:rPr sz="1050" spc="-15" dirty="0">
                <a:solidFill>
                  <a:srgbClr val="006FC0"/>
                </a:solidFill>
                <a:latin typeface="Verdana"/>
                <a:cs typeface="Verdana"/>
              </a:rPr>
              <a:t> </a:t>
            </a:r>
            <a:r>
              <a:rPr sz="1050" dirty="0">
                <a:solidFill>
                  <a:srgbClr val="006FC0"/>
                </a:solidFill>
                <a:latin typeface="Verdana"/>
                <a:cs typeface="Verdana"/>
              </a:rPr>
              <a:t>“the”,</a:t>
            </a:r>
            <a:r>
              <a:rPr sz="1050" spc="345" dirty="0">
                <a:solidFill>
                  <a:srgbClr val="006FC0"/>
                </a:solidFill>
                <a:latin typeface="Verdana"/>
                <a:cs typeface="Verdana"/>
              </a:rPr>
              <a:t> </a:t>
            </a:r>
            <a:r>
              <a:rPr sz="1050" dirty="0">
                <a:solidFill>
                  <a:srgbClr val="006FC0"/>
                </a:solidFill>
                <a:latin typeface="Verdana"/>
                <a:cs typeface="Verdana"/>
              </a:rPr>
              <a:t>“and”</a:t>
            </a:r>
            <a:r>
              <a:rPr sz="1050" spc="-25" dirty="0">
                <a:solidFill>
                  <a:srgbClr val="006FC0"/>
                </a:solidFill>
                <a:latin typeface="Verdana"/>
                <a:cs typeface="Verdana"/>
              </a:rPr>
              <a:t> </a:t>
            </a:r>
            <a:r>
              <a:rPr sz="1050" dirty="0">
                <a:solidFill>
                  <a:srgbClr val="006FC0"/>
                </a:solidFill>
                <a:latin typeface="Verdana"/>
                <a:cs typeface="Verdana"/>
              </a:rPr>
              <a:t>and</a:t>
            </a:r>
            <a:r>
              <a:rPr sz="1050" spc="-40" dirty="0">
                <a:solidFill>
                  <a:srgbClr val="006FC0"/>
                </a:solidFill>
                <a:latin typeface="Verdana"/>
                <a:cs typeface="Verdana"/>
              </a:rPr>
              <a:t> </a:t>
            </a:r>
            <a:r>
              <a:rPr sz="1050" dirty="0">
                <a:solidFill>
                  <a:srgbClr val="006FC0"/>
                </a:solidFill>
                <a:latin typeface="Verdana"/>
                <a:cs typeface="Verdana"/>
              </a:rPr>
              <a:t>“but”</a:t>
            </a:r>
            <a:r>
              <a:rPr sz="1050" spc="-35" dirty="0">
                <a:solidFill>
                  <a:srgbClr val="006FC0"/>
                </a:solidFill>
                <a:latin typeface="Verdana"/>
                <a:cs typeface="Verdana"/>
              </a:rPr>
              <a:t> </a:t>
            </a:r>
            <a:r>
              <a:rPr sz="1050" dirty="0">
                <a:solidFill>
                  <a:srgbClr val="006FC0"/>
                </a:solidFill>
                <a:latin typeface="Verdana"/>
                <a:cs typeface="Verdana"/>
              </a:rPr>
              <a:t>do</a:t>
            </a:r>
            <a:r>
              <a:rPr sz="1050" spc="-10" dirty="0">
                <a:solidFill>
                  <a:srgbClr val="006FC0"/>
                </a:solidFill>
                <a:latin typeface="Verdana"/>
                <a:cs typeface="Verdana"/>
              </a:rPr>
              <a:t> </a:t>
            </a:r>
            <a:r>
              <a:rPr sz="1050" spc="-5" dirty="0">
                <a:solidFill>
                  <a:srgbClr val="006FC0"/>
                </a:solidFill>
                <a:latin typeface="Verdana"/>
                <a:cs typeface="Verdana"/>
              </a:rPr>
              <a:t>not</a:t>
            </a:r>
            <a:r>
              <a:rPr sz="1050" spc="-35" dirty="0">
                <a:solidFill>
                  <a:srgbClr val="006FC0"/>
                </a:solidFill>
                <a:latin typeface="Verdana"/>
                <a:cs typeface="Verdana"/>
              </a:rPr>
              <a:t> </a:t>
            </a:r>
            <a:r>
              <a:rPr sz="1050" dirty="0" smtClean="0">
                <a:solidFill>
                  <a:srgbClr val="006FC0"/>
                </a:solidFill>
                <a:latin typeface="Verdana"/>
                <a:cs typeface="Verdana"/>
              </a:rPr>
              <a:t>convey</a:t>
            </a:r>
            <a:r>
              <a:rPr sz="1050" spc="-30" dirty="0" smtClean="0">
                <a:solidFill>
                  <a:srgbClr val="006FC0"/>
                </a:solidFill>
                <a:latin typeface="Verdana"/>
                <a:cs typeface="Verdana"/>
              </a:rPr>
              <a:t> </a:t>
            </a:r>
            <a:r>
              <a:rPr sz="1050" dirty="0">
                <a:solidFill>
                  <a:srgbClr val="006FC0"/>
                </a:solidFill>
                <a:latin typeface="Verdana"/>
                <a:cs typeface="Verdana"/>
              </a:rPr>
              <a:t>much</a:t>
            </a:r>
            <a:r>
              <a:rPr sz="1050" spc="-50" dirty="0">
                <a:solidFill>
                  <a:srgbClr val="006FC0"/>
                </a:solidFill>
                <a:latin typeface="Verdana"/>
                <a:cs typeface="Verdana"/>
              </a:rPr>
              <a:t> </a:t>
            </a:r>
            <a:r>
              <a:rPr sz="1050" spc="-5" dirty="0">
                <a:solidFill>
                  <a:srgbClr val="006FC0"/>
                </a:solidFill>
                <a:latin typeface="Verdana"/>
                <a:cs typeface="Verdana"/>
              </a:rPr>
              <a:t>meaning</a:t>
            </a:r>
            <a:r>
              <a:rPr sz="1050" spc="-40" dirty="0">
                <a:solidFill>
                  <a:srgbClr val="006FC0"/>
                </a:solidFill>
                <a:latin typeface="Verdana"/>
                <a:cs typeface="Verdana"/>
              </a:rPr>
              <a:t> </a:t>
            </a:r>
            <a:r>
              <a:rPr sz="1050" spc="-5" dirty="0">
                <a:solidFill>
                  <a:srgbClr val="006FC0"/>
                </a:solidFill>
                <a:latin typeface="Verdana"/>
                <a:cs typeface="Verdana"/>
              </a:rPr>
              <a:t>on</a:t>
            </a:r>
            <a:r>
              <a:rPr sz="1050" spc="-20" dirty="0">
                <a:solidFill>
                  <a:srgbClr val="006FC0"/>
                </a:solidFill>
                <a:latin typeface="Verdana"/>
                <a:cs typeface="Verdana"/>
              </a:rPr>
              <a:t> </a:t>
            </a:r>
            <a:r>
              <a:rPr sz="1050" dirty="0">
                <a:solidFill>
                  <a:srgbClr val="006FC0"/>
                </a:solidFill>
                <a:latin typeface="Verdana"/>
                <a:cs typeface="Verdana"/>
              </a:rPr>
              <a:t>their</a:t>
            </a:r>
            <a:r>
              <a:rPr sz="1050" spc="-40" dirty="0">
                <a:solidFill>
                  <a:srgbClr val="006FC0"/>
                </a:solidFill>
                <a:latin typeface="Verdana"/>
                <a:cs typeface="Verdana"/>
              </a:rPr>
              <a:t> </a:t>
            </a:r>
            <a:r>
              <a:rPr sz="1050" spc="-5" dirty="0">
                <a:solidFill>
                  <a:srgbClr val="006FC0"/>
                </a:solidFill>
                <a:latin typeface="Verdana"/>
                <a:cs typeface="Verdana"/>
              </a:rPr>
              <a:t>own</a:t>
            </a:r>
            <a:r>
              <a:rPr sz="1050" spc="-15" dirty="0">
                <a:solidFill>
                  <a:srgbClr val="006FC0"/>
                </a:solidFill>
                <a:latin typeface="Verdana"/>
                <a:cs typeface="Verdana"/>
              </a:rPr>
              <a:t> </a:t>
            </a:r>
            <a:r>
              <a:rPr sz="1050" dirty="0">
                <a:solidFill>
                  <a:srgbClr val="006FC0"/>
                </a:solidFill>
                <a:latin typeface="Verdana"/>
                <a:cs typeface="Verdana"/>
              </a:rPr>
              <a:t>and</a:t>
            </a:r>
            <a:r>
              <a:rPr sz="1050" spc="-40" dirty="0">
                <a:solidFill>
                  <a:srgbClr val="006FC0"/>
                </a:solidFill>
                <a:latin typeface="Verdana"/>
                <a:cs typeface="Verdana"/>
              </a:rPr>
              <a:t> </a:t>
            </a:r>
            <a:r>
              <a:rPr sz="1050" dirty="0">
                <a:solidFill>
                  <a:srgbClr val="006FC0"/>
                </a:solidFill>
                <a:latin typeface="Verdana"/>
                <a:cs typeface="Verdana"/>
              </a:rPr>
              <a:t>are</a:t>
            </a:r>
            <a:endParaRPr sz="1050" dirty="0">
              <a:latin typeface="Verdana"/>
              <a:cs typeface="Verdana"/>
            </a:endParaRPr>
          </a:p>
          <a:p>
            <a:pPr marL="697865">
              <a:lnSpc>
                <a:spcPct val="100000"/>
              </a:lnSpc>
            </a:pPr>
            <a:r>
              <a:rPr sz="1050" dirty="0">
                <a:solidFill>
                  <a:srgbClr val="006FC0"/>
                </a:solidFill>
                <a:latin typeface="Verdana"/>
                <a:cs typeface="Verdana"/>
              </a:rPr>
              <a:t>often</a:t>
            </a:r>
            <a:r>
              <a:rPr sz="1050" spc="-45" dirty="0">
                <a:solidFill>
                  <a:srgbClr val="006FC0"/>
                </a:solidFill>
                <a:latin typeface="Verdana"/>
                <a:cs typeface="Verdana"/>
              </a:rPr>
              <a:t> </a:t>
            </a:r>
            <a:r>
              <a:rPr sz="1050" dirty="0">
                <a:solidFill>
                  <a:srgbClr val="006FC0"/>
                </a:solidFill>
                <a:latin typeface="Verdana"/>
                <a:cs typeface="Verdana"/>
              </a:rPr>
              <a:t>seen</a:t>
            </a:r>
            <a:r>
              <a:rPr sz="1050" spc="-45" dirty="0">
                <a:solidFill>
                  <a:srgbClr val="006FC0"/>
                </a:solidFill>
                <a:latin typeface="Verdana"/>
                <a:cs typeface="Verdana"/>
              </a:rPr>
              <a:t> </a:t>
            </a:r>
            <a:r>
              <a:rPr sz="1050" dirty="0">
                <a:solidFill>
                  <a:srgbClr val="006FC0"/>
                </a:solidFill>
                <a:latin typeface="Verdana"/>
                <a:cs typeface="Verdana"/>
              </a:rPr>
              <a:t>as</a:t>
            </a:r>
            <a:r>
              <a:rPr sz="1050" spc="-30" dirty="0">
                <a:solidFill>
                  <a:srgbClr val="006FC0"/>
                </a:solidFill>
                <a:latin typeface="Verdana"/>
                <a:cs typeface="Verdana"/>
              </a:rPr>
              <a:t> </a:t>
            </a:r>
            <a:r>
              <a:rPr sz="1050" spc="-5" dirty="0">
                <a:solidFill>
                  <a:srgbClr val="006FC0"/>
                </a:solidFill>
                <a:latin typeface="Verdana"/>
                <a:cs typeface="Verdana"/>
              </a:rPr>
              <a:t>noise</a:t>
            </a:r>
            <a:r>
              <a:rPr sz="1050" spc="-55" dirty="0">
                <a:solidFill>
                  <a:srgbClr val="006FC0"/>
                </a:solidFill>
                <a:latin typeface="Verdana"/>
                <a:cs typeface="Verdana"/>
              </a:rPr>
              <a:t> </a:t>
            </a:r>
            <a:r>
              <a:rPr sz="1050" dirty="0">
                <a:solidFill>
                  <a:srgbClr val="006FC0"/>
                </a:solidFill>
                <a:latin typeface="Verdana"/>
                <a:cs typeface="Verdana"/>
              </a:rPr>
              <a:t>in</a:t>
            </a:r>
            <a:r>
              <a:rPr sz="1050" spc="-30" dirty="0">
                <a:solidFill>
                  <a:srgbClr val="006FC0"/>
                </a:solidFill>
                <a:latin typeface="Verdana"/>
                <a:cs typeface="Verdana"/>
              </a:rPr>
              <a:t> </a:t>
            </a:r>
            <a:r>
              <a:rPr sz="1050" dirty="0">
                <a:solidFill>
                  <a:srgbClr val="006FC0"/>
                </a:solidFill>
                <a:latin typeface="Verdana"/>
                <a:cs typeface="Verdana"/>
              </a:rPr>
              <a:t>the</a:t>
            </a:r>
            <a:r>
              <a:rPr sz="1050" spc="-50" dirty="0">
                <a:solidFill>
                  <a:srgbClr val="006FC0"/>
                </a:solidFill>
                <a:latin typeface="Verdana"/>
                <a:cs typeface="Verdana"/>
              </a:rPr>
              <a:t> </a:t>
            </a:r>
            <a:r>
              <a:rPr sz="1050" dirty="0">
                <a:solidFill>
                  <a:srgbClr val="006FC0"/>
                </a:solidFill>
                <a:latin typeface="Verdana"/>
                <a:cs typeface="Verdana"/>
              </a:rPr>
              <a:t>data.</a:t>
            </a:r>
            <a:endParaRPr sz="1050" dirty="0">
              <a:latin typeface="Verdana"/>
              <a:cs typeface="Verdana"/>
            </a:endParaRPr>
          </a:p>
          <a:p>
            <a:pPr>
              <a:lnSpc>
                <a:spcPct val="100000"/>
              </a:lnSpc>
              <a:spcBef>
                <a:spcPts val="35"/>
              </a:spcBef>
            </a:pPr>
            <a:endParaRPr sz="1150" dirty="0">
              <a:latin typeface="Verdana"/>
              <a:cs typeface="Verdana"/>
            </a:endParaRPr>
          </a:p>
          <a:p>
            <a:pPr marL="241300" indent="-228600">
              <a:lnSpc>
                <a:spcPct val="100000"/>
              </a:lnSpc>
              <a:buAutoNum type="arabicPeriod" startAt="2"/>
              <a:tabLst>
                <a:tab pos="241300" algn="l"/>
              </a:tabLst>
            </a:pPr>
            <a:r>
              <a:rPr sz="1200" b="1" spc="-5" dirty="0">
                <a:solidFill>
                  <a:srgbClr val="CC0000"/>
                </a:solidFill>
                <a:latin typeface="Verdana"/>
                <a:cs typeface="Verdana"/>
              </a:rPr>
              <a:t>Lowercasing</a:t>
            </a:r>
            <a:r>
              <a:rPr sz="1200" b="1" spc="-80" dirty="0">
                <a:solidFill>
                  <a:srgbClr val="CC0000"/>
                </a:solidFill>
                <a:latin typeface="Verdana"/>
                <a:cs typeface="Verdana"/>
              </a:rPr>
              <a:t> </a:t>
            </a:r>
            <a:r>
              <a:rPr sz="1200" b="1" spc="-5" dirty="0">
                <a:solidFill>
                  <a:srgbClr val="CC0000"/>
                </a:solidFill>
                <a:latin typeface="Verdana"/>
                <a:cs typeface="Verdana"/>
              </a:rPr>
              <a:t>words</a:t>
            </a:r>
            <a:endParaRPr sz="1200" dirty="0">
              <a:latin typeface="Verdana"/>
              <a:cs typeface="Verdana"/>
            </a:endParaRPr>
          </a:p>
          <a:p>
            <a:pPr marL="697865" marR="36830" lvl="1" indent="-228600">
              <a:lnSpc>
                <a:spcPct val="100000"/>
              </a:lnSpc>
              <a:spcBef>
                <a:spcPts val="10"/>
              </a:spcBef>
              <a:buFont typeface="Arial MT"/>
              <a:buChar char="•"/>
              <a:tabLst>
                <a:tab pos="697865" algn="l"/>
                <a:tab pos="698500" algn="l"/>
              </a:tabLst>
            </a:pPr>
            <a:r>
              <a:rPr sz="1050" spc="-5" dirty="0">
                <a:solidFill>
                  <a:srgbClr val="006FC0"/>
                </a:solidFill>
                <a:latin typeface="Verdana"/>
                <a:cs typeface="Verdana"/>
              </a:rPr>
              <a:t>Lowercasing</a:t>
            </a:r>
            <a:r>
              <a:rPr sz="1050" spc="-40" dirty="0">
                <a:solidFill>
                  <a:srgbClr val="006FC0"/>
                </a:solidFill>
                <a:latin typeface="Verdana"/>
                <a:cs typeface="Verdana"/>
              </a:rPr>
              <a:t> </a:t>
            </a:r>
            <a:r>
              <a:rPr sz="1050" dirty="0">
                <a:solidFill>
                  <a:srgbClr val="006FC0"/>
                </a:solidFill>
                <a:latin typeface="Verdana"/>
                <a:cs typeface="Verdana"/>
              </a:rPr>
              <a:t>the</a:t>
            </a:r>
            <a:r>
              <a:rPr sz="1050" spc="-35" dirty="0">
                <a:solidFill>
                  <a:srgbClr val="006FC0"/>
                </a:solidFill>
                <a:latin typeface="Verdana"/>
                <a:cs typeface="Verdana"/>
              </a:rPr>
              <a:t> </a:t>
            </a:r>
            <a:r>
              <a:rPr sz="1050" dirty="0">
                <a:solidFill>
                  <a:srgbClr val="006FC0"/>
                </a:solidFill>
                <a:latin typeface="Verdana"/>
                <a:cs typeface="Verdana"/>
              </a:rPr>
              <a:t>words</a:t>
            </a:r>
            <a:r>
              <a:rPr sz="1050" spc="-40" dirty="0">
                <a:solidFill>
                  <a:srgbClr val="006FC0"/>
                </a:solidFill>
                <a:latin typeface="Verdana"/>
                <a:cs typeface="Verdana"/>
              </a:rPr>
              <a:t> </a:t>
            </a:r>
            <a:r>
              <a:rPr sz="1050" dirty="0">
                <a:solidFill>
                  <a:srgbClr val="006FC0"/>
                </a:solidFill>
                <a:latin typeface="Verdana"/>
                <a:cs typeface="Verdana"/>
              </a:rPr>
              <a:t>can</a:t>
            </a:r>
            <a:r>
              <a:rPr sz="1050" spc="-25" dirty="0">
                <a:solidFill>
                  <a:srgbClr val="006FC0"/>
                </a:solidFill>
                <a:latin typeface="Verdana"/>
                <a:cs typeface="Verdana"/>
              </a:rPr>
              <a:t> </a:t>
            </a:r>
            <a:r>
              <a:rPr sz="1050" dirty="0">
                <a:solidFill>
                  <a:srgbClr val="006FC0"/>
                </a:solidFill>
                <a:latin typeface="Verdana"/>
                <a:cs typeface="Verdana"/>
              </a:rPr>
              <a:t>also</a:t>
            </a:r>
            <a:r>
              <a:rPr sz="1050" spc="-35" dirty="0">
                <a:solidFill>
                  <a:srgbClr val="006FC0"/>
                </a:solidFill>
                <a:latin typeface="Verdana"/>
                <a:cs typeface="Verdana"/>
              </a:rPr>
              <a:t> </a:t>
            </a:r>
            <a:r>
              <a:rPr sz="1050" dirty="0">
                <a:solidFill>
                  <a:srgbClr val="006FC0"/>
                </a:solidFill>
                <a:latin typeface="Verdana"/>
                <a:cs typeface="Verdana"/>
              </a:rPr>
              <a:t>reduce</a:t>
            </a:r>
            <a:r>
              <a:rPr sz="1050" spc="-45" dirty="0">
                <a:solidFill>
                  <a:srgbClr val="006FC0"/>
                </a:solidFill>
                <a:latin typeface="Verdana"/>
                <a:cs typeface="Verdana"/>
              </a:rPr>
              <a:t> </a:t>
            </a:r>
            <a:r>
              <a:rPr sz="1050" dirty="0">
                <a:solidFill>
                  <a:srgbClr val="006FC0"/>
                </a:solidFill>
                <a:latin typeface="Verdana"/>
                <a:cs typeface="Verdana"/>
              </a:rPr>
              <a:t>the</a:t>
            </a:r>
            <a:r>
              <a:rPr sz="1050" spc="-25" dirty="0">
                <a:solidFill>
                  <a:srgbClr val="006FC0"/>
                </a:solidFill>
                <a:latin typeface="Verdana"/>
                <a:cs typeface="Verdana"/>
              </a:rPr>
              <a:t> </a:t>
            </a:r>
            <a:r>
              <a:rPr sz="1050" dirty="0">
                <a:solidFill>
                  <a:srgbClr val="006FC0"/>
                </a:solidFill>
                <a:latin typeface="Verdana"/>
                <a:cs typeface="Verdana"/>
              </a:rPr>
              <a:t>size</a:t>
            </a:r>
            <a:r>
              <a:rPr sz="1050" spc="-20" dirty="0">
                <a:solidFill>
                  <a:srgbClr val="006FC0"/>
                </a:solidFill>
                <a:latin typeface="Verdana"/>
                <a:cs typeface="Verdana"/>
              </a:rPr>
              <a:t> </a:t>
            </a:r>
            <a:r>
              <a:rPr sz="1050" spc="-5" dirty="0">
                <a:solidFill>
                  <a:srgbClr val="006FC0"/>
                </a:solidFill>
                <a:latin typeface="Verdana"/>
                <a:cs typeface="Verdana"/>
              </a:rPr>
              <a:t>of </a:t>
            </a:r>
            <a:r>
              <a:rPr sz="1050" dirty="0">
                <a:solidFill>
                  <a:srgbClr val="006FC0"/>
                </a:solidFill>
                <a:latin typeface="Verdana"/>
                <a:cs typeface="Verdana"/>
              </a:rPr>
              <a:t>the</a:t>
            </a:r>
            <a:r>
              <a:rPr sz="1050" spc="-35" dirty="0">
                <a:solidFill>
                  <a:srgbClr val="006FC0"/>
                </a:solidFill>
                <a:latin typeface="Verdana"/>
                <a:cs typeface="Verdana"/>
              </a:rPr>
              <a:t> </a:t>
            </a:r>
            <a:r>
              <a:rPr sz="1050" spc="-5" dirty="0">
                <a:solidFill>
                  <a:srgbClr val="006FC0"/>
                </a:solidFill>
                <a:latin typeface="Verdana"/>
                <a:cs typeface="Verdana"/>
              </a:rPr>
              <a:t>vocabulary,</a:t>
            </a:r>
            <a:r>
              <a:rPr sz="1050" spc="-25" dirty="0">
                <a:solidFill>
                  <a:srgbClr val="006FC0"/>
                </a:solidFill>
                <a:latin typeface="Verdana"/>
                <a:cs typeface="Verdana"/>
              </a:rPr>
              <a:t> </a:t>
            </a:r>
            <a:r>
              <a:rPr sz="1050" dirty="0">
                <a:solidFill>
                  <a:srgbClr val="006FC0"/>
                </a:solidFill>
                <a:latin typeface="Verdana"/>
                <a:cs typeface="Verdana"/>
              </a:rPr>
              <a:t>which</a:t>
            </a:r>
            <a:r>
              <a:rPr sz="1050" spc="-40" dirty="0">
                <a:solidFill>
                  <a:srgbClr val="006FC0"/>
                </a:solidFill>
                <a:latin typeface="Verdana"/>
                <a:cs typeface="Verdana"/>
              </a:rPr>
              <a:t> </a:t>
            </a:r>
            <a:r>
              <a:rPr sz="1050" dirty="0">
                <a:solidFill>
                  <a:srgbClr val="006FC0"/>
                </a:solidFill>
                <a:latin typeface="Verdana"/>
                <a:cs typeface="Verdana"/>
              </a:rPr>
              <a:t>can</a:t>
            </a:r>
            <a:r>
              <a:rPr sz="1050" spc="-40" dirty="0">
                <a:solidFill>
                  <a:srgbClr val="006FC0"/>
                </a:solidFill>
                <a:latin typeface="Verdana"/>
                <a:cs typeface="Verdana"/>
              </a:rPr>
              <a:t> </a:t>
            </a:r>
            <a:r>
              <a:rPr sz="1050" dirty="0">
                <a:solidFill>
                  <a:srgbClr val="006FC0"/>
                </a:solidFill>
                <a:latin typeface="Verdana"/>
                <a:cs typeface="Verdana"/>
              </a:rPr>
              <a:t>make</a:t>
            </a:r>
            <a:r>
              <a:rPr sz="1050" spc="-35" dirty="0">
                <a:solidFill>
                  <a:srgbClr val="006FC0"/>
                </a:solidFill>
                <a:latin typeface="Verdana"/>
                <a:cs typeface="Verdana"/>
              </a:rPr>
              <a:t> </a:t>
            </a:r>
            <a:r>
              <a:rPr sz="1050" spc="-5" dirty="0">
                <a:solidFill>
                  <a:srgbClr val="006FC0"/>
                </a:solidFill>
                <a:latin typeface="Verdana"/>
                <a:cs typeface="Verdana"/>
              </a:rPr>
              <a:t>it</a:t>
            </a:r>
            <a:r>
              <a:rPr sz="1050" dirty="0">
                <a:solidFill>
                  <a:srgbClr val="006FC0"/>
                </a:solidFill>
                <a:latin typeface="Verdana"/>
                <a:cs typeface="Verdana"/>
              </a:rPr>
              <a:t> </a:t>
            </a:r>
            <a:r>
              <a:rPr sz="1050" spc="-5" dirty="0">
                <a:solidFill>
                  <a:srgbClr val="006FC0"/>
                </a:solidFill>
                <a:latin typeface="Verdana"/>
                <a:cs typeface="Verdana"/>
              </a:rPr>
              <a:t>easier</a:t>
            </a:r>
            <a:r>
              <a:rPr sz="1050" spc="-50" dirty="0">
                <a:solidFill>
                  <a:srgbClr val="006FC0"/>
                </a:solidFill>
                <a:latin typeface="Verdana"/>
                <a:cs typeface="Verdana"/>
              </a:rPr>
              <a:t> </a:t>
            </a:r>
            <a:r>
              <a:rPr sz="1050" dirty="0">
                <a:solidFill>
                  <a:srgbClr val="006FC0"/>
                </a:solidFill>
                <a:latin typeface="Verdana"/>
                <a:cs typeface="Verdana"/>
              </a:rPr>
              <a:t>to</a:t>
            </a:r>
            <a:r>
              <a:rPr sz="1050" spc="-10" dirty="0">
                <a:solidFill>
                  <a:srgbClr val="006FC0"/>
                </a:solidFill>
                <a:latin typeface="Verdana"/>
                <a:cs typeface="Verdana"/>
              </a:rPr>
              <a:t> </a:t>
            </a:r>
            <a:r>
              <a:rPr sz="1050" spc="-5" dirty="0">
                <a:solidFill>
                  <a:srgbClr val="006FC0"/>
                </a:solidFill>
                <a:latin typeface="Verdana"/>
                <a:cs typeface="Verdana"/>
              </a:rPr>
              <a:t>work</a:t>
            </a:r>
            <a:r>
              <a:rPr sz="1050" spc="-15" dirty="0">
                <a:solidFill>
                  <a:srgbClr val="006FC0"/>
                </a:solidFill>
                <a:latin typeface="Verdana"/>
                <a:cs typeface="Verdana"/>
              </a:rPr>
              <a:t> </a:t>
            </a:r>
            <a:r>
              <a:rPr sz="1050" dirty="0">
                <a:solidFill>
                  <a:srgbClr val="006FC0"/>
                </a:solidFill>
                <a:latin typeface="Verdana"/>
                <a:cs typeface="Verdana"/>
              </a:rPr>
              <a:t>with</a:t>
            </a:r>
            <a:r>
              <a:rPr sz="1050" spc="-40" dirty="0">
                <a:solidFill>
                  <a:srgbClr val="006FC0"/>
                </a:solidFill>
                <a:latin typeface="Verdana"/>
                <a:cs typeface="Verdana"/>
              </a:rPr>
              <a:t> </a:t>
            </a:r>
            <a:r>
              <a:rPr sz="1050" spc="-5" dirty="0" smtClean="0">
                <a:solidFill>
                  <a:srgbClr val="006FC0"/>
                </a:solidFill>
                <a:latin typeface="Verdana"/>
                <a:cs typeface="Verdana"/>
              </a:rPr>
              <a:t>longer </a:t>
            </a:r>
            <a:r>
              <a:rPr sz="1050" spc="-355" dirty="0" smtClean="0">
                <a:solidFill>
                  <a:srgbClr val="006FC0"/>
                </a:solidFill>
                <a:latin typeface="Verdana"/>
                <a:cs typeface="Verdana"/>
              </a:rPr>
              <a:t> </a:t>
            </a:r>
            <a:r>
              <a:rPr sz="1050" dirty="0">
                <a:solidFill>
                  <a:srgbClr val="006FC0"/>
                </a:solidFill>
                <a:latin typeface="Verdana"/>
                <a:cs typeface="Verdana"/>
              </a:rPr>
              <a:t>texts</a:t>
            </a:r>
            <a:r>
              <a:rPr sz="1050" spc="-45" dirty="0">
                <a:solidFill>
                  <a:srgbClr val="006FC0"/>
                </a:solidFill>
                <a:latin typeface="Verdana"/>
                <a:cs typeface="Verdana"/>
              </a:rPr>
              <a:t> </a:t>
            </a:r>
            <a:r>
              <a:rPr sz="1050" dirty="0" smtClean="0">
                <a:solidFill>
                  <a:srgbClr val="006FC0"/>
                </a:solidFill>
                <a:latin typeface="Verdana"/>
                <a:cs typeface="Verdana"/>
              </a:rPr>
              <a:t>.</a:t>
            </a:r>
            <a:endParaRPr sz="1050" dirty="0">
              <a:latin typeface="Verdana"/>
              <a:cs typeface="Verdana"/>
            </a:endParaRPr>
          </a:p>
          <a:p>
            <a:pPr lvl="1">
              <a:lnSpc>
                <a:spcPct val="100000"/>
              </a:lnSpc>
              <a:spcBef>
                <a:spcPts val="35"/>
              </a:spcBef>
              <a:buClr>
                <a:srgbClr val="006FC0"/>
              </a:buClr>
              <a:buFont typeface="Arial MT"/>
              <a:buChar char="•"/>
            </a:pPr>
            <a:endParaRPr sz="1150" dirty="0">
              <a:latin typeface="Verdana"/>
              <a:cs typeface="Verdana"/>
            </a:endParaRPr>
          </a:p>
          <a:p>
            <a:pPr marL="241300" indent="-228600">
              <a:lnSpc>
                <a:spcPct val="100000"/>
              </a:lnSpc>
              <a:buAutoNum type="arabicPeriod" startAt="2"/>
              <a:tabLst>
                <a:tab pos="241300" algn="l"/>
              </a:tabLst>
            </a:pPr>
            <a:r>
              <a:rPr sz="1200" b="1" spc="-5" dirty="0">
                <a:solidFill>
                  <a:srgbClr val="CC0000"/>
                </a:solidFill>
                <a:latin typeface="Verdana"/>
                <a:cs typeface="Verdana"/>
              </a:rPr>
              <a:t>Removing</a:t>
            </a:r>
            <a:r>
              <a:rPr sz="1200" b="1" spc="-60" dirty="0">
                <a:solidFill>
                  <a:srgbClr val="CC0000"/>
                </a:solidFill>
                <a:latin typeface="Verdana"/>
                <a:cs typeface="Verdana"/>
              </a:rPr>
              <a:t> </a:t>
            </a:r>
            <a:r>
              <a:rPr sz="1200" b="1" spc="-10" dirty="0">
                <a:solidFill>
                  <a:srgbClr val="CC0000"/>
                </a:solidFill>
                <a:latin typeface="Verdana"/>
                <a:cs typeface="Verdana"/>
              </a:rPr>
              <a:t>Punctuation</a:t>
            </a:r>
            <a:endParaRPr sz="1200" dirty="0">
              <a:latin typeface="Verdana"/>
              <a:cs typeface="Verdana"/>
            </a:endParaRPr>
          </a:p>
          <a:p>
            <a:pPr marL="697865" marR="50165" lvl="1" indent="-228600">
              <a:lnSpc>
                <a:spcPct val="100000"/>
              </a:lnSpc>
              <a:spcBef>
                <a:spcPts val="5"/>
              </a:spcBef>
              <a:buFont typeface="Arial MT"/>
              <a:buChar char="•"/>
              <a:tabLst>
                <a:tab pos="697865" algn="l"/>
                <a:tab pos="698500" algn="l"/>
              </a:tabLst>
            </a:pPr>
            <a:r>
              <a:rPr sz="1050" spc="-5" dirty="0">
                <a:solidFill>
                  <a:srgbClr val="006FC0"/>
                </a:solidFill>
                <a:latin typeface="Verdana"/>
                <a:cs typeface="Verdana"/>
              </a:rPr>
              <a:t>Punctuation</a:t>
            </a:r>
            <a:r>
              <a:rPr sz="1050" spc="-40" dirty="0">
                <a:solidFill>
                  <a:srgbClr val="006FC0"/>
                </a:solidFill>
                <a:latin typeface="Verdana"/>
                <a:cs typeface="Verdana"/>
              </a:rPr>
              <a:t> </a:t>
            </a:r>
            <a:r>
              <a:rPr sz="1050" dirty="0">
                <a:solidFill>
                  <a:srgbClr val="006FC0"/>
                </a:solidFill>
                <a:latin typeface="Verdana"/>
                <a:cs typeface="Verdana"/>
              </a:rPr>
              <a:t>marks</a:t>
            </a:r>
            <a:r>
              <a:rPr sz="1050" spc="-25" dirty="0">
                <a:solidFill>
                  <a:srgbClr val="006FC0"/>
                </a:solidFill>
                <a:latin typeface="Verdana"/>
                <a:cs typeface="Verdana"/>
              </a:rPr>
              <a:t> </a:t>
            </a:r>
            <a:r>
              <a:rPr sz="1050" spc="-5" dirty="0">
                <a:solidFill>
                  <a:srgbClr val="006FC0"/>
                </a:solidFill>
                <a:latin typeface="Verdana"/>
                <a:cs typeface="Verdana"/>
              </a:rPr>
              <a:t>like</a:t>
            </a:r>
            <a:r>
              <a:rPr sz="1050" spc="-20" dirty="0">
                <a:solidFill>
                  <a:srgbClr val="006FC0"/>
                </a:solidFill>
                <a:latin typeface="Verdana"/>
                <a:cs typeface="Verdana"/>
              </a:rPr>
              <a:t> </a:t>
            </a:r>
            <a:r>
              <a:rPr sz="1050" spc="-5" dirty="0">
                <a:solidFill>
                  <a:srgbClr val="006FC0"/>
                </a:solidFill>
                <a:latin typeface="Verdana"/>
                <a:cs typeface="Verdana"/>
              </a:rPr>
              <a:t>periods,</a:t>
            </a:r>
            <a:r>
              <a:rPr sz="1050" spc="-25" dirty="0">
                <a:solidFill>
                  <a:srgbClr val="006FC0"/>
                </a:solidFill>
                <a:latin typeface="Verdana"/>
                <a:cs typeface="Verdana"/>
              </a:rPr>
              <a:t> </a:t>
            </a:r>
            <a:r>
              <a:rPr sz="1050" spc="-5" dirty="0">
                <a:solidFill>
                  <a:srgbClr val="006FC0"/>
                </a:solidFill>
                <a:latin typeface="Verdana"/>
                <a:cs typeface="Verdana"/>
              </a:rPr>
              <a:t>commas,</a:t>
            </a:r>
            <a:r>
              <a:rPr sz="1050" spc="-35" dirty="0">
                <a:solidFill>
                  <a:srgbClr val="006FC0"/>
                </a:solidFill>
                <a:latin typeface="Verdana"/>
                <a:cs typeface="Verdana"/>
              </a:rPr>
              <a:t> </a:t>
            </a:r>
            <a:r>
              <a:rPr sz="1050" dirty="0">
                <a:solidFill>
                  <a:srgbClr val="006FC0"/>
                </a:solidFill>
                <a:latin typeface="Verdana"/>
                <a:cs typeface="Verdana"/>
              </a:rPr>
              <a:t>and</a:t>
            </a:r>
            <a:r>
              <a:rPr sz="1050" spc="-35" dirty="0">
                <a:solidFill>
                  <a:srgbClr val="006FC0"/>
                </a:solidFill>
                <a:latin typeface="Verdana"/>
                <a:cs typeface="Verdana"/>
              </a:rPr>
              <a:t> </a:t>
            </a:r>
            <a:r>
              <a:rPr sz="1050" spc="-5" dirty="0">
                <a:solidFill>
                  <a:srgbClr val="006FC0"/>
                </a:solidFill>
                <a:latin typeface="Verdana"/>
                <a:cs typeface="Verdana"/>
              </a:rPr>
              <a:t>exclamation</a:t>
            </a:r>
            <a:r>
              <a:rPr sz="1050" spc="-35" dirty="0">
                <a:solidFill>
                  <a:srgbClr val="006FC0"/>
                </a:solidFill>
                <a:latin typeface="Verdana"/>
                <a:cs typeface="Verdana"/>
              </a:rPr>
              <a:t> </a:t>
            </a:r>
            <a:r>
              <a:rPr sz="1050" dirty="0">
                <a:solidFill>
                  <a:srgbClr val="006FC0"/>
                </a:solidFill>
                <a:latin typeface="Verdana"/>
                <a:cs typeface="Verdana"/>
              </a:rPr>
              <a:t>points</a:t>
            </a:r>
            <a:r>
              <a:rPr sz="1050" spc="-35" dirty="0">
                <a:solidFill>
                  <a:srgbClr val="006FC0"/>
                </a:solidFill>
                <a:latin typeface="Verdana"/>
                <a:cs typeface="Verdana"/>
              </a:rPr>
              <a:t> </a:t>
            </a:r>
            <a:r>
              <a:rPr sz="1050" dirty="0">
                <a:solidFill>
                  <a:srgbClr val="006FC0"/>
                </a:solidFill>
                <a:latin typeface="Verdana"/>
                <a:cs typeface="Verdana"/>
              </a:rPr>
              <a:t>can</a:t>
            </a:r>
            <a:r>
              <a:rPr sz="1050" spc="-25" dirty="0">
                <a:solidFill>
                  <a:srgbClr val="006FC0"/>
                </a:solidFill>
                <a:latin typeface="Verdana"/>
                <a:cs typeface="Verdana"/>
              </a:rPr>
              <a:t> </a:t>
            </a:r>
            <a:r>
              <a:rPr sz="1050" dirty="0">
                <a:solidFill>
                  <a:srgbClr val="006FC0"/>
                </a:solidFill>
                <a:latin typeface="Verdana"/>
                <a:cs typeface="Verdana"/>
              </a:rPr>
              <a:t>add</a:t>
            </a:r>
            <a:r>
              <a:rPr sz="1050" spc="-35" dirty="0">
                <a:solidFill>
                  <a:srgbClr val="006FC0"/>
                </a:solidFill>
                <a:latin typeface="Verdana"/>
                <a:cs typeface="Verdana"/>
              </a:rPr>
              <a:t> </a:t>
            </a:r>
            <a:r>
              <a:rPr sz="1050" spc="-5" dirty="0">
                <a:solidFill>
                  <a:srgbClr val="006FC0"/>
                </a:solidFill>
                <a:latin typeface="Verdana"/>
                <a:cs typeface="Verdana"/>
              </a:rPr>
              <a:t>noise</a:t>
            </a:r>
            <a:r>
              <a:rPr sz="1050" spc="-40" dirty="0">
                <a:solidFill>
                  <a:srgbClr val="006FC0"/>
                </a:solidFill>
                <a:latin typeface="Verdana"/>
                <a:cs typeface="Verdana"/>
              </a:rPr>
              <a:t> </a:t>
            </a:r>
            <a:r>
              <a:rPr sz="1050" dirty="0">
                <a:solidFill>
                  <a:srgbClr val="006FC0"/>
                </a:solidFill>
                <a:latin typeface="Verdana"/>
                <a:cs typeface="Verdana"/>
              </a:rPr>
              <a:t>to</a:t>
            </a:r>
            <a:r>
              <a:rPr sz="1050" spc="-20" dirty="0">
                <a:solidFill>
                  <a:srgbClr val="006FC0"/>
                </a:solidFill>
                <a:latin typeface="Verdana"/>
                <a:cs typeface="Verdana"/>
              </a:rPr>
              <a:t> </a:t>
            </a:r>
            <a:r>
              <a:rPr sz="1050" dirty="0">
                <a:solidFill>
                  <a:srgbClr val="006FC0"/>
                </a:solidFill>
                <a:latin typeface="Verdana"/>
                <a:cs typeface="Verdana"/>
              </a:rPr>
              <a:t>the</a:t>
            </a:r>
            <a:r>
              <a:rPr sz="1050" spc="-30" dirty="0">
                <a:solidFill>
                  <a:srgbClr val="006FC0"/>
                </a:solidFill>
                <a:latin typeface="Verdana"/>
                <a:cs typeface="Verdana"/>
              </a:rPr>
              <a:t> </a:t>
            </a:r>
            <a:r>
              <a:rPr sz="1050" dirty="0">
                <a:solidFill>
                  <a:srgbClr val="006FC0"/>
                </a:solidFill>
                <a:latin typeface="Verdana"/>
                <a:cs typeface="Verdana"/>
              </a:rPr>
              <a:t>data</a:t>
            </a:r>
            <a:r>
              <a:rPr sz="1050" spc="-35" dirty="0">
                <a:solidFill>
                  <a:srgbClr val="006FC0"/>
                </a:solidFill>
                <a:latin typeface="Verdana"/>
                <a:cs typeface="Verdana"/>
              </a:rPr>
              <a:t> </a:t>
            </a:r>
            <a:r>
              <a:rPr sz="1050" dirty="0">
                <a:solidFill>
                  <a:srgbClr val="006FC0"/>
                </a:solidFill>
                <a:latin typeface="Verdana"/>
                <a:cs typeface="Verdana"/>
              </a:rPr>
              <a:t>and</a:t>
            </a:r>
            <a:r>
              <a:rPr sz="1050" spc="-35" dirty="0">
                <a:solidFill>
                  <a:srgbClr val="006FC0"/>
                </a:solidFill>
                <a:latin typeface="Verdana"/>
                <a:cs typeface="Verdana"/>
              </a:rPr>
              <a:t> </a:t>
            </a:r>
            <a:r>
              <a:rPr sz="1050" dirty="0">
                <a:solidFill>
                  <a:srgbClr val="006FC0"/>
                </a:solidFill>
                <a:latin typeface="Verdana"/>
                <a:cs typeface="Verdana"/>
              </a:rPr>
              <a:t>can</a:t>
            </a:r>
            <a:r>
              <a:rPr sz="1050" spc="-25" dirty="0">
                <a:solidFill>
                  <a:srgbClr val="006FC0"/>
                </a:solidFill>
                <a:latin typeface="Verdana"/>
                <a:cs typeface="Verdana"/>
              </a:rPr>
              <a:t> </a:t>
            </a:r>
            <a:r>
              <a:rPr sz="1050" spc="-5" dirty="0">
                <a:solidFill>
                  <a:srgbClr val="006FC0"/>
                </a:solidFill>
                <a:latin typeface="Verdana"/>
                <a:cs typeface="Verdana"/>
              </a:rPr>
              <a:t>sometimes </a:t>
            </a:r>
            <a:r>
              <a:rPr sz="1050" spc="-355" dirty="0">
                <a:solidFill>
                  <a:srgbClr val="006FC0"/>
                </a:solidFill>
                <a:latin typeface="Verdana"/>
                <a:cs typeface="Verdana"/>
              </a:rPr>
              <a:t> </a:t>
            </a:r>
            <a:r>
              <a:rPr sz="1050" dirty="0">
                <a:solidFill>
                  <a:srgbClr val="006FC0"/>
                </a:solidFill>
                <a:latin typeface="Verdana"/>
                <a:cs typeface="Verdana"/>
              </a:rPr>
              <a:t>be</a:t>
            </a:r>
            <a:r>
              <a:rPr sz="1050" spc="-25" dirty="0">
                <a:solidFill>
                  <a:srgbClr val="006FC0"/>
                </a:solidFill>
                <a:latin typeface="Verdana"/>
                <a:cs typeface="Verdana"/>
              </a:rPr>
              <a:t> </a:t>
            </a:r>
            <a:r>
              <a:rPr sz="1050" spc="-5" dirty="0">
                <a:solidFill>
                  <a:srgbClr val="006FC0"/>
                </a:solidFill>
                <a:latin typeface="Verdana"/>
                <a:cs typeface="Verdana"/>
              </a:rPr>
              <a:t>treated</a:t>
            </a:r>
            <a:r>
              <a:rPr sz="1050" spc="-45" dirty="0">
                <a:solidFill>
                  <a:srgbClr val="006FC0"/>
                </a:solidFill>
                <a:latin typeface="Verdana"/>
                <a:cs typeface="Verdana"/>
              </a:rPr>
              <a:t> </a:t>
            </a:r>
            <a:r>
              <a:rPr sz="1050" dirty="0">
                <a:solidFill>
                  <a:srgbClr val="006FC0"/>
                </a:solidFill>
                <a:latin typeface="Verdana"/>
                <a:cs typeface="Verdana"/>
              </a:rPr>
              <a:t>as</a:t>
            </a:r>
            <a:r>
              <a:rPr sz="1050" spc="-20" dirty="0">
                <a:solidFill>
                  <a:srgbClr val="006FC0"/>
                </a:solidFill>
                <a:latin typeface="Verdana"/>
                <a:cs typeface="Verdana"/>
              </a:rPr>
              <a:t> </a:t>
            </a:r>
            <a:r>
              <a:rPr sz="1050" spc="-5" dirty="0">
                <a:solidFill>
                  <a:srgbClr val="006FC0"/>
                </a:solidFill>
                <a:latin typeface="Verdana"/>
                <a:cs typeface="Verdana"/>
              </a:rPr>
              <a:t>separate</a:t>
            </a:r>
            <a:r>
              <a:rPr sz="1050" spc="-50" dirty="0">
                <a:solidFill>
                  <a:srgbClr val="006FC0"/>
                </a:solidFill>
                <a:latin typeface="Verdana"/>
                <a:cs typeface="Verdana"/>
              </a:rPr>
              <a:t> </a:t>
            </a:r>
            <a:r>
              <a:rPr sz="1050" dirty="0">
                <a:solidFill>
                  <a:srgbClr val="006FC0"/>
                </a:solidFill>
                <a:latin typeface="Verdana"/>
                <a:cs typeface="Verdana"/>
              </a:rPr>
              <a:t>tokens,</a:t>
            </a:r>
            <a:r>
              <a:rPr sz="1050" spc="-45" dirty="0">
                <a:solidFill>
                  <a:srgbClr val="006FC0"/>
                </a:solidFill>
                <a:latin typeface="Verdana"/>
                <a:cs typeface="Verdana"/>
              </a:rPr>
              <a:t> </a:t>
            </a:r>
            <a:r>
              <a:rPr sz="1050" dirty="0">
                <a:solidFill>
                  <a:srgbClr val="006FC0"/>
                </a:solidFill>
                <a:latin typeface="Verdana"/>
                <a:cs typeface="Verdana"/>
              </a:rPr>
              <a:t>which</a:t>
            </a:r>
            <a:r>
              <a:rPr sz="1050" spc="-45" dirty="0">
                <a:solidFill>
                  <a:srgbClr val="006FC0"/>
                </a:solidFill>
                <a:latin typeface="Verdana"/>
                <a:cs typeface="Verdana"/>
              </a:rPr>
              <a:t> </a:t>
            </a:r>
            <a:r>
              <a:rPr sz="1050" dirty="0">
                <a:solidFill>
                  <a:srgbClr val="006FC0"/>
                </a:solidFill>
                <a:latin typeface="Verdana"/>
                <a:cs typeface="Verdana"/>
              </a:rPr>
              <a:t>can</a:t>
            </a:r>
            <a:r>
              <a:rPr sz="1050" spc="-30" dirty="0">
                <a:solidFill>
                  <a:srgbClr val="006FC0"/>
                </a:solidFill>
                <a:latin typeface="Verdana"/>
                <a:cs typeface="Verdana"/>
              </a:rPr>
              <a:t> </a:t>
            </a:r>
            <a:r>
              <a:rPr sz="1050" dirty="0" smtClean="0">
                <a:solidFill>
                  <a:srgbClr val="006FC0"/>
                </a:solidFill>
                <a:latin typeface="Verdana"/>
                <a:cs typeface="Verdana"/>
              </a:rPr>
              <a:t>disturb</a:t>
            </a:r>
            <a:r>
              <a:rPr sz="1050" spc="-40" dirty="0" smtClean="0">
                <a:solidFill>
                  <a:srgbClr val="006FC0"/>
                </a:solidFill>
                <a:latin typeface="Verdana"/>
                <a:cs typeface="Verdana"/>
              </a:rPr>
              <a:t> </a:t>
            </a:r>
            <a:r>
              <a:rPr sz="1050" dirty="0">
                <a:solidFill>
                  <a:srgbClr val="006FC0"/>
                </a:solidFill>
                <a:latin typeface="Verdana"/>
                <a:cs typeface="Verdana"/>
              </a:rPr>
              <a:t>the</a:t>
            </a:r>
            <a:r>
              <a:rPr sz="1050" spc="-40" dirty="0">
                <a:solidFill>
                  <a:srgbClr val="006FC0"/>
                </a:solidFill>
                <a:latin typeface="Verdana"/>
                <a:cs typeface="Verdana"/>
              </a:rPr>
              <a:t> </a:t>
            </a:r>
            <a:r>
              <a:rPr sz="1050" spc="-5" dirty="0">
                <a:solidFill>
                  <a:srgbClr val="006FC0"/>
                </a:solidFill>
                <a:latin typeface="Verdana"/>
                <a:cs typeface="Verdana"/>
              </a:rPr>
              <a:t>performance</a:t>
            </a:r>
            <a:r>
              <a:rPr sz="1050" spc="-40" dirty="0">
                <a:solidFill>
                  <a:srgbClr val="006FC0"/>
                </a:solidFill>
                <a:latin typeface="Verdana"/>
                <a:cs typeface="Verdana"/>
              </a:rPr>
              <a:t> </a:t>
            </a:r>
            <a:r>
              <a:rPr sz="1050" spc="-5" dirty="0">
                <a:solidFill>
                  <a:srgbClr val="006FC0"/>
                </a:solidFill>
                <a:latin typeface="Verdana"/>
                <a:cs typeface="Verdana"/>
              </a:rPr>
              <a:t>of</a:t>
            </a:r>
            <a:r>
              <a:rPr sz="1050" spc="-10" dirty="0">
                <a:solidFill>
                  <a:srgbClr val="006FC0"/>
                </a:solidFill>
                <a:latin typeface="Verdana"/>
                <a:cs typeface="Verdana"/>
              </a:rPr>
              <a:t> </a:t>
            </a:r>
            <a:r>
              <a:rPr sz="1050" dirty="0">
                <a:solidFill>
                  <a:srgbClr val="006FC0"/>
                </a:solidFill>
                <a:latin typeface="Verdana"/>
                <a:cs typeface="Verdana"/>
              </a:rPr>
              <a:t>NLP</a:t>
            </a:r>
            <a:r>
              <a:rPr sz="1050" spc="-10" dirty="0">
                <a:solidFill>
                  <a:srgbClr val="006FC0"/>
                </a:solidFill>
                <a:latin typeface="Verdana"/>
                <a:cs typeface="Verdana"/>
              </a:rPr>
              <a:t> </a:t>
            </a:r>
            <a:r>
              <a:rPr sz="1050" spc="-5" dirty="0">
                <a:solidFill>
                  <a:srgbClr val="006FC0"/>
                </a:solidFill>
                <a:latin typeface="Verdana"/>
                <a:cs typeface="Verdana"/>
              </a:rPr>
              <a:t>models.</a:t>
            </a:r>
            <a:endParaRPr sz="1050" dirty="0">
              <a:latin typeface="Verdana"/>
              <a:cs typeface="Verdana"/>
            </a:endParaRPr>
          </a:p>
          <a:p>
            <a:pPr lvl="1">
              <a:lnSpc>
                <a:spcPct val="100000"/>
              </a:lnSpc>
              <a:spcBef>
                <a:spcPts val="40"/>
              </a:spcBef>
              <a:buClr>
                <a:srgbClr val="006FC0"/>
              </a:buClr>
              <a:buFont typeface="Arial MT"/>
              <a:buChar char="•"/>
            </a:pPr>
            <a:endParaRPr sz="1150" dirty="0">
              <a:latin typeface="Verdana"/>
              <a:cs typeface="Verdana"/>
            </a:endParaRPr>
          </a:p>
          <a:p>
            <a:pPr marL="241300" indent="-228600">
              <a:lnSpc>
                <a:spcPct val="100000"/>
              </a:lnSpc>
              <a:buAutoNum type="arabicPeriod" startAt="2"/>
              <a:tabLst>
                <a:tab pos="241300" algn="l"/>
              </a:tabLst>
            </a:pPr>
            <a:r>
              <a:rPr sz="1200" b="1" spc="-5" dirty="0">
                <a:solidFill>
                  <a:srgbClr val="CC0000"/>
                </a:solidFill>
                <a:latin typeface="Verdana"/>
                <a:cs typeface="Verdana"/>
              </a:rPr>
              <a:t>Stemming</a:t>
            </a:r>
            <a:endParaRPr sz="1200" dirty="0">
              <a:latin typeface="Verdana"/>
              <a:cs typeface="Verdana"/>
            </a:endParaRPr>
          </a:p>
          <a:p>
            <a:pPr marL="698500" lvl="1" indent="-229235">
              <a:lnSpc>
                <a:spcPct val="100000"/>
              </a:lnSpc>
              <a:spcBef>
                <a:spcPts val="5"/>
              </a:spcBef>
              <a:buFont typeface="Arial MT"/>
              <a:buChar char="•"/>
              <a:tabLst>
                <a:tab pos="697865" algn="l"/>
                <a:tab pos="698500" algn="l"/>
              </a:tabLst>
            </a:pPr>
            <a:r>
              <a:rPr sz="1050" dirty="0">
                <a:solidFill>
                  <a:srgbClr val="006FC0"/>
                </a:solidFill>
                <a:latin typeface="Verdana"/>
                <a:cs typeface="Verdana"/>
              </a:rPr>
              <a:t>used</a:t>
            </a:r>
            <a:r>
              <a:rPr sz="1050" spc="-45" dirty="0">
                <a:solidFill>
                  <a:srgbClr val="006FC0"/>
                </a:solidFill>
                <a:latin typeface="Verdana"/>
                <a:cs typeface="Verdana"/>
              </a:rPr>
              <a:t> </a:t>
            </a:r>
            <a:r>
              <a:rPr sz="1050" spc="-5" dirty="0">
                <a:solidFill>
                  <a:srgbClr val="006FC0"/>
                </a:solidFill>
                <a:latin typeface="Verdana"/>
                <a:cs typeface="Verdana"/>
              </a:rPr>
              <a:t>Snowball</a:t>
            </a:r>
            <a:r>
              <a:rPr sz="1050" spc="-35" dirty="0">
                <a:solidFill>
                  <a:srgbClr val="006FC0"/>
                </a:solidFill>
                <a:latin typeface="Verdana"/>
                <a:cs typeface="Verdana"/>
              </a:rPr>
              <a:t> </a:t>
            </a:r>
            <a:r>
              <a:rPr sz="1050" spc="-5" dirty="0">
                <a:solidFill>
                  <a:srgbClr val="006FC0"/>
                </a:solidFill>
                <a:latin typeface="Verdana"/>
                <a:cs typeface="Verdana"/>
              </a:rPr>
              <a:t>Stemmer</a:t>
            </a:r>
            <a:r>
              <a:rPr sz="1050" spc="-40" dirty="0">
                <a:solidFill>
                  <a:srgbClr val="006FC0"/>
                </a:solidFill>
                <a:latin typeface="Verdana"/>
                <a:cs typeface="Verdana"/>
              </a:rPr>
              <a:t> </a:t>
            </a:r>
            <a:r>
              <a:rPr sz="1050" dirty="0">
                <a:solidFill>
                  <a:srgbClr val="006FC0"/>
                </a:solidFill>
                <a:latin typeface="Verdana"/>
                <a:cs typeface="Verdana"/>
              </a:rPr>
              <a:t>to</a:t>
            </a:r>
            <a:r>
              <a:rPr sz="1050" spc="-25" dirty="0">
                <a:solidFill>
                  <a:srgbClr val="006FC0"/>
                </a:solidFill>
                <a:latin typeface="Verdana"/>
                <a:cs typeface="Verdana"/>
              </a:rPr>
              <a:t> </a:t>
            </a:r>
            <a:r>
              <a:rPr sz="1050" spc="-5" dirty="0">
                <a:solidFill>
                  <a:srgbClr val="006FC0"/>
                </a:solidFill>
                <a:latin typeface="Verdana"/>
                <a:cs typeface="Verdana"/>
              </a:rPr>
              <a:t>generate</a:t>
            </a:r>
            <a:r>
              <a:rPr sz="1050" spc="-45" dirty="0">
                <a:solidFill>
                  <a:srgbClr val="006FC0"/>
                </a:solidFill>
                <a:latin typeface="Verdana"/>
                <a:cs typeface="Verdana"/>
              </a:rPr>
              <a:t> </a:t>
            </a:r>
            <a:r>
              <a:rPr sz="1050" dirty="0">
                <a:solidFill>
                  <a:srgbClr val="006FC0"/>
                </a:solidFill>
                <a:latin typeface="Verdana"/>
                <a:cs typeface="Verdana"/>
              </a:rPr>
              <a:t>a</a:t>
            </a:r>
            <a:r>
              <a:rPr sz="1050" spc="-5" dirty="0">
                <a:solidFill>
                  <a:srgbClr val="006FC0"/>
                </a:solidFill>
                <a:latin typeface="Verdana"/>
                <a:cs typeface="Verdana"/>
              </a:rPr>
              <a:t> meaningful</a:t>
            </a:r>
            <a:r>
              <a:rPr sz="1050" spc="-45" dirty="0">
                <a:solidFill>
                  <a:srgbClr val="006FC0"/>
                </a:solidFill>
                <a:latin typeface="Verdana"/>
                <a:cs typeface="Verdana"/>
              </a:rPr>
              <a:t> </a:t>
            </a:r>
            <a:r>
              <a:rPr sz="1050" dirty="0">
                <a:solidFill>
                  <a:srgbClr val="006FC0"/>
                </a:solidFill>
                <a:latin typeface="Verdana"/>
                <a:cs typeface="Verdana"/>
              </a:rPr>
              <a:t>word</a:t>
            </a:r>
            <a:r>
              <a:rPr sz="1050" spc="-30" dirty="0">
                <a:solidFill>
                  <a:srgbClr val="006FC0"/>
                </a:solidFill>
                <a:latin typeface="Verdana"/>
                <a:cs typeface="Verdana"/>
              </a:rPr>
              <a:t> </a:t>
            </a:r>
            <a:r>
              <a:rPr sz="1050" spc="-5" dirty="0">
                <a:solidFill>
                  <a:srgbClr val="006FC0"/>
                </a:solidFill>
                <a:latin typeface="Verdana"/>
                <a:cs typeface="Verdana"/>
              </a:rPr>
              <a:t>out</a:t>
            </a:r>
            <a:r>
              <a:rPr sz="1050" spc="-30" dirty="0">
                <a:solidFill>
                  <a:srgbClr val="006FC0"/>
                </a:solidFill>
                <a:latin typeface="Verdana"/>
                <a:cs typeface="Verdana"/>
              </a:rPr>
              <a:t> </a:t>
            </a:r>
            <a:r>
              <a:rPr sz="1050" spc="-5" dirty="0">
                <a:solidFill>
                  <a:srgbClr val="006FC0"/>
                </a:solidFill>
                <a:latin typeface="Verdana"/>
                <a:cs typeface="Verdana"/>
              </a:rPr>
              <a:t>of</a:t>
            </a:r>
            <a:r>
              <a:rPr sz="1050" spc="5" dirty="0">
                <a:solidFill>
                  <a:srgbClr val="006FC0"/>
                </a:solidFill>
                <a:latin typeface="Verdana"/>
                <a:cs typeface="Verdana"/>
              </a:rPr>
              <a:t> </a:t>
            </a:r>
            <a:r>
              <a:rPr sz="1050" dirty="0">
                <a:solidFill>
                  <a:srgbClr val="006FC0"/>
                </a:solidFill>
                <a:latin typeface="Verdana"/>
                <a:cs typeface="Verdana"/>
              </a:rPr>
              <a:t>corpus</a:t>
            </a:r>
            <a:r>
              <a:rPr sz="1050" spc="-30" dirty="0">
                <a:solidFill>
                  <a:srgbClr val="006FC0"/>
                </a:solidFill>
                <a:latin typeface="Verdana"/>
                <a:cs typeface="Verdana"/>
              </a:rPr>
              <a:t> </a:t>
            </a:r>
            <a:r>
              <a:rPr sz="1050" spc="-5" dirty="0">
                <a:solidFill>
                  <a:srgbClr val="006FC0"/>
                </a:solidFill>
                <a:latin typeface="Verdana"/>
                <a:cs typeface="Verdana"/>
              </a:rPr>
              <a:t>of</a:t>
            </a:r>
            <a:r>
              <a:rPr sz="1050" dirty="0">
                <a:solidFill>
                  <a:srgbClr val="006FC0"/>
                </a:solidFill>
                <a:latin typeface="Verdana"/>
                <a:cs typeface="Verdana"/>
              </a:rPr>
              <a:t> </a:t>
            </a:r>
            <a:r>
              <a:rPr sz="1050" spc="-5" dirty="0">
                <a:solidFill>
                  <a:srgbClr val="006FC0"/>
                </a:solidFill>
                <a:latin typeface="Verdana"/>
                <a:cs typeface="Verdana"/>
              </a:rPr>
              <a:t>words.</a:t>
            </a:r>
            <a:endParaRPr sz="1050" dirty="0">
              <a:latin typeface="Verdana"/>
              <a:cs typeface="Verdana"/>
            </a:endParaRPr>
          </a:p>
          <a:p>
            <a:pPr marL="697865" marR="215900" lvl="1" indent="-228600">
              <a:lnSpc>
                <a:spcPct val="100000"/>
              </a:lnSpc>
              <a:buFont typeface="Arial MT"/>
              <a:buChar char="•"/>
              <a:tabLst>
                <a:tab pos="697865" algn="l"/>
                <a:tab pos="698500" algn="l"/>
              </a:tabLst>
            </a:pPr>
            <a:r>
              <a:rPr sz="1050" spc="-5" dirty="0">
                <a:solidFill>
                  <a:srgbClr val="006FC0"/>
                </a:solidFill>
                <a:latin typeface="Verdana"/>
                <a:cs typeface="Verdana"/>
              </a:rPr>
              <a:t>For</a:t>
            </a:r>
            <a:r>
              <a:rPr sz="1050" spc="-25" dirty="0">
                <a:solidFill>
                  <a:srgbClr val="006FC0"/>
                </a:solidFill>
                <a:latin typeface="Verdana"/>
                <a:cs typeface="Verdana"/>
              </a:rPr>
              <a:t> </a:t>
            </a:r>
            <a:r>
              <a:rPr sz="1050" spc="-5" dirty="0">
                <a:solidFill>
                  <a:srgbClr val="006FC0"/>
                </a:solidFill>
                <a:latin typeface="Verdana"/>
                <a:cs typeface="Verdana"/>
              </a:rPr>
              <a:t>example,</a:t>
            </a:r>
            <a:r>
              <a:rPr sz="1050" spc="-25" dirty="0">
                <a:solidFill>
                  <a:srgbClr val="006FC0"/>
                </a:solidFill>
                <a:latin typeface="Verdana"/>
                <a:cs typeface="Verdana"/>
              </a:rPr>
              <a:t> </a:t>
            </a:r>
            <a:r>
              <a:rPr sz="1050" dirty="0">
                <a:solidFill>
                  <a:srgbClr val="006FC0"/>
                </a:solidFill>
                <a:latin typeface="Verdana"/>
                <a:cs typeface="Verdana"/>
              </a:rPr>
              <a:t>the</a:t>
            </a:r>
            <a:r>
              <a:rPr sz="1050" spc="-30" dirty="0">
                <a:solidFill>
                  <a:srgbClr val="006FC0"/>
                </a:solidFill>
                <a:latin typeface="Verdana"/>
                <a:cs typeface="Verdana"/>
              </a:rPr>
              <a:t> </a:t>
            </a:r>
            <a:r>
              <a:rPr sz="1050" dirty="0">
                <a:solidFill>
                  <a:srgbClr val="006FC0"/>
                </a:solidFill>
                <a:latin typeface="Verdana"/>
                <a:cs typeface="Verdana"/>
              </a:rPr>
              <a:t>words</a:t>
            </a:r>
            <a:r>
              <a:rPr sz="1050" spc="-35" dirty="0">
                <a:solidFill>
                  <a:srgbClr val="006FC0"/>
                </a:solidFill>
                <a:latin typeface="Verdana"/>
                <a:cs typeface="Verdana"/>
              </a:rPr>
              <a:t> </a:t>
            </a:r>
            <a:r>
              <a:rPr sz="1050" dirty="0">
                <a:solidFill>
                  <a:srgbClr val="006FC0"/>
                </a:solidFill>
                <a:latin typeface="Verdana"/>
                <a:cs typeface="Verdana"/>
              </a:rPr>
              <a:t>"run,"</a:t>
            </a:r>
            <a:r>
              <a:rPr sz="1050" spc="-35" dirty="0">
                <a:solidFill>
                  <a:srgbClr val="006FC0"/>
                </a:solidFill>
                <a:latin typeface="Verdana"/>
                <a:cs typeface="Verdana"/>
              </a:rPr>
              <a:t> </a:t>
            </a:r>
            <a:r>
              <a:rPr sz="1050" dirty="0">
                <a:solidFill>
                  <a:srgbClr val="006FC0"/>
                </a:solidFill>
                <a:latin typeface="Verdana"/>
                <a:cs typeface="Verdana"/>
              </a:rPr>
              <a:t>"runs,"</a:t>
            </a:r>
            <a:r>
              <a:rPr sz="1050" spc="-30" dirty="0">
                <a:solidFill>
                  <a:srgbClr val="006FC0"/>
                </a:solidFill>
                <a:latin typeface="Verdana"/>
                <a:cs typeface="Verdana"/>
              </a:rPr>
              <a:t> </a:t>
            </a:r>
            <a:r>
              <a:rPr sz="1050" dirty="0">
                <a:solidFill>
                  <a:srgbClr val="006FC0"/>
                </a:solidFill>
                <a:latin typeface="Verdana"/>
                <a:cs typeface="Verdana"/>
              </a:rPr>
              <a:t>"ran,"</a:t>
            </a:r>
            <a:r>
              <a:rPr sz="1050" spc="-30" dirty="0">
                <a:solidFill>
                  <a:srgbClr val="006FC0"/>
                </a:solidFill>
                <a:latin typeface="Verdana"/>
                <a:cs typeface="Verdana"/>
              </a:rPr>
              <a:t> </a:t>
            </a:r>
            <a:r>
              <a:rPr sz="1050" dirty="0">
                <a:solidFill>
                  <a:srgbClr val="006FC0"/>
                </a:solidFill>
                <a:latin typeface="Verdana"/>
                <a:cs typeface="Verdana"/>
              </a:rPr>
              <a:t>and</a:t>
            </a:r>
            <a:r>
              <a:rPr sz="1050" spc="-35" dirty="0">
                <a:solidFill>
                  <a:srgbClr val="006FC0"/>
                </a:solidFill>
                <a:latin typeface="Verdana"/>
                <a:cs typeface="Verdana"/>
              </a:rPr>
              <a:t> </a:t>
            </a:r>
            <a:r>
              <a:rPr sz="1050" spc="-5" dirty="0">
                <a:solidFill>
                  <a:srgbClr val="006FC0"/>
                </a:solidFill>
                <a:latin typeface="Verdana"/>
                <a:cs typeface="Verdana"/>
              </a:rPr>
              <a:t>"running"</a:t>
            </a:r>
            <a:r>
              <a:rPr sz="1050" spc="-30" dirty="0">
                <a:solidFill>
                  <a:srgbClr val="006FC0"/>
                </a:solidFill>
                <a:latin typeface="Verdana"/>
                <a:cs typeface="Verdana"/>
              </a:rPr>
              <a:t> </a:t>
            </a:r>
            <a:r>
              <a:rPr sz="1050" dirty="0">
                <a:solidFill>
                  <a:srgbClr val="006FC0"/>
                </a:solidFill>
                <a:latin typeface="Verdana"/>
                <a:cs typeface="Verdana"/>
              </a:rPr>
              <a:t>are</a:t>
            </a:r>
            <a:r>
              <a:rPr sz="1050" spc="-35" dirty="0">
                <a:solidFill>
                  <a:srgbClr val="006FC0"/>
                </a:solidFill>
                <a:latin typeface="Verdana"/>
                <a:cs typeface="Verdana"/>
              </a:rPr>
              <a:t> </a:t>
            </a:r>
            <a:r>
              <a:rPr sz="1050" dirty="0">
                <a:solidFill>
                  <a:srgbClr val="006FC0"/>
                </a:solidFill>
                <a:latin typeface="Verdana"/>
                <a:cs typeface="Verdana"/>
              </a:rPr>
              <a:t>all</a:t>
            </a:r>
            <a:r>
              <a:rPr sz="1050" spc="-10" dirty="0">
                <a:solidFill>
                  <a:srgbClr val="006FC0"/>
                </a:solidFill>
                <a:latin typeface="Verdana"/>
                <a:cs typeface="Verdana"/>
              </a:rPr>
              <a:t> </a:t>
            </a:r>
            <a:r>
              <a:rPr sz="1050" spc="-5" dirty="0">
                <a:solidFill>
                  <a:srgbClr val="006FC0"/>
                </a:solidFill>
                <a:latin typeface="Verdana"/>
                <a:cs typeface="Verdana"/>
              </a:rPr>
              <a:t>different</a:t>
            </a:r>
            <a:r>
              <a:rPr sz="1050" spc="-35" dirty="0">
                <a:solidFill>
                  <a:srgbClr val="006FC0"/>
                </a:solidFill>
                <a:latin typeface="Verdana"/>
                <a:cs typeface="Verdana"/>
              </a:rPr>
              <a:t> </a:t>
            </a:r>
            <a:r>
              <a:rPr sz="1050" spc="-5" dirty="0">
                <a:solidFill>
                  <a:srgbClr val="006FC0"/>
                </a:solidFill>
                <a:latin typeface="Verdana"/>
                <a:cs typeface="Verdana"/>
              </a:rPr>
              <a:t>inflected</a:t>
            </a:r>
            <a:r>
              <a:rPr sz="1050" spc="-35" dirty="0">
                <a:solidFill>
                  <a:srgbClr val="006FC0"/>
                </a:solidFill>
                <a:latin typeface="Verdana"/>
                <a:cs typeface="Verdana"/>
              </a:rPr>
              <a:t> </a:t>
            </a:r>
            <a:r>
              <a:rPr sz="1050" dirty="0">
                <a:solidFill>
                  <a:srgbClr val="006FC0"/>
                </a:solidFill>
                <a:latin typeface="Verdana"/>
                <a:cs typeface="Verdana"/>
              </a:rPr>
              <a:t>forms</a:t>
            </a:r>
            <a:r>
              <a:rPr sz="1050" spc="-30" dirty="0">
                <a:solidFill>
                  <a:srgbClr val="006FC0"/>
                </a:solidFill>
                <a:latin typeface="Verdana"/>
                <a:cs typeface="Verdana"/>
              </a:rPr>
              <a:t> </a:t>
            </a:r>
            <a:r>
              <a:rPr sz="1050" spc="-5" dirty="0">
                <a:solidFill>
                  <a:srgbClr val="006FC0"/>
                </a:solidFill>
                <a:latin typeface="Verdana"/>
                <a:cs typeface="Verdana"/>
              </a:rPr>
              <a:t>of</a:t>
            </a:r>
            <a:r>
              <a:rPr sz="1050" dirty="0">
                <a:solidFill>
                  <a:srgbClr val="006FC0"/>
                </a:solidFill>
                <a:latin typeface="Verdana"/>
                <a:cs typeface="Verdana"/>
              </a:rPr>
              <a:t> the</a:t>
            </a:r>
            <a:r>
              <a:rPr sz="1050" spc="-30" dirty="0">
                <a:solidFill>
                  <a:srgbClr val="006FC0"/>
                </a:solidFill>
                <a:latin typeface="Verdana"/>
                <a:cs typeface="Verdana"/>
              </a:rPr>
              <a:t> </a:t>
            </a:r>
            <a:r>
              <a:rPr sz="1050" dirty="0">
                <a:solidFill>
                  <a:srgbClr val="006FC0"/>
                </a:solidFill>
                <a:latin typeface="Verdana"/>
                <a:cs typeface="Verdana"/>
              </a:rPr>
              <a:t>same</a:t>
            </a:r>
            <a:r>
              <a:rPr sz="1050" spc="-30" dirty="0">
                <a:solidFill>
                  <a:srgbClr val="006FC0"/>
                </a:solidFill>
                <a:latin typeface="Verdana"/>
                <a:cs typeface="Verdana"/>
              </a:rPr>
              <a:t> </a:t>
            </a:r>
            <a:r>
              <a:rPr sz="1050" dirty="0">
                <a:solidFill>
                  <a:srgbClr val="006FC0"/>
                </a:solidFill>
                <a:latin typeface="Verdana"/>
                <a:cs typeface="Verdana"/>
              </a:rPr>
              <a:t>word </a:t>
            </a:r>
            <a:r>
              <a:rPr sz="1050" spc="-355" dirty="0">
                <a:solidFill>
                  <a:srgbClr val="006FC0"/>
                </a:solidFill>
                <a:latin typeface="Verdana"/>
                <a:cs typeface="Verdana"/>
              </a:rPr>
              <a:t> </a:t>
            </a:r>
            <a:r>
              <a:rPr sz="1050" dirty="0">
                <a:solidFill>
                  <a:srgbClr val="006FC0"/>
                </a:solidFill>
                <a:latin typeface="Verdana"/>
                <a:cs typeface="Verdana"/>
              </a:rPr>
              <a:t>"run,"</a:t>
            </a:r>
            <a:r>
              <a:rPr sz="1050" spc="-40" dirty="0">
                <a:solidFill>
                  <a:srgbClr val="006FC0"/>
                </a:solidFill>
                <a:latin typeface="Verdana"/>
                <a:cs typeface="Verdana"/>
              </a:rPr>
              <a:t> </a:t>
            </a:r>
            <a:r>
              <a:rPr sz="1050" dirty="0">
                <a:solidFill>
                  <a:srgbClr val="006FC0"/>
                </a:solidFill>
                <a:latin typeface="Verdana"/>
                <a:cs typeface="Verdana"/>
              </a:rPr>
              <a:t>and</a:t>
            </a:r>
            <a:r>
              <a:rPr sz="1050" spc="-45" dirty="0">
                <a:solidFill>
                  <a:srgbClr val="006FC0"/>
                </a:solidFill>
                <a:latin typeface="Verdana"/>
                <a:cs typeface="Verdana"/>
              </a:rPr>
              <a:t> </a:t>
            </a:r>
            <a:r>
              <a:rPr sz="1050" dirty="0">
                <a:solidFill>
                  <a:srgbClr val="006FC0"/>
                </a:solidFill>
                <a:latin typeface="Verdana"/>
                <a:cs typeface="Verdana"/>
              </a:rPr>
              <a:t>a</a:t>
            </a:r>
            <a:r>
              <a:rPr sz="1050" spc="-20" dirty="0">
                <a:solidFill>
                  <a:srgbClr val="006FC0"/>
                </a:solidFill>
                <a:latin typeface="Verdana"/>
                <a:cs typeface="Verdana"/>
              </a:rPr>
              <a:t> </a:t>
            </a:r>
            <a:r>
              <a:rPr sz="1050" dirty="0">
                <a:solidFill>
                  <a:srgbClr val="006FC0"/>
                </a:solidFill>
                <a:latin typeface="Verdana"/>
                <a:cs typeface="Verdana"/>
              </a:rPr>
              <a:t>stemmer</a:t>
            </a:r>
            <a:r>
              <a:rPr sz="1050" spc="-45" dirty="0">
                <a:solidFill>
                  <a:srgbClr val="006FC0"/>
                </a:solidFill>
                <a:latin typeface="Verdana"/>
                <a:cs typeface="Verdana"/>
              </a:rPr>
              <a:t> </a:t>
            </a:r>
            <a:r>
              <a:rPr sz="1050" dirty="0">
                <a:solidFill>
                  <a:srgbClr val="006FC0"/>
                </a:solidFill>
                <a:latin typeface="Verdana"/>
                <a:cs typeface="Verdana"/>
              </a:rPr>
              <a:t>can</a:t>
            </a:r>
            <a:r>
              <a:rPr sz="1050" spc="-35" dirty="0">
                <a:solidFill>
                  <a:srgbClr val="006FC0"/>
                </a:solidFill>
                <a:latin typeface="Verdana"/>
                <a:cs typeface="Verdana"/>
              </a:rPr>
              <a:t> </a:t>
            </a:r>
            <a:r>
              <a:rPr sz="1050" spc="-5" dirty="0" smtClean="0">
                <a:solidFill>
                  <a:srgbClr val="006FC0"/>
                </a:solidFill>
                <a:latin typeface="Verdana"/>
                <a:cs typeface="Verdana"/>
              </a:rPr>
              <a:t>shrink</a:t>
            </a:r>
            <a:r>
              <a:rPr sz="1050" spc="-40" dirty="0" smtClean="0">
                <a:solidFill>
                  <a:srgbClr val="006FC0"/>
                </a:solidFill>
                <a:latin typeface="Verdana"/>
                <a:cs typeface="Verdana"/>
              </a:rPr>
              <a:t> </a:t>
            </a:r>
            <a:r>
              <a:rPr sz="1050" dirty="0">
                <a:solidFill>
                  <a:srgbClr val="006FC0"/>
                </a:solidFill>
                <a:latin typeface="Verdana"/>
                <a:cs typeface="Verdana"/>
              </a:rPr>
              <a:t>them</a:t>
            </a:r>
            <a:r>
              <a:rPr sz="1050" spc="-45" dirty="0">
                <a:solidFill>
                  <a:srgbClr val="006FC0"/>
                </a:solidFill>
                <a:latin typeface="Verdana"/>
                <a:cs typeface="Verdana"/>
              </a:rPr>
              <a:t> </a:t>
            </a:r>
            <a:r>
              <a:rPr sz="1050" dirty="0">
                <a:solidFill>
                  <a:srgbClr val="006FC0"/>
                </a:solidFill>
                <a:latin typeface="Verdana"/>
                <a:cs typeface="Verdana"/>
              </a:rPr>
              <a:t>all</a:t>
            </a:r>
            <a:r>
              <a:rPr sz="1050" spc="-20" dirty="0">
                <a:solidFill>
                  <a:srgbClr val="006FC0"/>
                </a:solidFill>
                <a:latin typeface="Verdana"/>
                <a:cs typeface="Verdana"/>
              </a:rPr>
              <a:t> </a:t>
            </a:r>
            <a:r>
              <a:rPr sz="1050" dirty="0">
                <a:solidFill>
                  <a:srgbClr val="006FC0"/>
                </a:solidFill>
                <a:latin typeface="Verdana"/>
                <a:cs typeface="Verdana"/>
              </a:rPr>
              <a:t>to</a:t>
            </a:r>
            <a:r>
              <a:rPr sz="1050" spc="-30" dirty="0">
                <a:solidFill>
                  <a:srgbClr val="006FC0"/>
                </a:solidFill>
                <a:latin typeface="Verdana"/>
                <a:cs typeface="Verdana"/>
              </a:rPr>
              <a:t> </a:t>
            </a:r>
            <a:r>
              <a:rPr sz="1050" dirty="0">
                <a:solidFill>
                  <a:srgbClr val="006FC0"/>
                </a:solidFill>
                <a:latin typeface="Verdana"/>
                <a:cs typeface="Verdana"/>
              </a:rPr>
              <a:t>the</a:t>
            </a:r>
            <a:r>
              <a:rPr sz="1050" spc="-40" dirty="0">
                <a:solidFill>
                  <a:srgbClr val="006FC0"/>
                </a:solidFill>
                <a:latin typeface="Verdana"/>
                <a:cs typeface="Verdana"/>
              </a:rPr>
              <a:t> </a:t>
            </a:r>
            <a:r>
              <a:rPr sz="1050" dirty="0">
                <a:solidFill>
                  <a:srgbClr val="006FC0"/>
                </a:solidFill>
                <a:latin typeface="Verdana"/>
                <a:cs typeface="Verdana"/>
              </a:rPr>
              <a:t>base</a:t>
            </a:r>
            <a:r>
              <a:rPr sz="1050" spc="-40" dirty="0">
                <a:solidFill>
                  <a:srgbClr val="006FC0"/>
                </a:solidFill>
                <a:latin typeface="Verdana"/>
                <a:cs typeface="Verdana"/>
              </a:rPr>
              <a:t> </a:t>
            </a:r>
            <a:r>
              <a:rPr sz="1050" dirty="0">
                <a:solidFill>
                  <a:srgbClr val="006FC0"/>
                </a:solidFill>
                <a:latin typeface="Verdana"/>
                <a:cs typeface="Verdana"/>
              </a:rPr>
              <a:t>form</a:t>
            </a:r>
            <a:r>
              <a:rPr sz="1050" spc="-25" dirty="0">
                <a:solidFill>
                  <a:srgbClr val="006FC0"/>
                </a:solidFill>
                <a:latin typeface="Verdana"/>
                <a:cs typeface="Verdana"/>
              </a:rPr>
              <a:t> </a:t>
            </a:r>
            <a:r>
              <a:rPr sz="1050" dirty="0">
                <a:solidFill>
                  <a:srgbClr val="006FC0"/>
                </a:solidFill>
                <a:latin typeface="Verdana"/>
                <a:cs typeface="Verdana"/>
              </a:rPr>
              <a:t>"run."</a:t>
            </a:r>
            <a:endParaRPr sz="1050" dirty="0">
              <a:latin typeface="Verdana"/>
              <a:cs typeface="Verdana"/>
            </a:endParaRPr>
          </a:p>
          <a:p>
            <a:pPr lvl="1">
              <a:lnSpc>
                <a:spcPct val="100000"/>
              </a:lnSpc>
              <a:spcBef>
                <a:spcPts val="35"/>
              </a:spcBef>
              <a:buClr>
                <a:srgbClr val="006FC0"/>
              </a:buClr>
              <a:buFont typeface="Arial MT"/>
              <a:buChar char="•"/>
            </a:pPr>
            <a:endParaRPr sz="1150" dirty="0">
              <a:latin typeface="Verdana"/>
              <a:cs typeface="Verdana"/>
            </a:endParaRPr>
          </a:p>
          <a:p>
            <a:pPr marL="241300" indent="-228600">
              <a:lnSpc>
                <a:spcPct val="100000"/>
              </a:lnSpc>
              <a:buAutoNum type="arabicPeriod" startAt="2"/>
              <a:tabLst>
                <a:tab pos="241300" algn="l"/>
              </a:tabLst>
            </a:pPr>
            <a:r>
              <a:rPr sz="1200" b="1" spc="-5" dirty="0">
                <a:solidFill>
                  <a:srgbClr val="CC0000"/>
                </a:solidFill>
                <a:latin typeface="Verdana"/>
                <a:cs typeface="Verdana"/>
              </a:rPr>
              <a:t>Tokenization</a:t>
            </a:r>
            <a:r>
              <a:rPr sz="1200" b="1" spc="-50" dirty="0">
                <a:solidFill>
                  <a:srgbClr val="CC0000"/>
                </a:solidFill>
                <a:latin typeface="Verdana"/>
                <a:cs typeface="Verdana"/>
              </a:rPr>
              <a:t> </a:t>
            </a:r>
            <a:r>
              <a:rPr sz="1200" b="1" dirty="0">
                <a:solidFill>
                  <a:srgbClr val="CC0000"/>
                </a:solidFill>
                <a:latin typeface="Verdana"/>
                <a:cs typeface="Verdana"/>
              </a:rPr>
              <a:t>of</a:t>
            </a:r>
            <a:r>
              <a:rPr sz="1200" b="1" spc="-15" dirty="0">
                <a:solidFill>
                  <a:srgbClr val="CC0000"/>
                </a:solidFill>
                <a:latin typeface="Verdana"/>
                <a:cs typeface="Verdana"/>
              </a:rPr>
              <a:t> </a:t>
            </a:r>
            <a:r>
              <a:rPr sz="1200" b="1" spc="-5" dirty="0">
                <a:solidFill>
                  <a:srgbClr val="CC0000"/>
                </a:solidFill>
                <a:latin typeface="Verdana"/>
                <a:cs typeface="Verdana"/>
              </a:rPr>
              <a:t>corpus</a:t>
            </a:r>
            <a:r>
              <a:rPr sz="1200" b="1" spc="-45" dirty="0">
                <a:solidFill>
                  <a:srgbClr val="CC0000"/>
                </a:solidFill>
                <a:latin typeface="Verdana"/>
                <a:cs typeface="Verdana"/>
              </a:rPr>
              <a:t> </a:t>
            </a:r>
            <a:r>
              <a:rPr sz="1200" b="1" dirty="0">
                <a:solidFill>
                  <a:srgbClr val="CC0000"/>
                </a:solidFill>
                <a:latin typeface="Verdana"/>
                <a:cs typeface="Verdana"/>
              </a:rPr>
              <a:t>and</a:t>
            </a:r>
            <a:r>
              <a:rPr sz="1200" b="1" spc="-35" dirty="0">
                <a:solidFill>
                  <a:srgbClr val="CC0000"/>
                </a:solidFill>
                <a:latin typeface="Verdana"/>
                <a:cs typeface="Verdana"/>
              </a:rPr>
              <a:t> </a:t>
            </a:r>
            <a:r>
              <a:rPr sz="1200" b="1" spc="-5" dirty="0">
                <a:solidFill>
                  <a:srgbClr val="CC0000"/>
                </a:solidFill>
                <a:latin typeface="Verdana"/>
                <a:cs typeface="Verdana"/>
              </a:rPr>
              <a:t>Word</a:t>
            </a:r>
            <a:r>
              <a:rPr sz="1200" b="1" spc="-40" dirty="0">
                <a:solidFill>
                  <a:srgbClr val="CC0000"/>
                </a:solidFill>
                <a:latin typeface="Verdana"/>
                <a:cs typeface="Verdana"/>
              </a:rPr>
              <a:t> </a:t>
            </a:r>
            <a:r>
              <a:rPr sz="1200" b="1" spc="-5" dirty="0">
                <a:solidFill>
                  <a:srgbClr val="CC0000"/>
                </a:solidFill>
                <a:latin typeface="Verdana"/>
                <a:cs typeface="Verdana"/>
              </a:rPr>
              <a:t>vectorization</a:t>
            </a:r>
            <a:r>
              <a:rPr sz="1200" b="1" spc="-50" dirty="0">
                <a:solidFill>
                  <a:srgbClr val="CC0000"/>
                </a:solidFill>
                <a:latin typeface="Verdana"/>
                <a:cs typeface="Verdana"/>
              </a:rPr>
              <a:t> </a:t>
            </a:r>
            <a:r>
              <a:rPr sz="1200" dirty="0">
                <a:solidFill>
                  <a:srgbClr val="006FC0"/>
                </a:solidFill>
                <a:latin typeface="Verdana"/>
                <a:cs typeface="Verdana"/>
              </a:rPr>
              <a:t>–</a:t>
            </a:r>
            <a:r>
              <a:rPr sz="1200" spc="-15" dirty="0">
                <a:solidFill>
                  <a:srgbClr val="006FC0"/>
                </a:solidFill>
                <a:latin typeface="Verdana"/>
                <a:cs typeface="Verdana"/>
              </a:rPr>
              <a:t> </a:t>
            </a:r>
            <a:r>
              <a:rPr sz="1200" spc="-5" dirty="0">
                <a:solidFill>
                  <a:srgbClr val="006FC0"/>
                </a:solidFill>
                <a:latin typeface="Verdana"/>
                <a:cs typeface="Verdana"/>
              </a:rPr>
              <a:t>TFIDF</a:t>
            </a:r>
            <a:endParaRPr sz="1200" dirty="0">
              <a:latin typeface="Verdana"/>
              <a:cs typeface="Verdana"/>
            </a:endParaRPr>
          </a:p>
          <a:p>
            <a:pPr marL="697865" marR="5080" indent="-228600">
              <a:lnSpc>
                <a:spcPct val="100000"/>
              </a:lnSpc>
              <a:spcBef>
                <a:spcPts val="10"/>
              </a:spcBef>
            </a:pPr>
            <a:r>
              <a:rPr sz="1050" dirty="0">
                <a:solidFill>
                  <a:srgbClr val="006FC0"/>
                </a:solidFill>
                <a:latin typeface="Verdana"/>
                <a:cs typeface="Verdana"/>
              </a:rPr>
              <a:t>1.</a:t>
            </a:r>
            <a:r>
              <a:rPr sz="1050" spc="5" dirty="0">
                <a:solidFill>
                  <a:srgbClr val="006FC0"/>
                </a:solidFill>
                <a:latin typeface="Verdana"/>
                <a:cs typeface="Verdana"/>
              </a:rPr>
              <a:t> </a:t>
            </a:r>
            <a:r>
              <a:rPr sz="1050" spc="-5" dirty="0">
                <a:solidFill>
                  <a:srgbClr val="006FC0"/>
                </a:solidFill>
                <a:latin typeface="Verdana"/>
                <a:cs typeface="Verdana"/>
              </a:rPr>
              <a:t>This is important </a:t>
            </a:r>
            <a:r>
              <a:rPr sz="1050" dirty="0">
                <a:solidFill>
                  <a:srgbClr val="006FC0"/>
                </a:solidFill>
                <a:latin typeface="Verdana"/>
                <a:cs typeface="Verdana"/>
              </a:rPr>
              <a:t>in NLP tasks </a:t>
            </a:r>
            <a:r>
              <a:rPr sz="1050" spc="-5" dirty="0">
                <a:solidFill>
                  <a:srgbClr val="006FC0"/>
                </a:solidFill>
                <a:latin typeface="Verdana"/>
                <a:cs typeface="Verdana"/>
              </a:rPr>
              <a:t>because </a:t>
            </a:r>
            <a:r>
              <a:rPr sz="1050" dirty="0">
                <a:solidFill>
                  <a:srgbClr val="006FC0"/>
                </a:solidFill>
                <a:latin typeface="Verdana"/>
                <a:cs typeface="Verdana"/>
              </a:rPr>
              <a:t>most </a:t>
            </a:r>
            <a:r>
              <a:rPr sz="1050" spc="-5" dirty="0">
                <a:solidFill>
                  <a:srgbClr val="006FC0"/>
                </a:solidFill>
                <a:latin typeface="Verdana"/>
                <a:cs typeface="Verdana"/>
              </a:rPr>
              <a:t>machine learning </a:t>
            </a:r>
            <a:r>
              <a:rPr sz="1050" dirty="0">
                <a:solidFill>
                  <a:srgbClr val="006FC0"/>
                </a:solidFill>
                <a:latin typeface="Verdana"/>
                <a:cs typeface="Verdana"/>
              </a:rPr>
              <a:t>models expect </a:t>
            </a:r>
            <a:r>
              <a:rPr sz="1050" spc="-5" dirty="0">
                <a:solidFill>
                  <a:srgbClr val="006FC0"/>
                </a:solidFill>
                <a:latin typeface="Verdana"/>
                <a:cs typeface="Verdana"/>
              </a:rPr>
              <a:t>numerical input </a:t>
            </a:r>
            <a:r>
              <a:rPr sz="1050" dirty="0">
                <a:solidFill>
                  <a:srgbClr val="006FC0"/>
                </a:solidFill>
                <a:latin typeface="Verdana"/>
                <a:cs typeface="Verdana"/>
              </a:rPr>
              <a:t>and cannot </a:t>
            </a:r>
            <a:r>
              <a:rPr sz="1050" spc="-5" dirty="0">
                <a:solidFill>
                  <a:srgbClr val="006FC0"/>
                </a:solidFill>
                <a:latin typeface="Verdana"/>
                <a:cs typeface="Verdana"/>
              </a:rPr>
              <a:t>work </a:t>
            </a:r>
            <a:r>
              <a:rPr sz="1050" dirty="0">
                <a:solidFill>
                  <a:srgbClr val="006FC0"/>
                </a:solidFill>
                <a:latin typeface="Verdana"/>
                <a:cs typeface="Verdana"/>
              </a:rPr>
              <a:t> with</a:t>
            </a:r>
            <a:r>
              <a:rPr sz="1050" spc="-35" dirty="0">
                <a:solidFill>
                  <a:srgbClr val="006FC0"/>
                </a:solidFill>
                <a:latin typeface="Verdana"/>
                <a:cs typeface="Verdana"/>
              </a:rPr>
              <a:t> </a:t>
            </a:r>
            <a:r>
              <a:rPr sz="1050" dirty="0">
                <a:solidFill>
                  <a:srgbClr val="006FC0"/>
                </a:solidFill>
                <a:latin typeface="Verdana"/>
                <a:cs typeface="Verdana"/>
              </a:rPr>
              <a:t>raw</a:t>
            </a:r>
            <a:r>
              <a:rPr sz="1050" spc="-30" dirty="0">
                <a:solidFill>
                  <a:srgbClr val="006FC0"/>
                </a:solidFill>
                <a:latin typeface="Verdana"/>
                <a:cs typeface="Verdana"/>
              </a:rPr>
              <a:t> </a:t>
            </a:r>
            <a:r>
              <a:rPr sz="1050" dirty="0">
                <a:solidFill>
                  <a:srgbClr val="006FC0"/>
                </a:solidFill>
                <a:latin typeface="Verdana"/>
                <a:cs typeface="Verdana"/>
              </a:rPr>
              <a:t>text</a:t>
            </a:r>
            <a:r>
              <a:rPr sz="1050" spc="-25" dirty="0">
                <a:solidFill>
                  <a:srgbClr val="006FC0"/>
                </a:solidFill>
                <a:latin typeface="Verdana"/>
                <a:cs typeface="Verdana"/>
              </a:rPr>
              <a:t> </a:t>
            </a:r>
            <a:r>
              <a:rPr sz="1050" dirty="0">
                <a:solidFill>
                  <a:srgbClr val="006FC0"/>
                </a:solidFill>
                <a:latin typeface="Verdana"/>
                <a:cs typeface="Verdana"/>
              </a:rPr>
              <a:t>data</a:t>
            </a:r>
            <a:r>
              <a:rPr sz="1050" spc="-40" dirty="0">
                <a:solidFill>
                  <a:srgbClr val="006FC0"/>
                </a:solidFill>
                <a:latin typeface="Verdana"/>
                <a:cs typeface="Verdana"/>
              </a:rPr>
              <a:t> </a:t>
            </a:r>
            <a:r>
              <a:rPr sz="1050" spc="-5" dirty="0">
                <a:solidFill>
                  <a:srgbClr val="006FC0"/>
                </a:solidFill>
                <a:latin typeface="Verdana"/>
                <a:cs typeface="Verdana"/>
              </a:rPr>
              <a:t>directly.</a:t>
            </a:r>
            <a:r>
              <a:rPr sz="1050" spc="-30" dirty="0">
                <a:solidFill>
                  <a:srgbClr val="006FC0"/>
                </a:solidFill>
                <a:latin typeface="Verdana"/>
                <a:cs typeface="Verdana"/>
              </a:rPr>
              <a:t> </a:t>
            </a:r>
            <a:r>
              <a:rPr sz="1050" dirty="0">
                <a:solidFill>
                  <a:srgbClr val="006FC0"/>
                </a:solidFill>
                <a:latin typeface="Verdana"/>
                <a:cs typeface="Verdana"/>
              </a:rPr>
              <a:t>Word</a:t>
            </a:r>
            <a:r>
              <a:rPr sz="1050" spc="-40" dirty="0">
                <a:solidFill>
                  <a:srgbClr val="006FC0"/>
                </a:solidFill>
                <a:latin typeface="Verdana"/>
                <a:cs typeface="Verdana"/>
              </a:rPr>
              <a:t> </a:t>
            </a:r>
            <a:r>
              <a:rPr sz="1050" spc="-10" dirty="0">
                <a:solidFill>
                  <a:srgbClr val="006FC0"/>
                </a:solidFill>
                <a:latin typeface="Verdana"/>
                <a:cs typeface="Verdana"/>
              </a:rPr>
              <a:t>vectorization</a:t>
            </a:r>
            <a:r>
              <a:rPr sz="1050" spc="-40" dirty="0">
                <a:solidFill>
                  <a:srgbClr val="006FC0"/>
                </a:solidFill>
                <a:latin typeface="Verdana"/>
                <a:cs typeface="Verdana"/>
              </a:rPr>
              <a:t> </a:t>
            </a:r>
            <a:r>
              <a:rPr sz="1050" dirty="0">
                <a:solidFill>
                  <a:srgbClr val="006FC0"/>
                </a:solidFill>
                <a:latin typeface="Verdana"/>
                <a:cs typeface="Verdana"/>
              </a:rPr>
              <a:t>allows</a:t>
            </a:r>
            <a:r>
              <a:rPr sz="1050" spc="-40" dirty="0">
                <a:solidFill>
                  <a:srgbClr val="006FC0"/>
                </a:solidFill>
                <a:latin typeface="Verdana"/>
                <a:cs typeface="Verdana"/>
              </a:rPr>
              <a:t> </a:t>
            </a:r>
            <a:r>
              <a:rPr sz="1050" dirty="0">
                <a:solidFill>
                  <a:srgbClr val="006FC0"/>
                </a:solidFill>
                <a:latin typeface="Verdana"/>
                <a:cs typeface="Verdana"/>
              </a:rPr>
              <a:t>you</a:t>
            </a:r>
            <a:r>
              <a:rPr sz="1050" spc="-15" dirty="0">
                <a:solidFill>
                  <a:srgbClr val="006FC0"/>
                </a:solidFill>
                <a:latin typeface="Verdana"/>
                <a:cs typeface="Verdana"/>
              </a:rPr>
              <a:t> </a:t>
            </a:r>
            <a:r>
              <a:rPr sz="1050" dirty="0">
                <a:solidFill>
                  <a:srgbClr val="006FC0"/>
                </a:solidFill>
                <a:latin typeface="Verdana"/>
                <a:cs typeface="Verdana"/>
              </a:rPr>
              <a:t>to</a:t>
            </a:r>
            <a:r>
              <a:rPr sz="1050" spc="-10" dirty="0">
                <a:solidFill>
                  <a:srgbClr val="006FC0"/>
                </a:solidFill>
                <a:latin typeface="Verdana"/>
                <a:cs typeface="Verdana"/>
              </a:rPr>
              <a:t> </a:t>
            </a:r>
            <a:r>
              <a:rPr sz="1050" dirty="0">
                <a:solidFill>
                  <a:srgbClr val="006FC0"/>
                </a:solidFill>
                <a:latin typeface="Verdana"/>
                <a:cs typeface="Verdana"/>
              </a:rPr>
              <a:t>input</a:t>
            </a:r>
            <a:r>
              <a:rPr sz="1050" spc="-40" dirty="0">
                <a:solidFill>
                  <a:srgbClr val="006FC0"/>
                </a:solidFill>
                <a:latin typeface="Verdana"/>
                <a:cs typeface="Verdana"/>
              </a:rPr>
              <a:t> </a:t>
            </a:r>
            <a:r>
              <a:rPr sz="1050" dirty="0">
                <a:solidFill>
                  <a:srgbClr val="006FC0"/>
                </a:solidFill>
                <a:latin typeface="Verdana"/>
                <a:cs typeface="Verdana"/>
              </a:rPr>
              <a:t>the</a:t>
            </a:r>
            <a:r>
              <a:rPr sz="1050" spc="-35" dirty="0">
                <a:solidFill>
                  <a:srgbClr val="006FC0"/>
                </a:solidFill>
                <a:latin typeface="Verdana"/>
                <a:cs typeface="Verdana"/>
              </a:rPr>
              <a:t> </a:t>
            </a:r>
            <a:r>
              <a:rPr sz="1050" dirty="0">
                <a:solidFill>
                  <a:srgbClr val="006FC0"/>
                </a:solidFill>
                <a:latin typeface="Verdana"/>
                <a:cs typeface="Verdana"/>
              </a:rPr>
              <a:t>words</a:t>
            </a:r>
            <a:r>
              <a:rPr sz="1050" spc="-40" dirty="0">
                <a:solidFill>
                  <a:srgbClr val="006FC0"/>
                </a:solidFill>
                <a:latin typeface="Verdana"/>
                <a:cs typeface="Verdana"/>
              </a:rPr>
              <a:t> </a:t>
            </a:r>
            <a:r>
              <a:rPr sz="1050" dirty="0">
                <a:solidFill>
                  <a:srgbClr val="006FC0"/>
                </a:solidFill>
                <a:latin typeface="Verdana"/>
                <a:cs typeface="Verdana"/>
              </a:rPr>
              <a:t>into</a:t>
            </a:r>
            <a:r>
              <a:rPr sz="1050" spc="-35" dirty="0">
                <a:solidFill>
                  <a:srgbClr val="006FC0"/>
                </a:solidFill>
                <a:latin typeface="Verdana"/>
                <a:cs typeface="Verdana"/>
              </a:rPr>
              <a:t> </a:t>
            </a:r>
            <a:r>
              <a:rPr sz="1050" dirty="0">
                <a:solidFill>
                  <a:srgbClr val="006FC0"/>
                </a:solidFill>
                <a:latin typeface="Verdana"/>
                <a:cs typeface="Verdana"/>
              </a:rPr>
              <a:t>a</a:t>
            </a:r>
            <a:r>
              <a:rPr sz="1050" spc="-15" dirty="0">
                <a:solidFill>
                  <a:srgbClr val="006FC0"/>
                </a:solidFill>
                <a:latin typeface="Verdana"/>
                <a:cs typeface="Verdana"/>
              </a:rPr>
              <a:t> </a:t>
            </a:r>
            <a:r>
              <a:rPr sz="1050" dirty="0">
                <a:solidFill>
                  <a:srgbClr val="006FC0"/>
                </a:solidFill>
                <a:latin typeface="Verdana"/>
                <a:cs typeface="Verdana"/>
              </a:rPr>
              <a:t>machine</a:t>
            </a:r>
            <a:r>
              <a:rPr sz="1050" spc="-45" dirty="0">
                <a:solidFill>
                  <a:srgbClr val="006FC0"/>
                </a:solidFill>
                <a:latin typeface="Verdana"/>
                <a:cs typeface="Verdana"/>
              </a:rPr>
              <a:t> </a:t>
            </a:r>
            <a:r>
              <a:rPr sz="1050" spc="-5" dirty="0">
                <a:solidFill>
                  <a:srgbClr val="006FC0"/>
                </a:solidFill>
                <a:latin typeface="Verdana"/>
                <a:cs typeface="Verdana"/>
              </a:rPr>
              <a:t>learning</a:t>
            </a:r>
            <a:r>
              <a:rPr sz="1050" spc="-40" dirty="0">
                <a:solidFill>
                  <a:srgbClr val="006FC0"/>
                </a:solidFill>
                <a:latin typeface="Verdana"/>
                <a:cs typeface="Verdana"/>
              </a:rPr>
              <a:t> </a:t>
            </a:r>
            <a:r>
              <a:rPr sz="1050" dirty="0">
                <a:solidFill>
                  <a:srgbClr val="006FC0"/>
                </a:solidFill>
                <a:latin typeface="Verdana"/>
                <a:cs typeface="Verdana"/>
              </a:rPr>
              <a:t>model</a:t>
            </a:r>
            <a:r>
              <a:rPr sz="1050" spc="-45" dirty="0">
                <a:solidFill>
                  <a:srgbClr val="006FC0"/>
                </a:solidFill>
                <a:latin typeface="Verdana"/>
                <a:cs typeface="Verdana"/>
              </a:rPr>
              <a:t> </a:t>
            </a:r>
            <a:r>
              <a:rPr sz="1050" dirty="0">
                <a:solidFill>
                  <a:srgbClr val="006FC0"/>
                </a:solidFill>
                <a:latin typeface="Verdana"/>
                <a:cs typeface="Verdana"/>
              </a:rPr>
              <a:t>in</a:t>
            </a:r>
            <a:r>
              <a:rPr sz="1050" spc="-5" dirty="0">
                <a:solidFill>
                  <a:srgbClr val="006FC0"/>
                </a:solidFill>
                <a:latin typeface="Verdana"/>
                <a:cs typeface="Verdana"/>
              </a:rPr>
              <a:t> </a:t>
            </a:r>
            <a:r>
              <a:rPr sz="1050" dirty="0">
                <a:solidFill>
                  <a:srgbClr val="006FC0"/>
                </a:solidFill>
                <a:latin typeface="Verdana"/>
                <a:cs typeface="Verdana"/>
              </a:rPr>
              <a:t>a </a:t>
            </a:r>
            <a:r>
              <a:rPr sz="1050" spc="-355" dirty="0">
                <a:solidFill>
                  <a:srgbClr val="006FC0"/>
                </a:solidFill>
                <a:latin typeface="Verdana"/>
                <a:cs typeface="Verdana"/>
              </a:rPr>
              <a:t> </a:t>
            </a:r>
            <a:r>
              <a:rPr sz="1050" dirty="0">
                <a:solidFill>
                  <a:srgbClr val="006FC0"/>
                </a:solidFill>
                <a:latin typeface="Verdana"/>
                <a:cs typeface="Verdana"/>
              </a:rPr>
              <a:t>way</a:t>
            </a:r>
            <a:r>
              <a:rPr sz="1050" spc="-25" dirty="0">
                <a:solidFill>
                  <a:srgbClr val="006FC0"/>
                </a:solidFill>
                <a:latin typeface="Verdana"/>
                <a:cs typeface="Verdana"/>
              </a:rPr>
              <a:t> </a:t>
            </a:r>
            <a:r>
              <a:rPr sz="1050" spc="-5" dirty="0">
                <a:solidFill>
                  <a:srgbClr val="006FC0"/>
                </a:solidFill>
                <a:latin typeface="Verdana"/>
                <a:cs typeface="Verdana"/>
              </a:rPr>
              <a:t>that</a:t>
            </a:r>
            <a:r>
              <a:rPr sz="1050" spc="-45" dirty="0">
                <a:solidFill>
                  <a:srgbClr val="006FC0"/>
                </a:solidFill>
                <a:latin typeface="Verdana"/>
                <a:cs typeface="Verdana"/>
              </a:rPr>
              <a:t> </a:t>
            </a:r>
            <a:r>
              <a:rPr sz="1050" spc="-5" dirty="0">
                <a:solidFill>
                  <a:srgbClr val="006FC0"/>
                </a:solidFill>
                <a:latin typeface="Verdana"/>
                <a:cs typeface="Verdana"/>
              </a:rPr>
              <a:t>preserves</a:t>
            </a:r>
            <a:r>
              <a:rPr sz="1050" spc="-45" dirty="0">
                <a:solidFill>
                  <a:srgbClr val="006FC0"/>
                </a:solidFill>
                <a:latin typeface="Verdana"/>
                <a:cs typeface="Verdana"/>
              </a:rPr>
              <a:t> </a:t>
            </a:r>
            <a:r>
              <a:rPr sz="1050" dirty="0">
                <a:solidFill>
                  <a:srgbClr val="006FC0"/>
                </a:solidFill>
                <a:latin typeface="Verdana"/>
                <a:cs typeface="Verdana"/>
              </a:rPr>
              <a:t>the</a:t>
            </a:r>
            <a:r>
              <a:rPr sz="1050" spc="-40" dirty="0">
                <a:solidFill>
                  <a:srgbClr val="006FC0"/>
                </a:solidFill>
                <a:latin typeface="Verdana"/>
                <a:cs typeface="Verdana"/>
              </a:rPr>
              <a:t> </a:t>
            </a:r>
            <a:r>
              <a:rPr sz="1050" spc="-5" dirty="0">
                <a:solidFill>
                  <a:srgbClr val="006FC0"/>
                </a:solidFill>
                <a:latin typeface="Verdana"/>
                <a:cs typeface="Verdana"/>
              </a:rPr>
              <a:t>meaning</a:t>
            </a:r>
            <a:r>
              <a:rPr sz="1050" spc="-55" dirty="0">
                <a:solidFill>
                  <a:srgbClr val="006FC0"/>
                </a:solidFill>
                <a:latin typeface="Verdana"/>
                <a:cs typeface="Verdana"/>
              </a:rPr>
              <a:t> </a:t>
            </a:r>
            <a:r>
              <a:rPr sz="1050" dirty="0">
                <a:solidFill>
                  <a:srgbClr val="006FC0"/>
                </a:solidFill>
                <a:latin typeface="Verdana"/>
                <a:cs typeface="Verdana"/>
              </a:rPr>
              <a:t>and</a:t>
            </a:r>
            <a:r>
              <a:rPr sz="1050" spc="-45" dirty="0">
                <a:solidFill>
                  <a:srgbClr val="006FC0"/>
                </a:solidFill>
                <a:latin typeface="Verdana"/>
                <a:cs typeface="Verdana"/>
              </a:rPr>
              <a:t> </a:t>
            </a:r>
            <a:r>
              <a:rPr sz="1050" dirty="0">
                <a:solidFill>
                  <a:srgbClr val="006FC0"/>
                </a:solidFill>
                <a:latin typeface="Verdana"/>
                <a:cs typeface="Verdana"/>
              </a:rPr>
              <a:t>context</a:t>
            </a:r>
            <a:r>
              <a:rPr sz="1050" spc="-55" dirty="0">
                <a:solidFill>
                  <a:srgbClr val="006FC0"/>
                </a:solidFill>
                <a:latin typeface="Verdana"/>
                <a:cs typeface="Verdana"/>
              </a:rPr>
              <a:t> </a:t>
            </a:r>
            <a:r>
              <a:rPr sz="1050" spc="-5" dirty="0">
                <a:solidFill>
                  <a:srgbClr val="006FC0"/>
                </a:solidFill>
                <a:latin typeface="Verdana"/>
                <a:cs typeface="Verdana"/>
              </a:rPr>
              <a:t>of</a:t>
            </a:r>
            <a:r>
              <a:rPr sz="1050" spc="5" dirty="0">
                <a:solidFill>
                  <a:srgbClr val="006FC0"/>
                </a:solidFill>
                <a:latin typeface="Verdana"/>
                <a:cs typeface="Verdana"/>
              </a:rPr>
              <a:t> </a:t>
            </a:r>
            <a:r>
              <a:rPr sz="1050" dirty="0">
                <a:solidFill>
                  <a:srgbClr val="006FC0"/>
                </a:solidFill>
                <a:latin typeface="Verdana"/>
                <a:cs typeface="Verdana"/>
              </a:rPr>
              <a:t>the</a:t>
            </a:r>
            <a:r>
              <a:rPr sz="1050" spc="-40" dirty="0">
                <a:solidFill>
                  <a:srgbClr val="006FC0"/>
                </a:solidFill>
                <a:latin typeface="Verdana"/>
                <a:cs typeface="Verdana"/>
              </a:rPr>
              <a:t> </a:t>
            </a:r>
            <a:r>
              <a:rPr sz="1050" spc="-5" dirty="0">
                <a:solidFill>
                  <a:srgbClr val="006FC0"/>
                </a:solidFill>
                <a:latin typeface="Verdana"/>
                <a:cs typeface="Verdana"/>
              </a:rPr>
              <a:t>words.</a:t>
            </a:r>
            <a:endParaRPr sz="1050" dirty="0">
              <a:latin typeface="Verdana"/>
              <a:cs typeface="Verdana"/>
            </a:endParaRPr>
          </a:p>
          <a:p>
            <a:pPr>
              <a:lnSpc>
                <a:spcPct val="100000"/>
              </a:lnSpc>
              <a:spcBef>
                <a:spcPts val="35"/>
              </a:spcBef>
            </a:pPr>
            <a:endParaRPr sz="1150" dirty="0">
              <a:latin typeface="Verdana"/>
              <a:cs typeface="Verdana"/>
            </a:endParaRPr>
          </a:p>
          <a:p>
            <a:pPr marL="241300" indent="-228600">
              <a:lnSpc>
                <a:spcPct val="100000"/>
              </a:lnSpc>
              <a:buAutoNum type="arabicPeriod" startAt="6"/>
              <a:tabLst>
                <a:tab pos="241300" algn="l"/>
              </a:tabLst>
            </a:pPr>
            <a:r>
              <a:rPr sz="1200" b="1" spc="-5" dirty="0">
                <a:solidFill>
                  <a:srgbClr val="CC0000"/>
                </a:solidFill>
                <a:latin typeface="Verdana"/>
                <a:cs typeface="Verdana"/>
              </a:rPr>
              <a:t>Dimensionality</a:t>
            </a:r>
            <a:r>
              <a:rPr sz="1200" b="1" spc="-70" dirty="0">
                <a:solidFill>
                  <a:srgbClr val="CC0000"/>
                </a:solidFill>
                <a:latin typeface="Verdana"/>
                <a:cs typeface="Verdana"/>
              </a:rPr>
              <a:t> </a:t>
            </a:r>
            <a:r>
              <a:rPr sz="1200" b="1" spc="-5" dirty="0">
                <a:solidFill>
                  <a:srgbClr val="CC0000"/>
                </a:solidFill>
                <a:latin typeface="Verdana"/>
                <a:cs typeface="Verdana"/>
              </a:rPr>
              <a:t>reduction</a:t>
            </a:r>
            <a:r>
              <a:rPr sz="1200" b="1" spc="-70" dirty="0">
                <a:solidFill>
                  <a:srgbClr val="CC0000"/>
                </a:solidFill>
                <a:latin typeface="Verdana"/>
                <a:cs typeface="Verdana"/>
              </a:rPr>
              <a:t> </a:t>
            </a:r>
            <a:r>
              <a:rPr sz="1200" dirty="0">
                <a:solidFill>
                  <a:srgbClr val="006FC0"/>
                </a:solidFill>
                <a:latin typeface="Verdana"/>
                <a:cs typeface="Verdana"/>
              </a:rPr>
              <a:t>–</a:t>
            </a:r>
            <a:r>
              <a:rPr sz="1200" spc="-15" dirty="0">
                <a:solidFill>
                  <a:srgbClr val="006FC0"/>
                </a:solidFill>
                <a:latin typeface="Verdana"/>
                <a:cs typeface="Verdana"/>
              </a:rPr>
              <a:t> </a:t>
            </a:r>
            <a:r>
              <a:rPr sz="1200" dirty="0">
                <a:solidFill>
                  <a:srgbClr val="006FC0"/>
                </a:solidFill>
                <a:latin typeface="Verdana"/>
                <a:cs typeface="Verdana"/>
              </a:rPr>
              <a:t>PCA</a:t>
            </a:r>
            <a:endParaRPr sz="1200" dirty="0">
              <a:latin typeface="Verdana"/>
              <a:cs typeface="Verdana"/>
            </a:endParaRPr>
          </a:p>
          <a:p>
            <a:pPr marL="697865" marR="57150" lvl="1" indent="-228600">
              <a:lnSpc>
                <a:spcPct val="100000"/>
              </a:lnSpc>
              <a:spcBef>
                <a:spcPts val="10"/>
              </a:spcBef>
              <a:buFont typeface="Arial MT"/>
              <a:buChar char="•"/>
              <a:tabLst>
                <a:tab pos="697865" algn="l"/>
                <a:tab pos="698500" algn="l"/>
              </a:tabLst>
            </a:pPr>
            <a:r>
              <a:rPr sz="1050" spc="-5" dirty="0">
                <a:solidFill>
                  <a:srgbClr val="006FC0"/>
                </a:solidFill>
                <a:latin typeface="Verdana"/>
                <a:cs typeface="Verdana"/>
              </a:rPr>
              <a:t>Dimensionality reduction is </a:t>
            </a:r>
            <a:r>
              <a:rPr sz="1050" dirty="0">
                <a:solidFill>
                  <a:srgbClr val="006FC0"/>
                </a:solidFill>
                <a:latin typeface="Verdana"/>
                <a:cs typeface="Verdana"/>
              </a:rPr>
              <a:t>the </a:t>
            </a:r>
            <a:r>
              <a:rPr sz="1050" spc="-5" dirty="0">
                <a:solidFill>
                  <a:srgbClr val="006FC0"/>
                </a:solidFill>
                <a:latin typeface="Verdana"/>
                <a:cs typeface="Verdana"/>
              </a:rPr>
              <a:t>process of </a:t>
            </a:r>
            <a:r>
              <a:rPr sz="1050" spc="-5" dirty="0" smtClean="0">
                <a:solidFill>
                  <a:srgbClr val="006FC0"/>
                </a:solidFill>
                <a:latin typeface="Verdana"/>
                <a:cs typeface="Verdana"/>
              </a:rPr>
              <a:t>decreasing </a:t>
            </a:r>
            <a:r>
              <a:rPr sz="1050" dirty="0">
                <a:solidFill>
                  <a:srgbClr val="006FC0"/>
                </a:solidFill>
                <a:latin typeface="Verdana"/>
                <a:cs typeface="Verdana"/>
              </a:rPr>
              <a:t>the </a:t>
            </a:r>
            <a:r>
              <a:rPr sz="1050" spc="-5" dirty="0">
                <a:solidFill>
                  <a:srgbClr val="006FC0"/>
                </a:solidFill>
                <a:latin typeface="Verdana"/>
                <a:cs typeface="Verdana"/>
              </a:rPr>
              <a:t>number of features or dimensions </a:t>
            </a:r>
            <a:r>
              <a:rPr sz="1050" dirty="0">
                <a:solidFill>
                  <a:srgbClr val="006FC0"/>
                </a:solidFill>
                <a:latin typeface="Verdana"/>
                <a:cs typeface="Verdana"/>
              </a:rPr>
              <a:t>in a </a:t>
            </a:r>
            <a:r>
              <a:rPr sz="1050" spc="-5" dirty="0">
                <a:solidFill>
                  <a:srgbClr val="006FC0"/>
                </a:solidFill>
                <a:latin typeface="Verdana"/>
                <a:cs typeface="Verdana"/>
              </a:rPr>
              <a:t>dataset while </a:t>
            </a:r>
            <a:r>
              <a:rPr sz="1050" dirty="0">
                <a:solidFill>
                  <a:srgbClr val="006FC0"/>
                </a:solidFill>
                <a:latin typeface="Verdana"/>
                <a:cs typeface="Verdana"/>
              </a:rPr>
              <a:t> </a:t>
            </a:r>
            <a:r>
              <a:rPr sz="1050" spc="-5" dirty="0">
                <a:solidFill>
                  <a:srgbClr val="006FC0"/>
                </a:solidFill>
                <a:latin typeface="Verdana"/>
                <a:cs typeface="Verdana"/>
              </a:rPr>
              <a:t>preserving</a:t>
            </a:r>
            <a:r>
              <a:rPr sz="1050" spc="-55" dirty="0">
                <a:solidFill>
                  <a:srgbClr val="006FC0"/>
                </a:solidFill>
                <a:latin typeface="Verdana"/>
                <a:cs typeface="Verdana"/>
              </a:rPr>
              <a:t> </a:t>
            </a:r>
            <a:r>
              <a:rPr sz="1050" dirty="0">
                <a:solidFill>
                  <a:srgbClr val="006FC0"/>
                </a:solidFill>
                <a:latin typeface="Verdana"/>
                <a:cs typeface="Verdana"/>
              </a:rPr>
              <a:t>as</a:t>
            </a:r>
            <a:r>
              <a:rPr sz="1050" spc="-10" dirty="0">
                <a:solidFill>
                  <a:srgbClr val="006FC0"/>
                </a:solidFill>
                <a:latin typeface="Verdana"/>
                <a:cs typeface="Verdana"/>
              </a:rPr>
              <a:t> </a:t>
            </a:r>
            <a:r>
              <a:rPr sz="1050" dirty="0">
                <a:solidFill>
                  <a:srgbClr val="006FC0"/>
                </a:solidFill>
                <a:latin typeface="Verdana"/>
                <a:cs typeface="Verdana"/>
              </a:rPr>
              <a:t>much</a:t>
            </a:r>
            <a:r>
              <a:rPr sz="1050" spc="-30" dirty="0">
                <a:solidFill>
                  <a:srgbClr val="006FC0"/>
                </a:solidFill>
                <a:latin typeface="Verdana"/>
                <a:cs typeface="Verdana"/>
              </a:rPr>
              <a:t> </a:t>
            </a:r>
            <a:r>
              <a:rPr sz="1050" spc="-5" dirty="0">
                <a:solidFill>
                  <a:srgbClr val="006FC0"/>
                </a:solidFill>
                <a:latin typeface="Verdana"/>
                <a:cs typeface="Verdana"/>
              </a:rPr>
              <a:t>information</a:t>
            </a:r>
            <a:r>
              <a:rPr sz="1050" spc="-45" dirty="0">
                <a:solidFill>
                  <a:srgbClr val="006FC0"/>
                </a:solidFill>
                <a:latin typeface="Verdana"/>
                <a:cs typeface="Verdana"/>
              </a:rPr>
              <a:t> </a:t>
            </a:r>
            <a:r>
              <a:rPr sz="1050" dirty="0">
                <a:solidFill>
                  <a:srgbClr val="006FC0"/>
                </a:solidFill>
                <a:latin typeface="Verdana"/>
                <a:cs typeface="Verdana"/>
              </a:rPr>
              <a:t>as</a:t>
            </a:r>
            <a:r>
              <a:rPr sz="1050" spc="-10" dirty="0">
                <a:solidFill>
                  <a:srgbClr val="006FC0"/>
                </a:solidFill>
                <a:latin typeface="Verdana"/>
                <a:cs typeface="Verdana"/>
              </a:rPr>
              <a:t> </a:t>
            </a:r>
            <a:r>
              <a:rPr sz="1050" spc="-5" dirty="0">
                <a:solidFill>
                  <a:srgbClr val="006FC0"/>
                </a:solidFill>
                <a:latin typeface="Verdana"/>
                <a:cs typeface="Verdana"/>
              </a:rPr>
              <a:t>possible.</a:t>
            </a:r>
            <a:r>
              <a:rPr sz="1050" spc="-30" dirty="0">
                <a:solidFill>
                  <a:srgbClr val="006FC0"/>
                </a:solidFill>
                <a:latin typeface="Verdana"/>
                <a:cs typeface="Verdana"/>
              </a:rPr>
              <a:t> </a:t>
            </a:r>
            <a:r>
              <a:rPr sz="1050" dirty="0">
                <a:solidFill>
                  <a:srgbClr val="006FC0"/>
                </a:solidFill>
                <a:latin typeface="Verdana"/>
                <a:cs typeface="Verdana"/>
              </a:rPr>
              <a:t>As</a:t>
            </a:r>
            <a:r>
              <a:rPr sz="1050" spc="-15" dirty="0">
                <a:solidFill>
                  <a:srgbClr val="006FC0"/>
                </a:solidFill>
                <a:latin typeface="Verdana"/>
                <a:cs typeface="Verdana"/>
              </a:rPr>
              <a:t> </a:t>
            </a:r>
            <a:r>
              <a:rPr sz="1050" spc="-5" dirty="0">
                <a:solidFill>
                  <a:srgbClr val="006FC0"/>
                </a:solidFill>
                <a:latin typeface="Verdana"/>
                <a:cs typeface="Verdana"/>
              </a:rPr>
              <a:t>high-dimensional</a:t>
            </a:r>
            <a:r>
              <a:rPr sz="1050" spc="-40" dirty="0">
                <a:solidFill>
                  <a:srgbClr val="006FC0"/>
                </a:solidFill>
                <a:latin typeface="Verdana"/>
                <a:cs typeface="Verdana"/>
              </a:rPr>
              <a:t> </a:t>
            </a:r>
            <a:r>
              <a:rPr sz="1050" spc="-5" dirty="0">
                <a:solidFill>
                  <a:srgbClr val="006FC0"/>
                </a:solidFill>
                <a:latin typeface="Verdana"/>
                <a:cs typeface="Verdana"/>
              </a:rPr>
              <a:t>datasets</a:t>
            </a:r>
            <a:r>
              <a:rPr sz="1050" spc="-25" dirty="0">
                <a:solidFill>
                  <a:srgbClr val="006FC0"/>
                </a:solidFill>
                <a:latin typeface="Verdana"/>
                <a:cs typeface="Verdana"/>
              </a:rPr>
              <a:t> </a:t>
            </a:r>
            <a:r>
              <a:rPr sz="1050" dirty="0">
                <a:solidFill>
                  <a:srgbClr val="006FC0"/>
                </a:solidFill>
                <a:latin typeface="Verdana"/>
                <a:cs typeface="Verdana"/>
              </a:rPr>
              <a:t>can</a:t>
            </a:r>
            <a:r>
              <a:rPr sz="1050" spc="-35" dirty="0">
                <a:solidFill>
                  <a:srgbClr val="006FC0"/>
                </a:solidFill>
                <a:latin typeface="Verdana"/>
                <a:cs typeface="Verdana"/>
              </a:rPr>
              <a:t> </a:t>
            </a:r>
            <a:r>
              <a:rPr sz="1050" smtClean="0">
                <a:solidFill>
                  <a:srgbClr val="006FC0"/>
                </a:solidFill>
                <a:latin typeface="Verdana"/>
                <a:cs typeface="Verdana"/>
              </a:rPr>
              <a:t>be</a:t>
            </a:r>
            <a:r>
              <a:rPr lang="en-US" sz="1050" smtClean="0">
                <a:solidFill>
                  <a:srgbClr val="006FC0"/>
                </a:solidFill>
                <a:latin typeface="Verdana"/>
                <a:cs typeface="Verdana"/>
              </a:rPr>
              <a:t> </a:t>
            </a:r>
            <a:r>
              <a:rPr sz="1050" spc="-5" smtClean="0">
                <a:solidFill>
                  <a:srgbClr val="006FC0"/>
                </a:solidFill>
                <a:latin typeface="Verdana"/>
                <a:cs typeface="Verdana"/>
              </a:rPr>
              <a:t>hard</a:t>
            </a:r>
            <a:r>
              <a:rPr lang="en-US" sz="1050" spc="-5" smtClean="0">
                <a:solidFill>
                  <a:srgbClr val="006FC0"/>
                </a:solidFill>
                <a:latin typeface="Verdana"/>
                <a:cs typeface="Verdana"/>
              </a:rPr>
              <a:t> </a:t>
            </a:r>
            <a:r>
              <a:rPr sz="1050" smtClean="0">
                <a:solidFill>
                  <a:srgbClr val="006FC0"/>
                </a:solidFill>
                <a:latin typeface="Verdana"/>
                <a:cs typeface="Verdana"/>
              </a:rPr>
              <a:t>to</a:t>
            </a:r>
            <a:r>
              <a:rPr sz="1050" spc="-20" smtClean="0">
                <a:solidFill>
                  <a:srgbClr val="006FC0"/>
                </a:solidFill>
                <a:latin typeface="Verdana"/>
                <a:cs typeface="Verdana"/>
              </a:rPr>
              <a:t> </a:t>
            </a:r>
            <a:r>
              <a:rPr sz="1050" spc="-5" dirty="0">
                <a:solidFill>
                  <a:srgbClr val="006FC0"/>
                </a:solidFill>
                <a:latin typeface="Verdana"/>
                <a:cs typeface="Verdana"/>
              </a:rPr>
              <a:t>work</a:t>
            </a:r>
            <a:r>
              <a:rPr sz="1050" spc="-15" dirty="0">
                <a:solidFill>
                  <a:srgbClr val="006FC0"/>
                </a:solidFill>
                <a:latin typeface="Verdana"/>
                <a:cs typeface="Verdana"/>
              </a:rPr>
              <a:t> </a:t>
            </a:r>
            <a:r>
              <a:rPr sz="1050" dirty="0">
                <a:solidFill>
                  <a:srgbClr val="006FC0"/>
                </a:solidFill>
                <a:latin typeface="Verdana"/>
                <a:cs typeface="Verdana"/>
              </a:rPr>
              <a:t>with</a:t>
            </a:r>
            <a:r>
              <a:rPr sz="1050" spc="-25" dirty="0">
                <a:solidFill>
                  <a:srgbClr val="006FC0"/>
                </a:solidFill>
                <a:latin typeface="Verdana"/>
                <a:cs typeface="Verdana"/>
              </a:rPr>
              <a:t> </a:t>
            </a:r>
            <a:r>
              <a:rPr sz="1050" dirty="0">
                <a:solidFill>
                  <a:srgbClr val="006FC0"/>
                </a:solidFill>
                <a:latin typeface="Verdana"/>
                <a:cs typeface="Verdana"/>
              </a:rPr>
              <a:t>and</a:t>
            </a:r>
            <a:r>
              <a:rPr sz="1050" spc="-35" dirty="0">
                <a:solidFill>
                  <a:srgbClr val="006FC0"/>
                </a:solidFill>
                <a:latin typeface="Verdana"/>
                <a:cs typeface="Verdana"/>
              </a:rPr>
              <a:t> </a:t>
            </a:r>
            <a:r>
              <a:rPr sz="1050" dirty="0">
                <a:solidFill>
                  <a:srgbClr val="006FC0"/>
                </a:solidFill>
                <a:latin typeface="Verdana"/>
                <a:cs typeface="Verdana"/>
              </a:rPr>
              <a:t>can </a:t>
            </a:r>
            <a:r>
              <a:rPr sz="1050" spc="-355" dirty="0">
                <a:solidFill>
                  <a:srgbClr val="006FC0"/>
                </a:solidFill>
                <a:latin typeface="Verdana"/>
                <a:cs typeface="Verdana"/>
              </a:rPr>
              <a:t> </a:t>
            </a:r>
            <a:r>
              <a:rPr sz="1050" spc="-5" dirty="0">
                <a:solidFill>
                  <a:srgbClr val="006FC0"/>
                </a:solidFill>
                <a:latin typeface="Verdana"/>
                <a:cs typeface="Verdana"/>
              </a:rPr>
              <a:t>sometimes</a:t>
            </a:r>
            <a:r>
              <a:rPr sz="1050" spc="-45" dirty="0">
                <a:solidFill>
                  <a:srgbClr val="006FC0"/>
                </a:solidFill>
                <a:latin typeface="Verdana"/>
                <a:cs typeface="Verdana"/>
              </a:rPr>
              <a:t> </a:t>
            </a:r>
            <a:r>
              <a:rPr sz="1050" dirty="0">
                <a:solidFill>
                  <a:srgbClr val="006FC0"/>
                </a:solidFill>
                <a:latin typeface="Verdana"/>
                <a:cs typeface="Verdana"/>
              </a:rPr>
              <a:t>suffer</a:t>
            </a:r>
            <a:r>
              <a:rPr sz="1050" spc="-30" dirty="0">
                <a:solidFill>
                  <a:srgbClr val="006FC0"/>
                </a:solidFill>
                <a:latin typeface="Verdana"/>
                <a:cs typeface="Verdana"/>
              </a:rPr>
              <a:t> </a:t>
            </a:r>
            <a:r>
              <a:rPr sz="1050" dirty="0">
                <a:solidFill>
                  <a:srgbClr val="006FC0"/>
                </a:solidFill>
                <a:latin typeface="Verdana"/>
                <a:cs typeface="Verdana"/>
              </a:rPr>
              <a:t>from</a:t>
            </a:r>
            <a:r>
              <a:rPr sz="1050" spc="-30" dirty="0">
                <a:solidFill>
                  <a:srgbClr val="006FC0"/>
                </a:solidFill>
                <a:latin typeface="Verdana"/>
                <a:cs typeface="Verdana"/>
              </a:rPr>
              <a:t> </a:t>
            </a:r>
            <a:r>
              <a:rPr sz="1050" dirty="0">
                <a:solidFill>
                  <a:srgbClr val="006FC0"/>
                </a:solidFill>
                <a:latin typeface="Verdana"/>
                <a:cs typeface="Verdana"/>
              </a:rPr>
              <a:t>the</a:t>
            </a:r>
            <a:r>
              <a:rPr sz="1050" spc="-40" dirty="0">
                <a:solidFill>
                  <a:srgbClr val="006FC0"/>
                </a:solidFill>
                <a:latin typeface="Verdana"/>
                <a:cs typeface="Verdana"/>
              </a:rPr>
              <a:t> </a:t>
            </a:r>
            <a:r>
              <a:rPr sz="1050" dirty="0">
                <a:solidFill>
                  <a:srgbClr val="006FC0"/>
                </a:solidFill>
                <a:latin typeface="Verdana"/>
                <a:cs typeface="Verdana"/>
              </a:rPr>
              <a:t>curse</a:t>
            </a:r>
            <a:r>
              <a:rPr sz="1050" spc="-40" dirty="0">
                <a:solidFill>
                  <a:srgbClr val="006FC0"/>
                </a:solidFill>
                <a:latin typeface="Verdana"/>
                <a:cs typeface="Verdana"/>
              </a:rPr>
              <a:t> </a:t>
            </a:r>
            <a:r>
              <a:rPr sz="1050" spc="-5" dirty="0">
                <a:solidFill>
                  <a:srgbClr val="006FC0"/>
                </a:solidFill>
                <a:latin typeface="Verdana"/>
                <a:cs typeface="Verdana"/>
              </a:rPr>
              <a:t>of</a:t>
            </a:r>
            <a:r>
              <a:rPr sz="1050" spc="-10" dirty="0">
                <a:solidFill>
                  <a:srgbClr val="006FC0"/>
                </a:solidFill>
                <a:latin typeface="Verdana"/>
                <a:cs typeface="Verdana"/>
              </a:rPr>
              <a:t> </a:t>
            </a:r>
            <a:r>
              <a:rPr sz="1050" spc="-5" dirty="0">
                <a:solidFill>
                  <a:srgbClr val="006FC0"/>
                </a:solidFill>
                <a:latin typeface="Verdana"/>
                <a:cs typeface="Verdana"/>
              </a:rPr>
              <a:t>dimensionality.</a:t>
            </a:r>
            <a:endParaRPr sz="1050" dirty="0">
              <a:latin typeface="Verdana"/>
              <a:cs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9376" y="233553"/>
            <a:ext cx="3922395" cy="299720"/>
          </a:xfrm>
          <a:prstGeom prst="rect">
            <a:avLst/>
          </a:prstGeom>
        </p:spPr>
        <p:txBody>
          <a:bodyPr vert="horz" wrap="square" lIns="0" tIns="12700" rIns="0" bIns="0" rtlCol="0">
            <a:spAutoFit/>
          </a:bodyPr>
          <a:lstStyle/>
          <a:p>
            <a:pPr marL="12700">
              <a:lnSpc>
                <a:spcPct val="100000"/>
              </a:lnSpc>
              <a:spcBef>
                <a:spcPts val="100"/>
              </a:spcBef>
            </a:pPr>
            <a:r>
              <a:rPr sz="1800" spc="-5" dirty="0"/>
              <a:t>Principle</a:t>
            </a:r>
            <a:r>
              <a:rPr sz="1800" spc="-45" dirty="0"/>
              <a:t> </a:t>
            </a:r>
            <a:r>
              <a:rPr sz="1800" spc="-5" dirty="0"/>
              <a:t>Component</a:t>
            </a:r>
            <a:r>
              <a:rPr sz="1800" spc="-45" dirty="0"/>
              <a:t> </a:t>
            </a:r>
            <a:r>
              <a:rPr sz="1800" spc="-5" dirty="0"/>
              <a:t>Analysis:</a:t>
            </a:r>
            <a:endParaRPr sz="1800"/>
          </a:p>
        </p:txBody>
      </p:sp>
      <p:sp>
        <p:nvSpPr>
          <p:cNvPr id="3" name="object 3"/>
          <p:cNvSpPr txBox="1"/>
          <p:nvPr/>
        </p:nvSpPr>
        <p:spPr>
          <a:xfrm>
            <a:off x="1061719" y="3569589"/>
            <a:ext cx="6895465" cy="1123315"/>
          </a:xfrm>
          <a:prstGeom prst="rect">
            <a:avLst/>
          </a:prstGeom>
        </p:spPr>
        <p:txBody>
          <a:bodyPr vert="horz" wrap="square" lIns="0" tIns="12700" rIns="0" bIns="0" rtlCol="0">
            <a:spAutoFit/>
          </a:bodyPr>
          <a:lstStyle/>
          <a:p>
            <a:pPr marL="184785" indent="-172720">
              <a:lnSpc>
                <a:spcPct val="100000"/>
              </a:lnSpc>
              <a:spcBef>
                <a:spcPts val="100"/>
              </a:spcBef>
              <a:buFont typeface="Arial MT"/>
              <a:buChar char="•"/>
              <a:tabLst>
                <a:tab pos="185420" algn="l"/>
              </a:tabLst>
            </a:pPr>
            <a:r>
              <a:rPr sz="1200" spc="-5" dirty="0">
                <a:solidFill>
                  <a:srgbClr val="006FC0"/>
                </a:solidFill>
                <a:latin typeface="Verdana"/>
                <a:cs typeface="Verdana"/>
              </a:rPr>
              <a:t>As you</a:t>
            </a:r>
            <a:r>
              <a:rPr sz="1200" spc="-20" dirty="0">
                <a:solidFill>
                  <a:srgbClr val="006FC0"/>
                </a:solidFill>
                <a:latin typeface="Verdana"/>
                <a:cs typeface="Verdana"/>
              </a:rPr>
              <a:t> </a:t>
            </a:r>
            <a:r>
              <a:rPr sz="1200" dirty="0">
                <a:solidFill>
                  <a:srgbClr val="006FC0"/>
                </a:solidFill>
                <a:latin typeface="Verdana"/>
                <a:cs typeface="Verdana"/>
              </a:rPr>
              <a:t>can</a:t>
            </a:r>
            <a:r>
              <a:rPr sz="1200" spc="-10" dirty="0">
                <a:solidFill>
                  <a:srgbClr val="006FC0"/>
                </a:solidFill>
                <a:latin typeface="Verdana"/>
                <a:cs typeface="Verdana"/>
              </a:rPr>
              <a:t> </a:t>
            </a:r>
            <a:r>
              <a:rPr sz="1200" spc="-5" dirty="0">
                <a:solidFill>
                  <a:srgbClr val="006FC0"/>
                </a:solidFill>
                <a:latin typeface="Verdana"/>
                <a:cs typeface="Verdana"/>
              </a:rPr>
              <a:t>see</a:t>
            </a:r>
            <a:r>
              <a:rPr sz="1200" spc="-25" dirty="0">
                <a:solidFill>
                  <a:srgbClr val="006FC0"/>
                </a:solidFill>
                <a:latin typeface="Verdana"/>
                <a:cs typeface="Verdana"/>
              </a:rPr>
              <a:t> </a:t>
            </a:r>
            <a:r>
              <a:rPr sz="1200" spc="-5" dirty="0">
                <a:solidFill>
                  <a:srgbClr val="006FC0"/>
                </a:solidFill>
                <a:latin typeface="Verdana"/>
                <a:cs typeface="Verdana"/>
              </a:rPr>
              <a:t>that </a:t>
            </a:r>
            <a:r>
              <a:rPr sz="1200" dirty="0">
                <a:solidFill>
                  <a:srgbClr val="006FC0"/>
                </a:solidFill>
                <a:latin typeface="Verdana"/>
                <a:cs typeface="Verdana"/>
              </a:rPr>
              <a:t>100%</a:t>
            </a:r>
            <a:r>
              <a:rPr sz="1200" spc="-50" dirty="0">
                <a:solidFill>
                  <a:srgbClr val="006FC0"/>
                </a:solidFill>
                <a:latin typeface="Verdana"/>
                <a:cs typeface="Verdana"/>
              </a:rPr>
              <a:t> </a:t>
            </a:r>
            <a:r>
              <a:rPr sz="1200" dirty="0">
                <a:solidFill>
                  <a:srgbClr val="006FC0"/>
                </a:solidFill>
                <a:latin typeface="Verdana"/>
                <a:cs typeface="Verdana"/>
              </a:rPr>
              <a:t>of</a:t>
            </a:r>
            <a:r>
              <a:rPr sz="1200" spc="-20" dirty="0">
                <a:solidFill>
                  <a:srgbClr val="006FC0"/>
                </a:solidFill>
                <a:latin typeface="Verdana"/>
                <a:cs typeface="Verdana"/>
              </a:rPr>
              <a:t> </a:t>
            </a:r>
            <a:r>
              <a:rPr sz="1200" spc="-5" dirty="0">
                <a:solidFill>
                  <a:srgbClr val="006FC0"/>
                </a:solidFill>
                <a:latin typeface="Verdana"/>
                <a:cs typeface="Verdana"/>
              </a:rPr>
              <a:t>the</a:t>
            </a:r>
            <a:r>
              <a:rPr sz="1200" dirty="0">
                <a:solidFill>
                  <a:srgbClr val="006FC0"/>
                </a:solidFill>
                <a:latin typeface="Verdana"/>
                <a:cs typeface="Verdana"/>
              </a:rPr>
              <a:t> </a:t>
            </a:r>
            <a:r>
              <a:rPr sz="1200" spc="-5" dirty="0">
                <a:solidFill>
                  <a:srgbClr val="006FC0"/>
                </a:solidFill>
                <a:latin typeface="Verdana"/>
                <a:cs typeface="Verdana"/>
              </a:rPr>
              <a:t>variance</a:t>
            </a:r>
            <a:r>
              <a:rPr sz="1200" spc="-35" dirty="0">
                <a:solidFill>
                  <a:srgbClr val="006FC0"/>
                </a:solidFill>
                <a:latin typeface="Verdana"/>
                <a:cs typeface="Verdana"/>
              </a:rPr>
              <a:t> </a:t>
            </a:r>
            <a:r>
              <a:rPr sz="1200" spc="-5" dirty="0">
                <a:solidFill>
                  <a:srgbClr val="006FC0"/>
                </a:solidFill>
                <a:latin typeface="Verdana"/>
                <a:cs typeface="Verdana"/>
              </a:rPr>
              <a:t>is</a:t>
            </a:r>
            <a:r>
              <a:rPr sz="1200" spc="-10" dirty="0">
                <a:solidFill>
                  <a:srgbClr val="006FC0"/>
                </a:solidFill>
                <a:latin typeface="Verdana"/>
                <a:cs typeface="Verdana"/>
              </a:rPr>
              <a:t> </a:t>
            </a:r>
            <a:r>
              <a:rPr sz="1200" spc="-5" dirty="0" smtClean="0">
                <a:solidFill>
                  <a:srgbClr val="006FC0"/>
                </a:solidFill>
                <a:latin typeface="Verdana"/>
                <a:cs typeface="Verdana"/>
              </a:rPr>
              <a:t>clarified</a:t>
            </a:r>
            <a:r>
              <a:rPr sz="1200" spc="-45" dirty="0" smtClean="0">
                <a:solidFill>
                  <a:srgbClr val="006FC0"/>
                </a:solidFill>
                <a:latin typeface="Verdana"/>
                <a:cs typeface="Verdana"/>
              </a:rPr>
              <a:t> </a:t>
            </a:r>
            <a:r>
              <a:rPr sz="1200" spc="-5" dirty="0">
                <a:solidFill>
                  <a:srgbClr val="006FC0"/>
                </a:solidFill>
                <a:latin typeface="Verdana"/>
                <a:cs typeface="Verdana"/>
              </a:rPr>
              <a:t>by about</a:t>
            </a:r>
            <a:r>
              <a:rPr sz="1200" spc="-20" dirty="0">
                <a:solidFill>
                  <a:srgbClr val="006FC0"/>
                </a:solidFill>
                <a:latin typeface="Verdana"/>
                <a:cs typeface="Verdana"/>
              </a:rPr>
              <a:t> </a:t>
            </a:r>
            <a:r>
              <a:rPr sz="1200" dirty="0">
                <a:solidFill>
                  <a:srgbClr val="006FC0"/>
                </a:solidFill>
                <a:latin typeface="Verdana"/>
                <a:cs typeface="Verdana"/>
              </a:rPr>
              <a:t>~7500</a:t>
            </a:r>
            <a:r>
              <a:rPr sz="1200" spc="-35" dirty="0">
                <a:solidFill>
                  <a:srgbClr val="006FC0"/>
                </a:solidFill>
                <a:latin typeface="Verdana"/>
                <a:cs typeface="Verdana"/>
              </a:rPr>
              <a:t> </a:t>
            </a:r>
            <a:r>
              <a:rPr sz="1200" spc="-5" dirty="0">
                <a:solidFill>
                  <a:srgbClr val="006FC0"/>
                </a:solidFill>
                <a:latin typeface="Verdana"/>
                <a:cs typeface="Verdana"/>
              </a:rPr>
              <a:t>components.</a:t>
            </a:r>
            <a:endParaRPr sz="1200" dirty="0">
              <a:latin typeface="Verdana"/>
              <a:cs typeface="Verdana"/>
            </a:endParaRPr>
          </a:p>
          <a:p>
            <a:pPr>
              <a:lnSpc>
                <a:spcPct val="100000"/>
              </a:lnSpc>
              <a:spcBef>
                <a:spcPts val="40"/>
              </a:spcBef>
              <a:buClr>
                <a:srgbClr val="006FC0"/>
              </a:buClr>
              <a:buFont typeface="Arial MT"/>
              <a:buChar char="•"/>
            </a:pPr>
            <a:endParaRPr sz="1150" dirty="0">
              <a:latin typeface="Verdana"/>
              <a:cs typeface="Verdana"/>
            </a:endParaRPr>
          </a:p>
          <a:p>
            <a:pPr marL="184785" indent="-172720">
              <a:lnSpc>
                <a:spcPct val="100000"/>
              </a:lnSpc>
              <a:buFont typeface="Arial MT"/>
              <a:buChar char="•"/>
              <a:tabLst>
                <a:tab pos="185420" algn="l"/>
              </a:tabLst>
            </a:pPr>
            <a:r>
              <a:rPr sz="1200" spc="-10" dirty="0">
                <a:solidFill>
                  <a:srgbClr val="006FC0"/>
                </a:solidFill>
                <a:latin typeface="Verdana"/>
                <a:cs typeface="Verdana"/>
              </a:rPr>
              <a:t>Also,</a:t>
            </a:r>
            <a:r>
              <a:rPr sz="1200" spc="-35" dirty="0">
                <a:solidFill>
                  <a:srgbClr val="006FC0"/>
                </a:solidFill>
                <a:latin typeface="Verdana"/>
                <a:cs typeface="Verdana"/>
              </a:rPr>
              <a:t> </a:t>
            </a:r>
            <a:r>
              <a:rPr sz="1200" spc="-5" dirty="0">
                <a:solidFill>
                  <a:srgbClr val="006FC0"/>
                </a:solidFill>
                <a:latin typeface="Verdana"/>
                <a:cs typeface="Verdana"/>
              </a:rPr>
              <a:t>more</a:t>
            </a:r>
            <a:r>
              <a:rPr sz="1200" spc="-35" dirty="0">
                <a:solidFill>
                  <a:srgbClr val="006FC0"/>
                </a:solidFill>
                <a:latin typeface="Verdana"/>
                <a:cs typeface="Verdana"/>
              </a:rPr>
              <a:t> </a:t>
            </a:r>
            <a:r>
              <a:rPr sz="1200" spc="-5" dirty="0">
                <a:solidFill>
                  <a:srgbClr val="006FC0"/>
                </a:solidFill>
                <a:latin typeface="Verdana"/>
                <a:cs typeface="Verdana"/>
              </a:rPr>
              <a:t>than </a:t>
            </a:r>
            <a:r>
              <a:rPr sz="1200" dirty="0">
                <a:solidFill>
                  <a:srgbClr val="006FC0"/>
                </a:solidFill>
                <a:latin typeface="Verdana"/>
                <a:cs typeface="Verdana"/>
              </a:rPr>
              <a:t>80%</a:t>
            </a:r>
            <a:r>
              <a:rPr sz="1200" spc="-25" dirty="0">
                <a:solidFill>
                  <a:srgbClr val="006FC0"/>
                </a:solidFill>
                <a:latin typeface="Verdana"/>
                <a:cs typeface="Verdana"/>
              </a:rPr>
              <a:t> </a:t>
            </a:r>
            <a:r>
              <a:rPr sz="1200" dirty="0">
                <a:solidFill>
                  <a:srgbClr val="006FC0"/>
                </a:solidFill>
                <a:latin typeface="Verdana"/>
                <a:cs typeface="Verdana"/>
              </a:rPr>
              <a:t>of</a:t>
            </a:r>
            <a:r>
              <a:rPr sz="1200" spc="-15" dirty="0">
                <a:solidFill>
                  <a:srgbClr val="006FC0"/>
                </a:solidFill>
                <a:latin typeface="Verdana"/>
                <a:cs typeface="Verdana"/>
              </a:rPr>
              <a:t> </a:t>
            </a:r>
            <a:r>
              <a:rPr sz="1200" spc="-5" dirty="0">
                <a:solidFill>
                  <a:srgbClr val="006FC0"/>
                </a:solidFill>
                <a:latin typeface="Verdana"/>
                <a:cs typeface="Verdana"/>
              </a:rPr>
              <a:t>the</a:t>
            </a:r>
            <a:r>
              <a:rPr sz="1200" spc="-10" dirty="0">
                <a:solidFill>
                  <a:srgbClr val="006FC0"/>
                </a:solidFill>
                <a:latin typeface="Verdana"/>
                <a:cs typeface="Verdana"/>
              </a:rPr>
              <a:t> </a:t>
            </a:r>
            <a:r>
              <a:rPr sz="1200" spc="-5" dirty="0">
                <a:solidFill>
                  <a:srgbClr val="006FC0"/>
                </a:solidFill>
                <a:latin typeface="Verdana"/>
                <a:cs typeface="Verdana"/>
              </a:rPr>
              <a:t>variance</a:t>
            </a:r>
            <a:r>
              <a:rPr sz="1200" spc="-35" dirty="0">
                <a:solidFill>
                  <a:srgbClr val="006FC0"/>
                </a:solidFill>
                <a:latin typeface="Verdana"/>
                <a:cs typeface="Verdana"/>
              </a:rPr>
              <a:t> </a:t>
            </a:r>
            <a:r>
              <a:rPr sz="1200" spc="-5" dirty="0">
                <a:solidFill>
                  <a:srgbClr val="006FC0"/>
                </a:solidFill>
                <a:latin typeface="Verdana"/>
                <a:cs typeface="Verdana"/>
              </a:rPr>
              <a:t>is</a:t>
            </a:r>
            <a:r>
              <a:rPr sz="1200" spc="-10" dirty="0">
                <a:solidFill>
                  <a:srgbClr val="006FC0"/>
                </a:solidFill>
                <a:latin typeface="Verdana"/>
                <a:cs typeface="Verdana"/>
              </a:rPr>
              <a:t> </a:t>
            </a:r>
            <a:r>
              <a:rPr sz="1200" spc="-5" dirty="0" smtClean="0">
                <a:solidFill>
                  <a:srgbClr val="006FC0"/>
                </a:solidFill>
                <a:latin typeface="Verdana"/>
                <a:cs typeface="Verdana"/>
              </a:rPr>
              <a:t>clarified</a:t>
            </a:r>
            <a:r>
              <a:rPr sz="1200" spc="-35" dirty="0" smtClean="0">
                <a:solidFill>
                  <a:srgbClr val="006FC0"/>
                </a:solidFill>
                <a:latin typeface="Verdana"/>
                <a:cs typeface="Verdana"/>
              </a:rPr>
              <a:t> </a:t>
            </a:r>
            <a:r>
              <a:rPr sz="1200" spc="-5" dirty="0">
                <a:solidFill>
                  <a:srgbClr val="006FC0"/>
                </a:solidFill>
                <a:latin typeface="Verdana"/>
                <a:cs typeface="Verdana"/>
              </a:rPr>
              <a:t>just</a:t>
            </a:r>
            <a:r>
              <a:rPr sz="1200" spc="-10" dirty="0">
                <a:solidFill>
                  <a:srgbClr val="006FC0"/>
                </a:solidFill>
                <a:latin typeface="Verdana"/>
                <a:cs typeface="Verdana"/>
              </a:rPr>
              <a:t> </a:t>
            </a:r>
            <a:r>
              <a:rPr sz="1200" spc="-5" dirty="0">
                <a:solidFill>
                  <a:srgbClr val="006FC0"/>
                </a:solidFill>
                <a:latin typeface="Verdana"/>
                <a:cs typeface="Verdana"/>
              </a:rPr>
              <a:t>by</a:t>
            </a:r>
            <a:r>
              <a:rPr sz="1200" dirty="0">
                <a:solidFill>
                  <a:srgbClr val="006FC0"/>
                </a:solidFill>
                <a:latin typeface="Verdana"/>
                <a:cs typeface="Verdana"/>
              </a:rPr>
              <a:t> 3000</a:t>
            </a:r>
            <a:r>
              <a:rPr sz="1200" spc="-35" dirty="0">
                <a:solidFill>
                  <a:srgbClr val="006FC0"/>
                </a:solidFill>
                <a:latin typeface="Verdana"/>
                <a:cs typeface="Verdana"/>
              </a:rPr>
              <a:t> </a:t>
            </a:r>
            <a:r>
              <a:rPr sz="1200" spc="-5" dirty="0">
                <a:solidFill>
                  <a:srgbClr val="006FC0"/>
                </a:solidFill>
                <a:latin typeface="Verdana"/>
                <a:cs typeface="Verdana"/>
              </a:rPr>
              <a:t>components.</a:t>
            </a:r>
            <a:endParaRPr sz="1200" dirty="0">
              <a:latin typeface="Verdana"/>
              <a:cs typeface="Verdana"/>
            </a:endParaRPr>
          </a:p>
          <a:p>
            <a:pPr>
              <a:lnSpc>
                <a:spcPct val="100000"/>
              </a:lnSpc>
              <a:spcBef>
                <a:spcPts val="45"/>
              </a:spcBef>
              <a:buClr>
                <a:srgbClr val="006FC0"/>
              </a:buClr>
              <a:buFont typeface="Arial MT"/>
              <a:buChar char="•"/>
            </a:pPr>
            <a:endParaRPr sz="1150" dirty="0">
              <a:latin typeface="Verdana"/>
              <a:cs typeface="Verdana"/>
            </a:endParaRPr>
          </a:p>
          <a:p>
            <a:pPr marL="184785" marR="5080" indent="-172720">
              <a:lnSpc>
                <a:spcPct val="100000"/>
              </a:lnSpc>
              <a:buFont typeface="Arial MT"/>
              <a:buChar char="•"/>
              <a:tabLst>
                <a:tab pos="185420" algn="l"/>
              </a:tabLst>
            </a:pPr>
            <a:r>
              <a:rPr sz="1200" spc="-5" dirty="0">
                <a:solidFill>
                  <a:srgbClr val="006FC0"/>
                </a:solidFill>
                <a:latin typeface="Verdana"/>
                <a:cs typeface="Verdana"/>
              </a:rPr>
              <a:t>Hence</a:t>
            </a:r>
            <a:r>
              <a:rPr sz="1200" spc="-30" dirty="0">
                <a:solidFill>
                  <a:srgbClr val="006FC0"/>
                </a:solidFill>
                <a:latin typeface="Verdana"/>
                <a:cs typeface="Verdana"/>
              </a:rPr>
              <a:t> </a:t>
            </a:r>
            <a:r>
              <a:rPr sz="1200" spc="-5" dirty="0">
                <a:solidFill>
                  <a:srgbClr val="006FC0"/>
                </a:solidFill>
                <a:latin typeface="Verdana"/>
                <a:cs typeface="Verdana"/>
              </a:rPr>
              <a:t>to</a:t>
            </a:r>
            <a:r>
              <a:rPr sz="1200" spc="-10" dirty="0">
                <a:solidFill>
                  <a:srgbClr val="006FC0"/>
                </a:solidFill>
                <a:latin typeface="Verdana"/>
                <a:cs typeface="Verdana"/>
              </a:rPr>
              <a:t> </a:t>
            </a:r>
            <a:r>
              <a:rPr sz="1200" spc="-5" dirty="0">
                <a:solidFill>
                  <a:srgbClr val="006FC0"/>
                </a:solidFill>
                <a:latin typeface="Verdana"/>
                <a:cs typeface="Verdana"/>
              </a:rPr>
              <a:t>simplify</a:t>
            </a:r>
            <a:r>
              <a:rPr sz="1200" spc="-30" dirty="0">
                <a:solidFill>
                  <a:srgbClr val="006FC0"/>
                </a:solidFill>
                <a:latin typeface="Verdana"/>
                <a:cs typeface="Verdana"/>
              </a:rPr>
              <a:t> </a:t>
            </a:r>
            <a:r>
              <a:rPr sz="1200" spc="-5" dirty="0">
                <a:solidFill>
                  <a:srgbClr val="006FC0"/>
                </a:solidFill>
                <a:latin typeface="Verdana"/>
                <a:cs typeface="Verdana"/>
              </a:rPr>
              <a:t>the model,</a:t>
            </a:r>
            <a:r>
              <a:rPr sz="1200" spc="-35" dirty="0">
                <a:solidFill>
                  <a:srgbClr val="006FC0"/>
                </a:solidFill>
                <a:latin typeface="Verdana"/>
                <a:cs typeface="Verdana"/>
              </a:rPr>
              <a:t> </a:t>
            </a:r>
            <a:r>
              <a:rPr sz="1200" spc="-5" dirty="0">
                <a:solidFill>
                  <a:srgbClr val="006FC0"/>
                </a:solidFill>
                <a:latin typeface="Verdana"/>
                <a:cs typeface="Verdana"/>
              </a:rPr>
              <a:t>and</a:t>
            </a:r>
            <a:r>
              <a:rPr sz="1200" dirty="0">
                <a:solidFill>
                  <a:srgbClr val="006FC0"/>
                </a:solidFill>
                <a:latin typeface="Verdana"/>
                <a:cs typeface="Verdana"/>
              </a:rPr>
              <a:t> </a:t>
            </a:r>
            <a:r>
              <a:rPr sz="1200" spc="-5" dirty="0" smtClean="0">
                <a:solidFill>
                  <a:srgbClr val="006FC0"/>
                </a:solidFill>
                <a:latin typeface="Verdana"/>
                <a:cs typeface="Verdana"/>
              </a:rPr>
              <a:t>decrease</a:t>
            </a:r>
            <a:r>
              <a:rPr sz="1200" spc="-30" dirty="0" smtClean="0">
                <a:solidFill>
                  <a:srgbClr val="006FC0"/>
                </a:solidFill>
                <a:latin typeface="Verdana"/>
                <a:cs typeface="Verdana"/>
              </a:rPr>
              <a:t> </a:t>
            </a:r>
            <a:r>
              <a:rPr sz="1200" spc="-15" dirty="0">
                <a:solidFill>
                  <a:srgbClr val="006FC0"/>
                </a:solidFill>
                <a:latin typeface="Verdana"/>
                <a:cs typeface="Verdana"/>
              </a:rPr>
              <a:t>dimensionality,</a:t>
            </a:r>
            <a:r>
              <a:rPr sz="1200" spc="-35" dirty="0">
                <a:solidFill>
                  <a:srgbClr val="006FC0"/>
                </a:solidFill>
                <a:latin typeface="Verdana"/>
                <a:cs typeface="Verdana"/>
              </a:rPr>
              <a:t> </a:t>
            </a:r>
            <a:r>
              <a:rPr sz="1200" spc="-5" dirty="0">
                <a:solidFill>
                  <a:srgbClr val="006FC0"/>
                </a:solidFill>
                <a:latin typeface="Verdana"/>
                <a:cs typeface="Verdana"/>
              </a:rPr>
              <a:t>we </a:t>
            </a:r>
            <a:r>
              <a:rPr sz="1200" spc="-10" dirty="0">
                <a:solidFill>
                  <a:srgbClr val="006FC0"/>
                </a:solidFill>
                <a:latin typeface="Verdana"/>
                <a:cs typeface="Verdana"/>
              </a:rPr>
              <a:t>take</a:t>
            </a:r>
            <a:r>
              <a:rPr sz="1200" spc="-5" dirty="0">
                <a:solidFill>
                  <a:srgbClr val="006FC0"/>
                </a:solidFill>
                <a:latin typeface="Verdana"/>
                <a:cs typeface="Verdana"/>
              </a:rPr>
              <a:t> top</a:t>
            </a:r>
            <a:r>
              <a:rPr sz="1200" dirty="0">
                <a:solidFill>
                  <a:srgbClr val="006FC0"/>
                </a:solidFill>
                <a:latin typeface="Verdana"/>
                <a:cs typeface="Verdana"/>
              </a:rPr>
              <a:t> 3000</a:t>
            </a:r>
            <a:r>
              <a:rPr sz="1200" spc="-40" dirty="0">
                <a:solidFill>
                  <a:srgbClr val="006FC0"/>
                </a:solidFill>
                <a:latin typeface="Verdana"/>
                <a:cs typeface="Verdana"/>
              </a:rPr>
              <a:t> </a:t>
            </a:r>
            <a:r>
              <a:rPr sz="1200" spc="-5" dirty="0">
                <a:solidFill>
                  <a:srgbClr val="006FC0"/>
                </a:solidFill>
                <a:latin typeface="Verdana"/>
                <a:cs typeface="Verdana"/>
              </a:rPr>
              <a:t>components, </a:t>
            </a:r>
            <a:r>
              <a:rPr sz="1200" spc="-405" dirty="0">
                <a:solidFill>
                  <a:srgbClr val="006FC0"/>
                </a:solidFill>
                <a:latin typeface="Verdana"/>
                <a:cs typeface="Verdana"/>
              </a:rPr>
              <a:t> </a:t>
            </a:r>
            <a:r>
              <a:rPr sz="1200" spc="-5" dirty="0">
                <a:solidFill>
                  <a:srgbClr val="006FC0"/>
                </a:solidFill>
                <a:latin typeface="Verdana"/>
                <a:cs typeface="Verdana"/>
              </a:rPr>
              <a:t>which</a:t>
            </a:r>
            <a:r>
              <a:rPr sz="1200" spc="-25" dirty="0">
                <a:solidFill>
                  <a:srgbClr val="006FC0"/>
                </a:solidFill>
                <a:latin typeface="Verdana"/>
                <a:cs typeface="Verdana"/>
              </a:rPr>
              <a:t> </a:t>
            </a:r>
            <a:r>
              <a:rPr sz="1200" spc="-5" dirty="0">
                <a:solidFill>
                  <a:srgbClr val="006FC0"/>
                </a:solidFill>
                <a:latin typeface="Verdana"/>
                <a:cs typeface="Verdana"/>
              </a:rPr>
              <a:t>will</a:t>
            </a:r>
            <a:r>
              <a:rPr sz="1200" spc="-20" dirty="0">
                <a:solidFill>
                  <a:srgbClr val="006FC0"/>
                </a:solidFill>
                <a:latin typeface="Verdana"/>
                <a:cs typeface="Verdana"/>
              </a:rPr>
              <a:t> </a:t>
            </a:r>
            <a:r>
              <a:rPr sz="1200" spc="-5">
                <a:solidFill>
                  <a:srgbClr val="006FC0"/>
                </a:solidFill>
                <a:latin typeface="Verdana"/>
                <a:cs typeface="Verdana"/>
              </a:rPr>
              <a:t>still</a:t>
            </a:r>
            <a:r>
              <a:rPr sz="1200" spc="-25">
                <a:solidFill>
                  <a:srgbClr val="006FC0"/>
                </a:solidFill>
                <a:latin typeface="Verdana"/>
                <a:cs typeface="Verdana"/>
              </a:rPr>
              <a:t> </a:t>
            </a:r>
            <a:r>
              <a:rPr sz="1200" spc="-10" smtClean="0">
                <a:solidFill>
                  <a:srgbClr val="006FC0"/>
                </a:solidFill>
                <a:latin typeface="Verdana"/>
                <a:cs typeface="Verdana"/>
              </a:rPr>
              <a:t> </a:t>
            </a:r>
            <a:r>
              <a:rPr sz="1200" spc="-5" smtClean="0">
                <a:solidFill>
                  <a:srgbClr val="006FC0"/>
                </a:solidFill>
                <a:latin typeface="Verdana"/>
                <a:cs typeface="Verdana"/>
              </a:rPr>
              <a:t>capable</a:t>
            </a:r>
            <a:r>
              <a:rPr sz="1200" spc="-20" smtClean="0">
                <a:solidFill>
                  <a:srgbClr val="006FC0"/>
                </a:solidFill>
                <a:latin typeface="Verdana"/>
                <a:cs typeface="Verdana"/>
              </a:rPr>
              <a:t> </a:t>
            </a:r>
            <a:r>
              <a:rPr sz="1200" spc="-5" dirty="0">
                <a:solidFill>
                  <a:srgbClr val="006FC0"/>
                </a:solidFill>
                <a:latin typeface="Verdana"/>
                <a:cs typeface="Verdana"/>
              </a:rPr>
              <a:t>to</a:t>
            </a:r>
            <a:r>
              <a:rPr sz="1200" spc="-15" dirty="0">
                <a:solidFill>
                  <a:srgbClr val="006FC0"/>
                </a:solidFill>
                <a:latin typeface="Verdana"/>
                <a:cs typeface="Verdana"/>
              </a:rPr>
              <a:t> </a:t>
            </a:r>
            <a:r>
              <a:rPr sz="1200" spc="-5" dirty="0">
                <a:solidFill>
                  <a:srgbClr val="006FC0"/>
                </a:solidFill>
                <a:latin typeface="Verdana"/>
                <a:cs typeface="Verdana"/>
              </a:rPr>
              <a:t>capture</a:t>
            </a:r>
            <a:r>
              <a:rPr sz="1200" spc="-20" dirty="0">
                <a:solidFill>
                  <a:srgbClr val="006FC0"/>
                </a:solidFill>
                <a:latin typeface="Verdana"/>
                <a:cs typeface="Verdana"/>
              </a:rPr>
              <a:t> </a:t>
            </a:r>
            <a:r>
              <a:rPr sz="1200" spc="-5" dirty="0">
                <a:solidFill>
                  <a:srgbClr val="006FC0"/>
                </a:solidFill>
                <a:latin typeface="Verdana"/>
                <a:cs typeface="Verdana"/>
              </a:rPr>
              <a:t>more</a:t>
            </a:r>
            <a:r>
              <a:rPr sz="1200" spc="-35" dirty="0">
                <a:solidFill>
                  <a:srgbClr val="006FC0"/>
                </a:solidFill>
                <a:latin typeface="Verdana"/>
                <a:cs typeface="Verdana"/>
              </a:rPr>
              <a:t> </a:t>
            </a:r>
            <a:r>
              <a:rPr sz="1200" spc="-5" dirty="0">
                <a:solidFill>
                  <a:srgbClr val="006FC0"/>
                </a:solidFill>
                <a:latin typeface="Verdana"/>
                <a:cs typeface="Verdana"/>
              </a:rPr>
              <a:t>than</a:t>
            </a:r>
            <a:r>
              <a:rPr sz="1200" dirty="0">
                <a:solidFill>
                  <a:srgbClr val="006FC0"/>
                </a:solidFill>
                <a:latin typeface="Verdana"/>
                <a:cs typeface="Verdana"/>
              </a:rPr>
              <a:t> 80%</a:t>
            </a:r>
            <a:r>
              <a:rPr sz="1200" spc="-35" dirty="0">
                <a:solidFill>
                  <a:srgbClr val="006FC0"/>
                </a:solidFill>
                <a:latin typeface="Verdana"/>
                <a:cs typeface="Verdana"/>
              </a:rPr>
              <a:t> </a:t>
            </a:r>
            <a:r>
              <a:rPr sz="1200">
                <a:solidFill>
                  <a:srgbClr val="006FC0"/>
                </a:solidFill>
                <a:latin typeface="Verdana"/>
                <a:cs typeface="Verdana"/>
              </a:rPr>
              <a:t>of</a:t>
            </a:r>
            <a:r>
              <a:rPr sz="1200" spc="-25">
                <a:solidFill>
                  <a:srgbClr val="006FC0"/>
                </a:solidFill>
                <a:latin typeface="Verdana"/>
                <a:cs typeface="Verdana"/>
              </a:rPr>
              <a:t> </a:t>
            </a:r>
            <a:r>
              <a:rPr sz="1200" spc="-5" smtClean="0">
                <a:solidFill>
                  <a:srgbClr val="006FC0"/>
                </a:solidFill>
                <a:latin typeface="Verdana"/>
                <a:cs typeface="Verdana"/>
              </a:rPr>
              <a:t>variance</a:t>
            </a:r>
            <a:r>
              <a:rPr lang="en-US" sz="1200" spc="-5" smtClean="0">
                <a:solidFill>
                  <a:srgbClr val="006FC0"/>
                </a:solidFill>
                <a:latin typeface="Verdana"/>
                <a:cs typeface="Verdana"/>
              </a:rPr>
              <a:t>.</a:t>
            </a:r>
            <a:endParaRPr sz="1200" dirty="0">
              <a:latin typeface="Verdana"/>
              <a:cs typeface="Verdana"/>
            </a:endParaRPr>
          </a:p>
        </p:txBody>
      </p:sp>
      <p:pic>
        <p:nvPicPr>
          <p:cNvPr id="4" name="object 4"/>
          <p:cNvPicPr/>
          <p:nvPr/>
        </p:nvPicPr>
        <p:blipFill>
          <a:blip r:embed="rId2" cstate="print"/>
          <a:stretch>
            <a:fillRect/>
          </a:stretch>
        </p:blipFill>
        <p:spPr>
          <a:xfrm>
            <a:off x="2207490" y="714604"/>
            <a:ext cx="4934128" cy="26322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5551" y="129032"/>
            <a:ext cx="2608580" cy="299720"/>
          </a:xfrm>
          <a:prstGeom prst="rect">
            <a:avLst/>
          </a:prstGeom>
        </p:spPr>
        <p:txBody>
          <a:bodyPr vert="horz" wrap="square" lIns="0" tIns="12700" rIns="0" bIns="0" rtlCol="0">
            <a:spAutoFit/>
          </a:bodyPr>
          <a:lstStyle/>
          <a:p>
            <a:pPr marL="12700">
              <a:lnSpc>
                <a:spcPct val="100000"/>
              </a:lnSpc>
              <a:spcBef>
                <a:spcPts val="100"/>
              </a:spcBef>
            </a:pPr>
            <a:r>
              <a:rPr sz="1800" dirty="0"/>
              <a:t>K-Means</a:t>
            </a:r>
            <a:r>
              <a:rPr sz="1800" spc="-114" dirty="0"/>
              <a:t> </a:t>
            </a:r>
            <a:r>
              <a:rPr sz="1800" spc="-5" dirty="0"/>
              <a:t>Clustering:</a:t>
            </a:r>
            <a:endParaRPr sz="1800"/>
          </a:p>
        </p:txBody>
      </p:sp>
      <p:sp>
        <p:nvSpPr>
          <p:cNvPr id="3" name="object 3"/>
          <p:cNvSpPr txBox="1"/>
          <p:nvPr/>
        </p:nvSpPr>
        <p:spPr>
          <a:xfrm>
            <a:off x="625551" y="612140"/>
            <a:ext cx="7746365" cy="473709"/>
          </a:xfrm>
          <a:prstGeom prst="rect">
            <a:avLst/>
          </a:prstGeom>
        </p:spPr>
        <p:txBody>
          <a:bodyPr vert="horz" wrap="square" lIns="0" tIns="18415" rIns="0" bIns="0" rtlCol="0">
            <a:spAutoFit/>
          </a:bodyPr>
          <a:lstStyle/>
          <a:p>
            <a:pPr marL="182880" marR="5080" indent="-170815">
              <a:lnSpc>
                <a:spcPct val="96600"/>
              </a:lnSpc>
              <a:spcBef>
                <a:spcPts val="145"/>
              </a:spcBef>
              <a:buSzPct val="133333"/>
              <a:buFont typeface="Arial MT"/>
              <a:buChar char="•"/>
              <a:tabLst>
                <a:tab pos="183515" algn="l"/>
              </a:tabLst>
            </a:pPr>
            <a:r>
              <a:rPr sz="1200" spc="-5" dirty="0">
                <a:solidFill>
                  <a:srgbClr val="006FC0"/>
                </a:solidFill>
                <a:latin typeface="Verdana"/>
                <a:cs typeface="Verdana"/>
              </a:rPr>
              <a:t>Visualizing</a:t>
            </a:r>
            <a:r>
              <a:rPr sz="1200" spc="-35" dirty="0">
                <a:solidFill>
                  <a:srgbClr val="006FC0"/>
                </a:solidFill>
                <a:latin typeface="Verdana"/>
                <a:cs typeface="Verdana"/>
              </a:rPr>
              <a:t> </a:t>
            </a:r>
            <a:r>
              <a:rPr sz="1200" spc="-5" dirty="0">
                <a:solidFill>
                  <a:srgbClr val="006FC0"/>
                </a:solidFill>
                <a:latin typeface="Verdana"/>
                <a:cs typeface="Verdana"/>
              </a:rPr>
              <a:t>the</a:t>
            </a:r>
            <a:r>
              <a:rPr sz="1200" spc="-10" dirty="0">
                <a:solidFill>
                  <a:srgbClr val="006FC0"/>
                </a:solidFill>
                <a:latin typeface="Verdana"/>
                <a:cs typeface="Verdana"/>
              </a:rPr>
              <a:t> </a:t>
            </a:r>
            <a:r>
              <a:rPr sz="1200" spc="-5" dirty="0">
                <a:solidFill>
                  <a:srgbClr val="006FC0"/>
                </a:solidFill>
                <a:latin typeface="Verdana"/>
                <a:cs typeface="Verdana"/>
              </a:rPr>
              <a:t>elbow</a:t>
            </a:r>
            <a:r>
              <a:rPr sz="1200" spc="-25" dirty="0">
                <a:solidFill>
                  <a:srgbClr val="006FC0"/>
                </a:solidFill>
                <a:latin typeface="Verdana"/>
                <a:cs typeface="Verdana"/>
              </a:rPr>
              <a:t> </a:t>
            </a:r>
            <a:r>
              <a:rPr sz="1200" spc="-5" dirty="0">
                <a:solidFill>
                  <a:srgbClr val="006FC0"/>
                </a:solidFill>
                <a:latin typeface="Verdana"/>
                <a:cs typeface="Verdana"/>
              </a:rPr>
              <a:t>curve</a:t>
            </a:r>
            <a:r>
              <a:rPr sz="1200" spc="-25" dirty="0">
                <a:solidFill>
                  <a:srgbClr val="006FC0"/>
                </a:solidFill>
                <a:latin typeface="Verdana"/>
                <a:cs typeface="Verdana"/>
              </a:rPr>
              <a:t> </a:t>
            </a:r>
            <a:r>
              <a:rPr sz="1200" spc="-5" dirty="0">
                <a:solidFill>
                  <a:srgbClr val="006FC0"/>
                </a:solidFill>
                <a:latin typeface="Verdana"/>
                <a:cs typeface="Verdana"/>
              </a:rPr>
              <a:t>and Silhouette</a:t>
            </a:r>
            <a:r>
              <a:rPr sz="1200" spc="-35" dirty="0">
                <a:solidFill>
                  <a:srgbClr val="006FC0"/>
                </a:solidFill>
                <a:latin typeface="Verdana"/>
                <a:cs typeface="Verdana"/>
              </a:rPr>
              <a:t> </a:t>
            </a:r>
            <a:r>
              <a:rPr sz="1200" dirty="0">
                <a:solidFill>
                  <a:srgbClr val="006FC0"/>
                </a:solidFill>
                <a:latin typeface="Verdana"/>
                <a:cs typeface="Verdana"/>
              </a:rPr>
              <a:t>score</a:t>
            </a:r>
            <a:r>
              <a:rPr sz="1200" spc="-35" dirty="0">
                <a:solidFill>
                  <a:srgbClr val="006FC0"/>
                </a:solidFill>
                <a:latin typeface="Verdana"/>
                <a:cs typeface="Verdana"/>
              </a:rPr>
              <a:t> </a:t>
            </a:r>
            <a:r>
              <a:rPr sz="1200" spc="-5" dirty="0">
                <a:solidFill>
                  <a:srgbClr val="006FC0"/>
                </a:solidFill>
                <a:latin typeface="Verdana"/>
                <a:cs typeface="Verdana"/>
              </a:rPr>
              <a:t>to</a:t>
            </a:r>
            <a:r>
              <a:rPr sz="1200" spc="-15" dirty="0">
                <a:solidFill>
                  <a:srgbClr val="006FC0"/>
                </a:solidFill>
                <a:latin typeface="Verdana"/>
                <a:cs typeface="Verdana"/>
              </a:rPr>
              <a:t> </a:t>
            </a:r>
            <a:r>
              <a:rPr sz="1200" spc="-5" dirty="0">
                <a:solidFill>
                  <a:srgbClr val="006FC0"/>
                </a:solidFill>
                <a:latin typeface="Verdana"/>
                <a:cs typeface="Verdana"/>
              </a:rPr>
              <a:t>decide</a:t>
            </a:r>
            <a:r>
              <a:rPr sz="1200" spc="-35" dirty="0">
                <a:solidFill>
                  <a:srgbClr val="006FC0"/>
                </a:solidFill>
                <a:latin typeface="Verdana"/>
                <a:cs typeface="Verdana"/>
              </a:rPr>
              <a:t> </a:t>
            </a:r>
            <a:r>
              <a:rPr sz="1200" dirty="0">
                <a:solidFill>
                  <a:srgbClr val="006FC0"/>
                </a:solidFill>
                <a:latin typeface="Verdana"/>
                <a:cs typeface="Verdana"/>
              </a:rPr>
              <a:t>on</a:t>
            </a:r>
            <a:r>
              <a:rPr sz="1200" spc="-20" dirty="0">
                <a:solidFill>
                  <a:srgbClr val="006FC0"/>
                </a:solidFill>
                <a:latin typeface="Verdana"/>
                <a:cs typeface="Verdana"/>
              </a:rPr>
              <a:t> </a:t>
            </a:r>
            <a:r>
              <a:rPr sz="1200" spc="-5" dirty="0">
                <a:solidFill>
                  <a:srgbClr val="006FC0"/>
                </a:solidFill>
                <a:latin typeface="Verdana"/>
                <a:cs typeface="Verdana"/>
              </a:rPr>
              <a:t>the</a:t>
            </a:r>
            <a:r>
              <a:rPr sz="1200" dirty="0">
                <a:solidFill>
                  <a:srgbClr val="006FC0"/>
                </a:solidFill>
                <a:latin typeface="Verdana"/>
                <a:cs typeface="Verdana"/>
              </a:rPr>
              <a:t> </a:t>
            </a:r>
            <a:r>
              <a:rPr sz="1200" spc="-5" dirty="0" smtClean="0">
                <a:solidFill>
                  <a:srgbClr val="006FC0"/>
                </a:solidFill>
                <a:latin typeface="Verdana"/>
                <a:cs typeface="Verdana"/>
              </a:rPr>
              <a:t>best</a:t>
            </a:r>
            <a:r>
              <a:rPr sz="1200" spc="-30" dirty="0" smtClean="0">
                <a:solidFill>
                  <a:srgbClr val="006FC0"/>
                </a:solidFill>
                <a:latin typeface="Verdana"/>
                <a:cs typeface="Verdana"/>
              </a:rPr>
              <a:t> </a:t>
            </a:r>
            <a:r>
              <a:rPr sz="1200" spc="-5" dirty="0">
                <a:solidFill>
                  <a:srgbClr val="006FC0"/>
                </a:solidFill>
                <a:latin typeface="Verdana"/>
                <a:cs typeface="Verdana"/>
              </a:rPr>
              <a:t>number</a:t>
            </a:r>
            <a:r>
              <a:rPr sz="1200" spc="-25" dirty="0">
                <a:solidFill>
                  <a:srgbClr val="006FC0"/>
                </a:solidFill>
                <a:latin typeface="Verdana"/>
                <a:cs typeface="Verdana"/>
              </a:rPr>
              <a:t> </a:t>
            </a:r>
            <a:r>
              <a:rPr sz="1200" dirty="0">
                <a:solidFill>
                  <a:srgbClr val="006FC0"/>
                </a:solidFill>
                <a:latin typeface="Verdana"/>
                <a:cs typeface="Verdana"/>
              </a:rPr>
              <a:t>of</a:t>
            </a:r>
            <a:r>
              <a:rPr sz="1200" spc="-20" dirty="0">
                <a:solidFill>
                  <a:srgbClr val="006FC0"/>
                </a:solidFill>
                <a:latin typeface="Verdana"/>
                <a:cs typeface="Verdana"/>
              </a:rPr>
              <a:t> </a:t>
            </a:r>
            <a:r>
              <a:rPr sz="1200" spc="-5" dirty="0">
                <a:solidFill>
                  <a:srgbClr val="006FC0"/>
                </a:solidFill>
                <a:latin typeface="Verdana"/>
                <a:cs typeface="Verdana"/>
              </a:rPr>
              <a:t>clusters</a:t>
            </a:r>
            <a:r>
              <a:rPr sz="1200" spc="-35" dirty="0">
                <a:solidFill>
                  <a:srgbClr val="006FC0"/>
                </a:solidFill>
                <a:latin typeface="Verdana"/>
                <a:cs typeface="Verdana"/>
              </a:rPr>
              <a:t> </a:t>
            </a:r>
            <a:r>
              <a:rPr sz="1200" dirty="0">
                <a:solidFill>
                  <a:srgbClr val="006FC0"/>
                </a:solidFill>
                <a:latin typeface="Verdana"/>
                <a:cs typeface="Verdana"/>
              </a:rPr>
              <a:t>for</a:t>
            </a:r>
            <a:r>
              <a:rPr sz="1200" spc="-25" dirty="0">
                <a:solidFill>
                  <a:srgbClr val="006FC0"/>
                </a:solidFill>
                <a:latin typeface="Verdana"/>
                <a:cs typeface="Verdana"/>
              </a:rPr>
              <a:t> </a:t>
            </a:r>
            <a:r>
              <a:rPr sz="1200" spc="-15" dirty="0">
                <a:solidFill>
                  <a:srgbClr val="006FC0"/>
                </a:solidFill>
                <a:latin typeface="Verdana"/>
                <a:cs typeface="Verdana"/>
              </a:rPr>
              <a:t>K- </a:t>
            </a:r>
            <a:r>
              <a:rPr sz="1200" spc="-405" dirty="0">
                <a:solidFill>
                  <a:srgbClr val="006FC0"/>
                </a:solidFill>
                <a:latin typeface="Verdana"/>
                <a:cs typeface="Verdana"/>
              </a:rPr>
              <a:t> </a:t>
            </a:r>
            <a:r>
              <a:rPr sz="1200" spc="-5" dirty="0">
                <a:solidFill>
                  <a:srgbClr val="006FC0"/>
                </a:solidFill>
                <a:latin typeface="Verdana"/>
                <a:cs typeface="Verdana"/>
              </a:rPr>
              <a:t>means</a:t>
            </a:r>
            <a:r>
              <a:rPr sz="1200" spc="-35" dirty="0">
                <a:solidFill>
                  <a:srgbClr val="006FC0"/>
                </a:solidFill>
                <a:latin typeface="Verdana"/>
                <a:cs typeface="Verdana"/>
              </a:rPr>
              <a:t> </a:t>
            </a:r>
            <a:r>
              <a:rPr sz="1200" spc="-5" dirty="0">
                <a:solidFill>
                  <a:srgbClr val="006FC0"/>
                </a:solidFill>
                <a:latin typeface="Verdana"/>
                <a:cs typeface="Verdana"/>
              </a:rPr>
              <a:t>clustering</a:t>
            </a:r>
            <a:r>
              <a:rPr sz="1200" spc="-35" dirty="0">
                <a:solidFill>
                  <a:srgbClr val="006FC0"/>
                </a:solidFill>
                <a:latin typeface="Verdana"/>
                <a:cs typeface="Verdana"/>
              </a:rPr>
              <a:t> </a:t>
            </a:r>
            <a:r>
              <a:rPr sz="1200" spc="-5" dirty="0">
                <a:solidFill>
                  <a:srgbClr val="006FC0"/>
                </a:solidFill>
                <a:latin typeface="Verdana"/>
                <a:cs typeface="Verdana"/>
              </a:rPr>
              <a:t>algorithm</a:t>
            </a:r>
            <a:r>
              <a:rPr sz="1800" spc="-5" dirty="0">
                <a:solidFill>
                  <a:srgbClr val="202020"/>
                </a:solidFill>
                <a:latin typeface="Roboto"/>
                <a:cs typeface="Roboto"/>
              </a:rPr>
              <a:t>.</a:t>
            </a:r>
            <a:endParaRPr sz="1800" dirty="0">
              <a:latin typeface="Roboto"/>
              <a:cs typeface="Roboto"/>
            </a:endParaRPr>
          </a:p>
        </p:txBody>
      </p:sp>
      <p:sp>
        <p:nvSpPr>
          <p:cNvPr id="4" name="object 4"/>
          <p:cNvSpPr txBox="1"/>
          <p:nvPr/>
        </p:nvSpPr>
        <p:spPr>
          <a:xfrm>
            <a:off x="823671" y="4012793"/>
            <a:ext cx="3443529" cy="745972"/>
          </a:xfrm>
          <a:prstGeom prst="rect">
            <a:avLst/>
          </a:prstGeom>
        </p:spPr>
        <p:txBody>
          <a:bodyPr vert="horz" wrap="square" lIns="0" tIns="14604" rIns="0" bIns="0" rtlCol="0">
            <a:spAutoFit/>
          </a:bodyPr>
          <a:lstStyle/>
          <a:p>
            <a:pPr marL="184785" marR="5080" indent="-172720">
              <a:lnSpc>
                <a:spcPct val="98800"/>
              </a:lnSpc>
              <a:spcBef>
                <a:spcPts val="114"/>
              </a:spcBef>
              <a:buFont typeface="Arial MT"/>
              <a:buChar char="•"/>
              <a:tabLst>
                <a:tab pos="185420" algn="l"/>
              </a:tabLst>
            </a:pPr>
            <a:r>
              <a:rPr sz="1200" spc="-5" dirty="0">
                <a:solidFill>
                  <a:srgbClr val="006FC0"/>
                </a:solidFill>
                <a:latin typeface="Verdana"/>
                <a:cs typeface="Verdana"/>
              </a:rPr>
              <a:t>The sum </a:t>
            </a:r>
            <a:r>
              <a:rPr sz="1200" dirty="0">
                <a:solidFill>
                  <a:srgbClr val="006FC0"/>
                </a:solidFill>
                <a:latin typeface="Verdana"/>
                <a:cs typeface="Verdana"/>
              </a:rPr>
              <a:t>of </a:t>
            </a:r>
            <a:r>
              <a:rPr sz="1200" spc="-5" dirty="0">
                <a:solidFill>
                  <a:srgbClr val="006FC0"/>
                </a:solidFill>
                <a:latin typeface="Verdana"/>
                <a:cs typeface="Verdana"/>
              </a:rPr>
              <a:t>squared errors between </a:t>
            </a:r>
            <a:r>
              <a:rPr sz="1200" dirty="0">
                <a:solidFill>
                  <a:srgbClr val="006FC0"/>
                </a:solidFill>
                <a:latin typeface="Verdana"/>
                <a:cs typeface="Verdana"/>
              </a:rPr>
              <a:t>each </a:t>
            </a:r>
            <a:r>
              <a:rPr sz="1200" spc="5" dirty="0">
                <a:solidFill>
                  <a:srgbClr val="006FC0"/>
                </a:solidFill>
                <a:latin typeface="Verdana"/>
                <a:cs typeface="Verdana"/>
              </a:rPr>
              <a:t> </a:t>
            </a:r>
            <a:r>
              <a:rPr sz="1200" spc="-5" dirty="0">
                <a:solidFill>
                  <a:srgbClr val="006FC0"/>
                </a:solidFill>
                <a:latin typeface="Verdana"/>
                <a:cs typeface="Verdana"/>
              </a:rPr>
              <a:t>point</a:t>
            </a:r>
            <a:r>
              <a:rPr sz="1200" spc="-30" dirty="0">
                <a:solidFill>
                  <a:srgbClr val="006FC0"/>
                </a:solidFill>
                <a:latin typeface="Verdana"/>
                <a:cs typeface="Verdana"/>
              </a:rPr>
              <a:t> </a:t>
            </a:r>
            <a:r>
              <a:rPr sz="1200" spc="-5" dirty="0">
                <a:solidFill>
                  <a:srgbClr val="006FC0"/>
                </a:solidFill>
                <a:latin typeface="Verdana"/>
                <a:cs typeface="Verdana"/>
              </a:rPr>
              <a:t>and the</a:t>
            </a:r>
            <a:r>
              <a:rPr sz="1200" spc="-10" dirty="0">
                <a:solidFill>
                  <a:srgbClr val="006FC0"/>
                </a:solidFill>
                <a:latin typeface="Verdana"/>
                <a:cs typeface="Verdana"/>
              </a:rPr>
              <a:t> </a:t>
            </a:r>
            <a:r>
              <a:rPr sz="1200" spc="-5" dirty="0">
                <a:solidFill>
                  <a:srgbClr val="006FC0"/>
                </a:solidFill>
                <a:latin typeface="Verdana"/>
                <a:cs typeface="Verdana"/>
              </a:rPr>
              <a:t>centroid</a:t>
            </a:r>
            <a:r>
              <a:rPr sz="1200" spc="-50" dirty="0">
                <a:solidFill>
                  <a:srgbClr val="006FC0"/>
                </a:solidFill>
                <a:latin typeface="Verdana"/>
                <a:cs typeface="Verdana"/>
              </a:rPr>
              <a:t> </a:t>
            </a:r>
            <a:r>
              <a:rPr sz="1200" spc="-5" dirty="0">
                <a:solidFill>
                  <a:srgbClr val="006FC0"/>
                </a:solidFill>
                <a:latin typeface="Verdana"/>
                <a:cs typeface="Verdana"/>
              </a:rPr>
              <a:t>in</a:t>
            </a:r>
            <a:r>
              <a:rPr sz="1200" spc="-10" dirty="0">
                <a:solidFill>
                  <a:srgbClr val="006FC0"/>
                </a:solidFill>
                <a:latin typeface="Verdana"/>
                <a:cs typeface="Verdana"/>
              </a:rPr>
              <a:t> </a:t>
            </a:r>
            <a:r>
              <a:rPr sz="1200" dirty="0">
                <a:solidFill>
                  <a:srgbClr val="006FC0"/>
                </a:solidFill>
                <a:latin typeface="Verdana"/>
                <a:cs typeface="Verdana"/>
              </a:rPr>
              <a:t>a</a:t>
            </a:r>
            <a:r>
              <a:rPr sz="1200" spc="-5" dirty="0">
                <a:solidFill>
                  <a:srgbClr val="006FC0"/>
                </a:solidFill>
                <a:latin typeface="Verdana"/>
                <a:cs typeface="Verdana"/>
              </a:rPr>
              <a:t> cluster</a:t>
            </a:r>
            <a:r>
              <a:rPr sz="1200" spc="-25" dirty="0">
                <a:solidFill>
                  <a:srgbClr val="006FC0"/>
                </a:solidFill>
                <a:latin typeface="Verdana"/>
                <a:cs typeface="Verdana"/>
              </a:rPr>
              <a:t> </a:t>
            </a:r>
            <a:r>
              <a:rPr sz="1200" spc="-5" dirty="0" smtClean="0">
                <a:solidFill>
                  <a:srgbClr val="006FC0"/>
                </a:solidFill>
                <a:latin typeface="Verdana"/>
                <a:cs typeface="Verdana"/>
              </a:rPr>
              <a:t>reductions </a:t>
            </a:r>
            <a:r>
              <a:rPr sz="1200" spc="-405" dirty="0" smtClean="0">
                <a:solidFill>
                  <a:srgbClr val="006FC0"/>
                </a:solidFill>
                <a:latin typeface="Verdana"/>
                <a:cs typeface="Verdana"/>
              </a:rPr>
              <a:t> </a:t>
            </a:r>
            <a:r>
              <a:rPr sz="1200" spc="-5" dirty="0">
                <a:solidFill>
                  <a:srgbClr val="006FC0"/>
                </a:solidFill>
                <a:latin typeface="Verdana"/>
                <a:cs typeface="Verdana"/>
              </a:rPr>
              <a:t>with</a:t>
            </a:r>
            <a:r>
              <a:rPr sz="1200" spc="-10" dirty="0">
                <a:solidFill>
                  <a:srgbClr val="006FC0"/>
                </a:solidFill>
                <a:latin typeface="Verdana"/>
                <a:cs typeface="Verdana"/>
              </a:rPr>
              <a:t> </a:t>
            </a:r>
            <a:r>
              <a:rPr sz="1200" spc="-5" dirty="0">
                <a:solidFill>
                  <a:srgbClr val="006FC0"/>
                </a:solidFill>
                <a:latin typeface="Verdana"/>
                <a:cs typeface="Verdana"/>
              </a:rPr>
              <a:t>the</a:t>
            </a:r>
            <a:r>
              <a:rPr sz="1200" spc="-15" dirty="0">
                <a:solidFill>
                  <a:srgbClr val="006FC0"/>
                </a:solidFill>
                <a:latin typeface="Verdana"/>
                <a:cs typeface="Verdana"/>
              </a:rPr>
              <a:t> </a:t>
            </a:r>
            <a:r>
              <a:rPr sz="1200" spc="-5" dirty="0" smtClean="0">
                <a:solidFill>
                  <a:srgbClr val="006FC0"/>
                </a:solidFill>
                <a:latin typeface="Verdana"/>
                <a:cs typeface="Verdana"/>
              </a:rPr>
              <a:t>rise</a:t>
            </a:r>
            <a:r>
              <a:rPr sz="1200" spc="-55" dirty="0" smtClean="0">
                <a:solidFill>
                  <a:srgbClr val="006FC0"/>
                </a:solidFill>
                <a:latin typeface="Verdana"/>
                <a:cs typeface="Verdana"/>
              </a:rPr>
              <a:t> </a:t>
            </a:r>
            <a:r>
              <a:rPr sz="1200" spc="-5" dirty="0">
                <a:solidFill>
                  <a:srgbClr val="006FC0"/>
                </a:solidFill>
                <a:latin typeface="Verdana"/>
                <a:cs typeface="Verdana"/>
              </a:rPr>
              <a:t>in</a:t>
            </a:r>
            <a:r>
              <a:rPr sz="1200" spc="-10" dirty="0">
                <a:solidFill>
                  <a:srgbClr val="006FC0"/>
                </a:solidFill>
                <a:latin typeface="Verdana"/>
                <a:cs typeface="Verdana"/>
              </a:rPr>
              <a:t> </a:t>
            </a:r>
            <a:r>
              <a:rPr sz="1200" spc="-5" dirty="0">
                <a:solidFill>
                  <a:srgbClr val="006FC0"/>
                </a:solidFill>
                <a:latin typeface="Verdana"/>
                <a:cs typeface="Verdana"/>
              </a:rPr>
              <a:t>the</a:t>
            </a:r>
            <a:r>
              <a:rPr sz="1200" spc="-15" dirty="0">
                <a:solidFill>
                  <a:srgbClr val="006FC0"/>
                </a:solidFill>
                <a:latin typeface="Verdana"/>
                <a:cs typeface="Verdana"/>
              </a:rPr>
              <a:t> </a:t>
            </a:r>
            <a:r>
              <a:rPr sz="1200" spc="-5" dirty="0">
                <a:solidFill>
                  <a:srgbClr val="006FC0"/>
                </a:solidFill>
                <a:latin typeface="Verdana"/>
                <a:cs typeface="Verdana"/>
              </a:rPr>
              <a:t>number</a:t>
            </a:r>
            <a:r>
              <a:rPr sz="1200" spc="-15" dirty="0">
                <a:solidFill>
                  <a:srgbClr val="006FC0"/>
                </a:solidFill>
                <a:latin typeface="Verdana"/>
                <a:cs typeface="Verdana"/>
              </a:rPr>
              <a:t> </a:t>
            </a:r>
            <a:r>
              <a:rPr sz="1200" dirty="0">
                <a:solidFill>
                  <a:srgbClr val="006FC0"/>
                </a:solidFill>
                <a:latin typeface="Verdana"/>
                <a:cs typeface="Verdana"/>
              </a:rPr>
              <a:t>of</a:t>
            </a:r>
            <a:r>
              <a:rPr sz="1200" spc="-25" dirty="0">
                <a:solidFill>
                  <a:srgbClr val="006FC0"/>
                </a:solidFill>
                <a:latin typeface="Verdana"/>
                <a:cs typeface="Verdana"/>
              </a:rPr>
              <a:t> </a:t>
            </a:r>
            <a:r>
              <a:rPr sz="1200" spc="-5" dirty="0" smtClean="0">
                <a:solidFill>
                  <a:srgbClr val="006FC0"/>
                </a:solidFill>
                <a:latin typeface="Verdana"/>
                <a:cs typeface="Verdana"/>
              </a:rPr>
              <a:t>clusters</a:t>
            </a:r>
            <a:r>
              <a:rPr lang="en-US" sz="1200" spc="-5" dirty="0" smtClean="0">
                <a:solidFill>
                  <a:srgbClr val="006FC0"/>
                </a:solidFill>
                <a:latin typeface="Verdana"/>
                <a:cs typeface="Verdana"/>
              </a:rPr>
              <a:t>.</a:t>
            </a:r>
            <a:endParaRPr sz="1200" dirty="0">
              <a:latin typeface="Verdana"/>
              <a:cs typeface="Verdana"/>
            </a:endParaRPr>
          </a:p>
        </p:txBody>
      </p:sp>
      <p:sp>
        <p:nvSpPr>
          <p:cNvPr id="5" name="object 5"/>
          <p:cNvSpPr txBox="1"/>
          <p:nvPr/>
        </p:nvSpPr>
        <p:spPr>
          <a:xfrm>
            <a:off x="4980178" y="4005173"/>
            <a:ext cx="3512185" cy="391795"/>
          </a:xfrm>
          <a:prstGeom prst="rect">
            <a:avLst/>
          </a:prstGeom>
        </p:spPr>
        <p:txBody>
          <a:bodyPr vert="horz" wrap="square" lIns="0" tIns="12700" rIns="0" bIns="0" rtlCol="0">
            <a:spAutoFit/>
          </a:bodyPr>
          <a:lstStyle/>
          <a:p>
            <a:pPr marL="184785" marR="5080" indent="-172720">
              <a:lnSpc>
                <a:spcPct val="100000"/>
              </a:lnSpc>
              <a:spcBef>
                <a:spcPts val="100"/>
              </a:spcBef>
              <a:buFont typeface="Arial MT"/>
              <a:buChar char="•"/>
              <a:tabLst>
                <a:tab pos="185420" algn="l"/>
              </a:tabLst>
            </a:pPr>
            <a:r>
              <a:rPr sz="1200" spc="-5" dirty="0">
                <a:solidFill>
                  <a:srgbClr val="006FC0"/>
                </a:solidFill>
                <a:latin typeface="Verdana"/>
                <a:cs typeface="Verdana"/>
              </a:rPr>
              <a:t>The</a:t>
            </a:r>
            <a:r>
              <a:rPr sz="1200" spc="-35" dirty="0">
                <a:solidFill>
                  <a:srgbClr val="006FC0"/>
                </a:solidFill>
                <a:latin typeface="Verdana"/>
                <a:cs typeface="Verdana"/>
              </a:rPr>
              <a:t> </a:t>
            </a:r>
            <a:r>
              <a:rPr lang="en-US" sz="1200" spc="-5" dirty="0" smtClean="0">
                <a:solidFill>
                  <a:srgbClr val="006FC0"/>
                </a:solidFill>
                <a:latin typeface="Verdana"/>
                <a:cs typeface="Verdana"/>
              </a:rPr>
              <a:t>maximum</a:t>
            </a:r>
            <a:r>
              <a:rPr sz="1200" spc="-25" dirty="0" smtClean="0">
                <a:solidFill>
                  <a:srgbClr val="006FC0"/>
                </a:solidFill>
                <a:latin typeface="Verdana"/>
                <a:cs typeface="Verdana"/>
              </a:rPr>
              <a:t> </a:t>
            </a:r>
            <a:r>
              <a:rPr sz="1200" spc="-5" dirty="0">
                <a:solidFill>
                  <a:srgbClr val="006FC0"/>
                </a:solidFill>
                <a:latin typeface="Verdana"/>
                <a:cs typeface="Verdana"/>
              </a:rPr>
              <a:t>Silhouette</a:t>
            </a:r>
            <a:r>
              <a:rPr sz="1200" spc="-45" dirty="0">
                <a:solidFill>
                  <a:srgbClr val="006FC0"/>
                </a:solidFill>
                <a:latin typeface="Verdana"/>
                <a:cs typeface="Verdana"/>
              </a:rPr>
              <a:t> </a:t>
            </a:r>
            <a:r>
              <a:rPr sz="1200" dirty="0">
                <a:solidFill>
                  <a:srgbClr val="006FC0"/>
                </a:solidFill>
                <a:latin typeface="Verdana"/>
                <a:cs typeface="Verdana"/>
              </a:rPr>
              <a:t>score</a:t>
            </a:r>
            <a:r>
              <a:rPr sz="1200" spc="-40" dirty="0">
                <a:solidFill>
                  <a:srgbClr val="006FC0"/>
                </a:solidFill>
                <a:latin typeface="Verdana"/>
                <a:cs typeface="Verdana"/>
              </a:rPr>
              <a:t> </a:t>
            </a:r>
            <a:r>
              <a:rPr sz="1200" spc="-5" dirty="0">
                <a:solidFill>
                  <a:srgbClr val="006FC0"/>
                </a:solidFill>
                <a:latin typeface="Verdana"/>
                <a:cs typeface="Verdana"/>
              </a:rPr>
              <a:t>is</a:t>
            </a:r>
            <a:r>
              <a:rPr sz="1200" spc="-35" dirty="0">
                <a:solidFill>
                  <a:srgbClr val="006FC0"/>
                </a:solidFill>
                <a:latin typeface="Verdana"/>
                <a:cs typeface="Verdana"/>
              </a:rPr>
              <a:t> </a:t>
            </a:r>
            <a:r>
              <a:rPr sz="1200" spc="-5" dirty="0">
                <a:solidFill>
                  <a:srgbClr val="006FC0"/>
                </a:solidFill>
                <a:latin typeface="Verdana"/>
                <a:cs typeface="Verdana"/>
              </a:rPr>
              <a:t>obtained</a:t>
            </a:r>
            <a:r>
              <a:rPr sz="1200" spc="-35" dirty="0">
                <a:solidFill>
                  <a:srgbClr val="006FC0"/>
                </a:solidFill>
                <a:latin typeface="Verdana"/>
                <a:cs typeface="Verdana"/>
              </a:rPr>
              <a:t> </a:t>
            </a:r>
            <a:r>
              <a:rPr sz="1200" dirty="0">
                <a:solidFill>
                  <a:srgbClr val="006FC0"/>
                </a:solidFill>
                <a:latin typeface="Verdana"/>
                <a:cs typeface="Verdana"/>
              </a:rPr>
              <a:t>for </a:t>
            </a:r>
            <a:r>
              <a:rPr sz="1200" spc="-409" dirty="0">
                <a:solidFill>
                  <a:srgbClr val="006FC0"/>
                </a:solidFill>
                <a:latin typeface="Verdana"/>
                <a:cs typeface="Verdana"/>
              </a:rPr>
              <a:t> </a:t>
            </a:r>
            <a:r>
              <a:rPr sz="1200" dirty="0">
                <a:solidFill>
                  <a:srgbClr val="006FC0"/>
                </a:solidFill>
                <a:latin typeface="Verdana"/>
                <a:cs typeface="Verdana"/>
              </a:rPr>
              <a:t>5</a:t>
            </a:r>
            <a:r>
              <a:rPr sz="1200" spc="-15" dirty="0">
                <a:solidFill>
                  <a:srgbClr val="006FC0"/>
                </a:solidFill>
                <a:latin typeface="Verdana"/>
                <a:cs typeface="Verdana"/>
              </a:rPr>
              <a:t> </a:t>
            </a:r>
            <a:r>
              <a:rPr sz="1200" spc="-5" dirty="0">
                <a:solidFill>
                  <a:srgbClr val="006FC0"/>
                </a:solidFill>
                <a:latin typeface="Verdana"/>
                <a:cs typeface="Verdana"/>
              </a:rPr>
              <a:t>clusters.</a:t>
            </a:r>
            <a:endParaRPr sz="1200" dirty="0">
              <a:latin typeface="Verdana"/>
              <a:cs typeface="Verdana"/>
            </a:endParaRPr>
          </a:p>
        </p:txBody>
      </p:sp>
      <p:sp>
        <p:nvSpPr>
          <p:cNvPr id="6" name="object 6"/>
          <p:cNvSpPr txBox="1"/>
          <p:nvPr/>
        </p:nvSpPr>
        <p:spPr>
          <a:xfrm>
            <a:off x="4980178" y="4554118"/>
            <a:ext cx="3065145" cy="391160"/>
          </a:xfrm>
          <a:prstGeom prst="rect">
            <a:avLst/>
          </a:prstGeom>
        </p:spPr>
        <p:txBody>
          <a:bodyPr vert="horz" wrap="square" lIns="0" tIns="12700" rIns="0" bIns="0" rtlCol="0">
            <a:spAutoFit/>
          </a:bodyPr>
          <a:lstStyle/>
          <a:p>
            <a:pPr marL="184785" marR="5080" indent="-172720">
              <a:lnSpc>
                <a:spcPct val="100000"/>
              </a:lnSpc>
              <a:spcBef>
                <a:spcPts val="100"/>
              </a:spcBef>
              <a:buFont typeface="Arial MT"/>
              <a:buChar char="•"/>
              <a:tabLst>
                <a:tab pos="185420" algn="l"/>
              </a:tabLst>
            </a:pPr>
            <a:r>
              <a:rPr sz="1200" spc="-5" dirty="0">
                <a:solidFill>
                  <a:srgbClr val="006FC0"/>
                </a:solidFill>
                <a:latin typeface="Verdana"/>
                <a:cs typeface="Verdana"/>
              </a:rPr>
              <a:t>Building</a:t>
            </a:r>
            <a:r>
              <a:rPr sz="1200" spc="-30" dirty="0">
                <a:solidFill>
                  <a:srgbClr val="006FC0"/>
                </a:solidFill>
                <a:latin typeface="Verdana"/>
                <a:cs typeface="Verdana"/>
              </a:rPr>
              <a:t> </a:t>
            </a:r>
            <a:r>
              <a:rPr sz="1200" dirty="0">
                <a:solidFill>
                  <a:srgbClr val="006FC0"/>
                </a:solidFill>
                <a:latin typeface="Verdana"/>
                <a:cs typeface="Verdana"/>
              </a:rPr>
              <a:t>5</a:t>
            </a:r>
            <a:r>
              <a:rPr sz="1200" spc="-20" dirty="0">
                <a:solidFill>
                  <a:srgbClr val="006FC0"/>
                </a:solidFill>
                <a:latin typeface="Verdana"/>
                <a:cs typeface="Verdana"/>
              </a:rPr>
              <a:t> </a:t>
            </a:r>
            <a:r>
              <a:rPr sz="1200" spc="-5" dirty="0">
                <a:solidFill>
                  <a:srgbClr val="006FC0"/>
                </a:solidFill>
                <a:latin typeface="Verdana"/>
                <a:cs typeface="Verdana"/>
              </a:rPr>
              <a:t>clusters</a:t>
            </a:r>
            <a:r>
              <a:rPr sz="1200" spc="-40" dirty="0">
                <a:solidFill>
                  <a:srgbClr val="006FC0"/>
                </a:solidFill>
                <a:latin typeface="Verdana"/>
                <a:cs typeface="Verdana"/>
              </a:rPr>
              <a:t> </a:t>
            </a:r>
            <a:r>
              <a:rPr sz="1200" spc="-5" dirty="0">
                <a:solidFill>
                  <a:srgbClr val="006FC0"/>
                </a:solidFill>
                <a:latin typeface="Verdana"/>
                <a:cs typeface="Verdana"/>
              </a:rPr>
              <a:t>using</a:t>
            </a:r>
            <a:r>
              <a:rPr sz="1200" spc="-15" dirty="0">
                <a:solidFill>
                  <a:srgbClr val="006FC0"/>
                </a:solidFill>
                <a:latin typeface="Verdana"/>
                <a:cs typeface="Verdana"/>
              </a:rPr>
              <a:t> </a:t>
            </a:r>
            <a:r>
              <a:rPr sz="1200" spc="-5" dirty="0">
                <a:solidFill>
                  <a:srgbClr val="006FC0"/>
                </a:solidFill>
                <a:latin typeface="Verdana"/>
                <a:cs typeface="Verdana"/>
              </a:rPr>
              <a:t>the</a:t>
            </a:r>
            <a:r>
              <a:rPr sz="1200" spc="-15" dirty="0">
                <a:solidFill>
                  <a:srgbClr val="006FC0"/>
                </a:solidFill>
                <a:latin typeface="Verdana"/>
                <a:cs typeface="Verdana"/>
              </a:rPr>
              <a:t> k-means </a:t>
            </a:r>
            <a:r>
              <a:rPr sz="1200" spc="-409" dirty="0">
                <a:solidFill>
                  <a:srgbClr val="006FC0"/>
                </a:solidFill>
                <a:latin typeface="Verdana"/>
                <a:cs typeface="Verdana"/>
              </a:rPr>
              <a:t> </a:t>
            </a:r>
            <a:r>
              <a:rPr sz="1200" spc="-5" dirty="0">
                <a:solidFill>
                  <a:srgbClr val="006FC0"/>
                </a:solidFill>
                <a:latin typeface="Verdana"/>
                <a:cs typeface="Verdana"/>
              </a:rPr>
              <a:t>clustering</a:t>
            </a:r>
            <a:r>
              <a:rPr sz="1200" spc="-50" dirty="0">
                <a:solidFill>
                  <a:srgbClr val="006FC0"/>
                </a:solidFill>
                <a:latin typeface="Verdana"/>
                <a:cs typeface="Verdana"/>
              </a:rPr>
              <a:t> </a:t>
            </a:r>
            <a:r>
              <a:rPr sz="1200" spc="-5" dirty="0">
                <a:solidFill>
                  <a:srgbClr val="006FC0"/>
                </a:solidFill>
                <a:latin typeface="Verdana"/>
                <a:cs typeface="Verdana"/>
              </a:rPr>
              <a:t>algorithm</a:t>
            </a:r>
            <a:endParaRPr sz="1200">
              <a:latin typeface="Verdana"/>
              <a:cs typeface="Verdana"/>
            </a:endParaRPr>
          </a:p>
        </p:txBody>
      </p:sp>
      <p:pic>
        <p:nvPicPr>
          <p:cNvPr id="7" name="object 7"/>
          <p:cNvPicPr/>
          <p:nvPr/>
        </p:nvPicPr>
        <p:blipFill>
          <a:blip r:embed="rId2" cstate="print"/>
          <a:stretch>
            <a:fillRect/>
          </a:stretch>
        </p:blipFill>
        <p:spPr>
          <a:xfrm>
            <a:off x="4819650" y="1398670"/>
            <a:ext cx="3743325" cy="2505795"/>
          </a:xfrm>
          <a:prstGeom prst="rect">
            <a:avLst/>
          </a:prstGeom>
        </p:spPr>
      </p:pic>
      <p:pic>
        <p:nvPicPr>
          <p:cNvPr id="8" name="object 8"/>
          <p:cNvPicPr/>
          <p:nvPr/>
        </p:nvPicPr>
        <p:blipFill>
          <a:blip r:embed="rId3" cstate="print"/>
          <a:stretch>
            <a:fillRect/>
          </a:stretch>
        </p:blipFill>
        <p:spPr>
          <a:xfrm>
            <a:off x="675899" y="1398670"/>
            <a:ext cx="3657970" cy="250579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091" y="266191"/>
            <a:ext cx="2315845" cy="299720"/>
          </a:xfrm>
          <a:prstGeom prst="rect">
            <a:avLst/>
          </a:prstGeom>
        </p:spPr>
        <p:txBody>
          <a:bodyPr vert="horz" wrap="square" lIns="0" tIns="12700" rIns="0" bIns="0" rtlCol="0">
            <a:spAutoFit/>
          </a:bodyPr>
          <a:lstStyle/>
          <a:p>
            <a:pPr marL="12700">
              <a:lnSpc>
                <a:spcPct val="100000"/>
              </a:lnSpc>
              <a:spcBef>
                <a:spcPts val="100"/>
              </a:spcBef>
            </a:pPr>
            <a:r>
              <a:rPr sz="1800" dirty="0"/>
              <a:t>K-Means</a:t>
            </a:r>
            <a:r>
              <a:rPr sz="1800" spc="-110" dirty="0"/>
              <a:t> </a:t>
            </a:r>
            <a:r>
              <a:rPr sz="1800" spc="-5" dirty="0"/>
              <a:t>clusters:</a:t>
            </a:r>
            <a:endParaRPr sz="1800"/>
          </a:p>
        </p:txBody>
      </p:sp>
      <p:pic>
        <p:nvPicPr>
          <p:cNvPr id="3" name="object 3"/>
          <p:cNvPicPr/>
          <p:nvPr/>
        </p:nvPicPr>
        <p:blipFill>
          <a:blip r:embed="rId2" cstate="print"/>
          <a:stretch>
            <a:fillRect/>
          </a:stretch>
        </p:blipFill>
        <p:spPr>
          <a:xfrm>
            <a:off x="1829948" y="694547"/>
            <a:ext cx="4705721" cy="3056792"/>
          </a:xfrm>
          <a:prstGeom prst="rect">
            <a:avLst/>
          </a:prstGeom>
        </p:spPr>
      </p:pic>
      <p:sp>
        <p:nvSpPr>
          <p:cNvPr id="4" name="object 4"/>
          <p:cNvSpPr txBox="1"/>
          <p:nvPr/>
        </p:nvSpPr>
        <p:spPr>
          <a:xfrm>
            <a:off x="1482597" y="3912209"/>
            <a:ext cx="5451475" cy="1105431"/>
          </a:xfrm>
          <a:prstGeom prst="rect">
            <a:avLst/>
          </a:prstGeom>
        </p:spPr>
        <p:txBody>
          <a:bodyPr vert="horz" wrap="square" lIns="0" tIns="12700" rIns="0" bIns="0" rtlCol="0">
            <a:spAutoFit/>
          </a:bodyPr>
          <a:lstStyle/>
          <a:p>
            <a:pPr marL="184785" indent="-172720">
              <a:lnSpc>
                <a:spcPct val="100000"/>
              </a:lnSpc>
              <a:spcBef>
                <a:spcPts val="100"/>
              </a:spcBef>
              <a:buFont typeface="Arial MT"/>
              <a:buChar char="•"/>
              <a:tabLst>
                <a:tab pos="185420" algn="l"/>
              </a:tabLst>
            </a:pPr>
            <a:r>
              <a:rPr sz="1200" spc="-5" dirty="0">
                <a:solidFill>
                  <a:srgbClr val="006FC0"/>
                </a:solidFill>
                <a:latin typeface="Verdana"/>
                <a:cs typeface="Verdana"/>
              </a:rPr>
              <a:t>Successfully</a:t>
            </a:r>
            <a:r>
              <a:rPr sz="1200" spc="-40" dirty="0">
                <a:solidFill>
                  <a:srgbClr val="006FC0"/>
                </a:solidFill>
                <a:latin typeface="Verdana"/>
                <a:cs typeface="Verdana"/>
              </a:rPr>
              <a:t> </a:t>
            </a:r>
            <a:r>
              <a:rPr sz="1200" spc="-5" dirty="0">
                <a:solidFill>
                  <a:srgbClr val="006FC0"/>
                </a:solidFill>
                <a:latin typeface="Verdana"/>
                <a:cs typeface="Verdana"/>
              </a:rPr>
              <a:t>built</a:t>
            </a:r>
            <a:r>
              <a:rPr sz="1200" dirty="0">
                <a:solidFill>
                  <a:srgbClr val="006FC0"/>
                </a:solidFill>
                <a:latin typeface="Verdana"/>
                <a:cs typeface="Verdana"/>
              </a:rPr>
              <a:t> 5</a:t>
            </a:r>
            <a:r>
              <a:rPr sz="1200" spc="-10" dirty="0">
                <a:solidFill>
                  <a:srgbClr val="006FC0"/>
                </a:solidFill>
                <a:latin typeface="Verdana"/>
                <a:cs typeface="Verdana"/>
              </a:rPr>
              <a:t> </a:t>
            </a:r>
            <a:r>
              <a:rPr sz="1200" spc="-5" dirty="0">
                <a:solidFill>
                  <a:srgbClr val="006FC0"/>
                </a:solidFill>
                <a:latin typeface="Verdana"/>
                <a:cs typeface="Verdana"/>
              </a:rPr>
              <a:t>clusters</a:t>
            </a:r>
            <a:r>
              <a:rPr sz="1200" spc="-20" dirty="0">
                <a:solidFill>
                  <a:srgbClr val="006FC0"/>
                </a:solidFill>
                <a:latin typeface="Verdana"/>
                <a:cs typeface="Verdana"/>
              </a:rPr>
              <a:t> </a:t>
            </a:r>
            <a:r>
              <a:rPr sz="1200" spc="-5" dirty="0">
                <a:solidFill>
                  <a:srgbClr val="006FC0"/>
                </a:solidFill>
                <a:latin typeface="Verdana"/>
                <a:cs typeface="Verdana"/>
              </a:rPr>
              <a:t>using</a:t>
            </a:r>
            <a:r>
              <a:rPr sz="1200" spc="-15" dirty="0">
                <a:solidFill>
                  <a:srgbClr val="006FC0"/>
                </a:solidFill>
                <a:latin typeface="Verdana"/>
                <a:cs typeface="Verdana"/>
              </a:rPr>
              <a:t> </a:t>
            </a:r>
            <a:r>
              <a:rPr sz="1200" spc="-5" dirty="0">
                <a:solidFill>
                  <a:srgbClr val="006FC0"/>
                </a:solidFill>
                <a:latin typeface="Verdana"/>
                <a:cs typeface="Verdana"/>
              </a:rPr>
              <a:t>the </a:t>
            </a:r>
            <a:r>
              <a:rPr sz="1200" spc="-10" dirty="0">
                <a:solidFill>
                  <a:srgbClr val="006FC0"/>
                </a:solidFill>
                <a:latin typeface="Verdana"/>
                <a:cs typeface="Verdana"/>
              </a:rPr>
              <a:t>k-means </a:t>
            </a:r>
            <a:r>
              <a:rPr sz="1200" spc="-5" dirty="0">
                <a:solidFill>
                  <a:srgbClr val="006FC0"/>
                </a:solidFill>
                <a:latin typeface="Verdana"/>
                <a:cs typeface="Verdana"/>
              </a:rPr>
              <a:t>clustering</a:t>
            </a:r>
            <a:r>
              <a:rPr sz="1200" spc="-30" dirty="0">
                <a:solidFill>
                  <a:srgbClr val="006FC0"/>
                </a:solidFill>
                <a:latin typeface="Verdana"/>
                <a:cs typeface="Verdana"/>
              </a:rPr>
              <a:t> </a:t>
            </a:r>
            <a:r>
              <a:rPr sz="1200" spc="-5" dirty="0">
                <a:solidFill>
                  <a:srgbClr val="006FC0"/>
                </a:solidFill>
                <a:latin typeface="Verdana"/>
                <a:cs typeface="Verdana"/>
              </a:rPr>
              <a:t>algorithm.</a:t>
            </a:r>
            <a:endParaRPr sz="1200" dirty="0">
              <a:latin typeface="Verdana"/>
              <a:cs typeface="Verdana"/>
            </a:endParaRPr>
          </a:p>
          <a:p>
            <a:pPr>
              <a:lnSpc>
                <a:spcPct val="100000"/>
              </a:lnSpc>
              <a:spcBef>
                <a:spcPts val="40"/>
              </a:spcBef>
              <a:buClr>
                <a:srgbClr val="006FC0"/>
              </a:buClr>
              <a:buFont typeface="Arial MT"/>
              <a:buChar char="•"/>
            </a:pPr>
            <a:endParaRPr sz="1150" dirty="0">
              <a:latin typeface="Verdana"/>
              <a:cs typeface="Verdana"/>
            </a:endParaRPr>
          </a:p>
          <a:p>
            <a:pPr marL="184785" indent="-172720">
              <a:lnSpc>
                <a:spcPct val="100000"/>
              </a:lnSpc>
              <a:buFont typeface="Arial MT"/>
              <a:buChar char="•"/>
              <a:tabLst>
                <a:tab pos="185420" algn="l"/>
              </a:tabLst>
            </a:pPr>
            <a:r>
              <a:rPr sz="1200" dirty="0">
                <a:solidFill>
                  <a:srgbClr val="006FC0"/>
                </a:solidFill>
                <a:latin typeface="Verdana"/>
                <a:cs typeface="Verdana"/>
              </a:rPr>
              <a:t>In</a:t>
            </a:r>
            <a:r>
              <a:rPr sz="1200" spc="-25" dirty="0">
                <a:solidFill>
                  <a:srgbClr val="006FC0"/>
                </a:solidFill>
                <a:latin typeface="Verdana"/>
                <a:cs typeface="Verdana"/>
              </a:rPr>
              <a:t> </a:t>
            </a:r>
            <a:r>
              <a:rPr sz="1200" spc="-5" dirty="0">
                <a:solidFill>
                  <a:srgbClr val="006FC0"/>
                </a:solidFill>
                <a:latin typeface="Verdana"/>
                <a:cs typeface="Verdana"/>
              </a:rPr>
              <a:t>cluster</a:t>
            </a:r>
            <a:r>
              <a:rPr sz="1200" spc="-25" dirty="0">
                <a:solidFill>
                  <a:srgbClr val="006FC0"/>
                </a:solidFill>
                <a:latin typeface="Verdana"/>
                <a:cs typeface="Verdana"/>
              </a:rPr>
              <a:t> </a:t>
            </a:r>
            <a:r>
              <a:rPr sz="1200" dirty="0">
                <a:solidFill>
                  <a:srgbClr val="006FC0"/>
                </a:solidFill>
                <a:latin typeface="Verdana"/>
                <a:cs typeface="Verdana"/>
              </a:rPr>
              <a:t>0,</a:t>
            </a:r>
            <a:r>
              <a:rPr sz="1200" spc="-15" dirty="0">
                <a:solidFill>
                  <a:srgbClr val="006FC0"/>
                </a:solidFill>
                <a:latin typeface="Verdana"/>
                <a:cs typeface="Verdana"/>
              </a:rPr>
              <a:t> </a:t>
            </a:r>
            <a:r>
              <a:rPr sz="1200" dirty="0">
                <a:solidFill>
                  <a:srgbClr val="006FC0"/>
                </a:solidFill>
                <a:latin typeface="Verdana"/>
                <a:cs typeface="Verdana"/>
              </a:rPr>
              <a:t>1</a:t>
            </a:r>
            <a:r>
              <a:rPr sz="1200" spc="-10" dirty="0">
                <a:solidFill>
                  <a:srgbClr val="006FC0"/>
                </a:solidFill>
                <a:latin typeface="Verdana"/>
                <a:cs typeface="Verdana"/>
              </a:rPr>
              <a:t> </a:t>
            </a:r>
            <a:r>
              <a:rPr sz="1200" dirty="0">
                <a:solidFill>
                  <a:srgbClr val="006FC0"/>
                </a:solidFill>
                <a:latin typeface="Verdana"/>
                <a:cs typeface="Verdana"/>
              </a:rPr>
              <a:t>&amp;</a:t>
            </a:r>
            <a:r>
              <a:rPr sz="1200" spc="5" dirty="0">
                <a:solidFill>
                  <a:srgbClr val="006FC0"/>
                </a:solidFill>
                <a:latin typeface="Verdana"/>
                <a:cs typeface="Verdana"/>
              </a:rPr>
              <a:t> </a:t>
            </a:r>
            <a:r>
              <a:rPr sz="1200" dirty="0">
                <a:solidFill>
                  <a:srgbClr val="006FC0"/>
                </a:solidFill>
                <a:latin typeface="Verdana"/>
                <a:cs typeface="Verdana"/>
              </a:rPr>
              <a:t>4</a:t>
            </a:r>
            <a:r>
              <a:rPr sz="1200" spc="-15" dirty="0">
                <a:solidFill>
                  <a:srgbClr val="006FC0"/>
                </a:solidFill>
                <a:latin typeface="Verdana"/>
                <a:cs typeface="Verdana"/>
              </a:rPr>
              <a:t> </a:t>
            </a:r>
            <a:r>
              <a:rPr lang="en-US" sz="1200" spc="-5" dirty="0" smtClean="0">
                <a:solidFill>
                  <a:srgbClr val="006FC0"/>
                </a:solidFill>
                <a:latin typeface="Verdana"/>
                <a:cs typeface="Verdana"/>
              </a:rPr>
              <a:t>maximum</a:t>
            </a:r>
            <a:r>
              <a:rPr sz="1200" spc="-20" dirty="0" smtClean="0">
                <a:solidFill>
                  <a:srgbClr val="006FC0"/>
                </a:solidFill>
                <a:latin typeface="Verdana"/>
                <a:cs typeface="Verdana"/>
              </a:rPr>
              <a:t> </a:t>
            </a:r>
            <a:r>
              <a:rPr sz="1200" spc="-5" dirty="0">
                <a:solidFill>
                  <a:srgbClr val="006FC0"/>
                </a:solidFill>
                <a:latin typeface="Verdana"/>
                <a:cs typeface="Verdana"/>
              </a:rPr>
              <a:t>number</a:t>
            </a:r>
            <a:r>
              <a:rPr sz="1200" spc="-20" dirty="0">
                <a:solidFill>
                  <a:srgbClr val="006FC0"/>
                </a:solidFill>
                <a:latin typeface="Verdana"/>
                <a:cs typeface="Verdana"/>
              </a:rPr>
              <a:t> </a:t>
            </a:r>
            <a:r>
              <a:rPr sz="1200" dirty="0">
                <a:solidFill>
                  <a:srgbClr val="006FC0"/>
                </a:solidFill>
                <a:latin typeface="Verdana"/>
                <a:cs typeface="Verdana"/>
              </a:rPr>
              <a:t>of</a:t>
            </a:r>
            <a:r>
              <a:rPr sz="1200" spc="-20" dirty="0">
                <a:solidFill>
                  <a:srgbClr val="006FC0"/>
                </a:solidFill>
                <a:latin typeface="Verdana"/>
                <a:cs typeface="Verdana"/>
              </a:rPr>
              <a:t> </a:t>
            </a:r>
            <a:r>
              <a:rPr sz="1200" spc="-5" dirty="0">
                <a:solidFill>
                  <a:srgbClr val="006FC0"/>
                </a:solidFill>
                <a:latin typeface="Verdana"/>
                <a:cs typeface="Verdana"/>
              </a:rPr>
              <a:t>count</a:t>
            </a:r>
            <a:r>
              <a:rPr sz="1200" spc="-20" dirty="0">
                <a:solidFill>
                  <a:srgbClr val="006FC0"/>
                </a:solidFill>
                <a:latin typeface="Verdana"/>
                <a:cs typeface="Verdana"/>
              </a:rPr>
              <a:t> </a:t>
            </a:r>
            <a:r>
              <a:rPr sz="1200" dirty="0">
                <a:solidFill>
                  <a:srgbClr val="006FC0"/>
                </a:solidFill>
                <a:latin typeface="Verdana"/>
                <a:cs typeface="Verdana"/>
              </a:rPr>
              <a:t>belong</a:t>
            </a:r>
            <a:r>
              <a:rPr sz="1200" spc="-35" dirty="0">
                <a:solidFill>
                  <a:srgbClr val="006FC0"/>
                </a:solidFill>
                <a:latin typeface="Verdana"/>
                <a:cs typeface="Verdana"/>
              </a:rPr>
              <a:t> </a:t>
            </a:r>
            <a:r>
              <a:rPr sz="1200" dirty="0">
                <a:solidFill>
                  <a:srgbClr val="006FC0"/>
                </a:solidFill>
                <a:latin typeface="Verdana"/>
                <a:cs typeface="Verdana"/>
              </a:rPr>
              <a:t>from</a:t>
            </a:r>
            <a:r>
              <a:rPr sz="1200" spc="-45" dirty="0">
                <a:solidFill>
                  <a:srgbClr val="006FC0"/>
                </a:solidFill>
                <a:latin typeface="Verdana"/>
                <a:cs typeface="Verdana"/>
              </a:rPr>
              <a:t> </a:t>
            </a:r>
            <a:r>
              <a:rPr sz="1200" spc="-10" dirty="0">
                <a:solidFill>
                  <a:srgbClr val="006FC0"/>
                </a:solidFill>
                <a:latin typeface="Verdana"/>
                <a:cs typeface="Verdana"/>
              </a:rPr>
              <a:t>Movie</a:t>
            </a:r>
            <a:r>
              <a:rPr sz="1200" spc="-30" dirty="0">
                <a:solidFill>
                  <a:srgbClr val="006FC0"/>
                </a:solidFill>
                <a:latin typeface="Verdana"/>
                <a:cs typeface="Verdana"/>
              </a:rPr>
              <a:t> </a:t>
            </a:r>
            <a:r>
              <a:rPr sz="1200" spc="-5" dirty="0">
                <a:solidFill>
                  <a:srgbClr val="006FC0"/>
                </a:solidFill>
                <a:latin typeface="Verdana"/>
                <a:cs typeface="Verdana"/>
              </a:rPr>
              <a:t>class.</a:t>
            </a:r>
            <a:endParaRPr sz="1200" dirty="0">
              <a:latin typeface="Verdana"/>
              <a:cs typeface="Verdana"/>
            </a:endParaRPr>
          </a:p>
          <a:p>
            <a:pPr>
              <a:lnSpc>
                <a:spcPct val="100000"/>
              </a:lnSpc>
              <a:spcBef>
                <a:spcPts val="45"/>
              </a:spcBef>
              <a:buClr>
                <a:srgbClr val="006FC0"/>
              </a:buClr>
              <a:buFont typeface="Arial MT"/>
              <a:buChar char="•"/>
            </a:pPr>
            <a:endParaRPr sz="1150" dirty="0">
              <a:latin typeface="Verdana"/>
              <a:cs typeface="Verdana"/>
            </a:endParaRPr>
          </a:p>
          <a:p>
            <a:pPr marL="184785" indent="-172720">
              <a:lnSpc>
                <a:spcPct val="100000"/>
              </a:lnSpc>
              <a:buFont typeface="Arial MT"/>
              <a:buChar char="•"/>
              <a:tabLst>
                <a:tab pos="185420" algn="l"/>
              </a:tabLst>
            </a:pPr>
            <a:r>
              <a:rPr sz="1200" spc="-5" dirty="0">
                <a:solidFill>
                  <a:srgbClr val="006FC0"/>
                </a:solidFill>
                <a:latin typeface="Verdana"/>
                <a:cs typeface="Verdana"/>
              </a:rPr>
              <a:t>Cluster</a:t>
            </a:r>
            <a:r>
              <a:rPr sz="1200" spc="-50" dirty="0">
                <a:solidFill>
                  <a:srgbClr val="006FC0"/>
                </a:solidFill>
                <a:latin typeface="Verdana"/>
                <a:cs typeface="Verdana"/>
              </a:rPr>
              <a:t> </a:t>
            </a:r>
            <a:r>
              <a:rPr sz="1200" dirty="0">
                <a:solidFill>
                  <a:srgbClr val="006FC0"/>
                </a:solidFill>
                <a:latin typeface="Verdana"/>
                <a:cs typeface="Verdana"/>
              </a:rPr>
              <a:t>3</a:t>
            </a:r>
            <a:r>
              <a:rPr sz="1200" spc="-25" dirty="0">
                <a:solidFill>
                  <a:srgbClr val="006FC0"/>
                </a:solidFill>
                <a:latin typeface="Verdana"/>
                <a:cs typeface="Verdana"/>
              </a:rPr>
              <a:t> </a:t>
            </a:r>
            <a:r>
              <a:rPr sz="1200" spc="-5" dirty="0">
                <a:solidFill>
                  <a:srgbClr val="006FC0"/>
                </a:solidFill>
                <a:latin typeface="Verdana"/>
                <a:cs typeface="Verdana"/>
              </a:rPr>
              <a:t>build</a:t>
            </a:r>
            <a:r>
              <a:rPr sz="1200" spc="-20" dirty="0">
                <a:solidFill>
                  <a:srgbClr val="006FC0"/>
                </a:solidFill>
                <a:latin typeface="Verdana"/>
                <a:cs typeface="Verdana"/>
              </a:rPr>
              <a:t> </a:t>
            </a:r>
            <a:r>
              <a:rPr sz="1200" dirty="0">
                <a:solidFill>
                  <a:srgbClr val="006FC0"/>
                </a:solidFill>
                <a:latin typeface="Verdana"/>
                <a:cs typeface="Verdana"/>
              </a:rPr>
              <a:t>on</a:t>
            </a:r>
            <a:r>
              <a:rPr sz="1200" spc="-35" dirty="0">
                <a:solidFill>
                  <a:srgbClr val="006FC0"/>
                </a:solidFill>
                <a:latin typeface="Verdana"/>
                <a:cs typeface="Verdana"/>
              </a:rPr>
              <a:t> </a:t>
            </a:r>
            <a:r>
              <a:rPr sz="1200" dirty="0">
                <a:solidFill>
                  <a:srgbClr val="006FC0"/>
                </a:solidFill>
                <a:latin typeface="Verdana"/>
                <a:cs typeface="Verdana"/>
              </a:rPr>
              <a:t>TV</a:t>
            </a:r>
            <a:r>
              <a:rPr sz="1200" spc="-20" dirty="0">
                <a:solidFill>
                  <a:srgbClr val="006FC0"/>
                </a:solidFill>
                <a:latin typeface="Verdana"/>
                <a:cs typeface="Verdana"/>
              </a:rPr>
              <a:t> </a:t>
            </a:r>
            <a:r>
              <a:rPr sz="1200" spc="-5" dirty="0">
                <a:solidFill>
                  <a:srgbClr val="006FC0"/>
                </a:solidFill>
                <a:latin typeface="Verdana"/>
                <a:cs typeface="Verdana"/>
              </a:rPr>
              <a:t>shows.</a:t>
            </a:r>
            <a:endParaRPr sz="1200" dirty="0">
              <a:latin typeface="Verdana"/>
              <a:cs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7407" y="121996"/>
            <a:ext cx="1769745" cy="208915"/>
          </a:xfrm>
          <a:prstGeom prst="rect">
            <a:avLst/>
          </a:prstGeom>
        </p:spPr>
        <p:txBody>
          <a:bodyPr vert="horz" wrap="square" lIns="0" tIns="12700" rIns="0" bIns="0" rtlCol="0">
            <a:spAutoFit/>
          </a:bodyPr>
          <a:lstStyle/>
          <a:p>
            <a:pPr marL="12700">
              <a:lnSpc>
                <a:spcPct val="100000"/>
              </a:lnSpc>
              <a:spcBef>
                <a:spcPts val="100"/>
              </a:spcBef>
            </a:pPr>
            <a:r>
              <a:rPr sz="1200" spc="-15" dirty="0">
                <a:solidFill>
                  <a:srgbClr val="CC0000"/>
                </a:solidFill>
                <a:latin typeface="Verdana"/>
                <a:cs typeface="Verdana"/>
              </a:rPr>
              <a:t>Word</a:t>
            </a:r>
            <a:r>
              <a:rPr sz="1200" spc="-55" dirty="0">
                <a:solidFill>
                  <a:srgbClr val="CC0000"/>
                </a:solidFill>
                <a:latin typeface="Verdana"/>
                <a:cs typeface="Verdana"/>
              </a:rPr>
              <a:t> </a:t>
            </a:r>
            <a:r>
              <a:rPr sz="1200" spc="-5" dirty="0">
                <a:solidFill>
                  <a:srgbClr val="CC0000"/>
                </a:solidFill>
                <a:latin typeface="Verdana"/>
                <a:cs typeface="Verdana"/>
              </a:rPr>
              <a:t>cloud</a:t>
            </a:r>
            <a:r>
              <a:rPr sz="1200" spc="-45" dirty="0">
                <a:solidFill>
                  <a:srgbClr val="CC0000"/>
                </a:solidFill>
                <a:latin typeface="Verdana"/>
                <a:cs typeface="Verdana"/>
              </a:rPr>
              <a:t> </a:t>
            </a:r>
            <a:r>
              <a:rPr sz="1200" dirty="0">
                <a:solidFill>
                  <a:srgbClr val="CC0000"/>
                </a:solidFill>
                <a:latin typeface="Verdana"/>
                <a:cs typeface="Verdana"/>
              </a:rPr>
              <a:t>for</a:t>
            </a:r>
            <a:r>
              <a:rPr sz="1200" spc="-40" dirty="0">
                <a:solidFill>
                  <a:srgbClr val="CC0000"/>
                </a:solidFill>
                <a:latin typeface="Verdana"/>
                <a:cs typeface="Verdana"/>
              </a:rPr>
              <a:t> </a:t>
            </a:r>
            <a:r>
              <a:rPr sz="1200" spc="-5" dirty="0">
                <a:solidFill>
                  <a:srgbClr val="CC0000"/>
                </a:solidFill>
                <a:latin typeface="Verdana"/>
                <a:cs typeface="Verdana"/>
              </a:rPr>
              <a:t>country</a:t>
            </a:r>
            <a:endParaRPr sz="1200">
              <a:latin typeface="Verdana"/>
              <a:cs typeface="Verdana"/>
            </a:endParaRPr>
          </a:p>
        </p:txBody>
      </p:sp>
      <p:sp>
        <p:nvSpPr>
          <p:cNvPr id="3" name="object 3"/>
          <p:cNvSpPr txBox="1"/>
          <p:nvPr/>
        </p:nvSpPr>
        <p:spPr>
          <a:xfrm>
            <a:off x="3825621" y="147320"/>
            <a:ext cx="1499870" cy="208279"/>
          </a:xfrm>
          <a:prstGeom prst="rect">
            <a:avLst/>
          </a:prstGeom>
        </p:spPr>
        <p:txBody>
          <a:bodyPr vert="horz" wrap="square" lIns="0" tIns="12700" rIns="0" bIns="0" rtlCol="0">
            <a:spAutoFit/>
          </a:bodyPr>
          <a:lstStyle/>
          <a:p>
            <a:pPr marL="12700">
              <a:lnSpc>
                <a:spcPct val="100000"/>
              </a:lnSpc>
              <a:spcBef>
                <a:spcPts val="100"/>
              </a:spcBef>
            </a:pPr>
            <a:r>
              <a:rPr sz="1200" spc="-15" dirty="0">
                <a:solidFill>
                  <a:srgbClr val="CC0000"/>
                </a:solidFill>
                <a:latin typeface="Verdana"/>
                <a:cs typeface="Verdana"/>
              </a:rPr>
              <a:t>Word</a:t>
            </a:r>
            <a:r>
              <a:rPr sz="1200" spc="-55" dirty="0">
                <a:solidFill>
                  <a:srgbClr val="CC0000"/>
                </a:solidFill>
                <a:latin typeface="Verdana"/>
                <a:cs typeface="Verdana"/>
              </a:rPr>
              <a:t> </a:t>
            </a:r>
            <a:r>
              <a:rPr sz="1200" spc="-5" dirty="0">
                <a:solidFill>
                  <a:srgbClr val="CC0000"/>
                </a:solidFill>
                <a:latin typeface="Verdana"/>
                <a:cs typeface="Verdana"/>
              </a:rPr>
              <a:t>cloud</a:t>
            </a:r>
            <a:r>
              <a:rPr sz="1200" spc="-40" dirty="0">
                <a:solidFill>
                  <a:srgbClr val="CC0000"/>
                </a:solidFill>
                <a:latin typeface="Verdana"/>
                <a:cs typeface="Verdana"/>
              </a:rPr>
              <a:t> </a:t>
            </a:r>
            <a:r>
              <a:rPr sz="1200" dirty="0">
                <a:solidFill>
                  <a:srgbClr val="CC0000"/>
                </a:solidFill>
                <a:latin typeface="Verdana"/>
                <a:cs typeface="Verdana"/>
              </a:rPr>
              <a:t>for</a:t>
            </a:r>
            <a:r>
              <a:rPr sz="1200" spc="-45" dirty="0">
                <a:solidFill>
                  <a:srgbClr val="CC0000"/>
                </a:solidFill>
                <a:latin typeface="Verdana"/>
                <a:cs typeface="Verdana"/>
              </a:rPr>
              <a:t> </a:t>
            </a:r>
            <a:r>
              <a:rPr sz="1200" spc="-5" dirty="0">
                <a:solidFill>
                  <a:srgbClr val="CC0000"/>
                </a:solidFill>
                <a:latin typeface="Verdana"/>
                <a:cs typeface="Verdana"/>
              </a:rPr>
              <a:t>cast</a:t>
            </a:r>
            <a:endParaRPr sz="1200">
              <a:latin typeface="Verdana"/>
              <a:cs typeface="Verdana"/>
            </a:endParaRPr>
          </a:p>
        </p:txBody>
      </p:sp>
      <p:sp>
        <p:nvSpPr>
          <p:cNvPr id="4" name="object 4"/>
          <p:cNvSpPr txBox="1"/>
          <p:nvPr/>
        </p:nvSpPr>
        <p:spPr>
          <a:xfrm>
            <a:off x="6459473" y="121996"/>
            <a:ext cx="1628775" cy="208915"/>
          </a:xfrm>
          <a:prstGeom prst="rect">
            <a:avLst/>
          </a:prstGeom>
        </p:spPr>
        <p:txBody>
          <a:bodyPr vert="horz" wrap="square" lIns="0" tIns="12700" rIns="0" bIns="0" rtlCol="0">
            <a:spAutoFit/>
          </a:bodyPr>
          <a:lstStyle/>
          <a:p>
            <a:pPr marL="12700">
              <a:lnSpc>
                <a:spcPct val="100000"/>
              </a:lnSpc>
              <a:spcBef>
                <a:spcPts val="100"/>
              </a:spcBef>
            </a:pPr>
            <a:r>
              <a:rPr sz="1200" spc="-15" dirty="0">
                <a:solidFill>
                  <a:srgbClr val="CC0000"/>
                </a:solidFill>
                <a:latin typeface="Verdana"/>
                <a:cs typeface="Verdana"/>
              </a:rPr>
              <a:t>Word</a:t>
            </a:r>
            <a:r>
              <a:rPr sz="1200" spc="-60" dirty="0">
                <a:solidFill>
                  <a:srgbClr val="CC0000"/>
                </a:solidFill>
                <a:latin typeface="Verdana"/>
                <a:cs typeface="Verdana"/>
              </a:rPr>
              <a:t> </a:t>
            </a:r>
            <a:r>
              <a:rPr sz="1200" spc="-5" dirty="0">
                <a:solidFill>
                  <a:srgbClr val="CC0000"/>
                </a:solidFill>
                <a:latin typeface="Verdana"/>
                <a:cs typeface="Verdana"/>
              </a:rPr>
              <a:t>cloud</a:t>
            </a:r>
            <a:r>
              <a:rPr sz="1200" spc="-45" dirty="0">
                <a:solidFill>
                  <a:srgbClr val="CC0000"/>
                </a:solidFill>
                <a:latin typeface="Verdana"/>
                <a:cs typeface="Verdana"/>
              </a:rPr>
              <a:t> </a:t>
            </a:r>
            <a:r>
              <a:rPr sz="1200" dirty="0">
                <a:solidFill>
                  <a:srgbClr val="CC0000"/>
                </a:solidFill>
                <a:latin typeface="Verdana"/>
                <a:cs typeface="Verdana"/>
              </a:rPr>
              <a:t>for</a:t>
            </a:r>
            <a:r>
              <a:rPr sz="1200" spc="-50" dirty="0">
                <a:solidFill>
                  <a:srgbClr val="CC0000"/>
                </a:solidFill>
                <a:latin typeface="Verdana"/>
                <a:cs typeface="Verdana"/>
              </a:rPr>
              <a:t> </a:t>
            </a:r>
            <a:r>
              <a:rPr sz="1200" dirty="0">
                <a:solidFill>
                  <a:srgbClr val="CC0000"/>
                </a:solidFill>
                <a:latin typeface="Verdana"/>
                <a:cs typeface="Verdana"/>
              </a:rPr>
              <a:t>genre</a:t>
            </a:r>
            <a:endParaRPr sz="1200">
              <a:latin typeface="Verdana"/>
              <a:cs typeface="Verdana"/>
            </a:endParaRPr>
          </a:p>
        </p:txBody>
      </p:sp>
      <p:pic>
        <p:nvPicPr>
          <p:cNvPr id="5" name="object 5"/>
          <p:cNvPicPr/>
          <p:nvPr/>
        </p:nvPicPr>
        <p:blipFill>
          <a:blip r:embed="rId2" cstate="print"/>
          <a:stretch>
            <a:fillRect/>
          </a:stretch>
        </p:blipFill>
        <p:spPr>
          <a:xfrm>
            <a:off x="3819144" y="393191"/>
            <a:ext cx="1650492" cy="4608576"/>
          </a:xfrm>
          <a:prstGeom prst="rect">
            <a:avLst/>
          </a:prstGeom>
        </p:spPr>
      </p:pic>
      <p:pic>
        <p:nvPicPr>
          <p:cNvPr id="6" name="object 6"/>
          <p:cNvPicPr/>
          <p:nvPr/>
        </p:nvPicPr>
        <p:blipFill>
          <a:blip r:embed="rId3" cstate="print"/>
          <a:stretch>
            <a:fillRect/>
          </a:stretch>
        </p:blipFill>
        <p:spPr>
          <a:xfrm>
            <a:off x="6441947" y="367282"/>
            <a:ext cx="1650492" cy="4660392"/>
          </a:xfrm>
          <a:prstGeom prst="rect">
            <a:avLst/>
          </a:prstGeom>
        </p:spPr>
      </p:pic>
      <p:pic>
        <p:nvPicPr>
          <p:cNvPr id="7" name="object 7"/>
          <p:cNvPicPr/>
          <p:nvPr/>
        </p:nvPicPr>
        <p:blipFill>
          <a:blip r:embed="rId4" cstate="print"/>
          <a:stretch>
            <a:fillRect/>
          </a:stretch>
        </p:blipFill>
        <p:spPr>
          <a:xfrm>
            <a:off x="1051560" y="353566"/>
            <a:ext cx="1650491" cy="468782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3163" y="341503"/>
            <a:ext cx="4994275" cy="299720"/>
          </a:xfrm>
          <a:prstGeom prst="rect">
            <a:avLst/>
          </a:prstGeom>
        </p:spPr>
        <p:txBody>
          <a:bodyPr vert="horz" wrap="square" lIns="0" tIns="12700" rIns="0" bIns="0" rtlCol="0">
            <a:spAutoFit/>
          </a:bodyPr>
          <a:lstStyle/>
          <a:p>
            <a:pPr marL="12700">
              <a:lnSpc>
                <a:spcPct val="100000"/>
              </a:lnSpc>
              <a:spcBef>
                <a:spcPts val="100"/>
              </a:spcBef>
            </a:pPr>
            <a:r>
              <a:rPr sz="1800" spc="-5" dirty="0"/>
              <a:t>Agglomerative</a:t>
            </a:r>
            <a:r>
              <a:rPr sz="1800" spc="-50" dirty="0"/>
              <a:t> </a:t>
            </a:r>
            <a:r>
              <a:rPr sz="1800" spc="-5" dirty="0"/>
              <a:t>Hierarchical</a:t>
            </a:r>
            <a:r>
              <a:rPr sz="1800" spc="-65" dirty="0"/>
              <a:t> </a:t>
            </a:r>
            <a:r>
              <a:rPr sz="1800" dirty="0"/>
              <a:t>Clustering:</a:t>
            </a:r>
            <a:endParaRPr sz="1800"/>
          </a:p>
        </p:txBody>
      </p:sp>
      <p:pic>
        <p:nvPicPr>
          <p:cNvPr id="3" name="object 3"/>
          <p:cNvPicPr/>
          <p:nvPr/>
        </p:nvPicPr>
        <p:blipFill>
          <a:blip r:embed="rId2" cstate="print"/>
          <a:stretch>
            <a:fillRect/>
          </a:stretch>
        </p:blipFill>
        <p:spPr>
          <a:xfrm>
            <a:off x="307564" y="961359"/>
            <a:ext cx="4704760" cy="3438319"/>
          </a:xfrm>
          <a:prstGeom prst="rect">
            <a:avLst/>
          </a:prstGeom>
        </p:spPr>
      </p:pic>
      <p:sp>
        <p:nvSpPr>
          <p:cNvPr id="4" name="object 4"/>
          <p:cNvSpPr txBox="1"/>
          <p:nvPr/>
        </p:nvSpPr>
        <p:spPr>
          <a:xfrm>
            <a:off x="5239892" y="1121790"/>
            <a:ext cx="3361690" cy="1515110"/>
          </a:xfrm>
          <a:prstGeom prst="rect">
            <a:avLst/>
          </a:prstGeom>
        </p:spPr>
        <p:txBody>
          <a:bodyPr vert="horz" wrap="square" lIns="0" tIns="12700" rIns="0" bIns="0" rtlCol="0">
            <a:spAutoFit/>
          </a:bodyPr>
          <a:lstStyle/>
          <a:p>
            <a:pPr marL="182880" marR="102235" indent="-170815">
              <a:lnSpc>
                <a:spcPct val="100000"/>
              </a:lnSpc>
              <a:spcBef>
                <a:spcPts val="100"/>
              </a:spcBef>
              <a:buSzPct val="133333"/>
              <a:buFont typeface="Arial MT"/>
              <a:buChar char="•"/>
              <a:tabLst>
                <a:tab pos="183515" algn="l"/>
              </a:tabLst>
            </a:pPr>
            <a:r>
              <a:rPr sz="1200" spc="-5" dirty="0">
                <a:solidFill>
                  <a:srgbClr val="006FC0"/>
                </a:solidFill>
                <a:latin typeface="Verdana"/>
                <a:cs typeface="Verdana"/>
              </a:rPr>
              <a:t>Visualizing</a:t>
            </a:r>
            <a:r>
              <a:rPr sz="1200" spc="-50" dirty="0">
                <a:solidFill>
                  <a:srgbClr val="006FC0"/>
                </a:solidFill>
                <a:latin typeface="Verdana"/>
                <a:cs typeface="Verdana"/>
              </a:rPr>
              <a:t> </a:t>
            </a:r>
            <a:r>
              <a:rPr sz="1200" spc="-5" dirty="0">
                <a:solidFill>
                  <a:srgbClr val="006FC0"/>
                </a:solidFill>
                <a:latin typeface="Verdana"/>
                <a:cs typeface="Verdana"/>
              </a:rPr>
              <a:t>the</a:t>
            </a:r>
            <a:r>
              <a:rPr sz="1200" spc="-20" dirty="0">
                <a:solidFill>
                  <a:srgbClr val="006FC0"/>
                </a:solidFill>
                <a:latin typeface="Verdana"/>
                <a:cs typeface="Verdana"/>
              </a:rPr>
              <a:t> </a:t>
            </a:r>
            <a:r>
              <a:rPr sz="1200" spc="-5" dirty="0">
                <a:solidFill>
                  <a:srgbClr val="006FC0"/>
                </a:solidFill>
                <a:latin typeface="Verdana"/>
                <a:cs typeface="Verdana"/>
              </a:rPr>
              <a:t>dendrogram</a:t>
            </a:r>
            <a:r>
              <a:rPr sz="1200" spc="-55" dirty="0">
                <a:solidFill>
                  <a:srgbClr val="006FC0"/>
                </a:solidFill>
                <a:latin typeface="Verdana"/>
                <a:cs typeface="Verdana"/>
              </a:rPr>
              <a:t> </a:t>
            </a:r>
            <a:r>
              <a:rPr sz="1200" spc="-5" dirty="0">
                <a:solidFill>
                  <a:srgbClr val="006FC0"/>
                </a:solidFill>
                <a:latin typeface="Verdana"/>
                <a:cs typeface="Verdana"/>
              </a:rPr>
              <a:t>to</a:t>
            </a:r>
            <a:r>
              <a:rPr sz="1200" spc="-30" dirty="0">
                <a:solidFill>
                  <a:srgbClr val="006FC0"/>
                </a:solidFill>
                <a:latin typeface="Verdana"/>
                <a:cs typeface="Verdana"/>
              </a:rPr>
              <a:t> </a:t>
            </a:r>
            <a:r>
              <a:rPr sz="1200" spc="-5" dirty="0">
                <a:solidFill>
                  <a:srgbClr val="006FC0"/>
                </a:solidFill>
                <a:latin typeface="Verdana"/>
                <a:cs typeface="Verdana"/>
              </a:rPr>
              <a:t>decide</a:t>
            </a:r>
            <a:r>
              <a:rPr sz="1200" spc="-45" dirty="0">
                <a:solidFill>
                  <a:srgbClr val="006FC0"/>
                </a:solidFill>
                <a:latin typeface="Verdana"/>
                <a:cs typeface="Verdana"/>
              </a:rPr>
              <a:t> </a:t>
            </a:r>
            <a:r>
              <a:rPr sz="1200" dirty="0">
                <a:solidFill>
                  <a:srgbClr val="006FC0"/>
                </a:solidFill>
                <a:latin typeface="Verdana"/>
                <a:cs typeface="Verdana"/>
              </a:rPr>
              <a:t>on </a:t>
            </a:r>
            <a:r>
              <a:rPr sz="1200" spc="-405" dirty="0">
                <a:solidFill>
                  <a:srgbClr val="006FC0"/>
                </a:solidFill>
                <a:latin typeface="Verdana"/>
                <a:cs typeface="Verdana"/>
              </a:rPr>
              <a:t> </a:t>
            </a:r>
            <a:r>
              <a:rPr sz="1200" spc="-5" dirty="0">
                <a:solidFill>
                  <a:srgbClr val="006FC0"/>
                </a:solidFill>
                <a:latin typeface="Verdana"/>
                <a:cs typeface="Verdana"/>
              </a:rPr>
              <a:t>the </a:t>
            </a:r>
            <a:r>
              <a:rPr sz="1200" spc="-5" dirty="0" smtClean="0">
                <a:solidFill>
                  <a:srgbClr val="006FC0"/>
                </a:solidFill>
                <a:latin typeface="Verdana"/>
                <a:cs typeface="Verdana"/>
              </a:rPr>
              <a:t>finest </a:t>
            </a:r>
            <a:r>
              <a:rPr sz="1200" spc="-5" dirty="0">
                <a:solidFill>
                  <a:srgbClr val="006FC0"/>
                </a:solidFill>
                <a:latin typeface="Verdana"/>
                <a:cs typeface="Verdana"/>
              </a:rPr>
              <a:t>number </a:t>
            </a:r>
            <a:r>
              <a:rPr sz="1200" dirty="0">
                <a:solidFill>
                  <a:srgbClr val="006FC0"/>
                </a:solidFill>
                <a:latin typeface="Verdana"/>
                <a:cs typeface="Verdana"/>
              </a:rPr>
              <a:t>of </a:t>
            </a:r>
            <a:r>
              <a:rPr sz="1200" spc="-5" dirty="0">
                <a:solidFill>
                  <a:srgbClr val="006FC0"/>
                </a:solidFill>
                <a:latin typeface="Verdana"/>
                <a:cs typeface="Verdana"/>
              </a:rPr>
              <a:t>clusters </a:t>
            </a:r>
            <a:r>
              <a:rPr sz="1200" dirty="0">
                <a:solidFill>
                  <a:srgbClr val="006FC0"/>
                </a:solidFill>
                <a:latin typeface="Verdana"/>
                <a:cs typeface="Verdana"/>
              </a:rPr>
              <a:t>for </a:t>
            </a:r>
            <a:r>
              <a:rPr sz="1200" spc="-5" dirty="0">
                <a:solidFill>
                  <a:srgbClr val="006FC0"/>
                </a:solidFill>
                <a:latin typeface="Verdana"/>
                <a:cs typeface="Verdana"/>
              </a:rPr>
              <a:t>the </a:t>
            </a:r>
            <a:r>
              <a:rPr sz="1200" dirty="0">
                <a:solidFill>
                  <a:srgbClr val="006FC0"/>
                </a:solidFill>
                <a:latin typeface="Verdana"/>
                <a:cs typeface="Verdana"/>
              </a:rPr>
              <a:t> </a:t>
            </a:r>
            <a:r>
              <a:rPr sz="1200" spc="-10" dirty="0">
                <a:solidFill>
                  <a:srgbClr val="006FC0"/>
                </a:solidFill>
                <a:latin typeface="Verdana"/>
                <a:cs typeface="Verdana"/>
              </a:rPr>
              <a:t>agglomerative </a:t>
            </a:r>
            <a:r>
              <a:rPr sz="1200" spc="-5" dirty="0">
                <a:solidFill>
                  <a:srgbClr val="006FC0"/>
                </a:solidFill>
                <a:latin typeface="Verdana"/>
                <a:cs typeface="Verdana"/>
              </a:rPr>
              <a:t>(hierarchical) clustering </a:t>
            </a:r>
            <a:r>
              <a:rPr sz="1200" dirty="0">
                <a:solidFill>
                  <a:srgbClr val="006FC0"/>
                </a:solidFill>
                <a:latin typeface="Verdana"/>
                <a:cs typeface="Verdana"/>
              </a:rPr>
              <a:t> </a:t>
            </a:r>
            <a:r>
              <a:rPr sz="1200" spc="-5" dirty="0">
                <a:solidFill>
                  <a:srgbClr val="006FC0"/>
                </a:solidFill>
                <a:latin typeface="Verdana"/>
                <a:cs typeface="Verdana"/>
              </a:rPr>
              <a:t>algorithm.</a:t>
            </a:r>
            <a:endParaRPr sz="1200" dirty="0">
              <a:latin typeface="Verdana"/>
              <a:cs typeface="Verdana"/>
            </a:endParaRPr>
          </a:p>
          <a:p>
            <a:pPr>
              <a:lnSpc>
                <a:spcPct val="100000"/>
              </a:lnSpc>
              <a:spcBef>
                <a:spcPts val="5"/>
              </a:spcBef>
              <a:buClr>
                <a:srgbClr val="006FC0"/>
              </a:buClr>
              <a:buFont typeface="Arial MT"/>
              <a:buChar char="•"/>
            </a:pPr>
            <a:endParaRPr sz="1350" dirty="0">
              <a:latin typeface="Verdana"/>
              <a:cs typeface="Verdana"/>
            </a:endParaRPr>
          </a:p>
          <a:p>
            <a:pPr marL="182880" marR="5080" indent="-170815">
              <a:lnSpc>
                <a:spcPct val="100000"/>
              </a:lnSpc>
              <a:buSzPct val="133333"/>
              <a:buFont typeface="Arial MT"/>
              <a:buChar char="•"/>
              <a:tabLst>
                <a:tab pos="183515" algn="l"/>
              </a:tabLst>
            </a:pPr>
            <a:r>
              <a:rPr sz="1200" spc="-10" dirty="0">
                <a:solidFill>
                  <a:srgbClr val="006FC0"/>
                </a:solidFill>
                <a:latin typeface="Verdana"/>
                <a:cs typeface="Verdana"/>
              </a:rPr>
              <a:t>At </a:t>
            </a:r>
            <a:r>
              <a:rPr sz="1200" dirty="0">
                <a:solidFill>
                  <a:srgbClr val="006FC0"/>
                </a:solidFill>
                <a:latin typeface="Verdana"/>
                <a:cs typeface="Verdana"/>
              </a:rPr>
              <a:t>a</a:t>
            </a:r>
            <a:r>
              <a:rPr sz="1200" spc="-10" dirty="0">
                <a:solidFill>
                  <a:srgbClr val="006FC0"/>
                </a:solidFill>
                <a:latin typeface="Verdana"/>
                <a:cs typeface="Verdana"/>
              </a:rPr>
              <a:t> </a:t>
            </a:r>
            <a:r>
              <a:rPr sz="1200" spc="-5" dirty="0">
                <a:solidFill>
                  <a:srgbClr val="006FC0"/>
                </a:solidFill>
                <a:latin typeface="Verdana"/>
                <a:cs typeface="Verdana"/>
              </a:rPr>
              <a:t>distance</a:t>
            </a:r>
            <a:r>
              <a:rPr sz="1200" spc="-30" dirty="0">
                <a:solidFill>
                  <a:srgbClr val="006FC0"/>
                </a:solidFill>
                <a:latin typeface="Verdana"/>
                <a:cs typeface="Verdana"/>
              </a:rPr>
              <a:t> </a:t>
            </a:r>
            <a:r>
              <a:rPr sz="1200" dirty="0">
                <a:solidFill>
                  <a:srgbClr val="006FC0"/>
                </a:solidFill>
                <a:latin typeface="Verdana"/>
                <a:cs typeface="Verdana"/>
              </a:rPr>
              <a:t>of</a:t>
            </a:r>
            <a:r>
              <a:rPr sz="1200" spc="-30" dirty="0">
                <a:solidFill>
                  <a:srgbClr val="006FC0"/>
                </a:solidFill>
                <a:latin typeface="Verdana"/>
                <a:cs typeface="Verdana"/>
              </a:rPr>
              <a:t> </a:t>
            </a:r>
            <a:r>
              <a:rPr sz="1200" dirty="0">
                <a:solidFill>
                  <a:srgbClr val="006FC0"/>
                </a:solidFill>
                <a:latin typeface="Verdana"/>
                <a:cs typeface="Verdana"/>
              </a:rPr>
              <a:t>4</a:t>
            </a:r>
            <a:r>
              <a:rPr sz="1200" spc="-20" dirty="0">
                <a:solidFill>
                  <a:srgbClr val="006FC0"/>
                </a:solidFill>
                <a:latin typeface="Verdana"/>
                <a:cs typeface="Verdana"/>
              </a:rPr>
              <a:t> </a:t>
            </a:r>
            <a:r>
              <a:rPr sz="1200" spc="-5" dirty="0">
                <a:solidFill>
                  <a:srgbClr val="006FC0"/>
                </a:solidFill>
                <a:latin typeface="Verdana"/>
                <a:cs typeface="Verdana"/>
              </a:rPr>
              <a:t>units,</a:t>
            </a:r>
            <a:r>
              <a:rPr sz="1200" spc="-15" dirty="0">
                <a:solidFill>
                  <a:srgbClr val="006FC0"/>
                </a:solidFill>
                <a:latin typeface="Verdana"/>
                <a:cs typeface="Verdana"/>
              </a:rPr>
              <a:t> </a:t>
            </a:r>
            <a:r>
              <a:rPr sz="1200" dirty="0">
                <a:solidFill>
                  <a:srgbClr val="006FC0"/>
                </a:solidFill>
                <a:latin typeface="Verdana"/>
                <a:cs typeface="Verdana"/>
              </a:rPr>
              <a:t>7</a:t>
            </a:r>
            <a:r>
              <a:rPr sz="1200" spc="-25" dirty="0">
                <a:solidFill>
                  <a:srgbClr val="006FC0"/>
                </a:solidFill>
                <a:latin typeface="Verdana"/>
                <a:cs typeface="Verdana"/>
              </a:rPr>
              <a:t> </a:t>
            </a:r>
            <a:r>
              <a:rPr sz="1200" spc="-5" dirty="0">
                <a:solidFill>
                  <a:srgbClr val="006FC0"/>
                </a:solidFill>
                <a:latin typeface="Verdana"/>
                <a:cs typeface="Verdana"/>
              </a:rPr>
              <a:t>clusters</a:t>
            </a:r>
            <a:r>
              <a:rPr sz="1200" spc="-45" dirty="0">
                <a:solidFill>
                  <a:srgbClr val="006FC0"/>
                </a:solidFill>
                <a:latin typeface="Verdana"/>
                <a:cs typeface="Verdana"/>
              </a:rPr>
              <a:t> </a:t>
            </a:r>
            <a:r>
              <a:rPr sz="1200" dirty="0">
                <a:solidFill>
                  <a:srgbClr val="006FC0"/>
                </a:solidFill>
                <a:latin typeface="Verdana"/>
                <a:cs typeface="Verdana"/>
              </a:rPr>
              <a:t>can</a:t>
            </a:r>
            <a:r>
              <a:rPr sz="1200" spc="-15" dirty="0">
                <a:solidFill>
                  <a:srgbClr val="006FC0"/>
                </a:solidFill>
                <a:latin typeface="Verdana"/>
                <a:cs typeface="Verdana"/>
              </a:rPr>
              <a:t> </a:t>
            </a:r>
            <a:r>
              <a:rPr sz="1200" spc="-5" dirty="0">
                <a:solidFill>
                  <a:srgbClr val="006FC0"/>
                </a:solidFill>
                <a:latin typeface="Verdana"/>
                <a:cs typeface="Verdana"/>
              </a:rPr>
              <a:t>be </a:t>
            </a:r>
            <a:r>
              <a:rPr sz="1200" spc="-409" dirty="0">
                <a:solidFill>
                  <a:srgbClr val="006FC0"/>
                </a:solidFill>
                <a:latin typeface="Verdana"/>
                <a:cs typeface="Verdana"/>
              </a:rPr>
              <a:t> </a:t>
            </a:r>
            <a:r>
              <a:rPr sz="1200" spc="-5" dirty="0" smtClean="0">
                <a:solidFill>
                  <a:srgbClr val="006FC0"/>
                </a:solidFill>
                <a:latin typeface="Verdana"/>
                <a:cs typeface="Verdana"/>
              </a:rPr>
              <a:t>constructed </a:t>
            </a:r>
            <a:r>
              <a:rPr sz="1200" spc="-5" dirty="0">
                <a:solidFill>
                  <a:srgbClr val="006FC0"/>
                </a:solidFill>
                <a:latin typeface="Verdana"/>
                <a:cs typeface="Verdana"/>
              </a:rPr>
              <a:t>using the </a:t>
            </a:r>
            <a:r>
              <a:rPr sz="1200" spc="-10" dirty="0">
                <a:solidFill>
                  <a:srgbClr val="006FC0"/>
                </a:solidFill>
                <a:latin typeface="Verdana"/>
                <a:cs typeface="Verdana"/>
              </a:rPr>
              <a:t>agglomerative </a:t>
            </a:r>
            <a:r>
              <a:rPr sz="1200" spc="-5" dirty="0">
                <a:solidFill>
                  <a:srgbClr val="006FC0"/>
                </a:solidFill>
                <a:latin typeface="Verdana"/>
                <a:cs typeface="Verdana"/>
              </a:rPr>
              <a:t>clustering </a:t>
            </a:r>
            <a:r>
              <a:rPr sz="1200" dirty="0">
                <a:solidFill>
                  <a:srgbClr val="006FC0"/>
                </a:solidFill>
                <a:latin typeface="Verdana"/>
                <a:cs typeface="Verdana"/>
              </a:rPr>
              <a:t> </a:t>
            </a:r>
            <a:r>
              <a:rPr sz="1200" spc="-5" dirty="0">
                <a:solidFill>
                  <a:srgbClr val="006FC0"/>
                </a:solidFill>
                <a:latin typeface="Verdana"/>
                <a:cs typeface="Verdana"/>
              </a:rPr>
              <a:t>algorithm.</a:t>
            </a:r>
            <a:endParaRPr sz="1200" dirty="0">
              <a:latin typeface="Verdana"/>
              <a:cs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14076" y="698028"/>
            <a:ext cx="6061759" cy="3216443"/>
          </a:xfrm>
          <a:prstGeom prst="rect">
            <a:avLst/>
          </a:prstGeom>
        </p:spPr>
      </p:pic>
      <p:sp>
        <p:nvSpPr>
          <p:cNvPr id="3" name="object 3"/>
          <p:cNvSpPr txBox="1">
            <a:spLocks noGrp="1"/>
          </p:cNvSpPr>
          <p:nvPr>
            <p:ph type="title"/>
          </p:nvPr>
        </p:nvSpPr>
        <p:spPr>
          <a:xfrm>
            <a:off x="999540" y="188721"/>
            <a:ext cx="4696460" cy="299720"/>
          </a:xfrm>
          <a:prstGeom prst="rect">
            <a:avLst/>
          </a:prstGeom>
        </p:spPr>
        <p:txBody>
          <a:bodyPr vert="horz" wrap="square" lIns="0" tIns="12700" rIns="0" bIns="0" rtlCol="0">
            <a:spAutoFit/>
          </a:bodyPr>
          <a:lstStyle/>
          <a:p>
            <a:pPr marL="12700">
              <a:lnSpc>
                <a:spcPct val="100000"/>
              </a:lnSpc>
              <a:spcBef>
                <a:spcPts val="100"/>
              </a:spcBef>
            </a:pPr>
            <a:r>
              <a:rPr sz="1800" spc="-5" dirty="0"/>
              <a:t>Agglomerative</a:t>
            </a:r>
            <a:r>
              <a:rPr sz="1800" spc="-55" dirty="0"/>
              <a:t> </a:t>
            </a:r>
            <a:r>
              <a:rPr sz="1800" spc="-5" dirty="0"/>
              <a:t>Hierarchical</a:t>
            </a:r>
            <a:r>
              <a:rPr sz="1800" spc="-95" dirty="0"/>
              <a:t> </a:t>
            </a:r>
            <a:r>
              <a:rPr sz="1800" spc="-5" dirty="0"/>
              <a:t>clusters:</a:t>
            </a:r>
            <a:endParaRPr sz="1800"/>
          </a:p>
        </p:txBody>
      </p:sp>
      <p:sp>
        <p:nvSpPr>
          <p:cNvPr id="4" name="object 4"/>
          <p:cNvSpPr txBox="1"/>
          <p:nvPr/>
        </p:nvSpPr>
        <p:spPr>
          <a:xfrm>
            <a:off x="1482597" y="4108196"/>
            <a:ext cx="6068060" cy="757555"/>
          </a:xfrm>
          <a:prstGeom prst="rect">
            <a:avLst/>
          </a:prstGeom>
        </p:spPr>
        <p:txBody>
          <a:bodyPr vert="horz" wrap="square" lIns="0" tIns="12700" rIns="0" bIns="0" rtlCol="0">
            <a:spAutoFit/>
          </a:bodyPr>
          <a:lstStyle/>
          <a:p>
            <a:pPr marL="185420" marR="5080" indent="-185420">
              <a:lnSpc>
                <a:spcPct val="100000"/>
              </a:lnSpc>
              <a:spcBef>
                <a:spcPts val="100"/>
              </a:spcBef>
              <a:buFont typeface="Arial MT"/>
              <a:buChar char="•"/>
              <a:tabLst>
                <a:tab pos="185420" algn="l"/>
              </a:tabLst>
            </a:pPr>
            <a:r>
              <a:rPr sz="1200" spc="-5" dirty="0">
                <a:solidFill>
                  <a:srgbClr val="006FC0"/>
                </a:solidFill>
                <a:latin typeface="Verdana"/>
                <a:cs typeface="Verdana"/>
              </a:rPr>
              <a:t>Successfully </a:t>
            </a:r>
            <a:r>
              <a:rPr sz="1200" spc="-5" dirty="0" smtClean="0">
                <a:solidFill>
                  <a:srgbClr val="006FC0"/>
                </a:solidFill>
                <a:latin typeface="Verdana"/>
                <a:cs typeface="Verdana"/>
              </a:rPr>
              <a:t>constructed </a:t>
            </a:r>
            <a:r>
              <a:rPr sz="1200" dirty="0">
                <a:solidFill>
                  <a:srgbClr val="006FC0"/>
                </a:solidFill>
                <a:latin typeface="Verdana"/>
                <a:cs typeface="Verdana"/>
              </a:rPr>
              <a:t>7 </a:t>
            </a:r>
            <a:r>
              <a:rPr sz="1200" spc="-5" dirty="0">
                <a:solidFill>
                  <a:srgbClr val="006FC0"/>
                </a:solidFill>
                <a:latin typeface="Verdana"/>
                <a:cs typeface="Verdana"/>
              </a:rPr>
              <a:t>clusters using the </a:t>
            </a:r>
            <a:r>
              <a:rPr sz="1200" spc="-10" dirty="0">
                <a:solidFill>
                  <a:srgbClr val="006FC0"/>
                </a:solidFill>
                <a:latin typeface="Verdana"/>
                <a:cs typeface="Verdana"/>
              </a:rPr>
              <a:t>Agglomerative </a:t>
            </a:r>
            <a:r>
              <a:rPr sz="1200" spc="-5" dirty="0">
                <a:solidFill>
                  <a:srgbClr val="006FC0"/>
                </a:solidFill>
                <a:latin typeface="Verdana"/>
                <a:cs typeface="Verdana"/>
              </a:rPr>
              <a:t>(hierarchical) clustering </a:t>
            </a:r>
            <a:r>
              <a:rPr sz="1200" spc="-409" dirty="0">
                <a:solidFill>
                  <a:srgbClr val="006FC0"/>
                </a:solidFill>
                <a:latin typeface="Verdana"/>
                <a:cs typeface="Verdana"/>
              </a:rPr>
              <a:t> </a:t>
            </a:r>
            <a:r>
              <a:rPr sz="1200" spc="-5" dirty="0">
                <a:solidFill>
                  <a:srgbClr val="006FC0"/>
                </a:solidFill>
                <a:latin typeface="Verdana"/>
                <a:cs typeface="Verdana"/>
              </a:rPr>
              <a:t>algorithm.</a:t>
            </a:r>
            <a:endParaRPr sz="1200" dirty="0">
              <a:latin typeface="Verdana"/>
              <a:cs typeface="Verdana"/>
            </a:endParaRPr>
          </a:p>
          <a:p>
            <a:pPr>
              <a:lnSpc>
                <a:spcPct val="100000"/>
              </a:lnSpc>
              <a:spcBef>
                <a:spcPts val="40"/>
              </a:spcBef>
              <a:buClr>
                <a:srgbClr val="006FC0"/>
              </a:buClr>
              <a:buFont typeface="Arial MT"/>
              <a:buChar char="•"/>
            </a:pPr>
            <a:endParaRPr sz="1150" dirty="0">
              <a:latin typeface="Verdana"/>
              <a:cs typeface="Verdana"/>
            </a:endParaRPr>
          </a:p>
          <a:p>
            <a:pPr marL="184785" indent="-172720">
              <a:lnSpc>
                <a:spcPct val="100000"/>
              </a:lnSpc>
              <a:buFont typeface="Arial MT"/>
              <a:buChar char="•"/>
              <a:tabLst>
                <a:tab pos="185420" algn="l"/>
              </a:tabLst>
            </a:pPr>
            <a:r>
              <a:rPr sz="1200" spc="-5" dirty="0">
                <a:solidFill>
                  <a:srgbClr val="006FC0"/>
                </a:solidFill>
                <a:latin typeface="Verdana"/>
                <a:cs typeface="Verdana"/>
              </a:rPr>
              <a:t>Highest</a:t>
            </a:r>
            <a:r>
              <a:rPr sz="1200" spc="-40" dirty="0">
                <a:solidFill>
                  <a:srgbClr val="006FC0"/>
                </a:solidFill>
                <a:latin typeface="Verdana"/>
                <a:cs typeface="Verdana"/>
              </a:rPr>
              <a:t> </a:t>
            </a:r>
            <a:r>
              <a:rPr sz="1200" spc="-5" dirty="0">
                <a:solidFill>
                  <a:srgbClr val="006FC0"/>
                </a:solidFill>
                <a:latin typeface="Verdana"/>
                <a:cs typeface="Verdana"/>
              </a:rPr>
              <a:t>number</a:t>
            </a:r>
            <a:r>
              <a:rPr sz="1200" spc="-25" dirty="0">
                <a:solidFill>
                  <a:srgbClr val="006FC0"/>
                </a:solidFill>
                <a:latin typeface="Verdana"/>
                <a:cs typeface="Verdana"/>
              </a:rPr>
              <a:t> </a:t>
            </a:r>
            <a:r>
              <a:rPr sz="1200" dirty="0">
                <a:solidFill>
                  <a:srgbClr val="006FC0"/>
                </a:solidFill>
                <a:latin typeface="Verdana"/>
                <a:cs typeface="Verdana"/>
              </a:rPr>
              <a:t>of</a:t>
            </a:r>
            <a:r>
              <a:rPr sz="1200" spc="-20" dirty="0">
                <a:solidFill>
                  <a:srgbClr val="006FC0"/>
                </a:solidFill>
                <a:latin typeface="Verdana"/>
                <a:cs typeface="Verdana"/>
              </a:rPr>
              <a:t> </a:t>
            </a:r>
            <a:r>
              <a:rPr sz="1200" spc="-5" dirty="0">
                <a:solidFill>
                  <a:srgbClr val="006FC0"/>
                </a:solidFill>
                <a:latin typeface="Verdana"/>
                <a:cs typeface="Verdana"/>
              </a:rPr>
              <a:t>datapoint</a:t>
            </a:r>
            <a:r>
              <a:rPr sz="1200" spc="-10" dirty="0">
                <a:solidFill>
                  <a:srgbClr val="006FC0"/>
                </a:solidFill>
                <a:latin typeface="Verdana"/>
                <a:cs typeface="Verdana"/>
              </a:rPr>
              <a:t> </a:t>
            </a:r>
            <a:r>
              <a:rPr sz="1200" spc="-5" dirty="0">
                <a:solidFill>
                  <a:srgbClr val="006FC0"/>
                </a:solidFill>
                <a:latin typeface="Verdana"/>
                <a:cs typeface="Verdana"/>
              </a:rPr>
              <a:t>build</a:t>
            </a:r>
            <a:r>
              <a:rPr sz="1200" spc="-20" dirty="0">
                <a:solidFill>
                  <a:srgbClr val="006FC0"/>
                </a:solidFill>
                <a:latin typeface="Verdana"/>
                <a:cs typeface="Verdana"/>
              </a:rPr>
              <a:t> </a:t>
            </a:r>
            <a:r>
              <a:rPr sz="1200" dirty="0">
                <a:solidFill>
                  <a:srgbClr val="006FC0"/>
                </a:solidFill>
                <a:latin typeface="Verdana"/>
                <a:cs typeface="Verdana"/>
              </a:rPr>
              <a:t>on</a:t>
            </a:r>
            <a:r>
              <a:rPr sz="1200" spc="-20" dirty="0">
                <a:solidFill>
                  <a:srgbClr val="006FC0"/>
                </a:solidFill>
                <a:latin typeface="Verdana"/>
                <a:cs typeface="Verdana"/>
              </a:rPr>
              <a:t> </a:t>
            </a:r>
            <a:r>
              <a:rPr sz="1200" spc="-5" dirty="0">
                <a:solidFill>
                  <a:srgbClr val="006FC0"/>
                </a:solidFill>
                <a:latin typeface="Verdana"/>
                <a:cs typeface="Verdana"/>
              </a:rPr>
              <a:t>cluster</a:t>
            </a:r>
            <a:r>
              <a:rPr sz="1200" spc="-30" dirty="0">
                <a:solidFill>
                  <a:srgbClr val="006FC0"/>
                </a:solidFill>
                <a:latin typeface="Verdana"/>
                <a:cs typeface="Verdana"/>
              </a:rPr>
              <a:t> </a:t>
            </a:r>
            <a:r>
              <a:rPr sz="1200" dirty="0">
                <a:solidFill>
                  <a:srgbClr val="006FC0"/>
                </a:solidFill>
                <a:latin typeface="Verdana"/>
                <a:cs typeface="Verdana"/>
              </a:rPr>
              <a:t>0</a:t>
            </a:r>
            <a:r>
              <a:rPr sz="1200" spc="-10" dirty="0">
                <a:solidFill>
                  <a:srgbClr val="006FC0"/>
                </a:solidFill>
                <a:latin typeface="Verdana"/>
                <a:cs typeface="Verdana"/>
              </a:rPr>
              <a:t> </a:t>
            </a:r>
            <a:r>
              <a:rPr sz="1200" dirty="0">
                <a:solidFill>
                  <a:srgbClr val="006FC0"/>
                </a:solidFill>
                <a:latin typeface="Verdana"/>
                <a:cs typeface="Verdana"/>
              </a:rPr>
              <a:t>&amp; 1.</a:t>
            </a:r>
            <a:endParaRPr sz="1200" dirty="0">
              <a:latin typeface="Verdana"/>
              <a:cs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60035" y="669036"/>
            <a:ext cx="1876043" cy="4256532"/>
          </a:xfrm>
          <a:prstGeom prst="rect">
            <a:avLst/>
          </a:prstGeom>
        </p:spPr>
      </p:pic>
      <p:pic>
        <p:nvPicPr>
          <p:cNvPr id="3" name="object 3"/>
          <p:cNvPicPr/>
          <p:nvPr/>
        </p:nvPicPr>
        <p:blipFill>
          <a:blip r:embed="rId3" cstate="print"/>
          <a:stretch>
            <a:fillRect/>
          </a:stretch>
        </p:blipFill>
        <p:spPr>
          <a:xfrm>
            <a:off x="6804659" y="697991"/>
            <a:ext cx="1876044" cy="3222656"/>
          </a:xfrm>
          <a:prstGeom prst="rect">
            <a:avLst/>
          </a:prstGeom>
        </p:spPr>
      </p:pic>
      <p:sp>
        <p:nvSpPr>
          <p:cNvPr id="4" name="object 4"/>
          <p:cNvSpPr txBox="1"/>
          <p:nvPr/>
        </p:nvSpPr>
        <p:spPr>
          <a:xfrm>
            <a:off x="1396111" y="293370"/>
            <a:ext cx="1896745" cy="239395"/>
          </a:xfrm>
          <a:prstGeom prst="rect">
            <a:avLst/>
          </a:prstGeom>
        </p:spPr>
        <p:txBody>
          <a:bodyPr vert="horz" wrap="square" lIns="0" tIns="13335" rIns="0" bIns="0" rtlCol="0">
            <a:spAutoFit/>
          </a:bodyPr>
          <a:lstStyle/>
          <a:p>
            <a:pPr marL="12700">
              <a:lnSpc>
                <a:spcPct val="100000"/>
              </a:lnSpc>
              <a:spcBef>
                <a:spcPts val="105"/>
              </a:spcBef>
            </a:pPr>
            <a:r>
              <a:rPr sz="1400" spc="-15" dirty="0">
                <a:solidFill>
                  <a:srgbClr val="CC0000"/>
                </a:solidFill>
                <a:latin typeface="Verdana"/>
                <a:cs typeface="Verdana"/>
              </a:rPr>
              <a:t>Word</a:t>
            </a:r>
            <a:r>
              <a:rPr sz="1400" spc="-60" dirty="0">
                <a:solidFill>
                  <a:srgbClr val="CC0000"/>
                </a:solidFill>
                <a:latin typeface="Verdana"/>
                <a:cs typeface="Verdana"/>
              </a:rPr>
              <a:t> </a:t>
            </a:r>
            <a:r>
              <a:rPr sz="1400" dirty="0">
                <a:solidFill>
                  <a:srgbClr val="CC0000"/>
                </a:solidFill>
                <a:latin typeface="Verdana"/>
                <a:cs typeface="Verdana"/>
              </a:rPr>
              <a:t>cloud</a:t>
            </a:r>
            <a:r>
              <a:rPr sz="1400" spc="-70" dirty="0">
                <a:solidFill>
                  <a:srgbClr val="CC0000"/>
                </a:solidFill>
                <a:latin typeface="Verdana"/>
                <a:cs typeface="Verdana"/>
              </a:rPr>
              <a:t> </a:t>
            </a:r>
            <a:r>
              <a:rPr sz="1400" dirty="0">
                <a:solidFill>
                  <a:srgbClr val="CC0000"/>
                </a:solidFill>
                <a:latin typeface="Verdana"/>
                <a:cs typeface="Verdana"/>
              </a:rPr>
              <a:t>for</a:t>
            </a:r>
            <a:r>
              <a:rPr sz="1400" spc="-65" dirty="0">
                <a:solidFill>
                  <a:srgbClr val="CC0000"/>
                </a:solidFill>
                <a:latin typeface="Verdana"/>
                <a:cs typeface="Verdana"/>
              </a:rPr>
              <a:t> </a:t>
            </a:r>
            <a:r>
              <a:rPr sz="1400" dirty="0">
                <a:solidFill>
                  <a:srgbClr val="CC0000"/>
                </a:solidFill>
                <a:latin typeface="Verdana"/>
                <a:cs typeface="Verdana"/>
              </a:rPr>
              <a:t>genre</a:t>
            </a:r>
            <a:endParaRPr sz="1400">
              <a:latin typeface="Verdana"/>
              <a:cs typeface="Verdana"/>
            </a:endParaRPr>
          </a:p>
        </p:txBody>
      </p:sp>
      <p:sp>
        <p:nvSpPr>
          <p:cNvPr id="5" name="object 5"/>
          <p:cNvSpPr txBox="1"/>
          <p:nvPr/>
        </p:nvSpPr>
        <p:spPr>
          <a:xfrm>
            <a:off x="5780913" y="293370"/>
            <a:ext cx="2062480" cy="239395"/>
          </a:xfrm>
          <a:prstGeom prst="rect">
            <a:avLst/>
          </a:prstGeom>
        </p:spPr>
        <p:txBody>
          <a:bodyPr vert="horz" wrap="square" lIns="0" tIns="13335" rIns="0" bIns="0" rtlCol="0">
            <a:spAutoFit/>
          </a:bodyPr>
          <a:lstStyle/>
          <a:p>
            <a:pPr marL="12700">
              <a:lnSpc>
                <a:spcPct val="100000"/>
              </a:lnSpc>
              <a:spcBef>
                <a:spcPts val="105"/>
              </a:spcBef>
            </a:pPr>
            <a:r>
              <a:rPr sz="1400" spc="-15" dirty="0">
                <a:solidFill>
                  <a:srgbClr val="CC0000"/>
                </a:solidFill>
                <a:latin typeface="Verdana"/>
                <a:cs typeface="Verdana"/>
              </a:rPr>
              <a:t>Word</a:t>
            </a:r>
            <a:r>
              <a:rPr sz="1400" spc="-55" dirty="0">
                <a:solidFill>
                  <a:srgbClr val="CC0000"/>
                </a:solidFill>
                <a:latin typeface="Verdana"/>
                <a:cs typeface="Verdana"/>
              </a:rPr>
              <a:t> </a:t>
            </a:r>
            <a:r>
              <a:rPr sz="1400" dirty="0">
                <a:solidFill>
                  <a:srgbClr val="CC0000"/>
                </a:solidFill>
                <a:latin typeface="Verdana"/>
                <a:cs typeface="Verdana"/>
              </a:rPr>
              <a:t>cloud</a:t>
            </a:r>
            <a:r>
              <a:rPr sz="1400" spc="-70" dirty="0">
                <a:solidFill>
                  <a:srgbClr val="CC0000"/>
                </a:solidFill>
                <a:latin typeface="Verdana"/>
                <a:cs typeface="Verdana"/>
              </a:rPr>
              <a:t> </a:t>
            </a:r>
            <a:r>
              <a:rPr sz="1400" dirty="0">
                <a:solidFill>
                  <a:srgbClr val="CC0000"/>
                </a:solidFill>
                <a:latin typeface="Verdana"/>
                <a:cs typeface="Verdana"/>
              </a:rPr>
              <a:t>for</a:t>
            </a:r>
            <a:r>
              <a:rPr sz="1400" spc="-55" dirty="0">
                <a:solidFill>
                  <a:srgbClr val="CC0000"/>
                </a:solidFill>
                <a:latin typeface="Verdana"/>
                <a:cs typeface="Verdana"/>
              </a:rPr>
              <a:t> </a:t>
            </a:r>
            <a:r>
              <a:rPr sz="1400" dirty="0">
                <a:solidFill>
                  <a:srgbClr val="CC0000"/>
                </a:solidFill>
                <a:latin typeface="Verdana"/>
                <a:cs typeface="Verdana"/>
              </a:rPr>
              <a:t>country</a:t>
            </a:r>
            <a:endParaRPr sz="1400">
              <a:latin typeface="Verdana"/>
              <a:cs typeface="Verdana"/>
            </a:endParaRPr>
          </a:p>
        </p:txBody>
      </p:sp>
      <p:pic>
        <p:nvPicPr>
          <p:cNvPr id="6" name="object 6"/>
          <p:cNvPicPr/>
          <p:nvPr/>
        </p:nvPicPr>
        <p:blipFill>
          <a:blip r:embed="rId4" cstate="print"/>
          <a:stretch>
            <a:fillRect/>
          </a:stretch>
        </p:blipFill>
        <p:spPr>
          <a:xfrm>
            <a:off x="463295" y="697991"/>
            <a:ext cx="1876044" cy="4295713"/>
          </a:xfrm>
          <a:prstGeom prst="rect">
            <a:avLst/>
          </a:prstGeom>
        </p:spPr>
      </p:pic>
      <p:pic>
        <p:nvPicPr>
          <p:cNvPr id="7" name="object 7"/>
          <p:cNvPicPr/>
          <p:nvPr/>
        </p:nvPicPr>
        <p:blipFill>
          <a:blip r:embed="rId5" cstate="print"/>
          <a:stretch>
            <a:fillRect/>
          </a:stretch>
        </p:blipFill>
        <p:spPr>
          <a:xfrm>
            <a:off x="2412492" y="669036"/>
            <a:ext cx="1871472" cy="31897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8540" y="2182825"/>
            <a:ext cx="6972300" cy="194691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CC0000"/>
                </a:solidFill>
                <a:latin typeface="Verdana"/>
                <a:cs typeface="Verdana"/>
              </a:rPr>
              <a:t>Problem</a:t>
            </a:r>
            <a:r>
              <a:rPr sz="1800" b="1" spc="-110" dirty="0">
                <a:solidFill>
                  <a:srgbClr val="CC0000"/>
                </a:solidFill>
                <a:latin typeface="Verdana"/>
                <a:cs typeface="Verdana"/>
              </a:rPr>
              <a:t> </a:t>
            </a:r>
            <a:r>
              <a:rPr sz="1800" b="1" spc="-5" dirty="0">
                <a:solidFill>
                  <a:srgbClr val="CC0000"/>
                </a:solidFill>
                <a:latin typeface="Verdana"/>
                <a:cs typeface="Verdana"/>
              </a:rPr>
              <a:t>Statement:</a:t>
            </a:r>
            <a:endParaRPr sz="1800" dirty="0">
              <a:latin typeface="Verdana"/>
              <a:cs typeface="Verdana"/>
            </a:endParaRPr>
          </a:p>
          <a:p>
            <a:pPr marL="556260" marR="5715" indent="-364490">
              <a:lnSpc>
                <a:spcPct val="100000"/>
              </a:lnSpc>
              <a:spcBef>
                <a:spcPts val="1445"/>
              </a:spcBef>
              <a:buFont typeface="Arial MT"/>
              <a:buChar char="•"/>
              <a:tabLst>
                <a:tab pos="556260" algn="l"/>
                <a:tab pos="556895" algn="l"/>
              </a:tabLst>
            </a:pPr>
            <a:r>
              <a:rPr sz="1200" spc="-5" dirty="0">
                <a:solidFill>
                  <a:srgbClr val="006FC0"/>
                </a:solidFill>
                <a:latin typeface="Verdana"/>
                <a:cs typeface="Verdana"/>
              </a:rPr>
              <a:t>Netflix</a:t>
            </a:r>
            <a:r>
              <a:rPr sz="1200" spc="-35" dirty="0">
                <a:solidFill>
                  <a:srgbClr val="006FC0"/>
                </a:solidFill>
                <a:latin typeface="Verdana"/>
                <a:cs typeface="Verdana"/>
              </a:rPr>
              <a:t> </a:t>
            </a:r>
            <a:r>
              <a:rPr sz="1200" spc="-5" dirty="0">
                <a:solidFill>
                  <a:srgbClr val="006FC0"/>
                </a:solidFill>
                <a:latin typeface="Verdana"/>
                <a:cs typeface="Verdana"/>
              </a:rPr>
              <a:t>is</a:t>
            </a:r>
            <a:r>
              <a:rPr sz="1200" spc="-25" dirty="0">
                <a:solidFill>
                  <a:srgbClr val="006FC0"/>
                </a:solidFill>
                <a:latin typeface="Verdana"/>
                <a:cs typeface="Verdana"/>
              </a:rPr>
              <a:t> </a:t>
            </a:r>
            <a:r>
              <a:rPr sz="1200" spc="-5" dirty="0">
                <a:solidFill>
                  <a:srgbClr val="006FC0"/>
                </a:solidFill>
                <a:latin typeface="Verdana"/>
                <a:cs typeface="Verdana"/>
              </a:rPr>
              <a:t>the</a:t>
            </a:r>
            <a:r>
              <a:rPr sz="1200" spc="5" dirty="0">
                <a:solidFill>
                  <a:srgbClr val="006FC0"/>
                </a:solidFill>
                <a:latin typeface="Verdana"/>
                <a:cs typeface="Verdana"/>
              </a:rPr>
              <a:t> </a:t>
            </a:r>
            <a:r>
              <a:rPr sz="1200" spc="-5" dirty="0">
                <a:solidFill>
                  <a:srgbClr val="006FC0"/>
                </a:solidFill>
                <a:latin typeface="Verdana"/>
                <a:cs typeface="Verdana"/>
              </a:rPr>
              <a:t>world's</a:t>
            </a:r>
            <a:r>
              <a:rPr sz="1200" spc="-40" dirty="0">
                <a:solidFill>
                  <a:srgbClr val="006FC0"/>
                </a:solidFill>
                <a:latin typeface="Verdana"/>
                <a:cs typeface="Verdana"/>
              </a:rPr>
              <a:t> </a:t>
            </a:r>
            <a:r>
              <a:rPr sz="1200" spc="-5" dirty="0">
                <a:solidFill>
                  <a:srgbClr val="006FC0"/>
                </a:solidFill>
                <a:latin typeface="Verdana"/>
                <a:cs typeface="Verdana"/>
              </a:rPr>
              <a:t>largest</a:t>
            </a:r>
            <a:r>
              <a:rPr sz="1200" spc="-30" dirty="0">
                <a:solidFill>
                  <a:srgbClr val="006FC0"/>
                </a:solidFill>
                <a:latin typeface="Verdana"/>
                <a:cs typeface="Verdana"/>
              </a:rPr>
              <a:t> </a:t>
            </a:r>
            <a:r>
              <a:rPr sz="1200" spc="-5" dirty="0">
                <a:solidFill>
                  <a:srgbClr val="006FC0"/>
                </a:solidFill>
                <a:latin typeface="Verdana"/>
                <a:cs typeface="Verdana"/>
              </a:rPr>
              <a:t>online</a:t>
            </a:r>
            <a:r>
              <a:rPr sz="1200" spc="-35" dirty="0">
                <a:solidFill>
                  <a:srgbClr val="006FC0"/>
                </a:solidFill>
                <a:latin typeface="Verdana"/>
                <a:cs typeface="Verdana"/>
              </a:rPr>
              <a:t> </a:t>
            </a:r>
            <a:r>
              <a:rPr sz="1200" spc="-5" dirty="0">
                <a:solidFill>
                  <a:srgbClr val="006FC0"/>
                </a:solidFill>
                <a:latin typeface="Verdana"/>
                <a:cs typeface="Verdana"/>
              </a:rPr>
              <a:t>streaming</a:t>
            </a:r>
            <a:r>
              <a:rPr sz="1200" spc="-30" dirty="0">
                <a:solidFill>
                  <a:srgbClr val="006FC0"/>
                </a:solidFill>
                <a:latin typeface="Verdana"/>
                <a:cs typeface="Verdana"/>
              </a:rPr>
              <a:t> </a:t>
            </a:r>
            <a:r>
              <a:rPr sz="1200" dirty="0">
                <a:solidFill>
                  <a:srgbClr val="006FC0"/>
                </a:solidFill>
                <a:latin typeface="Verdana"/>
                <a:cs typeface="Verdana"/>
              </a:rPr>
              <a:t>service</a:t>
            </a:r>
            <a:r>
              <a:rPr sz="1200" spc="-45" dirty="0">
                <a:solidFill>
                  <a:srgbClr val="006FC0"/>
                </a:solidFill>
                <a:latin typeface="Verdana"/>
                <a:cs typeface="Verdana"/>
              </a:rPr>
              <a:t> </a:t>
            </a:r>
            <a:r>
              <a:rPr sz="1200" spc="-25" dirty="0">
                <a:solidFill>
                  <a:srgbClr val="006FC0"/>
                </a:solidFill>
                <a:latin typeface="Verdana"/>
                <a:cs typeface="Verdana"/>
              </a:rPr>
              <a:t>provider,</a:t>
            </a:r>
            <a:r>
              <a:rPr sz="1200" spc="-45" dirty="0">
                <a:solidFill>
                  <a:srgbClr val="006FC0"/>
                </a:solidFill>
                <a:latin typeface="Verdana"/>
                <a:cs typeface="Verdana"/>
              </a:rPr>
              <a:t> </a:t>
            </a:r>
            <a:r>
              <a:rPr sz="1200" spc="-5" dirty="0">
                <a:solidFill>
                  <a:srgbClr val="006FC0"/>
                </a:solidFill>
                <a:latin typeface="Verdana"/>
                <a:cs typeface="Verdana"/>
              </a:rPr>
              <a:t>with</a:t>
            </a:r>
            <a:r>
              <a:rPr sz="1200" dirty="0">
                <a:solidFill>
                  <a:srgbClr val="006FC0"/>
                </a:solidFill>
                <a:latin typeface="Verdana"/>
                <a:cs typeface="Verdana"/>
              </a:rPr>
              <a:t> </a:t>
            </a:r>
            <a:r>
              <a:rPr sz="1200" spc="-10" dirty="0">
                <a:solidFill>
                  <a:srgbClr val="006FC0"/>
                </a:solidFill>
                <a:latin typeface="Verdana"/>
                <a:cs typeface="Verdana"/>
              </a:rPr>
              <a:t>over</a:t>
            </a:r>
            <a:r>
              <a:rPr sz="1200" spc="-25" dirty="0">
                <a:solidFill>
                  <a:srgbClr val="006FC0"/>
                </a:solidFill>
                <a:latin typeface="Verdana"/>
                <a:cs typeface="Verdana"/>
              </a:rPr>
              <a:t> </a:t>
            </a:r>
            <a:r>
              <a:rPr sz="1200" dirty="0">
                <a:solidFill>
                  <a:srgbClr val="006FC0"/>
                </a:solidFill>
                <a:latin typeface="Verdana"/>
                <a:cs typeface="Verdana"/>
              </a:rPr>
              <a:t>220</a:t>
            </a:r>
            <a:r>
              <a:rPr sz="1200" spc="-35" dirty="0">
                <a:solidFill>
                  <a:srgbClr val="006FC0"/>
                </a:solidFill>
                <a:latin typeface="Verdana"/>
                <a:cs typeface="Verdana"/>
              </a:rPr>
              <a:t> </a:t>
            </a:r>
            <a:r>
              <a:rPr sz="1200" spc="-5" dirty="0">
                <a:solidFill>
                  <a:srgbClr val="006FC0"/>
                </a:solidFill>
                <a:latin typeface="Verdana"/>
                <a:cs typeface="Verdana"/>
              </a:rPr>
              <a:t>million </a:t>
            </a:r>
            <a:r>
              <a:rPr sz="1200" spc="-405" dirty="0">
                <a:solidFill>
                  <a:srgbClr val="006FC0"/>
                </a:solidFill>
                <a:latin typeface="Verdana"/>
                <a:cs typeface="Verdana"/>
              </a:rPr>
              <a:t> </a:t>
            </a:r>
            <a:r>
              <a:rPr sz="1200" spc="-5" dirty="0">
                <a:solidFill>
                  <a:srgbClr val="006FC0"/>
                </a:solidFill>
                <a:latin typeface="Verdana"/>
                <a:cs typeface="Verdana"/>
              </a:rPr>
              <a:t>subscribers </a:t>
            </a:r>
            <a:r>
              <a:rPr sz="1200" dirty="0">
                <a:solidFill>
                  <a:srgbClr val="006FC0"/>
                </a:solidFill>
                <a:latin typeface="Verdana"/>
                <a:cs typeface="Verdana"/>
              </a:rPr>
              <a:t>as of </a:t>
            </a:r>
            <a:r>
              <a:rPr sz="1200" spc="-5" dirty="0">
                <a:solidFill>
                  <a:srgbClr val="006FC0"/>
                </a:solidFill>
                <a:latin typeface="Verdana"/>
                <a:cs typeface="Verdana"/>
              </a:rPr>
              <a:t>2022-Q2. </a:t>
            </a:r>
            <a:r>
              <a:rPr sz="1200" dirty="0">
                <a:solidFill>
                  <a:srgbClr val="006FC0"/>
                </a:solidFill>
                <a:latin typeface="Verdana"/>
                <a:cs typeface="Verdana"/>
              </a:rPr>
              <a:t>It </a:t>
            </a:r>
            <a:r>
              <a:rPr sz="1200" spc="-5" dirty="0">
                <a:solidFill>
                  <a:srgbClr val="006FC0"/>
                </a:solidFill>
                <a:latin typeface="Verdana"/>
                <a:cs typeface="Verdana"/>
              </a:rPr>
              <a:t>is crucial that they </a:t>
            </a:r>
            <a:r>
              <a:rPr sz="1200" spc="-10" dirty="0">
                <a:solidFill>
                  <a:srgbClr val="006FC0"/>
                </a:solidFill>
                <a:latin typeface="Verdana"/>
                <a:cs typeface="Verdana"/>
              </a:rPr>
              <a:t>effectively </a:t>
            </a:r>
            <a:r>
              <a:rPr sz="1200" spc="-5" dirty="0">
                <a:solidFill>
                  <a:srgbClr val="006FC0"/>
                </a:solidFill>
                <a:latin typeface="Verdana"/>
                <a:cs typeface="Verdana"/>
              </a:rPr>
              <a:t>cluster the shows that </a:t>
            </a:r>
            <a:r>
              <a:rPr sz="1200" dirty="0">
                <a:solidFill>
                  <a:srgbClr val="006FC0"/>
                </a:solidFill>
                <a:latin typeface="Verdana"/>
                <a:cs typeface="Verdana"/>
              </a:rPr>
              <a:t> are </a:t>
            </a:r>
            <a:r>
              <a:rPr sz="1200" spc="-5" dirty="0">
                <a:solidFill>
                  <a:srgbClr val="006FC0"/>
                </a:solidFill>
                <a:latin typeface="Verdana"/>
                <a:cs typeface="Verdana"/>
              </a:rPr>
              <a:t>hosted </a:t>
            </a:r>
            <a:r>
              <a:rPr sz="1200" dirty="0">
                <a:solidFill>
                  <a:srgbClr val="006FC0"/>
                </a:solidFill>
                <a:latin typeface="Verdana"/>
                <a:cs typeface="Verdana"/>
              </a:rPr>
              <a:t>on </a:t>
            </a:r>
            <a:r>
              <a:rPr sz="1200" spc="-5" dirty="0">
                <a:solidFill>
                  <a:srgbClr val="006FC0"/>
                </a:solidFill>
                <a:latin typeface="Verdana"/>
                <a:cs typeface="Verdana"/>
              </a:rPr>
              <a:t>their platform in order </a:t>
            </a:r>
            <a:r>
              <a:rPr sz="1200" spc="-5" dirty="0" smtClean="0">
                <a:solidFill>
                  <a:srgbClr val="006FC0"/>
                </a:solidFill>
                <a:latin typeface="Verdana"/>
                <a:cs typeface="Verdana"/>
              </a:rPr>
              <a:t>to</a:t>
            </a:r>
            <a:r>
              <a:rPr lang="en-US" sz="1200" spc="-5" dirty="0" smtClean="0">
                <a:solidFill>
                  <a:srgbClr val="006FC0"/>
                </a:solidFill>
                <a:latin typeface="Verdana"/>
                <a:cs typeface="Verdana"/>
              </a:rPr>
              <a:t> </a:t>
            </a:r>
            <a:r>
              <a:rPr sz="1200" spc="-5" dirty="0" smtClean="0">
                <a:solidFill>
                  <a:srgbClr val="006FC0"/>
                </a:solidFill>
                <a:latin typeface="Verdana"/>
                <a:cs typeface="Verdana"/>
              </a:rPr>
              <a:t>improve</a:t>
            </a:r>
            <a:r>
              <a:rPr lang="en-US" sz="1200" spc="-5" dirty="0" smtClean="0">
                <a:solidFill>
                  <a:srgbClr val="006FC0"/>
                </a:solidFill>
                <a:latin typeface="Verdana"/>
                <a:cs typeface="Verdana"/>
              </a:rPr>
              <a:t> </a:t>
            </a:r>
            <a:r>
              <a:rPr sz="1200" spc="-5" dirty="0" smtClean="0">
                <a:solidFill>
                  <a:srgbClr val="006FC0"/>
                </a:solidFill>
                <a:latin typeface="Verdana"/>
                <a:cs typeface="Verdana"/>
              </a:rPr>
              <a:t>the </a:t>
            </a:r>
            <a:r>
              <a:rPr sz="1200" spc="-5" dirty="0">
                <a:solidFill>
                  <a:srgbClr val="006FC0"/>
                </a:solidFill>
                <a:latin typeface="Verdana"/>
                <a:cs typeface="Verdana"/>
              </a:rPr>
              <a:t>user experience, thereby </a:t>
            </a:r>
            <a:r>
              <a:rPr sz="1200" dirty="0">
                <a:solidFill>
                  <a:srgbClr val="006FC0"/>
                </a:solidFill>
                <a:latin typeface="Verdana"/>
                <a:cs typeface="Verdana"/>
              </a:rPr>
              <a:t> </a:t>
            </a:r>
            <a:r>
              <a:rPr sz="1200" spc="-5" dirty="0" smtClean="0">
                <a:solidFill>
                  <a:srgbClr val="006FC0"/>
                </a:solidFill>
                <a:latin typeface="Verdana"/>
                <a:cs typeface="Verdana"/>
              </a:rPr>
              <a:t>avoiding</a:t>
            </a:r>
            <a:r>
              <a:rPr sz="1200" spc="-35" dirty="0" smtClean="0">
                <a:solidFill>
                  <a:srgbClr val="006FC0"/>
                </a:solidFill>
                <a:latin typeface="Verdana"/>
                <a:cs typeface="Verdana"/>
              </a:rPr>
              <a:t> </a:t>
            </a:r>
            <a:r>
              <a:rPr sz="1200" spc="-5" dirty="0">
                <a:solidFill>
                  <a:srgbClr val="006FC0"/>
                </a:solidFill>
                <a:latin typeface="Verdana"/>
                <a:cs typeface="Verdana"/>
              </a:rPr>
              <a:t>subscriber</a:t>
            </a:r>
            <a:r>
              <a:rPr sz="1200" spc="-50" dirty="0">
                <a:solidFill>
                  <a:srgbClr val="006FC0"/>
                </a:solidFill>
                <a:latin typeface="Verdana"/>
                <a:cs typeface="Verdana"/>
              </a:rPr>
              <a:t> </a:t>
            </a:r>
            <a:r>
              <a:rPr sz="1200" spc="-5" dirty="0">
                <a:solidFill>
                  <a:srgbClr val="006FC0"/>
                </a:solidFill>
                <a:latin typeface="Verdana"/>
                <a:cs typeface="Verdana"/>
              </a:rPr>
              <a:t>churn.</a:t>
            </a:r>
            <a:endParaRPr sz="1200" dirty="0">
              <a:latin typeface="Verdana"/>
              <a:cs typeface="Verdana"/>
            </a:endParaRPr>
          </a:p>
          <a:p>
            <a:pPr>
              <a:lnSpc>
                <a:spcPct val="100000"/>
              </a:lnSpc>
              <a:spcBef>
                <a:spcPts val="40"/>
              </a:spcBef>
              <a:buClr>
                <a:srgbClr val="006FC0"/>
              </a:buClr>
              <a:buFont typeface="Arial MT"/>
              <a:buChar char="•"/>
            </a:pPr>
            <a:endParaRPr sz="1150" dirty="0">
              <a:latin typeface="Verdana"/>
              <a:cs typeface="Verdana"/>
            </a:endParaRPr>
          </a:p>
          <a:p>
            <a:pPr marL="556260" marR="5080" indent="-364490">
              <a:lnSpc>
                <a:spcPct val="100000"/>
              </a:lnSpc>
              <a:buFont typeface="Arial MT"/>
              <a:buChar char="•"/>
              <a:tabLst>
                <a:tab pos="556260" algn="l"/>
                <a:tab pos="556895" algn="l"/>
              </a:tabLst>
            </a:pPr>
            <a:r>
              <a:rPr sz="1200" spc="-30" dirty="0">
                <a:solidFill>
                  <a:srgbClr val="006FC0"/>
                </a:solidFill>
                <a:latin typeface="Verdana"/>
                <a:cs typeface="Verdana"/>
              </a:rPr>
              <a:t>We</a:t>
            </a:r>
            <a:r>
              <a:rPr sz="1200" spc="-10" dirty="0">
                <a:solidFill>
                  <a:srgbClr val="006FC0"/>
                </a:solidFill>
                <a:latin typeface="Verdana"/>
                <a:cs typeface="Verdana"/>
              </a:rPr>
              <a:t> </a:t>
            </a:r>
            <a:r>
              <a:rPr sz="1200" spc="-5" dirty="0">
                <a:solidFill>
                  <a:srgbClr val="006FC0"/>
                </a:solidFill>
                <a:latin typeface="Verdana"/>
                <a:cs typeface="Verdana"/>
              </a:rPr>
              <a:t>will</a:t>
            </a:r>
            <a:r>
              <a:rPr sz="1200" spc="-35" dirty="0">
                <a:solidFill>
                  <a:srgbClr val="006FC0"/>
                </a:solidFill>
                <a:latin typeface="Verdana"/>
                <a:cs typeface="Verdana"/>
              </a:rPr>
              <a:t> </a:t>
            </a:r>
            <a:r>
              <a:rPr sz="1200" spc="-5" dirty="0">
                <a:solidFill>
                  <a:srgbClr val="006FC0"/>
                </a:solidFill>
                <a:latin typeface="Verdana"/>
                <a:cs typeface="Verdana"/>
              </a:rPr>
              <a:t>be</a:t>
            </a:r>
            <a:r>
              <a:rPr sz="1200" spc="5" dirty="0">
                <a:solidFill>
                  <a:srgbClr val="006FC0"/>
                </a:solidFill>
                <a:latin typeface="Verdana"/>
                <a:cs typeface="Verdana"/>
              </a:rPr>
              <a:t> </a:t>
            </a:r>
            <a:r>
              <a:rPr sz="1200" spc="-5" dirty="0">
                <a:solidFill>
                  <a:srgbClr val="006FC0"/>
                </a:solidFill>
                <a:latin typeface="Verdana"/>
                <a:cs typeface="Verdana"/>
              </a:rPr>
              <a:t>able</a:t>
            </a:r>
            <a:r>
              <a:rPr sz="1200" spc="-30" dirty="0">
                <a:solidFill>
                  <a:srgbClr val="006FC0"/>
                </a:solidFill>
                <a:latin typeface="Verdana"/>
                <a:cs typeface="Verdana"/>
              </a:rPr>
              <a:t> </a:t>
            </a:r>
            <a:r>
              <a:rPr sz="1200" spc="-5" dirty="0">
                <a:solidFill>
                  <a:srgbClr val="006FC0"/>
                </a:solidFill>
                <a:latin typeface="Verdana"/>
                <a:cs typeface="Verdana"/>
              </a:rPr>
              <a:t>to</a:t>
            </a:r>
            <a:r>
              <a:rPr sz="1200" spc="-15" dirty="0">
                <a:solidFill>
                  <a:srgbClr val="006FC0"/>
                </a:solidFill>
                <a:latin typeface="Verdana"/>
                <a:cs typeface="Verdana"/>
              </a:rPr>
              <a:t> </a:t>
            </a:r>
            <a:r>
              <a:rPr sz="1200" spc="-5" dirty="0">
                <a:solidFill>
                  <a:srgbClr val="006FC0"/>
                </a:solidFill>
                <a:latin typeface="Verdana"/>
                <a:cs typeface="Verdana"/>
              </a:rPr>
              <a:t>understand</a:t>
            </a:r>
            <a:r>
              <a:rPr sz="1200" spc="-15" dirty="0">
                <a:solidFill>
                  <a:srgbClr val="006FC0"/>
                </a:solidFill>
                <a:latin typeface="Verdana"/>
                <a:cs typeface="Verdana"/>
              </a:rPr>
              <a:t> </a:t>
            </a:r>
            <a:r>
              <a:rPr sz="1200" spc="-5" dirty="0">
                <a:solidFill>
                  <a:srgbClr val="006FC0"/>
                </a:solidFill>
                <a:latin typeface="Verdana"/>
                <a:cs typeface="Verdana"/>
              </a:rPr>
              <a:t>the</a:t>
            </a:r>
            <a:r>
              <a:rPr sz="1200" spc="-10" dirty="0">
                <a:solidFill>
                  <a:srgbClr val="006FC0"/>
                </a:solidFill>
                <a:latin typeface="Verdana"/>
                <a:cs typeface="Verdana"/>
              </a:rPr>
              <a:t> </a:t>
            </a:r>
            <a:r>
              <a:rPr sz="1200" spc="-5" dirty="0">
                <a:solidFill>
                  <a:srgbClr val="006FC0"/>
                </a:solidFill>
                <a:latin typeface="Verdana"/>
                <a:cs typeface="Verdana"/>
              </a:rPr>
              <a:t>shows</a:t>
            </a:r>
            <a:r>
              <a:rPr sz="1200" spc="-10" dirty="0">
                <a:solidFill>
                  <a:srgbClr val="006FC0"/>
                </a:solidFill>
                <a:latin typeface="Verdana"/>
                <a:cs typeface="Verdana"/>
              </a:rPr>
              <a:t> </a:t>
            </a:r>
            <a:r>
              <a:rPr sz="1200" spc="-5" dirty="0">
                <a:solidFill>
                  <a:srgbClr val="006FC0"/>
                </a:solidFill>
                <a:latin typeface="Verdana"/>
                <a:cs typeface="Verdana"/>
              </a:rPr>
              <a:t>that </a:t>
            </a:r>
            <a:r>
              <a:rPr sz="1200" dirty="0">
                <a:solidFill>
                  <a:srgbClr val="006FC0"/>
                </a:solidFill>
                <a:latin typeface="Verdana"/>
                <a:cs typeface="Verdana"/>
              </a:rPr>
              <a:t>are</a:t>
            </a:r>
            <a:r>
              <a:rPr sz="1200" spc="-10" dirty="0">
                <a:solidFill>
                  <a:srgbClr val="006FC0"/>
                </a:solidFill>
                <a:latin typeface="Verdana"/>
                <a:cs typeface="Verdana"/>
              </a:rPr>
              <a:t> </a:t>
            </a:r>
            <a:r>
              <a:rPr lang="en-US" sz="1200" spc="-5" dirty="0" smtClean="0">
                <a:solidFill>
                  <a:srgbClr val="006FC0"/>
                </a:solidFill>
                <a:latin typeface="Verdana"/>
                <a:cs typeface="Verdana"/>
              </a:rPr>
              <a:t>related</a:t>
            </a:r>
            <a:r>
              <a:rPr sz="1200" spc="-20" dirty="0" smtClean="0">
                <a:solidFill>
                  <a:srgbClr val="006FC0"/>
                </a:solidFill>
                <a:latin typeface="Verdana"/>
                <a:cs typeface="Verdana"/>
              </a:rPr>
              <a:t> </a:t>
            </a:r>
            <a:r>
              <a:rPr sz="1200" spc="-5" dirty="0">
                <a:solidFill>
                  <a:srgbClr val="006FC0"/>
                </a:solidFill>
                <a:latin typeface="Verdana"/>
                <a:cs typeface="Verdana"/>
              </a:rPr>
              <a:t>to</a:t>
            </a:r>
            <a:r>
              <a:rPr sz="1200" spc="-15" dirty="0">
                <a:solidFill>
                  <a:srgbClr val="006FC0"/>
                </a:solidFill>
                <a:latin typeface="Verdana"/>
                <a:cs typeface="Verdana"/>
              </a:rPr>
              <a:t> </a:t>
            </a:r>
            <a:r>
              <a:rPr sz="1200" dirty="0">
                <a:solidFill>
                  <a:srgbClr val="006FC0"/>
                </a:solidFill>
                <a:latin typeface="Verdana"/>
                <a:cs typeface="Verdana"/>
              </a:rPr>
              <a:t>each</a:t>
            </a:r>
            <a:r>
              <a:rPr sz="1200" spc="-15" dirty="0">
                <a:solidFill>
                  <a:srgbClr val="006FC0"/>
                </a:solidFill>
                <a:latin typeface="Verdana"/>
                <a:cs typeface="Verdana"/>
              </a:rPr>
              <a:t> </a:t>
            </a:r>
            <a:r>
              <a:rPr sz="1200" spc="-5" dirty="0">
                <a:solidFill>
                  <a:srgbClr val="006FC0"/>
                </a:solidFill>
                <a:latin typeface="Verdana"/>
                <a:cs typeface="Verdana"/>
              </a:rPr>
              <a:t>other</a:t>
            </a:r>
            <a:r>
              <a:rPr sz="1200" spc="-35" dirty="0">
                <a:solidFill>
                  <a:srgbClr val="006FC0"/>
                </a:solidFill>
                <a:latin typeface="Verdana"/>
                <a:cs typeface="Verdana"/>
              </a:rPr>
              <a:t> </a:t>
            </a:r>
            <a:r>
              <a:rPr sz="1200" spc="-5" dirty="0">
                <a:solidFill>
                  <a:srgbClr val="006FC0"/>
                </a:solidFill>
                <a:latin typeface="Verdana"/>
                <a:cs typeface="Verdana"/>
              </a:rPr>
              <a:t>and different </a:t>
            </a:r>
            <a:r>
              <a:rPr sz="1200" spc="-405" dirty="0">
                <a:solidFill>
                  <a:srgbClr val="006FC0"/>
                </a:solidFill>
                <a:latin typeface="Verdana"/>
                <a:cs typeface="Verdana"/>
              </a:rPr>
              <a:t> </a:t>
            </a:r>
            <a:r>
              <a:rPr sz="1200" dirty="0">
                <a:solidFill>
                  <a:srgbClr val="006FC0"/>
                </a:solidFill>
                <a:latin typeface="Verdana"/>
                <a:cs typeface="Verdana"/>
              </a:rPr>
              <a:t>from </a:t>
            </a:r>
            <a:r>
              <a:rPr sz="1200" spc="-5" dirty="0">
                <a:solidFill>
                  <a:srgbClr val="006FC0"/>
                </a:solidFill>
                <a:latin typeface="Verdana"/>
                <a:cs typeface="Verdana"/>
              </a:rPr>
              <a:t>one another by creating clusters, which </a:t>
            </a:r>
            <a:r>
              <a:rPr sz="1200" spc="-10" dirty="0">
                <a:solidFill>
                  <a:srgbClr val="006FC0"/>
                </a:solidFill>
                <a:latin typeface="Verdana"/>
                <a:cs typeface="Verdana"/>
              </a:rPr>
              <a:t>may </a:t>
            </a:r>
            <a:r>
              <a:rPr sz="1200" spc="-5" dirty="0">
                <a:solidFill>
                  <a:srgbClr val="006FC0"/>
                </a:solidFill>
                <a:latin typeface="Verdana"/>
                <a:cs typeface="Verdana"/>
              </a:rPr>
              <a:t>be </a:t>
            </a:r>
            <a:r>
              <a:rPr sz="1200" spc="-10" dirty="0">
                <a:solidFill>
                  <a:srgbClr val="006FC0"/>
                </a:solidFill>
                <a:latin typeface="Verdana"/>
                <a:cs typeface="Verdana"/>
              </a:rPr>
              <a:t>leveraged </a:t>
            </a:r>
            <a:r>
              <a:rPr sz="1200" spc="-5" dirty="0">
                <a:solidFill>
                  <a:srgbClr val="006FC0"/>
                </a:solidFill>
                <a:latin typeface="Verdana"/>
                <a:cs typeface="Verdana"/>
              </a:rPr>
              <a:t>to offer the </a:t>
            </a:r>
            <a:r>
              <a:rPr sz="1200" dirty="0">
                <a:solidFill>
                  <a:srgbClr val="006FC0"/>
                </a:solidFill>
                <a:latin typeface="Verdana"/>
                <a:cs typeface="Verdana"/>
              </a:rPr>
              <a:t> </a:t>
            </a:r>
            <a:r>
              <a:rPr sz="1200" spc="-5" dirty="0">
                <a:solidFill>
                  <a:srgbClr val="006FC0"/>
                </a:solidFill>
                <a:latin typeface="Verdana"/>
                <a:cs typeface="Verdana"/>
              </a:rPr>
              <a:t>consumers</a:t>
            </a:r>
            <a:r>
              <a:rPr sz="1200" spc="-45" dirty="0">
                <a:solidFill>
                  <a:srgbClr val="006FC0"/>
                </a:solidFill>
                <a:latin typeface="Verdana"/>
                <a:cs typeface="Verdana"/>
              </a:rPr>
              <a:t> </a:t>
            </a:r>
            <a:r>
              <a:rPr sz="1200" spc="-5" dirty="0" smtClean="0">
                <a:solidFill>
                  <a:srgbClr val="006FC0"/>
                </a:solidFill>
                <a:latin typeface="Verdana"/>
                <a:cs typeface="Verdana"/>
              </a:rPr>
              <a:t>adapted</a:t>
            </a:r>
            <a:r>
              <a:rPr sz="1200" spc="-30" dirty="0" smtClean="0">
                <a:solidFill>
                  <a:srgbClr val="006FC0"/>
                </a:solidFill>
                <a:latin typeface="Verdana"/>
                <a:cs typeface="Verdana"/>
              </a:rPr>
              <a:t> </a:t>
            </a:r>
            <a:r>
              <a:rPr sz="1200" spc="-5" dirty="0">
                <a:solidFill>
                  <a:srgbClr val="006FC0"/>
                </a:solidFill>
                <a:latin typeface="Verdana"/>
                <a:cs typeface="Verdana"/>
              </a:rPr>
              <a:t>show</a:t>
            </a:r>
            <a:r>
              <a:rPr sz="1200" spc="-25" dirty="0">
                <a:solidFill>
                  <a:srgbClr val="006FC0"/>
                </a:solidFill>
                <a:latin typeface="Verdana"/>
                <a:cs typeface="Verdana"/>
              </a:rPr>
              <a:t> </a:t>
            </a:r>
            <a:r>
              <a:rPr sz="1200" spc="-5" dirty="0" smtClean="0">
                <a:solidFill>
                  <a:srgbClr val="006FC0"/>
                </a:solidFill>
                <a:latin typeface="Verdana"/>
                <a:cs typeface="Verdana"/>
              </a:rPr>
              <a:t>proposals</a:t>
            </a:r>
            <a:r>
              <a:rPr sz="1200" spc="-45" dirty="0" smtClean="0">
                <a:solidFill>
                  <a:srgbClr val="006FC0"/>
                </a:solidFill>
                <a:latin typeface="Verdana"/>
                <a:cs typeface="Verdana"/>
              </a:rPr>
              <a:t> </a:t>
            </a:r>
            <a:r>
              <a:rPr sz="1200" spc="-5" dirty="0">
                <a:solidFill>
                  <a:srgbClr val="006FC0"/>
                </a:solidFill>
                <a:latin typeface="Verdana"/>
                <a:cs typeface="Verdana"/>
              </a:rPr>
              <a:t>depending</a:t>
            </a:r>
            <a:r>
              <a:rPr sz="1200" spc="-20" dirty="0">
                <a:solidFill>
                  <a:srgbClr val="006FC0"/>
                </a:solidFill>
                <a:latin typeface="Verdana"/>
                <a:cs typeface="Verdana"/>
              </a:rPr>
              <a:t> </a:t>
            </a:r>
            <a:r>
              <a:rPr sz="1200" dirty="0">
                <a:solidFill>
                  <a:srgbClr val="006FC0"/>
                </a:solidFill>
                <a:latin typeface="Verdana"/>
                <a:cs typeface="Verdana"/>
              </a:rPr>
              <a:t>on</a:t>
            </a:r>
            <a:r>
              <a:rPr sz="1200" spc="-20" dirty="0">
                <a:solidFill>
                  <a:srgbClr val="006FC0"/>
                </a:solidFill>
                <a:latin typeface="Verdana"/>
                <a:cs typeface="Verdana"/>
              </a:rPr>
              <a:t> </a:t>
            </a:r>
            <a:r>
              <a:rPr sz="1200" spc="-5" dirty="0">
                <a:solidFill>
                  <a:srgbClr val="006FC0"/>
                </a:solidFill>
                <a:latin typeface="Verdana"/>
                <a:cs typeface="Verdana"/>
              </a:rPr>
              <a:t>their</a:t>
            </a:r>
            <a:r>
              <a:rPr sz="1200" spc="-35" dirty="0">
                <a:solidFill>
                  <a:srgbClr val="006FC0"/>
                </a:solidFill>
                <a:latin typeface="Verdana"/>
                <a:cs typeface="Verdana"/>
              </a:rPr>
              <a:t> </a:t>
            </a:r>
            <a:r>
              <a:rPr sz="1200" spc="-5" dirty="0">
                <a:solidFill>
                  <a:srgbClr val="006FC0"/>
                </a:solidFill>
                <a:latin typeface="Verdana"/>
                <a:cs typeface="Verdana"/>
              </a:rPr>
              <a:t>preferences.</a:t>
            </a:r>
            <a:endParaRPr sz="1200" dirty="0">
              <a:latin typeface="Verdana"/>
              <a:cs typeface="Verdana"/>
            </a:endParaRPr>
          </a:p>
        </p:txBody>
      </p:sp>
      <p:sp>
        <p:nvSpPr>
          <p:cNvPr id="3" name="object 3"/>
          <p:cNvSpPr txBox="1"/>
          <p:nvPr/>
        </p:nvSpPr>
        <p:spPr>
          <a:xfrm>
            <a:off x="618540" y="554863"/>
            <a:ext cx="6960234" cy="103187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CC0000"/>
                </a:solidFill>
                <a:latin typeface="Verdana"/>
                <a:cs typeface="Verdana"/>
              </a:rPr>
              <a:t>Project</a:t>
            </a:r>
            <a:r>
              <a:rPr sz="1800" b="1" spc="-60" dirty="0">
                <a:solidFill>
                  <a:srgbClr val="CC0000"/>
                </a:solidFill>
                <a:latin typeface="Verdana"/>
                <a:cs typeface="Verdana"/>
              </a:rPr>
              <a:t> </a:t>
            </a:r>
            <a:r>
              <a:rPr sz="1800" b="1" spc="-5" dirty="0">
                <a:solidFill>
                  <a:srgbClr val="CC0000"/>
                </a:solidFill>
                <a:latin typeface="Verdana"/>
                <a:cs typeface="Verdana"/>
              </a:rPr>
              <a:t>Goal:</a:t>
            </a:r>
            <a:endParaRPr sz="1800" dirty="0">
              <a:latin typeface="Verdana"/>
              <a:cs typeface="Verdana"/>
            </a:endParaRPr>
          </a:p>
          <a:p>
            <a:pPr marL="12700" marR="5080">
              <a:lnSpc>
                <a:spcPct val="100000"/>
              </a:lnSpc>
            </a:pPr>
            <a:r>
              <a:rPr sz="1200" spc="-5" dirty="0">
                <a:solidFill>
                  <a:srgbClr val="006FC0"/>
                </a:solidFill>
                <a:latin typeface="Verdana"/>
                <a:cs typeface="Verdana"/>
              </a:rPr>
              <a:t>The</a:t>
            </a:r>
            <a:r>
              <a:rPr sz="1200" spc="-20" dirty="0">
                <a:solidFill>
                  <a:srgbClr val="006FC0"/>
                </a:solidFill>
                <a:latin typeface="Verdana"/>
                <a:cs typeface="Verdana"/>
              </a:rPr>
              <a:t> </a:t>
            </a:r>
            <a:r>
              <a:rPr sz="1200" spc="-5" dirty="0">
                <a:solidFill>
                  <a:srgbClr val="006FC0"/>
                </a:solidFill>
                <a:latin typeface="Verdana"/>
                <a:cs typeface="Verdana"/>
              </a:rPr>
              <a:t>goal</a:t>
            </a:r>
            <a:r>
              <a:rPr sz="1200" spc="-15" dirty="0">
                <a:solidFill>
                  <a:srgbClr val="006FC0"/>
                </a:solidFill>
                <a:latin typeface="Verdana"/>
                <a:cs typeface="Verdana"/>
              </a:rPr>
              <a:t> </a:t>
            </a:r>
            <a:r>
              <a:rPr sz="1200" dirty="0">
                <a:solidFill>
                  <a:srgbClr val="006FC0"/>
                </a:solidFill>
                <a:latin typeface="Verdana"/>
                <a:cs typeface="Verdana"/>
              </a:rPr>
              <a:t>of</a:t>
            </a:r>
            <a:r>
              <a:rPr sz="1200" spc="-10" dirty="0">
                <a:solidFill>
                  <a:srgbClr val="006FC0"/>
                </a:solidFill>
                <a:latin typeface="Verdana"/>
                <a:cs typeface="Verdana"/>
              </a:rPr>
              <a:t> </a:t>
            </a:r>
            <a:r>
              <a:rPr sz="1200" spc="-5" dirty="0">
                <a:solidFill>
                  <a:srgbClr val="006FC0"/>
                </a:solidFill>
                <a:latin typeface="Verdana"/>
                <a:cs typeface="Verdana"/>
              </a:rPr>
              <a:t>this</a:t>
            </a:r>
            <a:r>
              <a:rPr sz="1200" spc="-20" dirty="0">
                <a:solidFill>
                  <a:srgbClr val="006FC0"/>
                </a:solidFill>
                <a:latin typeface="Verdana"/>
                <a:cs typeface="Verdana"/>
              </a:rPr>
              <a:t> </a:t>
            </a:r>
            <a:r>
              <a:rPr sz="1200" spc="-5" dirty="0">
                <a:solidFill>
                  <a:srgbClr val="006FC0"/>
                </a:solidFill>
                <a:latin typeface="Verdana"/>
                <a:cs typeface="Verdana"/>
              </a:rPr>
              <a:t>project</a:t>
            </a:r>
            <a:r>
              <a:rPr sz="1200" spc="-25" dirty="0">
                <a:solidFill>
                  <a:srgbClr val="006FC0"/>
                </a:solidFill>
                <a:latin typeface="Verdana"/>
                <a:cs typeface="Verdana"/>
              </a:rPr>
              <a:t> </a:t>
            </a:r>
            <a:r>
              <a:rPr sz="1200" spc="-5" dirty="0">
                <a:solidFill>
                  <a:srgbClr val="006FC0"/>
                </a:solidFill>
                <a:latin typeface="Verdana"/>
                <a:cs typeface="Verdana"/>
              </a:rPr>
              <a:t>is</a:t>
            </a:r>
            <a:r>
              <a:rPr sz="1200" spc="-20" dirty="0">
                <a:solidFill>
                  <a:srgbClr val="006FC0"/>
                </a:solidFill>
                <a:latin typeface="Verdana"/>
                <a:cs typeface="Verdana"/>
              </a:rPr>
              <a:t> </a:t>
            </a:r>
            <a:r>
              <a:rPr sz="1200" spc="-5" dirty="0">
                <a:solidFill>
                  <a:srgbClr val="006FC0"/>
                </a:solidFill>
                <a:latin typeface="Verdana"/>
                <a:cs typeface="Verdana"/>
              </a:rPr>
              <a:t>to </a:t>
            </a:r>
            <a:r>
              <a:rPr sz="1200" spc="-5" dirty="0" smtClean="0">
                <a:solidFill>
                  <a:srgbClr val="006FC0"/>
                </a:solidFill>
                <a:latin typeface="Verdana"/>
                <a:cs typeface="Verdana"/>
              </a:rPr>
              <a:t>classify</a:t>
            </a:r>
            <a:r>
              <a:rPr sz="1200" spc="-40" dirty="0" smtClean="0">
                <a:solidFill>
                  <a:srgbClr val="006FC0"/>
                </a:solidFill>
                <a:latin typeface="Verdana"/>
                <a:cs typeface="Verdana"/>
              </a:rPr>
              <a:t> </a:t>
            </a:r>
            <a:r>
              <a:rPr sz="1200" spc="-5" dirty="0">
                <a:solidFill>
                  <a:srgbClr val="006FC0"/>
                </a:solidFill>
                <a:latin typeface="Verdana"/>
                <a:cs typeface="Verdana"/>
              </a:rPr>
              <a:t>the Netflix</a:t>
            </a:r>
            <a:r>
              <a:rPr sz="1200" spc="-25" dirty="0">
                <a:solidFill>
                  <a:srgbClr val="006FC0"/>
                </a:solidFill>
                <a:latin typeface="Verdana"/>
                <a:cs typeface="Verdana"/>
              </a:rPr>
              <a:t> </a:t>
            </a:r>
            <a:r>
              <a:rPr sz="1200" spc="-5" dirty="0">
                <a:solidFill>
                  <a:srgbClr val="006FC0"/>
                </a:solidFill>
                <a:latin typeface="Verdana"/>
                <a:cs typeface="Verdana"/>
              </a:rPr>
              <a:t>shows</a:t>
            </a:r>
            <a:r>
              <a:rPr sz="1200" spc="-10" dirty="0">
                <a:solidFill>
                  <a:srgbClr val="006FC0"/>
                </a:solidFill>
                <a:latin typeface="Verdana"/>
                <a:cs typeface="Verdana"/>
              </a:rPr>
              <a:t> </a:t>
            </a:r>
            <a:r>
              <a:rPr sz="1200" spc="-5" dirty="0">
                <a:solidFill>
                  <a:srgbClr val="006FC0"/>
                </a:solidFill>
                <a:latin typeface="Verdana"/>
                <a:cs typeface="Verdana"/>
              </a:rPr>
              <a:t>into</a:t>
            </a:r>
            <a:r>
              <a:rPr sz="1200" spc="-15" dirty="0">
                <a:solidFill>
                  <a:srgbClr val="006FC0"/>
                </a:solidFill>
                <a:latin typeface="Verdana"/>
                <a:cs typeface="Verdana"/>
              </a:rPr>
              <a:t> </a:t>
            </a:r>
            <a:r>
              <a:rPr sz="1200" spc="-5" dirty="0" smtClean="0">
                <a:solidFill>
                  <a:srgbClr val="006FC0"/>
                </a:solidFill>
                <a:latin typeface="Verdana"/>
                <a:cs typeface="Verdana"/>
              </a:rPr>
              <a:t>definite</a:t>
            </a:r>
            <a:r>
              <a:rPr sz="1200" spc="-25" dirty="0" smtClean="0">
                <a:solidFill>
                  <a:srgbClr val="006FC0"/>
                </a:solidFill>
                <a:latin typeface="Verdana"/>
                <a:cs typeface="Verdana"/>
              </a:rPr>
              <a:t> </a:t>
            </a:r>
            <a:r>
              <a:rPr sz="1200" spc="-5" dirty="0">
                <a:solidFill>
                  <a:srgbClr val="006FC0"/>
                </a:solidFill>
                <a:latin typeface="Verdana"/>
                <a:cs typeface="Verdana"/>
              </a:rPr>
              <a:t>clusters</a:t>
            </a:r>
            <a:r>
              <a:rPr sz="1200" spc="-15" dirty="0">
                <a:solidFill>
                  <a:srgbClr val="006FC0"/>
                </a:solidFill>
                <a:latin typeface="Verdana"/>
                <a:cs typeface="Verdana"/>
              </a:rPr>
              <a:t> </a:t>
            </a:r>
            <a:r>
              <a:rPr sz="1200" spc="-5" dirty="0">
                <a:solidFill>
                  <a:srgbClr val="006FC0"/>
                </a:solidFill>
                <a:latin typeface="Verdana"/>
                <a:cs typeface="Verdana"/>
              </a:rPr>
              <a:t>such</a:t>
            </a:r>
            <a:r>
              <a:rPr sz="1200" spc="-15" dirty="0">
                <a:solidFill>
                  <a:srgbClr val="006FC0"/>
                </a:solidFill>
                <a:latin typeface="Verdana"/>
                <a:cs typeface="Verdana"/>
              </a:rPr>
              <a:t> </a:t>
            </a:r>
            <a:r>
              <a:rPr sz="1200" spc="-5" dirty="0">
                <a:solidFill>
                  <a:srgbClr val="006FC0"/>
                </a:solidFill>
                <a:latin typeface="Verdana"/>
                <a:cs typeface="Verdana"/>
              </a:rPr>
              <a:t>that </a:t>
            </a:r>
            <a:r>
              <a:rPr sz="1200" spc="-405" dirty="0">
                <a:solidFill>
                  <a:srgbClr val="006FC0"/>
                </a:solidFill>
                <a:latin typeface="Verdana"/>
                <a:cs typeface="Verdana"/>
              </a:rPr>
              <a:t> </a:t>
            </a:r>
            <a:r>
              <a:rPr sz="1200" spc="-10" dirty="0">
                <a:solidFill>
                  <a:srgbClr val="006FC0"/>
                </a:solidFill>
                <a:latin typeface="Verdana"/>
                <a:cs typeface="Verdana"/>
              </a:rPr>
              <a:t>movie </a:t>
            </a:r>
            <a:r>
              <a:rPr sz="1200" spc="-5" dirty="0">
                <a:solidFill>
                  <a:srgbClr val="006FC0"/>
                </a:solidFill>
                <a:latin typeface="Verdana"/>
                <a:cs typeface="Verdana"/>
              </a:rPr>
              <a:t>and TV shows that </a:t>
            </a:r>
            <a:r>
              <a:rPr sz="1200" dirty="0">
                <a:solidFill>
                  <a:srgbClr val="006FC0"/>
                </a:solidFill>
                <a:latin typeface="Verdana"/>
                <a:cs typeface="Verdana"/>
              </a:rPr>
              <a:t>are </a:t>
            </a:r>
            <a:r>
              <a:rPr sz="1200" spc="-5" dirty="0">
                <a:solidFill>
                  <a:srgbClr val="006FC0"/>
                </a:solidFill>
                <a:latin typeface="Verdana"/>
                <a:cs typeface="Verdana"/>
              </a:rPr>
              <a:t>in the same cluster/group should </a:t>
            </a:r>
            <a:r>
              <a:rPr sz="1200" spc="-10" dirty="0">
                <a:solidFill>
                  <a:srgbClr val="006FC0"/>
                </a:solidFill>
                <a:latin typeface="Verdana"/>
                <a:cs typeface="Verdana"/>
              </a:rPr>
              <a:t>have </a:t>
            </a:r>
            <a:r>
              <a:rPr sz="1200" spc="-5" dirty="0" smtClean="0">
                <a:solidFill>
                  <a:srgbClr val="006FC0"/>
                </a:solidFill>
                <a:latin typeface="Verdana"/>
                <a:cs typeface="Verdana"/>
              </a:rPr>
              <a:t>related </a:t>
            </a:r>
            <a:r>
              <a:rPr sz="1200" spc="-5" dirty="0">
                <a:solidFill>
                  <a:srgbClr val="006FC0"/>
                </a:solidFill>
                <a:latin typeface="Verdana"/>
                <a:cs typeface="Verdana"/>
              </a:rPr>
              <a:t>properties </a:t>
            </a:r>
            <a:r>
              <a:rPr sz="1200" spc="-5" dirty="0" smtClean="0">
                <a:solidFill>
                  <a:srgbClr val="006FC0"/>
                </a:solidFill>
                <a:latin typeface="Verdana"/>
                <a:cs typeface="Verdana"/>
              </a:rPr>
              <a:t>or </a:t>
            </a:r>
            <a:r>
              <a:rPr sz="1200" spc="-5" dirty="0">
                <a:solidFill>
                  <a:srgbClr val="006FC0"/>
                </a:solidFill>
                <a:latin typeface="Verdana"/>
                <a:cs typeface="Verdana"/>
              </a:rPr>
              <a:t>features, while data points in different groups should </a:t>
            </a:r>
            <a:r>
              <a:rPr sz="1200" spc="-10" dirty="0">
                <a:solidFill>
                  <a:srgbClr val="006FC0"/>
                </a:solidFill>
                <a:latin typeface="Verdana"/>
                <a:cs typeface="Verdana"/>
              </a:rPr>
              <a:t>have highly </a:t>
            </a:r>
            <a:r>
              <a:rPr sz="1200" spc="-5" dirty="0" smtClean="0">
                <a:solidFill>
                  <a:srgbClr val="006FC0"/>
                </a:solidFill>
                <a:latin typeface="Verdana"/>
                <a:cs typeface="Verdana"/>
              </a:rPr>
              <a:t>different </a:t>
            </a:r>
            <a:r>
              <a:rPr sz="1200" dirty="0" smtClean="0">
                <a:solidFill>
                  <a:srgbClr val="006FC0"/>
                </a:solidFill>
                <a:latin typeface="Verdana"/>
                <a:cs typeface="Verdana"/>
              </a:rPr>
              <a:t> </a:t>
            </a:r>
            <a:r>
              <a:rPr sz="1200" spc="-5" dirty="0">
                <a:solidFill>
                  <a:srgbClr val="006FC0"/>
                </a:solidFill>
                <a:latin typeface="Verdana"/>
                <a:cs typeface="Verdana"/>
              </a:rPr>
              <a:t>properties</a:t>
            </a:r>
            <a:r>
              <a:rPr sz="1200" spc="-45" dirty="0">
                <a:solidFill>
                  <a:srgbClr val="006FC0"/>
                </a:solidFill>
                <a:latin typeface="Verdana"/>
                <a:cs typeface="Verdana"/>
              </a:rPr>
              <a:t> </a:t>
            </a:r>
            <a:r>
              <a:rPr sz="1200" spc="-5" dirty="0" smtClean="0">
                <a:solidFill>
                  <a:srgbClr val="006FC0"/>
                </a:solidFill>
                <a:latin typeface="Verdana"/>
                <a:cs typeface="Verdana"/>
              </a:rPr>
              <a:t>or</a:t>
            </a:r>
            <a:r>
              <a:rPr sz="1200" spc="-10" dirty="0" smtClean="0">
                <a:solidFill>
                  <a:srgbClr val="006FC0"/>
                </a:solidFill>
                <a:latin typeface="Verdana"/>
                <a:cs typeface="Verdana"/>
              </a:rPr>
              <a:t> </a:t>
            </a:r>
            <a:r>
              <a:rPr sz="1200" spc="-5" dirty="0">
                <a:solidFill>
                  <a:srgbClr val="006FC0"/>
                </a:solidFill>
                <a:latin typeface="Verdana"/>
                <a:cs typeface="Verdana"/>
              </a:rPr>
              <a:t>features.</a:t>
            </a:r>
            <a:endParaRPr sz="1200" dirty="0">
              <a:latin typeface="Verdana"/>
              <a:cs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8495" y="443229"/>
            <a:ext cx="3369945" cy="299720"/>
          </a:xfrm>
          <a:prstGeom prst="rect">
            <a:avLst/>
          </a:prstGeom>
        </p:spPr>
        <p:txBody>
          <a:bodyPr vert="horz" wrap="square" lIns="0" tIns="12700" rIns="0" bIns="0" rtlCol="0">
            <a:spAutoFit/>
          </a:bodyPr>
          <a:lstStyle/>
          <a:p>
            <a:pPr marL="12700">
              <a:lnSpc>
                <a:spcPct val="100000"/>
              </a:lnSpc>
              <a:spcBef>
                <a:spcPts val="100"/>
              </a:spcBef>
            </a:pPr>
            <a:r>
              <a:rPr sz="1800" spc="-5" dirty="0"/>
              <a:t>Recommendation</a:t>
            </a:r>
            <a:r>
              <a:rPr sz="1800" spc="-125" dirty="0"/>
              <a:t> </a:t>
            </a:r>
            <a:r>
              <a:rPr sz="1800" dirty="0"/>
              <a:t>System:</a:t>
            </a:r>
            <a:endParaRPr sz="1800"/>
          </a:p>
        </p:txBody>
      </p:sp>
      <p:sp>
        <p:nvSpPr>
          <p:cNvPr id="3" name="object 3"/>
          <p:cNvSpPr txBox="1"/>
          <p:nvPr/>
        </p:nvSpPr>
        <p:spPr>
          <a:xfrm>
            <a:off x="546303" y="1005585"/>
            <a:ext cx="7806055" cy="1489075"/>
          </a:xfrm>
          <a:prstGeom prst="rect">
            <a:avLst/>
          </a:prstGeom>
        </p:spPr>
        <p:txBody>
          <a:bodyPr vert="horz" wrap="square" lIns="0" tIns="12700" rIns="0" bIns="0" rtlCol="0">
            <a:spAutoFit/>
          </a:bodyPr>
          <a:lstStyle/>
          <a:p>
            <a:pPr marL="184785" indent="-172720">
              <a:lnSpc>
                <a:spcPct val="100000"/>
              </a:lnSpc>
              <a:spcBef>
                <a:spcPts val="100"/>
              </a:spcBef>
              <a:buFont typeface="Arial MT"/>
              <a:buChar char="•"/>
              <a:tabLst>
                <a:tab pos="185420" algn="l"/>
              </a:tabLst>
            </a:pPr>
            <a:r>
              <a:rPr sz="1200" spc="-30" dirty="0">
                <a:solidFill>
                  <a:srgbClr val="006FC0"/>
                </a:solidFill>
                <a:latin typeface="Verdana"/>
                <a:cs typeface="Verdana"/>
              </a:rPr>
              <a:t>We</a:t>
            </a:r>
            <a:r>
              <a:rPr sz="1200" spc="-10" dirty="0">
                <a:solidFill>
                  <a:srgbClr val="006FC0"/>
                </a:solidFill>
                <a:latin typeface="Verdana"/>
                <a:cs typeface="Verdana"/>
              </a:rPr>
              <a:t> </a:t>
            </a:r>
            <a:r>
              <a:rPr sz="1200" dirty="0">
                <a:solidFill>
                  <a:srgbClr val="006FC0"/>
                </a:solidFill>
                <a:latin typeface="Verdana"/>
                <a:cs typeface="Verdana"/>
              </a:rPr>
              <a:t>can</a:t>
            </a:r>
            <a:r>
              <a:rPr sz="1200" spc="-20" dirty="0">
                <a:solidFill>
                  <a:srgbClr val="006FC0"/>
                </a:solidFill>
                <a:latin typeface="Verdana"/>
                <a:cs typeface="Verdana"/>
              </a:rPr>
              <a:t> </a:t>
            </a:r>
            <a:r>
              <a:rPr sz="1200" spc="-5" dirty="0" smtClean="0">
                <a:solidFill>
                  <a:srgbClr val="006FC0"/>
                </a:solidFill>
                <a:latin typeface="Verdana"/>
                <a:cs typeface="Verdana"/>
              </a:rPr>
              <a:t>construct </a:t>
            </a:r>
            <a:r>
              <a:rPr sz="1200" dirty="0">
                <a:solidFill>
                  <a:srgbClr val="006FC0"/>
                </a:solidFill>
                <a:latin typeface="Verdana"/>
                <a:cs typeface="Verdana"/>
              </a:rPr>
              <a:t>a</a:t>
            </a:r>
            <a:r>
              <a:rPr sz="1200" spc="-5" dirty="0">
                <a:solidFill>
                  <a:srgbClr val="006FC0"/>
                </a:solidFill>
                <a:latin typeface="Verdana"/>
                <a:cs typeface="Verdana"/>
              </a:rPr>
              <a:t> simple</a:t>
            </a:r>
            <a:r>
              <a:rPr sz="1200" spc="-30" dirty="0">
                <a:solidFill>
                  <a:srgbClr val="006FC0"/>
                </a:solidFill>
                <a:latin typeface="Verdana"/>
                <a:cs typeface="Verdana"/>
              </a:rPr>
              <a:t> </a:t>
            </a:r>
            <a:r>
              <a:rPr sz="1200" spc="-5" dirty="0">
                <a:solidFill>
                  <a:srgbClr val="006FC0"/>
                </a:solidFill>
                <a:latin typeface="Verdana"/>
                <a:cs typeface="Verdana"/>
              </a:rPr>
              <a:t>content-based</a:t>
            </a:r>
            <a:r>
              <a:rPr sz="1200" spc="-40" dirty="0">
                <a:solidFill>
                  <a:srgbClr val="006FC0"/>
                </a:solidFill>
                <a:latin typeface="Verdana"/>
                <a:cs typeface="Verdana"/>
              </a:rPr>
              <a:t> </a:t>
            </a:r>
            <a:r>
              <a:rPr sz="1200" spc="-5" dirty="0">
                <a:solidFill>
                  <a:srgbClr val="006FC0"/>
                </a:solidFill>
                <a:latin typeface="Verdana"/>
                <a:cs typeface="Verdana"/>
              </a:rPr>
              <a:t>recommender</a:t>
            </a:r>
            <a:r>
              <a:rPr sz="1200" spc="-50" dirty="0">
                <a:solidFill>
                  <a:srgbClr val="006FC0"/>
                </a:solidFill>
                <a:latin typeface="Verdana"/>
                <a:cs typeface="Verdana"/>
              </a:rPr>
              <a:t> </a:t>
            </a:r>
            <a:r>
              <a:rPr sz="1200" dirty="0">
                <a:solidFill>
                  <a:srgbClr val="006FC0"/>
                </a:solidFill>
                <a:latin typeface="Verdana"/>
                <a:cs typeface="Verdana"/>
              </a:rPr>
              <a:t>system</a:t>
            </a:r>
            <a:r>
              <a:rPr sz="1200" spc="-30" dirty="0">
                <a:solidFill>
                  <a:srgbClr val="006FC0"/>
                </a:solidFill>
                <a:latin typeface="Verdana"/>
                <a:cs typeface="Verdana"/>
              </a:rPr>
              <a:t> </a:t>
            </a:r>
            <a:r>
              <a:rPr sz="1200" spc="-5" dirty="0">
                <a:solidFill>
                  <a:srgbClr val="006FC0"/>
                </a:solidFill>
                <a:latin typeface="Verdana"/>
                <a:cs typeface="Verdana"/>
              </a:rPr>
              <a:t>based</a:t>
            </a:r>
            <a:r>
              <a:rPr sz="1200" spc="-20" dirty="0">
                <a:solidFill>
                  <a:srgbClr val="006FC0"/>
                </a:solidFill>
                <a:latin typeface="Verdana"/>
                <a:cs typeface="Verdana"/>
              </a:rPr>
              <a:t> </a:t>
            </a:r>
            <a:r>
              <a:rPr sz="1200" dirty="0">
                <a:solidFill>
                  <a:srgbClr val="006FC0"/>
                </a:solidFill>
                <a:latin typeface="Verdana"/>
                <a:cs typeface="Verdana"/>
              </a:rPr>
              <a:t>on</a:t>
            </a:r>
            <a:r>
              <a:rPr sz="1200" spc="-15" dirty="0">
                <a:solidFill>
                  <a:srgbClr val="006FC0"/>
                </a:solidFill>
                <a:latin typeface="Verdana"/>
                <a:cs typeface="Verdana"/>
              </a:rPr>
              <a:t> </a:t>
            </a:r>
            <a:r>
              <a:rPr sz="1200" spc="-5" dirty="0">
                <a:solidFill>
                  <a:srgbClr val="006FC0"/>
                </a:solidFill>
                <a:latin typeface="Verdana"/>
                <a:cs typeface="Verdana"/>
              </a:rPr>
              <a:t>the</a:t>
            </a:r>
            <a:r>
              <a:rPr sz="1200" spc="-10" dirty="0">
                <a:solidFill>
                  <a:srgbClr val="006FC0"/>
                </a:solidFill>
                <a:latin typeface="Verdana"/>
                <a:cs typeface="Verdana"/>
              </a:rPr>
              <a:t> </a:t>
            </a:r>
            <a:r>
              <a:rPr sz="1200" spc="-5" dirty="0">
                <a:solidFill>
                  <a:srgbClr val="006FC0"/>
                </a:solidFill>
                <a:latin typeface="Verdana"/>
                <a:cs typeface="Verdana"/>
              </a:rPr>
              <a:t>similarity</a:t>
            </a:r>
            <a:r>
              <a:rPr sz="1200" spc="-40" dirty="0">
                <a:solidFill>
                  <a:srgbClr val="006FC0"/>
                </a:solidFill>
                <a:latin typeface="Verdana"/>
                <a:cs typeface="Verdana"/>
              </a:rPr>
              <a:t> </a:t>
            </a:r>
            <a:r>
              <a:rPr sz="1200" dirty="0">
                <a:solidFill>
                  <a:srgbClr val="006FC0"/>
                </a:solidFill>
                <a:latin typeface="Verdana"/>
                <a:cs typeface="Verdana"/>
              </a:rPr>
              <a:t>of</a:t>
            </a:r>
            <a:r>
              <a:rPr sz="1200" spc="-20" dirty="0">
                <a:solidFill>
                  <a:srgbClr val="006FC0"/>
                </a:solidFill>
                <a:latin typeface="Verdana"/>
                <a:cs typeface="Verdana"/>
              </a:rPr>
              <a:t> </a:t>
            </a:r>
            <a:r>
              <a:rPr sz="1200" spc="-5" dirty="0">
                <a:solidFill>
                  <a:srgbClr val="006FC0"/>
                </a:solidFill>
                <a:latin typeface="Verdana"/>
                <a:cs typeface="Verdana"/>
              </a:rPr>
              <a:t>the</a:t>
            </a:r>
            <a:endParaRPr sz="1200" dirty="0">
              <a:latin typeface="Verdana"/>
              <a:cs typeface="Verdana"/>
            </a:endParaRPr>
          </a:p>
          <a:p>
            <a:pPr marL="184785">
              <a:lnSpc>
                <a:spcPct val="100000"/>
              </a:lnSpc>
            </a:pPr>
            <a:r>
              <a:rPr sz="1200" spc="-10" dirty="0">
                <a:solidFill>
                  <a:srgbClr val="006FC0"/>
                </a:solidFill>
                <a:latin typeface="Verdana"/>
                <a:cs typeface="Verdana"/>
              </a:rPr>
              <a:t>movie/shows.</a:t>
            </a:r>
            <a:endParaRPr sz="1200" dirty="0">
              <a:latin typeface="Verdana"/>
              <a:cs typeface="Verdana"/>
            </a:endParaRPr>
          </a:p>
          <a:p>
            <a:pPr marL="184785" marR="5080" indent="-172720">
              <a:lnSpc>
                <a:spcPct val="100000"/>
              </a:lnSpc>
              <a:buFont typeface="Arial MT"/>
              <a:buChar char="•"/>
              <a:tabLst>
                <a:tab pos="185420" algn="l"/>
              </a:tabLst>
            </a:pPr>
            <a:r>
              <a:rPr sz="1200" dirty="0">
                <a:solidFill>
                  <a:srgbClr val="006FC0"/>
                </a:solidFill>
                <a:latin typeface="Verdana"/>
                <a:cs typeface="Verdana"/>
              </a:rPr>
              <a:t>If</a:t>
            </a:r>
            <a:r>
              <a:rPr sz="1200" spc="-20" dirty="0">
                <a:solidFill>
                  <a:srgbClr val="006FC0"/>
                </a:solidFill>
                <a:latin typeface="Verdana"/>
                <a:cs typeface="Verdana"/>
              </a:rPr>
              <a:t> </a:t>
            </a:r>
            <a:r>
              <a:rPr sz="1200" dirty="0">
                <a:solidFill>
                  <a:srgbClr val="006FC0"/>
                </a:solidFill>
                <a:latin typeface="Verdana"/>
                <a:cs typeface="Verdana"/>
              </a:rPr>
              <a:t>a </a:t>
            </a:r>
            <a:r>
              <a:rPr sz="1200" spc="-5" dirty="0">
                <a:solidFill>
                  <a:srgbClr val="006FC0"/>
                </a:solidFill>
                <a:latin typeface="Verdana"/>
                <a:cs typeface="Verdana"/>
              </a:rPr>
              <a:t>person</a:t>
            </a:r>
            <a:r>
              <a:rPr sz="1200" spc="-45" dirty="0">
                <a:solidFill>
                  <a:srgbClr val="006FC0"/>
                </a:solidFill>
                <a:latin typeface="Verdana"/>
                <a:cs typeface="Verdana"/>
              </a:rPr>
              <a:t> </a:t>
            </a:r>
            <a:r>
              <a:rPr sz="1200" spc="-5" dirty="0">
                <a:solidFill>
                  <a:srgbClr val="006FC0"/>
                </a:solidFill>
                <a:latin typeface="Verdana"/>
                <a:cs typeface="Verdana"/>
              </a:rPr>
              <a:t>has watched</a:t>
            </a:r>
            <a:r>
              <a:rPr sz="1200" spc="-15" dirty="0">
                <a:solidFill>
                  <a:srgbClr val="006FC0"/>
                </a:solidFill>
                <a:latin typeface="Verdana"/>
                <a:cs typeface="Verdana"/>
              </a:rPr>
              <a:t> </a:t>
            </a:r>
            <a:r>
              <a:rPr sz="1200" dirty="0">
                <a:solidFill>
                  <a:srgbClr val="006FC0"/>
                </a:solidFill>
                <a:latin typeface="Verdana"/>
                <a:cs typeface="Verdana"/>
              </a:rPr>
              <a:t>a </a:t>
            </a:r>
            <a:r>
              <a:rPr sz="1200" spc="-5" dirty="0">
                <a:solidFill>
                  <a:srgbClr val="006FC0"/>
                </a:solidFill>
                <a:latin typeface="Verdana"/>
                <a:cs typeface="Verdana"/>
              </a:rPr>
              <a:t>show</a:t>
            </a:r>
            <a:r>
              <a:rPr sz="1200" spc="-15" dirty="0">
                <a:solidFill>
                  <a:srgbClr val="006FC0"/>
                </a:solidFill>
                <a:latin typeface="Verdana"/>
                <a:cs typeface="Verdana"/>
              </a:rPr>
              <a:t> </a:t>
            </a:r>
            <a:r>
              <a:rPr sz="1200" dirty="0">
                <a:solidFill>
                  <a:srgbClr val="006FC0"/>
                </a:solidFill>
                <a:latin typeface="Verdana"/>
                <a:cs typeface="Verdana"/>
              </a:rPr>
              <a:t>on</a:t>
            </a:r>
            <a:r>
              <a:rPr sz="1200" spc="-20" dirty="0">
                <a:solidFill>
                  <a:srgbClr val="006FC0"/>
                </a:solidFill>
                <a:latin typeface="Verdana"/>
                <a:cs typeface="Verdana"/>
              </a:rPr>
              <a:t> </a:t>
            </a:r>
            <a:r>
              <a:rPr sz="1200" spc="-5" dirty="0">
                <a:solidFill>
                  <a:srgbClr val="006FC0"/>
                </a:solidFill>
                <a:latin typeface="Verdana"/>
                <a:cs typeface="Verdana"/>
              </a:rPr>
              <a:t>Netflix,</a:t>
            </a:r>
            <a:r>
              <a:rPr sz="1200" spc="-30" dirty="0">
                <a:solidFill>
                  <a:srgbClr val="006FC0"/>
                </a:solidFill>
                <a:latin typeface="Verdana"/>
                <a:cs typeface="Verdana"/>
              </a:rPr>
              <a:t> </a:t>
            </a:r>
            <a:r>
              <a:rPr sz="1200" spc="-5" dirty="0">
                <a:solidFill>
                  <a:srgbClr val="006FC0"/>
                </a:solidFill>
                <a:latin typeface="Verdana"/>
                <a:cs typeface="Verdana"/>
              </a:rPr>
              <a:t>the</a:t>
            </a:r>
            <a:r>
              <a:rPr sz="1200" spc="-10" dirty="0">
                <a:solidFill>
                  <a:srgbClr val="006FC0"/>
                </a:solidFill>
                <a:latin typeface="Verdana"/>
                <a:cs typeface="Verdana"/>
              </a:rPr>
              <a:t> </a:t>
            </a:r>
            <a:r>
              <a:rPr sz="1200" spc="-5" dirty="0">
                <a:solidFill>
                  <a:srgbClr val="006FC0"/>
                </a:solidFill>
                <a:latin typeface="Verdana"/>
                <a:cs typeface="Verdana"/>
              </a:rPr>
              <a:t>recommender</a:t>
            </a:r>
            <a:r>
              <a:rPr sz="1200" spc="-50" dirty="0">
                <a:solidFill>
                  <a:srgbClr val="006FC0"/>
                </a:solidFill>
                <a:latin typeface="Verdana"/>
                <a:cs typeface="Verdana"/>
              </a:rPr>
              <a:t> </a:t>
            </a:r>
            <a:r>
              <a:rPr sz="1200" spc="-5" dirty="0">
                <a:solidFill>
                  <a:srgbClr val="006FC0"/>
                </a:solidFill>
                <a:latin typeface="Verdana"/>
                <a:cs typeface="Verdana"/>
              </a:rPr>
              <a:t>system</a:t>
            </a:r>
            <a:r>
              <a:rPr sz="1200" spc="-30" dirty="0">
                <a:solidFill>
                  <a:srgbClr val="006FC0"/>
                </a:solidFill>
                <a:latin typeface="Verdana"/>
                <a:cs typeface="Verdana"/>
              </a:rPr>
              <a:t> </a:t>
            </a:r>
            <a:r>
              <a:rPr sz="1200" spc="-5" dirty="0">
                <a:solidFill>
                  <a:srgbClr val="006FC0"/>
                </a:solidFill>
                <a:latin typeface="Verdana"/>
                <a:cs typeface="Verdana"/>
              </a:rPr>
              <a:t>must be</a:t>
            </a:r>
            <a:r>
              <a:rPr sz="1200" spc="-10" dirty="0">
                <a:solidFill>
                  <a:srgbClr val="006FC0"/>
                </a:solidFill>
                <a:latin typeface="Verdana"/>
                <a:cs typeface="Verdana"/>
              </a:rPr>
              <a:t> </a:t>
            </a:r>
            <a:r>
              <a:rPr sz="1200" spc="-5" dirty="0" smtClean="0">
                <a:solidFill>
                  <a:srgbClr val="006FC0"/>
                </a:solidFill>
                <a:latin typeface="Verdana"/>
                <a:cs typeface="Verdana"/>
              </a:rPr>
              <a:t>capable</a:t>
            </a:r>
            <a:r>
              <a:rPr sz="1200" spc="-30" dirty="0" smtClean="0">
                <a:solidFill>
                  <a:srgbClr val="006FC0"/>
                </a:solidFill>
                <a:latin typeface="Verdana"/>
                <a:cs typeface="Verdana"/>
              </a:rPr>
              <a:t> </a:t>
            </a:r>
            <a:r>
              <a:rPr sz="1200" spc="-5" dirty="0">
                <a:solidFill>
                  <a:srgbClr val="006FC0"/>
                </a:solidFill>
                <a:latin typeface="Verdana"/>
                <a:cs typeface="Verdana"/>
              </a:rPr>
              <a:t>to</a:t>
            </a:r>
            <a:r>
              <a:rPr sz="1200" dirty="0">
                <a:solidFill>
                  <a:srgbClr val="006FC0"/>
                </a:solidFill>
                <a:latin typeface="Verdana"/>
                <a:cs typeface="Verdana"/>
              </a:rPr>
              <a:t> </a:t>
            </a:r>
            <a:r>
              <a:rPr sz="1200" spc="-5" dirty="0">
                <a:solidFill>
                  <a:srgbClr val="006FC0"/>
                </a:solidFill>
                <a:latin typeface="Verdana"/>
                <a:cs typeface="Verdana"/>
              </a:rPr>
              <a:t>recommend</a:t>
            </a:r>
            <a:r>
              <a:rPr sz="1200" spc="-30" dirty="0">
                <a:solidFill>
                  <a:srgbClr val="006FC0"/>
                </a:solidFill>
                <a:latin typeface="Verdana"/>
                <a:cs typeface="Verdana"/>
              </a:rPr>
              <a:t> </a:t>
            </a:r>
            <a:r>
              <a:rPr sz="1200" dirty="0">
                <a:solidFill>
                  <a:srgbClr val="006FC0"/>
                </a:solidFill>
                <a:latin typeface="Verdana"/>
                <a:cs typeface="Verdana"/>
              </a:rPr>
              <a:t>a </a:t>
            </a:r>
            <a:r>
              <a:rPr sz="1200" spc="-405" dirty="0">
                <a:solidFill>
                  <a:srgbClr val="006FC0"/>
                </a:solidFill>
                <a:latin typeface="Verdana"/>
                <a:cs typeface="Verdana"/>
              </a:rPr>
              <a:t> </a:t>
            </a:r>
            <a:r>
              <a:rPr sz="1200" spc="-5" dirty="0">
                <a:solidFill>
                  <a:srgbClr val="006FC0"/>
                </a:solidFill>
                <a:latin typeface="Verdana"/>
                <a:cs typeface="Verdana"/>
              </a:rPr>
              <a:t>list</a:t>
            </a:r>
            <a:r>
              <a:rPr sz="1200" spc="-25" dirty="0">
                <a:solidFill>
                  <a:srgbClr val="006FC0"/>
                </a:solidFill>
                <a:latin typeface="Verdana"/>
                <a:cs typeface="Verdana"/>
              </a:rPr>
              <a:t> </a:t>
            </a:r>
            <a:r>
              <a:rPr sz="1200" dirty="0">
                <a:solidFill>
                  <a:srgbClr val="006FC0"/>
                </a:solidFill>
                <a:latin typeface="Verdana"/>
                <a:cs typeface="Verdana"/>
              </a:rPr>
              <a:t>of</a:t>
            </a:r>
            <a:r>
              <a:rPr sz="1200" spc="-20" dirty="0">
                <a:solidFill>
                  <a:srgbClr val="006FC0"/>
                </a:solidFill>
                <a:latin typeface="Verdana"/>
                <a:cs typeface="Verdana"/>
              </a:rPr>
              <a:t> </a:t>
            </a:r>
            <a:r>
              <a:rPr sz="1200" spc="-5" dirty="0">
                <a:solidFill>
                  <a:srgbClr val="006FC0"/>
                </a:solidFill>
                <a:latin typeface="Verdana"/>
                <a:cs typeface="Verdana"/>
              </a:rPr>
              <a:t>similar</a:t>
            </a:r>
            <a:r>
              <a:rPr sz="1200" spc="-25" dirty="0">
                <a:solidFill>
                  <a:srgbClr val="006FC0"/>
                </a:solidFill>
                <a:latin typeface="Verdana"/>
                <a:cs typeface="Verdana"/>
              </a:rPr>
              <a:t> </a:t>
            </a:r>
            <a:r>
              <a:rPr sz="1200" spc="-5" dirty="0">
                <a:solidFill>
                  <a:srgbClr val="006FC0"/>
                </a:solidFill>
                <a:latin typeface="Verdana"/>
                <a:cs typeface="Verdana"/>
              </a:rPr>
              <a:t>shows</a:t>
            </a:r>
            <a:r>
              <a:rPr sz="1200" spc="-30" dirty="0">
                <a:solidFill>
                  <a:srgbClr val="006FC0"/>
                </a:solidFill>
                <a:latin typeface="Verdana"/>
                <a:cs typeface="Verdana"/>
              </a:rPr>
              <a:t> </a:t>
            </a:r>
            <a:r>
              <a:rPr sz="1200" spc="-5" dirty="0">
                <a:solidFill>
                  <a:srgbClr val="006FC0"/>
                </a:solidFill>
                <a:latin typeface="Verdana"/>
                <a:cs typeface="Verdana"/>
              </a:rPr>
              <a:t>that s/he</a:t>
            </a:r>
            <a:r>
              <a:rPr sz="1200" dirty="0">
                <a:solidFill>
                  <a:srgbClr val="006FC0"/>
                </a:solidFill>
                <a:latin typeface="Verdana"/>
                <a:cs typeface="Verdana"/>
              </a:rPr>
              <a:t> </a:t>
            </a:r>
            <a:r>
              <a:rPr sz="1200" spc="-10" dirty="0">
                <a:solidFill>
                  <a:srgbClr val="006FC0"/>
                </a:solidFill>
                <a:latin typeface="Verdana"/>
                <a:cs typeface="Verdana"/>
              </a:rPr>
              <a:t>likes.</a:t>
            </a:r>
            <a:endParaRPr sz="1200" dirty="0">
              <a:latin typeface="Verdana"/>
              <a:cs typeface="Verdana"/>
            </a:endParaRPr>
          </a:p>
          <a:p>
            <a:pPr marL="184785" indent="-172720">
              <a:lnSpc>
                <a:spcPct val="100000"/>
              </a:lnSpc>
              <a:buFont typeface="Arial MT"/>
              <a:buChar char="•"/>
              <a:tabLst>
                <a:tab pos="185420" algn="l"/>
              </a:tabLst>
            </a:pPr>
            <a:r>
              <a:rPr sz="1200" spc="-65" dirty="0">
                <a:solidFill>
                  <a:srgbClr val="006FC0"/>
                </a:solidFill>
                <a:latin typeface="Verdana"/>
                <a:cs typeface="Verdana"/>
              </a:rPr>
              <a:t>To</a:t>
            </a:r>
            <a:r>
              <a:rPr sz="1200" spc="-25" dirty="0">
                <a:solidFill>
                  <a:srgbClr val="006FC0"/>
                </a:solidFill>
                <a:latin typeface="Verdana"/>
                <a:cs typeface="Verdana"/>
              </a:rPr>
              <a:t> </a:t>
            </a:r>
            <a:r>
              <a:rPr sz="1200" spc="-5" dirty="0" smtClean="0">
                <a:solidFill>
                  <a:srgbClr val="006FC0"/>
                </a:solidFill>
                <a:latin typeface="Verdana"/>
                <a:cs typeface="Verdana"/>
              </a:rPr>
              <a:t>acquire</a:t>
            </a:r>
            <a:r>
              <a:rPr lang="en-US" sz="1200" spc="-5" dirty="0" smtClean="0">
                <a:solidFill>
                  <a:srgbClr val="006FC0"/>
                </a:solidFill>
                <a:latin typeface="Verdana"/>
                <a:cs typeface="Verdana"/>
              </a:rPr>
              <a:t> </a:t>
            </a:r>
            <a:r>
              <a:rPr sz="1200" spc="-5" dirty="0" smtClean="0">
                <a:solidFill>
                  <a:srgbClr val="006FC0"/>
                </a:solidFill>
                <a:latin typeface="Verdana"/>
                <a:cs typeface="Verdana"/>
              </a:rPr>
              <a:t>the</a:t>
            </a:r>
            <a:r>
              <a:rPr sz="1200" dirty="0" smtClean="0">
                <a:solidFill>
                  <a:srgbClr val="006FC0"/>
                </a:solidFill>
                <a:latin typeface="Verdana"/>
                <a:cs typeface="Verdana"/>
              </a:rPr>
              <a:t> </a:t>
            </a:r>
            <a:r>
              <a:rPr sz="1200" spc="-10" dirty="0">
                <a:solidFill>
                  <a:srgbClr val="006FC0"/>
                </a:solidFill>
                <a:latin typeface="Verdana"/>
                <a:cs typeface="Verdana"/>
              </a:rPr>
              <a:t>similarity</a:t>
            </a:r>
            <a:r>
              <a:rPr sz="1200" spc="-35" dirty="0">
                <a:solidFill>
                  <a:srgbClr val="006FC0"/>
                </a:solidFill>
                <a:latin typeface="Verdana"/>
                <a:cs typeface="Verdana"/>
              </a:rPr>
              <a:t> </a:t>
            </a:r>
            <a:r>
              <a:rPr sz="1200" dirty="0">
                <a:solidFill>
                  <a:srgbClr val="006FC0"/>
                </a:solidFill>
                <a:latin typeface="Verdana"/>
                <a:cs typeface="Verdana"/>
              </a:rPr>
              <a:t>score</a:t>
            </a:r>
            <a:r>
              <a:rPr sz="1200" spc="-30" dirty="0">
                <a:solidFill>
                  <a:srgbClr val="006FC0"/>
                </a:solidFill>
                <a:latin typeface="Verdana"/>
                <a:cs typeface="Verdana"/>
              </a:rPr>
              <a:t> </a:t>
            </a:r>
            <a:r>
              <a:rPr sz="1200" dirty="0">
                <a:solidFill>
                  <a:srgbClr val="006FC0"/>
                </a:solidFill>
                <a:latin typeface="Verdana"/>
                <a:cs typeface="Verdana"/>
              </a:rPr>
              <a:t>of</a:t>
            </a:r>
            <a:r>
              <a:rPr sz="1200" spc="-20" dirty="0">
                <a:solidFill>
                  <a:srgbClr val="006FC0"/>
                </a:solidFill>
                <a:latin typeface="Verdana"/>
                <a:cs typeface="Verdana"/>
              </a:rPr>
              <a:t> </a:t>
            </a:r>
            <a:r>
              <a:rPr sz="1200" spc="-5" dirty="0">
                <a:solidFill>
                  <a:srgbClr val="006FC0"/>
                </a:solidFill>
                <a:latin typeface="Verdana"/>
                <a:cs typeface="Verdana"/>
              </a:rPr>
              <a:t>the shows,</a:t>
            </a:r>
            <a:r>
              <a:rPr sz="1200" spc="-20" dirty="0">
                <a:solidFill>
                  <a:srgbClr val="006FC0"/>
                </a:solidFill>
                <a:latin typeface="Verdana"/>
                <a:cs typeface="Verdana"/>
              </a:rPr>
              <a:t> </a:t>
            </a:r>
            <a:r>
              <a:rPr sz="1200" spc="-5" dirty="0">
                <a:solidFill>
                  <a:srgbClr val="006FC0"/>
                </a:solidFill>
                <a:latin typeface="Verdana"/>
                <a:cs typeface="Verdana"/>
              </a:rPr>
              <a:t>we </a:t>
            </a:r>
            <a:r>
              <a:rPr sz="1200" dirty="0">
                <a:solidFill>
                  <a:srgbClr val="006FC0"/>
                </a:solidFill>
                <a:latin typeface="Verdana"/>
                <a:cs typeface="Verdana"/>
              </a:rPr>
              <a:t>can</a:t>
            </a:r>
            <a:r>
              <a:rPr sz="1200" spc="-15" dirty="0">
                <a:solidFill>
                  <a:srgbClr val="006FC0"/>
                </a:solidFill>
                <a:latin typeface="Verdana"/>
                <a:cs typeface="Verdana"/>
              </a:rPr>
              <a:t> </a:t>
            </a:r>
            <a:r>
              <a:rPr sz="1200" spc="-5" dirty="0">
                <a:solidFill>
                  <a:srgbClr val="006FC0"/>
                </a:solidFill>
                <a:latin typeface="Verdana"/>
                <a:cs typeface="Verdana"/>
              </a:rPr>
              <a:t>use</a:t>
            </a:r>
            <a:r>
              <a:rPr sz="1200" spc="-15" dirty="0">
                <a:solidFill>
                  <a:srgbClr val="006FC0"/>
                </a:solidFill>
                <a:latin typeface="Verdana"/>
                <a:cs typeface="Verdana"/>
              </a:rPr>
              <a:t> </a:t>
            </a:r>
            <a:r>
              <a:rPr sz="1200" spc="-5" dirty="0">
                <a:solidFill>
                  <a:srgbClr val="006FC0"/>
                </a:solidFill>
                <a:latin typeface="Verdana"/>
                <a:cs typeface="Verdana"/>
              </a:rPr>
              <a:t>cosine</a:t>
            </a:r>
            <a:r>
              <a:rPr sz="1200" spc="-30" dirty="0">
                <a:solidFill>
                  <a:srgbClr val="006FC0"/>
                </a:solidFill>
                <a:latin typeface="Verdana"/>
                <a:cs typeface="Verdana"/>
              </a:rPr>
              <a:t> </a:t>
            </a:r>
            <a:r>
              <a:rPr sz="1200" spc="-15" dirty="0">
                <a:solidFill>
                  <a:srgbClr val="006FC0"/>
                </a:solidFill>
                <a:latin typeface="Verdana"/>
                <a:cs typeface="Verdana"/>
              </a:rPr>
              <a:t>similarity.</a:t>
            </a:r>
            <a:endParaRPr sz="1200" dirty="0">
              <a:latin typeface="Verdana"/>
              <a:cs typeface="Verdana"/>
            </a:endParaRPr>
          </a:p>
          <a:p>
            <a:pPr marL="184785" marR="38735" indent="-172720">
              <a:lnSpc>
                <a:spcPct val="100000"/>
              </a:lnSpc>
              <a:buFont typeface="Arial MT"/>
              <a:buChar char="•"/>
              <a:tabLst>
                <a:tab pos="185420" algn="l"/>
              </a:tabLst>
            </a:pPr>
            <a:r>
              <a:rPr sz="1200" spc="-5" dirty="0">
                <a:solidFill>
                  <a:srgbClr val="006FC0"/>
                </a:solidFill>
                <a:latin typeface="Verdana"/>
                <a:cs typeface="Verdana"/>
              </a:rPr>
              <a:t>The similarity between two vectors (A and </a:t>
            </a:r>
            <a:r>
              <a:rPr sz="1200" dirty="0">
                <a:solidFill>
                  <a:srgbClr val="006FC0"/>
                </a:solidFill>
                <a:latin typeface="Verdana"/>
                <a:cs typeface="Verdana"/>
              </a:rPr>
              <a:t>B) </a:t>
            </a:r>
            <a:r>
              <a:rPr sz="1200" spc="-5" dirty="0">
                <a:solidFill>
                  <a:srgbClr val="006FC0"/>
                </a:solidFill>
                <a:latin typeface="Verdana"/>
                <a:cs typeface="Verdana"/>
              </a:rPr>
              <a:t>is calculated by taking the dot product </a:t>
            </a:r>
            <a:r>
              <a:rPr sz="1200" dirty="0">
                <a:solidFill>
                  <a:srgbClr val="006FC0"/>
                </a:solidFill>
                <a:latin typeface="Verdana"/>
                <a:cs typeface="Verdana"/>
              </a:rPr>
              <a:t>of </a:t>
            </a:r>
            <a:r>
              <a:rPr sz="1200" spc="-5" dirty="0">
                <a:solidFill>
                  <a:srgbClr val="006FC0"/>
                </a:solidFill>
                <a:latin typeface="Verdana"/>
                <a:cs typeface="Verdana"/>
              </a:rPr>
              <a:t>the two </a:t>
            </a:r>
            <a:r>
              <a:rPr sz="1200" dirty="0">
                <a:solidFill>
                  <a:srgbClr val="006FC0"/>
                </a:solidFill>
                <a:latin typeface="Verdana"/>
                <a:cs typeface="Verdana"/>
              </a:rPr>
              <a:t> </a:t>
            </a:r>
            <a:r>
              <a:rPr sz="1200" spc="-5" dirty="0">
                <a:solidFill>
                  <a:srgbClr val="006FC0"/>
                </a:solidFill>
                <a:latin typeface="Verdana"/>
                <a:cs typeface="Verdana"/>
              </a:rPr>
              <a:t>vectors</a:t>
            </a:r>
            <a:r>
              <a:rPr sz="1200" spc="-35" dirty="0">
                <a:solidFill>
                  <a:srgbClr val="006FC0"/>
                </a:solidFill>
                <a:latin typeface="Verdana"/>
                <a:cs typeface="Verdana"/>
              </a:rPr>
              <a:t> </a:t>
            </a:r>
            <a:r>
              <a:rPr sz="1200" spc="-5" dirty="0">
                <a:solidFill>
                  <a:srgbClr val="006FC0"/>
                </a:solidFill>
                <a:latin typeface="Verdana"/>
                <a:cs typeface="Verdana"/>
              </a:rPr>
              <a:t>and </a:t>
            </a:r>
            <a:r>
              <a:rPr sz="1200" spc="-10" dirty="0">
                <a:solidFill>
                  <a:srgbClr val="006FC0"/>
                </a:solidFill>
                <a:latin typeface="Verdana"/>
                <a:cs typeface="Verdana"/>
              </a:rPr>
              <a:t>dividing</a:t>
            </a:r>
            <a:r>
              <a:rPr sz="1200" spc="-20" dirty="0">
                <a:solidFill>
                  <a:srgbClr val="006FC0"/>
                </a:solidFill>
                <a:latin typeface="Verdana"/>
                <a:cs typeface="Verdana"/>
              </a:rPr>
              <a:t> </a:t>
            </a:r>
            <a:r>
              <a:rPr sz="1200" spc="-5" dirty="0">
                <a:solidFill>
                  <a:srgbClr val="006FC0"/>
                </a:solidFill>
                <a:latin typeface="Verdana"/>
                <a:cs typeface="Verdana"/>
              </a:rPr>
              <a:t>it</a:t>
            </a:r>
            <a:r>
              <a:rPr sz="1200" spc="-10" dirty="0">
                <a:solidFill>
                  <a:srgbClr val="006FC0"/>
                </a:solidFill>
                <a:latin typeface="Verdana"/>
                <a:cs typeface="Verdana"/>
              </a:rPr>
              <a:t> </a:t>
            </a:r>
            <a:r>
              <a:rPr sz="1200" spc="-5" dirty="0">
                <a:solidFill>
                  <a:srgbClr val="006FC0"/>
                </a:solidFill>
                <a:latin typeface="Verdana"/>
                <a:cs typeface="Verdana"/>
              </a:rPr>
              <a:t>by the</a:t>
            </a:r>
            <a:r>
              <a:rPr sz="1200" spc="-10" dirty="0">
                <a:solidFill>
                  <a:srgbClr val="006FC0"/>
                </a:solidFill>
                <a:latin typeface="Verdana"/>
                <a:cs typeface="Verdana"/>
              </a:rPr>
              <a:t> </a:t>
            </a:r>
            <a:r>
              <a:rPr sz="1200" spc="-5" dirty="0">
                <a:solidFill>
                  <a:srgbClr val="006FC0"/>
                </a:solidFill>
                <a:latin typeface="Verdana"/>
                <a:cs typeface="Verdana"/>
              </a:rPr>
              <a:t>magnitude</a:t>
            </a:r>
            <a:r>
              <a:rPr sz="1200" spc="-10" dirty="0">
                <a:solidFill>
                  <a:srgbClr val="006FC0"/>
                </a:solidFill>
                <a:latin typeface="Verdana"/>
                <a:cs typeface="Verdana"/>
              </a:rPr>
              <a:t> value.</a:t>
            </a:r>
            <a:r>
              <a:rPr sz="1200" spc="-20" dirty="0">
                <a:solidFill>
                  <a:srgbClr val="006FC0"/>
                </a:solidFill>
                <a:latin typeface="Verdana"/>
                <a:cs typeface="Verdana"/>
              </a:rPr>
              <a:t> </a:t>
            </a:r>
            <a:r>
              <a:rPr sz="1200" spc="-30" dirty="0">
                <a:solidFill>
                  <a:srgbClr val="006FC0"/>
                </a:solidFill>
                <a:latin typeface="Verdana"/>
                <a:cs typeface="Verdana"/>
              </a:rPr>
              <a:t>We</a:t>
            </a:r>
            <a:r>
              <a:rPr sz="1200" spc="-25" dirty="0">
                <a:solidFill>
                  <a:srgbClr val="006FC0"/>
                </a:solidFill>
                <a:latin typeface="Verdana"/>
                <a:cs typeface="Verdana"/>
              </a:rPr>
              <a:t> </a:t>
            </a:r>
            <a:r>
              <a:rPr sz="1200" dirty="0">
                <a:solidFill>
                  <a:srgbClr val="006FC0"/>
                </a:solidFill>
                <a:latin typeface="Verdana"/>
                <a:cs typeface="Verdana"/>
              </a:rPr>
              <a:t>can</a:t>
            </a:r>
            <a:r>
              <a:rPr sz="1200" spc="-10" dirty="0">
                <a:solidFill>
                  <a:srgbClr val="006FC0"/>
                </a:solidFill>
                <a:latin typeface="Verdana"/>
                <a:cs typeface="Verdana"/>
              </a:rPr>
              <a:t> </a:t>
            </a:r>
            <a:r>
              <a:rPr sz="1200" spc="-5" dirty="0">
                <a:solidFill>
                  <a:srgbClr val="006FC0"/>
                </a:solidFill>
                <a:latin typeface="Verdana"/>
                <a:cs typeface="Verdana"/>
              </a:rPr>
              <a:t>simply</a:t>
            </a:r>
            <a:r>
              <a:rPr sz="1200" spc="-25" dirty="0">
                <a:solidFill>
                  <a:srgbClr val="006FC0"/>
                </a:solidFill>
                <a:latin typeface="Verdana"/>
                <a:cs typeface="Verdana"/>
              </a:rPr>
              <a:t> </a:t>
            </a:r>
            <a:r>
              <a:rPr sz="1200" spc="-5" dirty="0">
                <a:solidFill>
                  <a:srgbClr val="006FC0"/>
                </a:solidFill>
                <a:latin typeface="Verdana"/>
                <a:cs typeface="Verdana"/>
              </a:rPr>
              <a:t>say</a:t>
            </a:r>
            <a:r>
              <a:rPr sz="1200" spc="-20" dirty="0">
                <a:solidFill>
                  <a:srgbClr val="006FC0"/>
                </a:solidFill>
                <a:latin typeface="Verdana"/>
                <a:cs typeface="Verdana"/>
              </a:rPr>
              <a:t> </a:t>
            </a:r>
            <a:r>
              <a:rPr sz="1200" spc="-5" dirty="0">
                <a:solidFill>
                  <a:srgbClr val="006FC0"/>
                </a:solidFill>
                <a:latin typeface="Verdana"/>
                <a:cs typeface="Verdana"/>
              </a:rPr>
              <a:t>that</a:t>
            </a:r>
            <a:r>
              <a:rPr sz="1200" dirty="0">
                <a:solidFill>
                  <a:srgbClr val="006FC0"/>
                </a:solidFill>
                <a:latin typeface="Verdana"/>
                <a:cs typeface="Verdana"/>
              </a:rPr>
              <a:t> </a:t>
            </a:r>
            <a:r>
              <a:rPr sz="1200" spc="-5" dirty="0">
                <a:solidFill>
                  <a:srgbClr val="006FC0"/>
                </a:solidFill>
                <a:latin typeface="Verdana"/>
                <a:cs typeface="Verdana"/>
              </a:rPr>
              <a:t>the</a:t>
            </a:r>
            <a:r>
              <a:rPr sz="1200" spc="-10" dirty="0">
                <a:solidFill>
                  <a:srgbClr val="006FC0"/>
                </a:solidFill>
                <a:latin typeface="Verdana"/>
                <a:cs typeface="Verdana"/>
              </a:rPr>
              <a:t> </a:t>
            </a:r>
            <a:r>
              <a:rPr sz="1200" spc="-5" dirty="0">
                <a:solidFill>
                  <a:srgbClr val="006FC0"/>
                </a:solidFill>
                <a:latin typeface="Verdana"/>
                <a:cs typeface="Verdana"/>
              </a:rPr>
              <a:t>CS </a:t>
            </a:r>
            <a:r>
              <a:rPr sz="1200" dirty="0">
                <a:solidFill>
                  <a:srgbClr val="006FC0"/>
                </a:solidFill>
                <a:latin typeface="Verdana"/>
                <a:cs typeface="Verdana"/>
              </a:rPr>
              <a:t>score</a:t>
            </a:r>
            <a:r>
              <a:rPr sz="1200" spc="-45" dirty="0">
                <a:solidFill>
                  <a:srgbClr val="006FC0"/>
                </a:solidFill>
                <a:latin typeface="Verdana"/>
                <a:cs typeface="Verdana"/>
              </a:rPr>
              <a:t> </a:t>
            </a:r>
            <a:r>
              <a:rPr sz="1200" dirty="0">
                <a:solidFill>
                  <a:srgbClr val="006FC0"/>
                </a:solidFill>
                <a:latin typeface="Verdana"/>
                <a:cs typeface="Verdana"/>
              </a:rPr>
              <a:t>of</a:t>
            </a:r>
            <a:r>
              <a:rPr sz="1200" spc="-20" dirty="0">
                <a:solidFill>
                  <a:srgbClr val="006FC0"/>
                </a:solidFill>
                <a:latin typeface="Verdana"/>
                <a:cs typeface="Verdana"/>
              </a:rPr>
              <a:t> </a:t>
            </a:r>
            <a:r>
              <a:rPr sz="1200" spc="-5" dirty="0">
                <a:solidFill>
                  <a:srgbClr val="006FC0"/>
                </a:solidFill>
                <a:latin typeface="Verdana"/>
                <a:cs typeface="Verdana"/>
              </a:rPr>
              <a:t>two</a:t>
            </a:r>
            <a:r>
              <a:rPr sz="1200" dirty="0">
                <a:solidFill>
                  <a:srgbClr val="006FC0"/>
                </a:solidFill>
                <a:latin typeface="Verdana"/>
                <a:cs typeface="Verdana"/>
              </a:rPr>
              <a:t> </a:t>
            </a:r>
            <a:r>
              <a:rPr sz="1200" spc="-5" dirty="0">
                <a:solidFill>
                  <a:srgbClr val="006FC0"/>
                </a:solidFill>
                <a:latin typeface="Verdana"/>
                <a:cs typeface="Verdana"/>
              </a:rPr>
              <a:t>vectors </a:t>
            </a:r>
            <a:r>
              <a:rPr sz="1200" spc="-405" dirty="0">
                <a:solidFill>
                  <a:srgbClr val="006FC0"/>
                </a:solidFill>
                <a:latin typeface="Verdana"/>
                <a:cs typeface="Verdana"/>
              </a:rPr>
              <a:t> </a:t>
            </a:r>
            <a:r>
              <a:rPr sz="1200" spc="-5" dirty="0" smtClean="0">
                <a:solidFill>
                  <a:srgbClr val="006FC0"/>
                </a:solidFill>
                <a:latin typeface="Verdana"/>
                <a:cs typeface="Verdana"/>
              </a:rPr>
              <a:t>rises</a:t>
            </a:r>
            <a:r>
              <a:rPr sz="1200" spc="-50" dirty="0" smtClean="0">
                <a:solidFill>
                  <a:srgbClr val="006FC0"/>
                </a:solidFill>
                <a:latin typeface="Verdana"/>
                <a:cs typeface="Verdana"/>
              </a:rPr>
              <a:t> </a:t>
            </a:r>
            <a:r>
              <a:rPr sz="1200" dirty="0">
                <a:solidFill>
                  <a:srgbClr val="006FC0"/>
                </a:solidFill>
                <a:latin typeface="Verdana"/>
                <a:cs typeface="Verdana"/>
              </a:rPr>
              <a:t>as</a:t>
            </a:r>
            <a:r>
              <a:rPr sz="1200" spc="-5" dirty="0">
                <a:solidFill>
                  <a:srgbClr val="006FC0"/>
                </a:solidFill>
                <a:latin typeface="Verdana"/>
                <a:cs typeface="Verdana"/>
              </a:rPr>
              <a:t> the</a:t>
            </a:r>
            <a:r>
              <a:rPr sz="1200" spc="-10" dirty="0">
                <a:solidFill>
                  <a:srgbClr val="006FC0"/>
                </a:solidFill>
                <a:latin typeface="Verdana"/>
                <a:cs typeface="Verdana"/>
              </a:rPr>
              <a:t> </a:t>
            </a:r>
            <a:r>
              <a:rPr sz="1200" spc="-5" dirty="0">
                <a:solidFill>
                  <a:srgbClr val="006FC0"/>
                </a:solidFill>
                <a:latin typeface="Verdana"/>
                <a:cs typeface="Verdana"/>
              </a:rPr>
              <a:t>angle</a:t>
            </a:r>
            <a:r>
              <a:rPr sz="1200" spc="-20" dirty="0">
                <a:solidFill>
                  <a:srgbClr val="006FC0"/>
                </a:solidFill>
                <a:latin typeface="Verdana"/>
                <a:cs typeface="Verdana"/>
              </a:rPr>
              <a:t> </a:t>
            </a:r>
            <a:r>
              <a:rPr sz="1200" dirty="0">
                <a:solidFill>
                  <a:srgbClr val="006FC0"/>
                </a:solidFill>
                <a:latin typeface="Verdana"/>
                <a:cs typeface="Verdana"/>
              </a:rPr>
              <a:t>between</a:t>
            </a:r>
            <a:r>
              <a:rPr sz="1200" spc="-45" dirty="0">
                <a:solidFill>
                  <a:srgbClr val="006FC0"/>
                </a:solidFill>
                <a:latin typeface="Verdana"/>
                <a:cs typeface="Verdana"/>
              </a:rPr>
              <a:t> </a:t>
            </a:r>
            <a:r>
              <a:rPr sz="1200" spc="-5" dirty="0">
                <a:solidFill>
                  <a:srgbClr val="006FC0"/>
                </a:solidFill>
                <a:latin typeface="Verdana"/>
                <a:cs typeface="Verdana"/>
              </a:rPr>
              <a:t>them</a:t>
            </a:r>
            <a:r>
              <a:rPr sz="1200" spc="-20" dirty="0">
                <a:solidFill>
                  <a:srgbClr val="006FC0"/>
                </a:solidFill>
                <a:latin typeface="Verdana"/>
                <a:cs typeface="Verdana"/>
              </a:rPr>
              <a:t> </a:t>
            </a:r>
            <a:r>
              <a:rPr sz="1200" spc="-5" dirty="0" smtClean="0">
                <a:solidFill>
                  <a:srgbClr val="006FC0"/>
                </a:solidFill>
                <a:latin typeface="Verdana"/>
                <a:cs typeface="Verdana"/>
              </a:rPr>
              <a:t>declines.</a:t>
            </a:r>
            <a:endParaRPr sz="1200" dirty="0">
              <a:latin typeface="Verdana"/>
              <a:cs typeface="Verdana"/>
            </a:endParaRPr>
          </a:p>
        </p:txBody>
      </p:sp>
      <p:pic>
        <p:nvPicPr>
          <p:cNvPr id="4" name="object 4"/>
          <p:cNvPicPr/>
          <p:nvPr/>
        </p:nvPicPr>
        <p:blipFill>
          <a:blip r:embed="rId2" cstate="print"/>
          <a:stretch>
            <a:fillRect/>
          </a:stretch>
        </p:blipFill>
        <p:spPr>
          <a:xfrm>
            <a:off x="284988" y="3003804"/>
            <a:ext cx="2903220" cy="1592580"/>
          </a:xfrm>
          <a:prstGeom prst="rect">
            <a:avLst/>
          </a:prstGeom>
        </p:spPr>
      </p:pic>
      <p:pic>
        <p:nvPicPr>
          <p:cNvPr id="5" name="object 5"/>
          <p:cNvPicPr/>
          <p:nvPr/>
        </p:nvPicPr>
        <p:blipFill>
          <a:blip r:embed="rId3" cstate="print"/>
          <a:stretch>
            <a:fillRect/>
          </a:stretch>
        </p:blipFill>
        <p:spPr>
          <a:xfrm>
            <a:off x="3497579" y="3011423"/>
            <a:ext cx="2278379" cy="1592580"/>
          </a:xfrm>
          <a:prstGeom prst="rect">
            <a:avLst/>
          </a:prstGeom>
        </p:spPr>
      </p:pic>
      <p:pic>
        <p:nvPicPr>
          <p:cNvPr id="6" name="object 6"/>
          <p:cNvPicPr/>
          <p:nvPr/>
        </p:nvPicPr>
        <p:blipFill>
          <a:blip r:embed="rId4" cstate="print"/>
          <a:stretch>
            <a:fillRect/>
          </a:stretch>
        </p:blipFill>
        <p:spPr>
          <a:xfrm>
            <a:off x="6083808" y="3022092"/>
            <a:ext cx="2545080" cy="15621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759" y="0"/>
            <a:ext cx="8303259" cy="848994"/>
          </a:xfrm>
          <a:prstGeom prst="rect">
            <a:avLst/>
          </a:prstGeom>
        </p:spPr>
        <p:txBody>
          <a:bodyPr vert="horz" wrap="square" lIns="0" tIns="12700" rIns="0" bIns="0" rtlCol="0">
            <a:spAutoFit/>
          </a:bodyPr>
          <a:lstStyle/>
          <a:p>
            <a:pPr marL="24765">
              <a:lnSpc>
                <a:spcPct val="100000"/>
              </a:lnSpc>
              <a:spcBef>
                <a:spcPts val="100"/>
              </a:spcBef>
            </a:pPr>
            <a:r>
              <a:rPr sz="1800" spc="-5" dirty="0"/>
              <a:t>CONCLUSION:</a:t>
            </a:r>
            <a:endParaRPr sz="1800" dirty="0"/>
          </a:p>
          <a:p>
            <a:pPr marL="12700" marR="5080">
              <a:lnSpc>
                <a:spcPct val="100000"/>
              </a:lnSpc>
            </a:pPr>
            <a:r>
              <a:rPr sz="1200" b="0" dirty="0">
                <a:solidFill>
                  <a:srgbClr val="006FC0"/>
                </a:solidFill>
                <a:latin typeface="Verdana"/>
                <a:cs typeface="Verdana"/>
              </a:rPr>
              <a:t>In </a:t>
            </a:r>
            <a:r>
              <a:rPr sz="1200" b="0" spc="-5" dirty="0">
                <a:solidFill>
                  <a:srgbClr val="006FC0"/>
                </a:solidFill>
                <a:latin typeface="Verdana"/>
                <a:cs typeface="Verdana"/>
              </a:rPr>
              <a:t>this project, we worked </a:t>
            </a:r>
            <a:r>
              <a:rPr sz="1200" b="0" dirty="0">
                <a:solidFill>
                  <a:srgbClr val="006FC0"/>
                </a:solidFill>
                <a:latin typeface="Verdana"/>
                <a:cs typeface="Verdana"/>
              </a:rPr>
              <a:t>on a </a:t>
            </a:r>
            <a:r>
              <a:rPr sz="1200" b="0" spc="-5" dirty="0">
                <a:solidFill>
                  <a:srgbClr val="006FC0"/>
                </a:solidFill>
                <a:latin typeface="Verdana"/>
                <a:cs typeface="Verdana"/>
              </a:rPr>
              <a:t>text clustering problem wherein we had to classify/group the Netflix shows </a:t>
            </a:r>
            <a:r>
              <a:rPr sz="1200" b="0" dirty="0">
                <a:solidFill>
                  <a:srgbClr val="006FC0"/>
                </a:solidFill>
                <a:latin typeface="Verdana"/>
                <a:cs typeface="Verdana"/>
              </a:rPr>
              <a:t> </a:t>
            </a:r>
            <a:r>
              <a:rPr sz="1200" b="0" spc="-5" dirty="0">
                <a:solidFill>
                  <a:srgbClr val="006FC0"/>
                </a:solidFill>
                <a:latin typeface="Verdana"/>
                <a:cs typeface="Verdana"/>
              </a:rPr>
              <a:t>into</a:t>
            </a:r>
            <a:r>
              <a:rPr sz="1200" b="0" spc="-15" dirty="0">
                <a:solidFill>
                  <a:srgbClr val="006FC0"/>
                </a:solidFill>
                <a:latin typeface="Verdana"/>
                <a:cs typeface="Verdana"/>
              </a:rPr>
              <a:t> </a:t>
            </a:r>
            <a:r>
              <a:rPr sz="1200" b="0" spc="-5" dirty="0" smtClean="0">
                <a:solidFill>
                  <a:srgbClr val="006FC0"/>
                </a:solidFill>
                <a:latin typeface="Verdana"/>
                <a:cs typeface="Verdana"/>
              </a:rPr>
              <a:t>definite</a:t>
            </a:r>
            <a:r>
              <a:rPr sz="1200" b="0" spc="-25" dirty="0" smtClean="0">
                <a:solidFill>
                  <a:srgbClr val="006FC0"/>
                </a:solidFill>
                <a:latin typeface="Verdana"/>
                <a:cs typeface="Verdana"/>
              </a:rPr>
              <a:t> </a:t>
            </a:r>
            <a:r>
              <a:rPr sz="1200" b="0" spc="-5" dirty="0">
                <a:solidFill>
                  <a:srgbClr val="006FC0"/>
                </a:solidFill>
                <a:latin typeface="Verdana"/>
                <a:cs typeface="Verdana"/>
              </a:rPr>
              <a:t>clusters</a:t>
            </a:r>
            <a:r>
              <a:rPr sz="1200" b="0" spc="-30" dirty="0">
                <a:solidFill>
                  <a:srgbClr val="006FC0"/>
                </a:solidFill>
                <a:latin typeface="Verdana"/>
                <a:cs typeface="Verdana"/>
              </a:rPr>
              <a:t> </a:t>
            </a:r>
            <a:r>
              <a:rPr sz="1200" b="0" spc="-5" dirty="0">
                <a:solidFill>
                  <a:srgbClr val="006FC0"/>
                </a:solidFill>
                <a:latin typeface="Verdana"/>
                <a:cs typeface="Verdana"/>
              </a:rPr>
              <a:t>such that</a:t>
            </a:r>
            <a:r>
              <a:rPr sz="1200" b="0" dirty="0">
                <a:solidFill>
                  <a:srgbClr val="006FC0"/>
                </a:solidFill>
                <a:latin typeface="Verdana"/>
                <a:cs typeface="Verdana"/>
              </a:rPr>
              <a:t> </a:t>
            </a:r>
            <a:r>
              <a:rPr sz="1200" b="0" spc="-5" dirty="0">
                <a:solidFill>
                  <a:srgbClr val="006FC0"/>
                </a:solidFill>
                <a:latin typeface="Verdana"/>
                <a:cs typeface="Verdana"/>
              </a:rPr>
              <a:t>the shows</a:t>
            </a:r>
            <a:r>
              <a:rPr sz="1200" b="0" spc="-10" dirty="0">
                <a:solidFill>
                  <a:srgbClr val="006FC0"/>
                </a:solidFill>
                <a:latin typeface="Verdana"/>
                <a:cs typeface="Verdana"/>
              </a:rPr>
              <a:t> </a:t>
            </a:r>
            <a:r>
              <a:rPr sz="1200" b="0" spc="-5" dirty="0">
                <a:solidFill>
                  <a:srgbClr val="006FC0"/>
                </a:solidFill>
                <a:latin typeface="Verdana"/>
                <a:cs typeface="Verdana"/>
              </a:rPr>
              <a:t>within</a:t>
            </a:r>
            <a:r>
              <a:rPr sz="1200" b="0" spc="-25" dirty="0">
                <a:solidFill>
                  <a:srgbClr val="006FC0"/>
                </a:solidFill>
                <a:latin typeface="Verdana"/>
                <a:cs typeface="Verdana"/>
              </a:rPr>
              <a:t> </a:t>
            </a:r>
            <a:r>
              <a:rPr sz="1200" b="0" dirty="0">
                <a:solidFill>
                  <a:srgbClr val="006FC0"/>
                </a:solidFill>
                <a:latin typeface="Verdana"/>
                <a:cs typeface="Verdana"/>
              </a:rPr>
              <a:t>a</a:t>
            </a:r>
            <a:r>
              <a:rPr sz="1200" b="0" spc="5" dirty="0">
                <a:solidFill>
                  <a:srgbClr val="006FC0"/>
                </a:solidFill>
                <a:latin typeface="Verdana"/>
                <a:cs typeface="Verdana"/>
              </a:rPr>
              <a:t> </a:t>
            </a:r>
            <a:r>
              <a:rPr sz="1200" b="0" spc="-5" dirty="0">
                <a:solidFill>
                  <a:srgbClr val="006FC0"/>
                </a:solidFill>
                <a:latin typeface="Verdana"/>
                <a:cs typeface="Verdana"/>
              </a:rPr>
              <a:t>cluster</a:t>
            </a:r>
            <a:r>
              <a:rPr sz="1200" b="0" spc="-20" dirty="0">
                <a:solidFill>
                  <a:srgbClr val="006FC0"/>
                </a:solidFill>
                <a:latin typeface="Verdana"/>
                <a:cs typeface="Verdana"/>
              </a:rPr>
              <a:t> </a:t>
            </a:r>
            <a:r>
              <a:rPr sz="1200" b="0" dirty="0">
                <a:solidFill>
                  <a:srgbClr val="006FC0"/>
                </a:solidFill>
                <a:latin typeface="Verdana"/>
                <a:cs typeface="Verdana"/>
              </a:rPr>
              <a:t>are</a:t>
            </a:r>
            <a:r>
              <a:rPr sz="1200" b="0" spc="-20" dirty="0">
                <a:solidFill>
                  <a:srgbClr val="006FC0"/>
                </a:solidFill>
                <a:latin typeface="Verdana"/>
                <a:cs typeface="Verdana"/>
              </a:rPr>
              <a:t> </a:t>
            </a:r>
            <a:r>
              <a:rPr sz="1200" b="0" spc="-5" dirty="0">
                <a:solidFill>
                  <a:srgbClr val="006FC0"/>
                </a:solidFill>
                <a:latin typeface="Verdana"/>
                <a:cs typeface="Verdana"/>
              </a:rPr>
              <a:t>similar</a:t>
            </a:r>
            <a:r>
              <a:rPr sz="1200" b="0" spc="-20" dirty="0">
                <a:solidFill>
                  <a:srgbClr val="006FC0"/>
                </a:solidFill>
                <a:latin typeface="Verdana"/>
                <a:cs typeface="Verdana"/>
              </a:rPr>
              <a:t> </a:t>
            </a:r>
            <a:r>
              <a:rPr sz="1200" b="0" spc="-5" dirty="0">
                <a:solidFill>
                  <a:srgbClr val="006FC0"/>
                </a:solidFill>
                <a:latin typeface="Verdana"/>
                <a:cs typeface="Verdana"/>
              </a:rPr>
              <a:t>to</a:t>
            </a:r>
            <a:r>
              <a:rPr sz="1200" b="0" spc="-10" dirty="0">
                <a:solidFill>
                  <a:srgbClr val="006FC0"/>
                </a:solidFill>
                <a:latin typeface="Verdana"/>
                <a:cs typeface="Verdana"/>
              </a:rPr>
              <a:t> </a:t>
            </a:r>
            <a:r>
              <a:rPr sz="1200" b="0" dirty="0">
                <a:solidFill>
                  <a:srgbClr val="006FC0"/>
                </a:solidFill>
                <a:latin typeface="Verdana"/>
                <a:cs typeface="Verdana"/>
              </a:rPr>
              <a:t>each</a:t>
            </a:r>
            <a:r>
              <a:rPr sz="1200" b="0" spc="-30" dirty="0">
                <a:solidFill>
                  <a:srgbClr val="006FC0"/>
                </a:solidFill>
                <a:latin typeface="Verdana"/>
                <a:cs typeface="Verdana"/>
              </a:rPr>
              <a:t> </a:t>
            </a:r>
            <a:r>
              <a:rPr sz="1200" b="0" spc="-5" dirty="0">
                <a:solidFill>
                  <a:srgbClr val="006FC0"/>
                </a:solidFill>
                <a:latin typeface="Verdana"/>
                <a:cs typeface="Verdana"/>
              </a:rPr>
              <a:t>other</a:t>
            </a:r>
            <a:r>
              <a:rPr sz="1200" b="0" spc="-25" dirty="0">
                <a:solidFill>
                  <a:srgbClr val="006FC0"/>
                </a:solidFill>
                <a:latin typeface="Verdana"/>
                <a:cs typeface="Verdana"/>
              </a:rPr>
              <a:t> </a:t>
            </a:r>
            <a:r>
              <a:rPr sz="1200" b="0" spc="-5" dirty="0">
                <a:solidFill>
                  <a:srgbClr val="006FC0"/>
                </a:solidFill>
                <a:latin typeface="Verdana"/>
                <a:cs typeface="Verdana"/>
              </a:rPr>
              <a:t>and</a:t>
            </a:r>
            <a:r>
              <a:rPr sz="1200" b="0" dirty="0">
                <a:solidFill>
                  <a:srgbClr val="006FC0"/>
                </a:solidFill>
                <a:latin typeface="Verdana"/>
                <a:cs typeface="Verdana"/>
              </a:rPr>
              <a:t> </a:t>
            </a:r>
            <a:r>
              <a:rPr sz="1200" b="0" spc="-5" dirty="0">
                <a:solidFill>
                  <a:srgbClr val="006FC0"/>
                </a:solidFill>
                <a:latin typeface="Verdana"/>
                <a:cs typeface="Verdana"/>
              </a:rPr>
              <a:t>the shows</a:t>
            </a:r>
            <a:r>
              <a:rPr sz="1200" b="0" spc="-15" dirty="0">
                <a:solidFill>
                  <a:srgbClr val="006FC0"/>
                </a:solidFill>
                <a:latin typeface="Verdana"/>
                <a:cs typeface="Verdana"/>
              </a:rPr>
              <a:t> </a:t>
            </a:r>
            <a:r>
              <a:rPr sz="1200" b="0" spc="-5" dirty="0">
                <a:solidFill>
                  <a:srgbClr val="006FC0"/>
                </a:solidFill>
                <a:latin typeface="Verdana"/>
                <a:cs typeface="Verdana"/>
              </a:rPr>
              <a:t>in different </a:t>
            </a:r>
            <a:r>
              <a:rPr sz="1200" b="0" spc="-405" dirty="0">
                <a:solidFill>
                  <a:srgbClr val="006FC0"/>
                </a:solidFill>
                <a:latin typeface="Verdana"/>
                <a:cs typeface="Verdana"/>
              </a:rPr>
              <a:t> </a:t>
            </a:r>
            <a:r>
              <a:rPr sz="1200" b="0" spc="-5" dirty="0">
                <a:solidFill>
                  <a:srgbClr val="006FC0"/>
                </a:solidFill>
                <a:latin typeface="Verdana"/>
                <a:cs typeface="Verdana"/>
              </a:rPr>
              <a:t>clusters</a:t>
            </a:r>
            <a:r>
              <a:rPr sz="1200" b="0" spc="-50" dirty="0">
                <a:solidFill>
                  <a:srgbClr val="006FC0"/>
                </a:solidFill>
                <a:latin typeface="Verdana"/>
                <a:cs typeface="Verdana"/>
              </a:rPr>
              <a:t> </a:t>
            </a:r>
            <a:r>
              <a:rPr sz="1200" b="0" dirty="0">
                <a:solidFill>
                  <a:srgbClr val="006FC0"/>
                </a:solidFill>
                <a:latin typeface="Verdana"/>
                <a:cs typeface="Verdana"/>
              </a:rPr>
              <a:t>are</a:t>
            </a:r>
            <a:r>
              <a:rPr sz="1200" b="0" spc="-25" dirty="0">
                <a:solidFill>
                  <a:srgbClr val="006FC0"/>
                </a:solidFill>
                <a:latin typeface="Verdana"/>
                <a:cs typeface="Verdana"/>
              </a:rPr>
              <a:t> </a:t>
            </a:r>
            <a:r>
              <a:rPr sz="1200" b="0" spc="-5" dirty="0">
                <a:solidFill>
                  <a:srgbClr val="006FC0"/>
                </a:solidFill>
                <a:latin typeface="Verdana"/>
                <a:cs typeface="Verdana"/>
              </a:rPr>
              <a:t>dissimilar</a:t>
            </a:r>
            <a:r>
              <a:rPr sz="1200" b="0" spc="-40" dirty="0">
                <a:solidFill>
                  <a:srgbClr val="006FC0"/>
                </a:solidFill>
                <a:latin typeface="Verdana"/>
                <a:cs typeface="Verdana"/>
              </a:rPr>
              <a:t> </a:t>
            </a:r>
            <a:r>
              <a:rPr sz="1200" b="0" spc="-5" dirty="0">
                <a:solidFill>
                  <a:srgbClr val="006FC0"/>
                </a:solidFill>
                <a:latin typeface="Verdana"/>
                <a:cs typeface="Verdana"/>
              </a:rPr>
              <a:t>to</a:t>
            </a:r>
            <a:r>
              <a:rPr sz="1200" b="0" spc="-15" dirty="0">
                <a:solidFill>
                  <a:srgbClr val="006FC0"/>
                </a:solidFill>
                <a:latin typeface="Verdana"/>
                <a:cs typeface="Verdana"/>
              </a:rPr>
              <a:t> </a:t>
            </a:r>
            <a:r>
              <a:rPr sz="1200" b="0" dirty="0">
                <a:solidFill>
                  <a:srgbClr val="006FC0"/>
                </a:solidFill>
                <a:latin typeface="Verdana"/>
                <a:cs typeface="Verdana"/>
              </a:rPr>
              <a:t>each</a:t>
            </a:r>
            <a:r>
              <a:rPr sz="1200" b="0" spc="-25" dirty="0">
                <a:solidFill>
                  <a:srgbClr val="006FC0"/>
                </a:solidFill>
                <a:latin typeface="Verdana"/>
                <a:cs typeface="Verdana"/>
              </a:rPr>
              <a:t> </a:t>
            </a:r>
            <a:r>
              <a:rPr sz="1200" b="0" spc="-30" dirty="0">
                <a:solidFill>
                  <a:srgbClr val="006FC0"/>
                </a:solidFill>
                <a:latin typeface="Verdana"/>
                <a:cs typeface="Verdana"/>
              </a:rPr>
              <a:t>other.</a:t>
            </a:r>
            <a:endParaRPr sz="1200" dirty="0">
              <a:latin typeface="Verdana"/>
              <a:cs typeface="Verdana"/>
            </a:endParaRPr>
          </a:p>
        </p:txBody>
      </p:sp>
      <p:sp>
        <p:nvSpPr>
          <p:cNvPr id="3" name="object 3"/>
          <p:cNvSpPr txBox="1"/>
          <p:nvPr/>
        </p:nvSpPr>
        <p:spPr>
          <a:xfrm>
            <a:off x="238759" y="1004696"/>
            <a:ext cx="8452485" cy="4029308"/>
          </a:xfrm>
          <a:prstGeom prst="rect">
            <a:avLst/>
          </a:prstGeom>
        </p:spPr>
        <p:txBody>
          <a:bodyPr vert="horz" wrap="square" lIns="0" tIns="12700" rIns="0" bIns="0" rtlCol="0">
            <a:spAutoFit/>
          </a:bodyPr>
          <a:lstStyle/>
          <a:p>
            <a:pPr marL="184785" marR="489584" indent="-172720">
              <a:lnSpc>
                <a:spcPct val="100000"/>
              </a:lnSpc>
              <a:spcBef>
                <a:spcPts val="100"/>
              </a:spcBef>
              <a:buFont typeface="Arial MT"/>
              <a:buChar char="•"/>
              <a:tabLst>
                <a:tab pos="185420" algn="l"/>
              </a:tabLst>
            </a:pPr>
            <a:r>
              <a:rPr sz="1200" spc="-5" dirty="0">
                <a:solidFill>
                  <a:srgbClr val="006FC0"/>
                </a:solidFill>
                <a:latin typeface="Verdana"/>
                <a:cs typeface="Verdana"/>
              </a:rPr>
              <a:t>The dataset contained about </a:t>
            </a:r>
            <a:r>
              <a:rPr sz="1200" dirty="0">
                <a:solidFill>
                  <a:srgbClr val="006FC0"/>
                </a:solidFill>
                <a:latin typeface="Verdana"/>
                <a:cs typeface="Verdana"/>
              </a:rPr>
              <a:t>7787 </a:t>
            </a:r>
            <a:r>
              <a:rPr sz="1200" spc="-5" dirty="0">
                <a:solidFill>
                  <a:srgbClr val="006FC0"/>
                </a:solidFill>
                <a:latin typeface="Verdana"/>
                <a:cs typeface="Verdana"/>
              </a:rPr>
              <a:t>records, and </a:t>
            </a:r>
            <a:r>
              <a:rPr sz="1200" dirty="0" smtClean="0">
                <a:solidFill>
                  <a:srgbClr val="006FC0"/>
                </a:solidFill>
                <a:latin typeface="Verdana"/>
                <a:cs typeface="Verdana"/>
              </a:rPr>
              <a:t>1</a:t>
            </a:r>
            <a:r>
              <a:rPr lang="en-US" sz="1200" dirty="0" smtClean="0">
                <a:solidFill>
                  <a:srgbClr val="006FC0"/>
                </a:solidFill>
                <a:latin typeface="Verdana"/>
                <a:cs typeface="Verdana"/>
              </a:rPr>
              <a:t>2</a:t>
            </a:r>
            <a:r>
              <a:rPr sz="1200" dirty="0" smtClean="0">
                <a:solidFill>
                  <a:srgbClr val="006FC0"/>
                </a:solidFill>
                <a:latin typeface="Verdana"/>
                <a:cs typeface="Verdana"/>
              </a:rPr>
              <a:t> </a:t>
            </a:r>
            <a:r>
              <a:rPr sz="1200" spc="-5" dirty="0">
                <a:solidFill>
                  <a:srgbClr val="006FC0"/>
                </a:solidFill>
                <a:latin typeface="Verdana"/>
                <a:cs typeface="Verdana"/>
              </a:rPr>
              <a:t>attributes. </a:t>
            </a:r>
            <a:r>
              <a:rPr sz="1200" spc="-30" dirty="0">
                <a:solidFill>
                  <a:srgbClr val="006FC0"/>
                </a:solidFill>
                <a:latin typeface="Verdana"/>
                <a:cs typeface="Verdana"/>
              </a:rPr>
              <a:t>We </a:t>
            </a:r>
            <a:r>
              <a:rPr sz="1200" spc="-5" dirty="0">
                <a:solidFill>
                  <a:srgbClr val="006FC0"/>
                </a:solidFill>
                <a:latin typeface="Verdana"/>
                <a:cs typeface="Verdana"/>
              </a:rPr>
              <a:t>began by dealing with the dataset's </a:t>
            </a:r>
            <a:r>
              <a:rPr sz="1200" spc="-409" dirty="0">
                <a:solidFill>
                  <a:srgbClr val="006FC0"/>
                </a:solidFill>
                <a:latin typeface="Verdana"/>
                <a:cs typeface="Verdana"/>
              </a:rPr>
              <a:t> </a:t>
            </a:r>
            <a:r>
              <a:rPr sz="1200" spc="-5" dirty="0">
                <a:solidFill>
                  <a:srgbClr val="006FC0"/>
                </a:solidFill>
                <a:latin typeface="Verdana"/>
                <a:cs typeface="Verdana"/>
              </a:rPr>
              <a:t>missing</a:t>
            </a:r>
            <a:r>
              <a:rPr sz="1200" spc="-30" dirty="0">
                <a:solidFill>
                  <a:srgbClr val="006FC0"/>
                </a:solidFill>
                <a:latin typeface="Verdana"/>
                <a:cs typeface="Verdana"/>
              </a:rPr>
              <a:t> </a:t>
            </a:r>
            <a:r>
              <a:rPr sz="1200" spc="-10" dirty="0">
                <a:solidFill>
                  <a:srgbClr val="006FC0"/>
                </a:solidFill>
                <a:latin typeface="Verdana"/>
                <a:cs typeface="Verdana"/>
              </a:rPr>
              <a:t>values</a:t>
            </a:r>
            <a:r>
              <a:rPr sz="1200" spc="-20" dirty="0">
                <a:solidFill>
                  <a:srgbClr val="006FC0"/>
                </a:solidFill>
                <a:latin typeface="Verdana"/>
                <a:cs typeface="Verdana"/>
              </a:rPr>
              <a:t> </a:t>
            </a:r>
            <a:r>
              <a:rPr sz="1200" spc="-5" dirty="0">
                <a:solidFill>
                  <a:srgbClr val="006FC0"/>
                </a:solidFill>
                <a:latin typeface="Verdana"/>
                <a:cs typeface="Verdana"/>
              </a:rPr>
              <a:t>and doing</a:t>
            </a:r>
            <a:r>
              <a:rPr sz="1200" spc="-20" dirty="0">
                <a:solidFill>
                  <a:srgbClr val="006FC0"/>
                </a:solidFill>
                <a:latin typeface="Verdana"/>
                <a:cs typeface="Verdana"/>
              </a:rPr>
              <a:t> </a:t>
            </a:r>
            <a:r>
              <a:rPr sz="1200" spc="-10" dirty="0">
                <a:solidFill>
                  <a:srgbClr val="006FC0"/>
                </a:solidFill>
                <a:latin typeface="Verdana"/>
                <a:cs typeface="Verdana"/>
              </a:rPr>
              <a:t>exploratory</a:t>
            </a:r>
            <a:r>
              <a:rPr sz="1200" spc="-40" dirty="0">
                <a:solidFill>
                  <a:srgbClr val="006FC0"/>
                </a:solidFill>
                <a:latin typeface="Verdana"/>
                <a:cs typeface="Verdana"/>
              </a:rPr>
              <a:t> </a:t>
            </a:r>
            <a:r>
              <a:rPr sz="1200" spc="-5" dirty="0">
                <a:solidFill>
                  <a:srgbClr val="006FC0"/>
                </a:solidFill>
                <a:latin typeface="Verdana"/>
                <a:cs typeface="Verdana"/>
              </a:rPr>
              <a:t>data</a:t>
            </a:r>
            <a:r>
              <a:rPr sz="1200" dirty="0">
                <a:solidFill>
                  <a:srgbClr val="006FC0"/>
                </a:solidFill>
                <a:latin typeface="Verdana"/>
                <a:cs typeface="Verdana"/>
              </a:rPr>
              <a:t> </a:t>
            </a:r>
            <a:r>
              <a:rPr sz="1200" spc="-5" dirty="0">
                <a:solidFill>
                  <a:srgbClr val="006FC0"/>
                </a:solidFill>
                <a:latin typeface="Verdana"/>
                <a:cs typeface="Verdana"/>
              </a:rPr>
              <a:t>analysis</a:t>
            </a:r>
            <a:r>
              <a:rPr sz="1200" spc="-25" dirty="0">
                <a:solidFill>
                  <a:srgbClr val="006FC0"/>
                </a:solidFill>
                <a:latin typeface="Verdana"/>
                <a:cs typeface="Verdana"/>
              </a:rPr>
              <a:t> </a:t>
            </a:r>
            <a:r>
              <a:rPr sz="1200" spc="-5" dirty="0">
                <a:solidFill>
                  <a:srgbClr val="006FC0"/>
                </a:solidFill>
                <a:latin typeface="Verdana"/>
                <a:cs typeface="Verdana"/>
              </a:rPr>
              <a:t>(EDA).</a:t>
            </a:r>
            <a:endParaRPr sz="1200" dirty="0">
              <a:latin typeface="Verdana"/>
              <a:cs typeface="Verdana"/>
            </a:endParaRPr>
          </a:p>
          <a:p>
            <a:pPr>
              <a:lnSpc>
                <a:spcPct val="100000"/>
              </a:lnSpc>
              <a:spcBef>
                <a:spcPts val="40"/>
              </a:spcBef>
              <a:buClr>
                <a:srgbClr val="006FC0"/>
              </a:buClr>
              <a:buFont typeface="Arial MT"/>
              <a:buChar char="•"/>
            </a:pPr>
            <a:endParaRPr sz="1150" dirty="0">
              <a:latin typeface="Verdana"/>
              <a:cs typeface="Verdana"/>
            </a:endParaRPr>
          </a:p>
          <a:p>
            <a:pPr marL="184785" marR="158115" indent="-172720">
              <a:lnSpc>
                <a:spcPct val="100000"/>
              </a:lnSpc>
              <a:buFont typeface="Arial MT"/>
              <a:buChar char="•"/>
              <a:tabLst>
                <a:tab pos="185420" algn="l"/>
              </a:tabLst>
            </a:pPr>
            <a:r>
              <a:rPr sz="1200" dirty="0">
                <a:solidFill>
                  <a:srgbClr val="006FC0"/>
                </a:solidFill>
                <a:latin typeface="Verdana"/>
                <a:cs typeface="Verdana"/>
              </a:rPr>
              <a:t>It </a:t>
            </a:r>
            <a:r>
              <a:rPr sz="1200" spc="-5" dirty="0">
                <a:solidFill>
                  <a:srgbClr val="006FC0"/>
                </a:solidFill>
                <a:latin typeface="Verdana"/>
                <a:cs typeface="Verdana"/>
              </a:rPr>
              <a:t>was decided to cluster the data based </a:t>
            </a:r>
            <a:r>
              <a:rPr sz="1200" dirty="0">
                <a:solidFill>
                  <a:srgbClr val="006FC0"/>
                </a:solidFill>
                <a:latin typeface="Verdana"/>
                <a:cs typeface="Verdana"/>
              </a:rPr>
              <a:t>on </a:t>
            </a:r>
            <a:r>
              <a:rPr sz="1200" spc="-5" dirty="0">
                <a:solidFill>
                  <a:srgbClr val="006FC0"/>
                </a:solidFill>
                <a:latin typeface="Verdana"/>
                <a:cs typeface="Verdana"/>
              </a:rPr>
              <a:t>the attributes: </a:t>
            </a:r>
            <a:r>
              <a:rPr sz="1200" spc="-25" dirty="0">
                <a:solidFill>
                  <a:srgbClr val="006FC0"/>
                </a:solidFill>
                <a:latin typeface="Verdana"/>
                <a:cs typeface="Verdana"/>
              </a:rPr>
              <a:t>director, </a:t>
            </a:r>
            <a:r>
              <a:rPr sz="1200" spc="-5" dirty="0">
                <a:solidFill>
                  <a:srgbClr val="006FC0"/>
                </a:solidFill>
                <a:latin typeface="Verdana"/>
                <a:cs typeface="Verdana"/>
              </a:rPr>
              <a:t>cast, </a:t>
            </a:r>
            <a:r>
              <a:rPr sz="1200" spc="-15" dirty="0">
                <a:solidFill>
                  <a:srgbClr val="006FC0"/>
                </a:solidFill>
                <a:latin typeface="Verdana"/>
                <a:cs typeface="Verdana"/>
              </a:rPr>
              <a:t>country, </a:t>
            </a:r>
            <a:r>
              <a:rPr sz="1200" spc="-5" dirty="0">
                <a:solidFill>
                  <a:srgbClr val="006FC0"/>
                </a:solidFill>
                <a:latin typeface="Verdana"/>
                <a:cs typeface="Verdana"/>
              </a:rPr>
              <a:t>genre, </a:t>
            </a:r>
            <a:r>
              <a:rPr sz="1200" spc="-10" dirty="0">
                <a:solidFill>
                  <a:srgbClr val="006FC0"/>
                </a:solidFill>
                <a:latin typeface="Verdana"/>
                <a:cs typeface="Verdana"/>
              </a:rPr>
              <a:t>rating </a:t>
            </a:r>
            <a:r>
              <a:rPr sz="1200" spc="-5" dirty="0">
                <a:solidFill>
                  <a:srgbClr val="006FC0"/>
                </a:solidFill>
                <a:latin typeface="Verdana"/>
                <a:cs typeface="Verdana"/>
              </a:rPr>
              <a:t>and </a:t>
            </a:r>
            <a:r>
              <a:rPr sz="1200" dirty="0">
                <a:solidFill>
                  <a:srgbClr val="006FC0"/>
                </a:solidFill>
                <a:latin typeface="Verdana"/>
                <a:cs typeface="Verdana"/>
              </a:rPr>
              <a:t> </a:t>
            </a:r>
            <a:r>
              <a:rPr sz="1200" spc="-5" dirty="0">
                <a:solidFill>
                  <a:srgbClr val="006FC0"/>
                </a:solidFill>
                <a:latin typeface="Verdana"/>
                <a:cs typeface="Verdana"/>
              </a:rPr>
              <a:t>description.</a:t>
            </a:r>
            <a:r>
              <a:rPr sz="1200" spc="-40" dirty="0">
                <a:solidFill>
                  <a:srgbClr val="006FC0"/>
                </a:solidFill>
                <a:latin typeface="Verdana"/>
                <a:cs typeface="Verdana"/>
              </a:rPr>
              <a:t> </a:t>
            </a:r>
            <a:r>
              <a:rPr sz="1200" spc="-5" dirty="0">
                <a:solidFill>
                  <a:srgbClr val="006FC0"/>
                </a:solidFill>
                <a:latin typeface="Verdana"/>
                <a:cs typeface="Verdana"/>
              </a:rPr>
              <a:t>The </a:t>
            </a:r>
            <a:r>
              <a:rPr sz="1200" spc="-10" dirty="0">
                <a:solidFill>
                  <a:srgbClr val="006FC0"/>
                </a:solidFill>
                <a:latin typeface="Verdana"/>
                <a:cs typeface="Verdana"/>
              </a:rPr>
              <a:t>values</a:t>
            </a:r>
            <a:r>
              <a:rPr sz="1200" spc="-15" dirty="0">
                <a:solidFill>
                  <a:srgbClr val="006FC0"/>
                </a:solidFill>
                <a:latin typeface="Verdana"/>
                <a:cs typeface="Verdana"/>
              </a:rPr>
              <a:t> </a:t>
            </a:r>
            <a:r>
              <a:rPr sz="1200" spc="-5" dirty="0">
                <a:solidFill>
                  <a:srgbClr val="006FC0"/>
                </a:solidFill>
                <a:latin typeface="Verdana"/>
                <a:cs typeface="Verdana"/>
              </a:rPr>
              <a:t>in</a:t>
            </a:r>
            <a:r>
              <a:rPr sz="1200" dirty="0">
                <a:solidFill>
                  <a:srgbClr val="006FC0"/>
                </a:solidFill>
                <a:latin typeface="Verdana"/>
                <a:cs typeface="Verdana"/>
              </a:rPr>
              <a:t> </a:t>
            </a:r>
            <a:r>
              <a:rPr sz="1200" spc="-5" dirty="0">
                <a:solidFill>
                  <a:srgbClr val="006FC0"/>
                </a:solidFill>
                <a:latin typeface="Verdana"/>
                <a:cs typeface="Verdana"/>
              </a:rPr>
              <a:t>these</a:t>
            </a:r>
            <a:r>
              <a:rPr sz="1200" spc="-20" dirty="0">
                <a:solidFill>
                  <a:srgbClr val="006FC0"/>
                </a:solidFill>
                <a:latin typeface="Verdana"/>
                <a:cs typeface="Verdana"/>
              </a:rPr>
              <a:t> </a:t>
            </a:r>
            <a:r>
              <a:rPr sz="1200" spc="-5" dirty="0">
                <a:solidFill>
                  <a:srgbClr val="006FC0"/>
                </a:solidFill>
                <a:latin typeface="Verdana"/>
                <a:cs typeface="Verdana"/>
              </a:rPr>
              <a:t>attributes</a:t>
            </a:r>
            <a:r>
              <a:rPr sz="1200" spc="-15" dirty="0">
                <a:solidFill>
                  <a:srgbClr val="006FC0"/>
                </a:solidFill>
                <a:latin typeface="Verdana"/>
                <a:cs typeface="Verdana"/>
              </a:rPr>
              <a:t> </a:t>
            </a:r>
            <a:r>
              <a:rPr sz="1200" dirty="0">
                <a:solidFill>
                  <a:srgbClr val="006FC0"/>
                </a:solidFill>
                <a:latin typeface="Verdana"/>
                <a:cs typeface="Verdana"/>
              </a:rPr>
              <a:t>were</a:t>
            </a:r>
            <a:r>
              <a:rPr sz="1200" spc="-25" dirty="0">
                <a:solidFill>
                  <a:srgbClr val="006FC0"/>
                </a:solidFill>
                <a:latin typeface="Verdana"/>
                <a:cs typeface="Verdana"/>
              </a:rPr>
              <a:t> </a:t>
            </a:r>
            <a:r>
              <a:rPr sz="1200" spc="-5" dirty="0">
                <a:solidFill>
                  <a:srgbClr val="006FC0"/>
                </a:solidFill>
                <a:latin typeface="Verdana"/>
                <a:cs typeface="Verdana"/>
              </a:rPr>
              <a:t>tokenized,</a:t>
            </a:r>
            <a:r>
              <a:rPr sz="1200" spc="-35" dirty="0">
                <a:solidFill>
                  <a:srgbClr val="006FC0"/>
                </a:solidFill>
                <a:latin typeface="Verdana"/>
                <a:cs typeface="Verdana"/>
              </a:rPr>
              <a:t> </a:t>
            </a:r>
            <a:r>
              <a:rPr sz="1200" spc="-5" dirty="0">
                <a:solidFill>
                  <a:srgbClr val="006FC0"/>
                </a:solidFill>
                <a:latin typeface="Verdana"/>
                <a:cs typeface="Verdana"/>
              </a:rPr>
              <a:t>preprocessed,</a:t>
            </a:r>
            <a:r>
              <a:rPr sz="1200" spc="-40" dirty="0">
                <a:solidFill>
                  <a:srgbClr val="006FC0"/>
                </a:solidFill>
                <a:latin typeface="Verdana"/>
                <a:cs typeface="Verdana"/>
              </a:rPr>
              <a:t> </a:t>
            </a:r>
            <a:r>
              <a:rPr sz="1200" spc="-5" dirty="0">
                <a:solidFill>
                  <a:srgbClr val="006FC0"/>
                </a:solidFill>
                <a:latin typeface="Verdana"/>
                <a:cs typeface="Verdana"/>
              </a:rPr>
              <a:t>and</a:t>
            </a:r>
            <a:r>
              <a:rPr sz="1200" spc="5" dirty="0">
                <a:solidFill>
                  <a:srgbClr val="006FC0"/>
                </a:solidFill>
                <a:latin typeface="Verdana"/>
                <a:cs typeface="Verdana"/>
              </a:rPr>
              <a:t> </a:t>
            </a:r>
            <a:r>
              <a:rPr sz="1200" spc="-5" dirty="0">
                <a:solidFill>
                  <a:srgbClr val="006FC0"/>
                </a:solidFill>
                <a:latin typeface="Verdana"/>
                <a:cs typeface="Verdana"/>
              </a:rPr>
              <a:t>then </a:t>
            </a:r>
            <a:r>
              <a:rPr sz="1200" spc="-10" dirty="0">
                <a:solidFill>
                  <a:srgbClr val="006FC0"/>
                </a:solidFill>
                <a:latin typeface="Verdana"/>
                <a:cs typeface="Verdana"/>
              </a:rPr>
              <a:t>vectorized</a:t>
            </a:r>
            <a:r>
              <a:rPr sz="1200" spc="-35" dirty="0">
                <a:solidFill>
                  <a:srgbClr val="006FC0"/>
                </a:solidFill>
                <a:latin typeface="Verdana"/>
                <a:cs typeface="Verdana"/>
              </a:rPr>
              <a:t> </a:t>
            </a:r>
            <a:r>
              <a:rPr sz="1200" spc="-5" dirty="0">
                <a:solidFill>
                  <a:srgbClr val="006FC0"/>
                </a:solidFill>
                <a:latin typeface="Verdana"/>
                <a:cs typeface="Verdana"/>
              </a:rPr>
              <a:t>using</a:t>
            </a:r>
            <a:r>
              <a:rPr sz="1200" dirty="0">
                <a:solidFill>
                  <a:srgbClr val="006FC0"/>
                </a:solidFill>
                <a:latin typeface="Verdana"/>
                <a:cs typeface="Verdana"/>
              </a:rPr>
              <a:t> </a:t>
            </a:r>
            <a:r>
              <a:rPr sz="1200" spc="-5" dirty="0">
                <a:solidFill>
                  <a:srgbClr val="006FC0"/>
                </a:solidFill>
                <a:latin typeface="Verdana"/>
                <a:cs typeface="Verdana"/>
              </a:rPr>
              <a:t>TFIDF </a:t>
            </a:r>
            <a:r>
              <a:rPr sz="1200" spc="-405" dirty="0">
                <a:solidFill>
                  <a:srgbClr val="006FC0"/>
                </a:solidFill>
                <a:latin typeface="Verdana"/>
                <a:cs typeface="Verdana"/>
              </a:rPr>
              <a:t> </a:t>
            </a:r>
            <a:r>
              <a:rPr sz="1200" spc="-25" dirty="0">
                <a:solidFill>
                  <a:srgbClr val="006FC0"/>
                </a:solidFill>
                <a:latin typeface="Verdana"/>
                <a:cs typeface="Verdana"/>
              </a:rPr>
              <a:t>vectorizer.</a:t>
            </a:r>
            <a:endParaRPr sz="1200" dirty="0">
              <a:latin typeface="Verdana"/>
              <a:cs typeface="Verdana"/>
            </a:endParaRPr>
          </a:p>
          <a:p>
            <a:pPr>
              <a:lnSpc>
                <a:spcPct val="100000"/>
              </a:lnSpc>
              <a:spcBef>
                <a:spcPts val="45"/>
              </a:spcBef>
              <a:buClr>
                <a:srgbClr val="006FC0"/>
              </a:buClr>
              <a:buFont typeface="Arial MT"/>
              <a:buChar char="•"/>
            </a:pPr>
            <a:endParaRPr sz="1150" dirty="0">
              <a:latin typeface="Verdana"/>
              <a:cs typeface="Verdana"/>
            </a:endParaRPr>
          </a:p>
          <a:p>
            <a:pPr marL="184785" indent="-172720">
              <a:lnSpc>
                <a:spcPct val="100000"/>
              </a:lnSpc>
              <a:buFont typeface="Arial MT"/>
              <a:buChar char="•"/>
              <a:tabLst>
                <a:tab pos="185420" algn="l"/>
              </a:tabLst>
            </a:pPr>
            <a:r>
              <a:rPr sz="1200" spc="-5" dirty="0">
                <a:solidFill>
                  <a:srgbClr val="006FC0"/>
                </a:solidFill>
                <a:latin typeface="Verdana"/>
                <a:cs typeface="Verdana"/>
              </a:rPr>
              <a:t>Through</a:t>
            </a:r>
            <a:r>
              <a:rPr sz="1200" spc="-25" dirty="0">
                <a:solidFill>
                  <a:srgbClr val="006FC0"/>
                </a:solidFill>
                <a:latin typeface="Verdana"/>
                <a:cs typeface="Verdana"/>
              </a:rPr>
              <a:t> </a:t>
            </a:r>
            <a:r>
              <a:rPr sz="1200" spc="-5" dirty="0">
                <a:solidFill>
                  <a:srgbClr val="006FC0"/>
                </a:solidFill>
                <a:latin typeface="Verdana"/>
                <a:cs typeface="Verdana"/>
              </a:rPr>
              <a:t>TFIDF</a:t>
            </a:r>
            <a:r>
              <a:rPr sz="1200" spc="-45" dirty="0">
                <a:solidFill>
                  <a:srgbClr val="006FC0"/>
                </a:solidFill>
                <a:latin typeface="Verdana"/>
                <a:cs typeface="Verdana"/>
              </a:rPr>
              <a:t> </a:t>
            </a:r>
            <a:r>
              <a:rPr sz="1200" spc="-10" dirty="0">
                <a:solidFill>
                  <a:srgbClr val="006FC0"/>
                </a:solidFill>
                <a:latin typeface="Verdana"/>
                <a:cs typeface="Verdana"/>
              </a:rPr>
              <a:t>Vectorization,</a:t>
            </a:r>
            <a:r>
              <a:rPr sz="1200" spc="-40" dirty="0">
                <a:solidFill>
                  <a:srgbClr val="006FC0"/>
                </a:solidFill>
                <a:latin typeface="Verdana"/>
                <a:cs typeface="Verdana"/>
              </a:rPr>
              <a:t> </a:t>
            </a:r>
            <a:r>
              <a:rPr sz="1200" spc="-5" dirty="0">
                <a:solidFill>
                  <a:srgbClr val="006FC0"/>
                </a:solidFill>
                <a:latin typeface="Verdana"/>
                <a:cs typeface="Verdana"/>
              </a:rPr>
              <a:t>we</a:t>
            </a:r>
            <a:r>
              <a:rPr sz="1200" spc="-10" dirty="0">
                <a:solidFill>
                  <a:srgbClr val="006FC0"/>
                </a:solidFill>
                <a:latin typeface="Verdana"/>
                <a:cs typeface="Verdana"/>
              </a:rPr>
              <a:t> </a:t>
            </a:r>
            <a:r>
              <a:rPr sz="1200" spc="-5" dirty="0">
                <a:solidFill>
                  <a:srgbClr val="006FC0"/>
                </a:solidFill>
                <a:latin typeface="Verdana"/>
                <a:cs typeface="Verdana"/>
              </a:rPr>
              <a:t>created</a:t>
            </a:r>
            <a:r>
              <a:rPr sz="1200" spc="-40" dirty="0">
                <a:solidFill>
                  <a:srgbClr val="006FC0"/>
                </a:solidFill>
                <a:latin typeface="Verdana"/>
                <a:cs typeface="Verdana"/>
              </a:rPr>
              <a:t> </a:t>
            </a:r>
            <a:r>
              <a:rPr sz="1200" dirty="0">
                <a:solidFill>
                  <a:srgbClr val="006FC0"/>
                </a:solidFill>
                <a:latin typeface="Verdana"/>
                <a:cs typeface="Verdana"/>
              </a:rPr>
              <a:t>a</a:t>
            </a:r>
            <a:r>
              <a:rPr sz="1200" spc="5" dirty="0">
                <a:solidFill>
                  <a:srgbClr val="006FC0"/>
                </a:solidFill>
                <a:latin typeface="Verdana"/>
                <a:cs typeface="Verdana"/>
              </a:rPr>
              <a:t> </a:t>
            </a:r>
            <a:r>
              <a:rPr sz="1200" spc="-5" dirty="0">
                <a:solidFill>
                  <a:srgbClr val="006FC0"/>
                </a:solidFill>
                <a:latin typeface="Verdana"/>
                <a:cs typeface="Verdana"/>
              </a:rPr>
              <a:t>total</a:t>
            </a:r>
            <a:r>
              <a:rPr sz="1200" spc="-20" dirty="0">
                <a:solidFill>
                  <a:srgbClr val="006FC0"/>
                </a:solidFill>
                <a:latin typeface="Verdana"/>
                <a:cs typeface="Verdana"/>
              </a:rPr>
              <a:t> </a:t>
            </a:r>
            <a:r>
              <a:rPr sz="1200" dirty="0">
                <a:solidFill>
                  <a:srgbClr val="006FC0"/>
                </a:solidFill>
                <a:latin typeface="Verdana"/>
                <a:cs typeface="Verdana"/>
              </a:rPr>
              <a:t>of</a:t>
            </a:r>
            <a:r>
              <a:rPr sz="1200" spc="-15" dirty="0">
                <a:solidFill>
                  <a:srgbClr val="006FC0"/>
                </a:solidFill>
                <a:latin typeface="Verdana"/>
                <a:cs typeface="Verdana"/>
              </a:rPr>
              <a:t> </a:t>
            </a:r>
            <a:r>
              <a:rPr sz="1200" dirty="0">
                <a:solidFill>
                  <a:srgbClr val="006FC0"/>
                </a:solidFill>
                <a:latin typeface="Verdana"/>
                <a:cs typeface="Verdana"/>
              </a:rPr>
              <a:t>10000</a:t>
            </a:r>
            <a:r>
              <a:rPr sz="1200" spc="-40" dirty="0">
                <a:solidFill>
                  <a:srgbClr val="006FC0"/>
                </a:solidFill>
                <a:latin typeface="Verdana"/>
                <a:cs typeface="Verdana"/>
              </a:rPr>
              <a:t> </a:t>
            </a:r>
            <a:r>
              <a:rPr sz="1200" spc="-5" dirty="0">
                <a:solidFill>
                  <a:srgbClr val="006FC0"/>
                </a:solidFill>
                <a:latin typeface="Verdana"/>
                <a:cs typeface="Verdana"/>
              </a:rPr>
              <a:t>attributes.</a:t>
            </a:r>
            <a:endParaRPr sz="1200" dirty="0">
              <a:latin typeface="Verdana"/>
              <a:cs typeface="Verdana"/>
            </a:endParaRPr>
          </a:p>
          <a:p>
            <a:pPr>
              <a:lnSpc>
                <a:spcPct val="100000"/>
              </a:lnSpc>
              <a:spcBef>
                <a:spcPts val="45"/>
              </a:spcBef>
              <a:buClr>
                <a:srgbClr val="006FC0"/>
              </a:buClr>
              <a:buFont typeface="Arial MT"/>
              <a:buChar char="•"/>
            </a:pPr>
            <a:endParaRPr sz="1150" dirty="0">
              <a:latin typeface="Verdana"/>
              <a:cs typeface="Verdana"/>
            </a:endParaRPr>
          </a:p>
          <a:p>
            <a:pPr marL="184785" indent="-172720">
              <a:lnSpc>
                <a:spcPct val="100000"/>
              </a:lnSpc>
              <a:buFont typeface="Arial MT"/>
              <a:buChar char="•"/>
              <a:tabLst>
                <a:tab pos="185420" algn="l"/>
              </a:tabLst>
            </a:pPr>
            <a:r>
              <a:rPr sz="1200" spc="-30" dirty="0">
                <a:solidFill>
                  <a:srgbClr val="006FC0"/>
                </a:solidFill>
                <a:latin typeface="Verdana"/>
                <a:cs typeface="Verdana"/>
              </a:rPr>
              <a:t>We</a:t>
            </a:r>
            <a:r>
              <a:rPr sz="1200" spc="-10" dirty="0">
                <a:solidFill>
                  <a:srgbClr val="006FC0"/>
                </a:solidFill>
                <a:latin typeface="Verdana"/>
                <a:cs typeface="Verdana"/>
              </a:rPr>
              <a:t> </a:t>
            </a:r>
            <a:r>
              <a:rPr sz="1200" spc="-5" dirty="0">
                <a:solidFill>
                  <a:srgbClr val="006FC0"/>
                </a:solidFill>
                <a:latin typeface="Verdana"/>
                <a:cs typeface="Verdana"/>
              </a:rPr>
              <a:t>used</a:t>
            </a:r>
            <a:r>
              <a:rPr sz="1200" spc="-20" dirty="0">
                <a:solidFill>
                  <a:srgbClr val="006FC0"/>
                </a:solidFill>
                <a:latin typeface="Verdana"/>
                <a:cs typeface="Verdana"/>
              </a:rPr>
              <a:t> </a:t>
            </a:r>
            <a:r>
              <a:rPr sz="1200" spc="-5" dirty="0">
                <a:solidFill>
                  <a:srgbClr val="006FC0"/>
                </a:solidFill>
                <a:latin typeface="Verdana"/>
                <a:cs typeface="Verdana"/>
              </a:rPr>
              <a:t>Principal</a:t>
            </a:r>
            <a:r>
              <a:rPr sz="1200" spc="-15" dirty="0">
                <a:solidFill>
                  <a:srgbClr val="006FC0"/>
                </a:solidFill>
                <a:latin typeface="Verdana"/>
                <a:cs typeface="Verdana"/>
              </a:rPr>
              <a:t> </a:t>
            </a:r>
            <a:r>
              <a:rPr sz="1200" spc="-5" dirty="0">
                <a:solidFill>
                  <a:srgbClr val="006FC0"/>
                </a:solidFill>
                <a:latin typeface="Verdana"/>
                <a:cs typeface="Verdana"/>
              </a:rPr>
              <a:t>Component</a:t>
            </a:r>
            <a:r>
              <a:rPr sz="1200" spc="-40" dirty="0">
                <a:solidFill>
                  <a:srgbClr val="006FC0"/>
                </a:solidFill>
                <a:latin typeface="Verdana"/>
                <a:cs typeface="Verdana"/>
              </a:rPr>
              <a:t> </a:t>
            </a:r>
            <a:r>
              <a:rPr sz="1200" spc="-5" dirty="0">
                <a:solidFill>
                  <a:srgbClr val="006FC0"/>
                </a:solidFill>
                <a:latin typeface="Verdana"/>
                <a:cs typeface="Verdana"/>
              </a:rPr>
              <a:t>Analysis</a:t>
            </a:r>
            <a:r>
              <a:rPr sz="1200" spc="-25" dirty="0">
                <a:solidFill>
                  <a:srgbClr val="006FC0"/>
                </a:solidFill>
                <a:latin typeface="Verdana"/>
                <a:cs typeface="Verdana"/>
              </a:rPr>
              <a:t> </a:t>
            </a:r>
            <a:r>
              <a:rPr sz="1200" spc="-5" dirty="0">
                <a:solidFill>
                  <a:srgbClr val="006FC0"/>
                </a:solidFill>
                <a:latin typeface="Verdana"/>
                <a:cs typeface="Verdana"/>
              </a:rPr>
              <a:t>(PCA)</a:t>
            </a:r>
            <a:r>
              <a:rPr sz="1200" spc="5" dirty="0">
                <a:solidFill>
                  <a:srgbClr val="006FC0"/>
                </a:solidFill>
                <a:latin typeface="Verdana"/>
                <a:cs typeface="Verdana"/>
              </a:rPr>
              <a:t> </a:t>
            </a:r>
            <a:r>
              <a:rPr sz="1200" spc="-5" dirty="0">
                <a:solidFill>
                  <a:srgbClr val="006FC0"/>
                </a:solidFill>
                <a:latin typeface="Verdana"/>
                <a:cs typeface="Verdana"/>
              </a:rPr>
              <a:t>to</a:t>
            </a:r>
            <a:r>
              <a:rPr sz="1200" spc="-10" dirty="0">
                <a:solidFill>
                  <a:srgbClr val="006FC0"/>
                </a:solidFill>
                <a:latin typeface="Verdana"/>
                <a:cs typeface="Verdana"/>
              </a:rPr>
              <a:t> </a:t>
            </a:r>
            <a:r>
              <a:rPr sz="1200" spc="-5" dirty="0">
                <a:solidFill>
                  <a:srgbClr val="006FC0"/>
                </a:solidFill>
                <a:latin typeface="Verdana"/>
                <a:cs typeface="Verdana"/>
              </a:rPr>
              <a:t>handle</a:t>
            </a:r>
            <a:r>
              <a:rPr sz="1200" spc="-15" dirty="0">
                <a:solidFill>
                  <a:srgbClr val="006FC0"/>
                </a:solidFill>
                <a:latin typeface="Verdana"/>
                <a:cs typeface="Verdana"/>
              </a:rPr>
              <a:t> </a:t>
            </a:r>
            <a:r>
              <a:rPr sz="1200" spc="-5" dirty="0">
                <a:solidFill>
                  <a:srgbClr val="006FC0"/>
                </a:solidFill>
                <a:latin typeface="Verdana"/>
                <a:cs typeface="Verdana"/>
              </a:rPr>
              <a:t>the curse</a:t>
            </a:r>
            <a:r>
              <a:rPr sz="1200" spc="-15" dirty="0">
                <a:solidFill>
                  <a:srgbClr val="006FC0"/>
                </a:solidFill>
                <a:latin typeface="Verdana"/>
                <a:cs typeface="Verdana"/>
              </a:rPr>
              <a:t> </a:t>
            </a:r>
            <a:r>
              <a:rPr sz="1200" dirty="0">
                <a:solidFill>
                  <a:srgbClr val="006FC0"/>
                </a:solidFill>
                <a:latin typeface="Verdana"/>
                <a:cs typeface="Verdana"/>
              </a:rPr>
              <a:t>of</a:t>
            </a:r>
            <a:r>
              <a:rPr sz="1200" spc="-20" dirty="0">
                <a:solidFill>
                  <a:srgbClr val="006FC0"/>
                </a:solidFill>
                <a:latin typeface="Verdana"/>
                <a:cs typeface="Verdana"/>
              </a:rPr>
              <a:t> </a:t>
            </a:r>
            <a:r>
              <a:rPr sz="1200" spc="-15" dirty="0">
                <a:solidFill>
                  <a:srgbClr val="006FC0"/>
                </a:solidFill>
                <a:latin typeface="Verdana"/>
                <a:cs typeface="Verdana"/>
              </a:rPr>
              <a:t>dimensionality.</a:t>
            </a:r>
            <a:r>
              <a:rPr sz="1200" spc="-25" dirty="0">
                <a:solidFill>
                  <a:srgbClr val="006FC0"/>
                </a:solidFill>
                <a:latin typeface="Verdana"/>
                <a:cs typeface="Verdana"/>
              </a:rPr>
              <a:t> </a:t>
            </a:r>
            <a:r>
              <a:rPr sz="1200" dirty="0">
                <a:solidFill>
                  <a:srgbClr val="006FC0"/>
                </a:solidFill>
                <a:latin typeface="Verdana"/>
                <a:cs typeface="Verdana"/>
              </a:rPr>
              <a:t>3000</a:t>
            </a:r>
            <a:r>
              <a:rPr sz="1200" spc="-30" dirty="0">
                <a:solidFill>
                  <a:srgbClr val="006FC0"/>
                </a:solidFill>
                <a:latin typeface="Verdana"/>
                <a:cs typeface="Verdana"/>
              </a:rPr>
              <a:t> </a:t>
            </a:r>
            <a:r>
              <a:rPr sz="1200" spc="-5" dirty="0">
                <a:solidFill>
                  <a:srgbClr val="006FC0"/>
                </a:solidFill>
                <a:latin typeface="Verdana"/>
                <a:cs typeface="Verdana"/>
              </a:rPr>
              <a:t>components</a:t>
            </a:r>
            <a:r>
              <a:rPr sz="1200" spc="-35" dirty="0">
                <a:solidFill>
                  <a:srgbClr val="006FC0"/>
                </a:solidFill>
                <a:latin typeface="Verdana"/>
                <a:cs typeface="Verdana"/>
              </a:rPr>
              <a:t> </a:t>
            </a:r>
            <a:r>
              <a:rPr sz="1200" dirty="0">
                <a:solidFill>
                  <a:srgbClr val="006FC0"/>
                </a:solidFill>
                <a:latin typeface="Verdana"/>
                <a:cs typeface="Verdana"/>
              </a:rPr>
              <a:t>were</a:t>
            </a:r>
            <a:endParaRPr sz="1200" dirty="0">
              <a:latin typeface="Verdana"/>
              <a:cs typeface="Verdana"/>
            </a:endParaRPr>
          </a:p>
          <a:p>
            <a:pPr marL="184785">
              <a:lnSpc>
                <a:spcPct val="100000"/>
              </a:lnSpc>
            </a:pPr>
            <a:r>
              <a:rPr lang="en-US" sz="1200" spc="-5" dirty="0" smtClean="0">
                <a:solidFill>
                  <a:srgbClr val="006FC0"/>
                </a:solidFill>
                <a:latin typeface="Verdana"/>
                <a:cs typeface="Verdana"/>
              </a:rPr>
              <a:t>cap</a:t>
            </a:r>
            <a:r>
              <a:rPr sz="1200" spc="-5" dirty="0" smtClean="0">
                <a:solidFill>
                  <a:srgbClr val="006FC0"/>
                </a:solidFill>
                <a:latin typeface="Verdana"/>
                <a:cs typeface="Verdana"/>
              </a:rPr>
              <a:t>able</a:t>
            </a:r>
            <a:r>
              <a:rPr sz="1200" spc="-15" dirty="0" smtClean="0">
                <a:solidFill>
                  <a:srgbClr val="006FC0"/>
                </a:solidFill>
                <a:latin typeface="Verdana"/>
                <a:cs typeface="Verdana"/>
              </a:rPr>
              <a:t> </a:t>
            </a:r>
            <a:r>
              <a:rPr sz="1200" spc="-5" dirty="0">
                <a:solidFill>
                  <a:srgbClr val="006FC0"/>
                </a:solidFill>
                <a:latin typeface="Verdana"/>
                <a:cs typeface="Verdana"/>
              </a:rPr>
              <a:t>to</a:t>
            </a:r>
            <a:r>
              <a:rPr sz="1200" spc="-10" dirty="0">
                <a:solidFill>
                  <a:srgbClr val="006FC0"/>
                </a:solidFill>
                <a:latin typeface="Verdana"/>
                <a:cs typeface="Verdana"/>
              </a:rPr>
              <a:t> </a:t>
            </a:r>
            <a:r>
              <a:rPr sz="1200" spc="-5" dirty="0">
                <a:solidFill>
                  <a:srgbClr val="006FC0"/>
                </a:solidFill>
                <a:latin typeface="Verdana"/>
                <a:cs typeface="Verdana"/>
              </a:rPr>
              <a:t>capture</a:t>
            </a:r>
            <a:r>
              <a:rPr sz="1200" spc="-25" dirty="0">
                <a:solidFill>
                  <a:srgbClr val="006FC0"/>
                </a:solidFill>
                <a:latin typeface="Verdana"/>
                <a:cs typeface="Verdana"/>
              </a:rPr>
              <a:t> </a:t>
            </a:r>
            <a:r>
              <a:rPr sz="1200" spc="-5" dirty="0">
                <a:solidFill>
                  <a:srgbClr val="006FC0"/>
                </a:solidFill>
                <a:latin typeface="Verdana"/>
                <a:cs typeface="Verdana"/>
              </a:rPr>
              <a:t>more</a:t>
            </a:r>
            <a:r>
              <a:rPr sz="1200" spc="-30" dirty="0">
                <a:solidFill>
                  <a:srgbClr val="006FC0"/>
                </a:solidFill>
                <a:latin typeface="Verdana"/>
                <a:cs typeface="Verdana"/>
              </a:rPr>
              <a:t> </a:t>
            </a:r>
            <a:r>
              <a:rPr sz="1200" spc="-5" dirty="0">
                <a:solidFill>
                  <a:srgbClr val="006FC0"/>
                </a:solidFill>
                <a:latin typeface="Verdana"/>
                <a:cs typeface="Verdana"/>
              </a:rPr>
              <a:t>than </a:t>
            </a:r>
            <a:r>
              <a:rPr sz="1200" dirty="0">
                <a:solidFill>
                  <a:srgbClr val="006FC0"/>
                </a:solidFill>
                <a:latin typeface="Verdana"/>
                <a:cs typeface="Verdana"/>
              </a:rPr>
              <a:t>80%</a:t>
            </a:r>
            <a:r>
              <a:rPr sz="1200" spc="-30" dirty="0">
                <a:solidFill>
                  <a:srgbClr val="006FC0"/>
                </a:solidFill>
                <a:latin typeface="Verdana"/>
                <a:cs typeface="Verdana"/>
              </a:rPr>
              <a:t> </a:t>
            </a:r>
            <a:r>
              <a:rPr sz="1200" dirty="0">
                <a:solidFill>
                  <a:srgbClr val="006FC0"/>
                </a:solidFill>
                <a:latin typeface="Verdana"/>
                <a:cs typeface="Verdana"/>
              </a:rPr>
              <a:t>of</a:t>
            </a:r>
            <a:r>
              <a:rPr sz="1200" spc="-15" dirty="0">
                <a:solidFill>
                  <a:srgbClr val="006FC0"/>
                </a:solidFill>
                <a:latin typeface="Verdana"/>
                <a:cs typeface="Verdana"/>
              </a:rPr>
              <a:t> </a:t>
            </a:r>
            <a:r>
              <a:rPr sz="1200" spc="-5" dirty="0">
                <a:solidFill>
                  <a:srgbClr val="006FC0"/>
                </a:solidFill>
                <a:latin typeface="Verdana"/>
                <a:cs typeface="Verdana"/>
              </a:rPr>
              <a:t>variance,</a:t>
            </a:r>
            <a:r>
              <a:rPr sz="1200" spc="-30" dirty="0">
                <a:solidFill>
                  <a:srgbClr val="006FC0"/>
                </a:solidFill>
                <a:latin typeface="Verdana"/>
                <a:cs typeface="Verdana"/>
              </a:rPr>
              <a:t> </a:t>
            </a:r>
            <a:r>
              <a:rPr sz="1200" spc="-5" dirty="0">
                <a:solidFill>
                  <a:srgbClr val="006FC0"/>
                </a:solidFill>
                <a:latin typeface="Verdana"/>
                <a:cs typeface="Verdana"/>
              </a:rPr>
              <a:t>and</a:t>
            </a:r>
            <a:r>
              <a:rPr sz="1200" dirty="0">
                <a:solidFill>
                  <a:srgbClr val="006FC0"/>
                </a:solidFill>
                <a:latin typeface="Verdana"/>
                <a:cs typeface="Verdana"/>
              </a:rPr>
              <a:t> </a:t>
            </a:r>
            <a:r>
              <a:rPr sz="1200" spc="-5" dirty="0">
                <a:solidFill>
                  <a:srgbClr val="006FC0"/>
                </a:solidFill>
                <a:latin typeface="Verdana"/>
                <a:cs typeface="Verdana"/>
              </a:rPr>
              <a:t>hence,</a:t>
            </a:r>
            <a:r>
              <a:rPr sz="1200" spc="-25" dirty="0">
                <a:solidFill>
                  <a:srgbClr val="006FC0"/>
                </a:solidFill>
                <a:latin typeface="Verdana"/>
                <a:cs typeface="Verdana"/>
              </a:rPr>
              <a:t> </a:t>
            </a:r>
            <a:r>
              <a:rPr sz="1200" spc="-5" dirty="0">
                <a:solidFill>
                  <a:srgbClr val="006FC0"/>
                </a:solidFill>
                <a:latin typeface="Verdana"/>
                <a:cs typeface="Verdana"/>
              </a:rPr>
              <a:t>the</a:t>
            </a:r>
            <a:r>
              <a:rPr sz="1200" spc="5" dirty="0">
                <a:solidFill>
                  <a:srgbClr val="006FC0"/>
                </a:solidFill>
                <a:latin typeface="Verdana"/>
                <a:cs typeface="Verdana"/>
              </a:rPr>
              <a:t> </a:t>
            </a:r>
            <a:r>
              <a:rPr sz="1200" spc="-5" dirty="0">
                <a:solidFill>
                  <a:srgbClr val="006FC0"/>
                </a:solidFill>
                <a:latin typeface="Verdana"/>
                <a:cs typeface="Verdana"/>
              </a:rPr>
              <a:t>number</a:t>
            </a:r>
            <a:r>
              <a:rPr sz="1200" spc="-20" dirty="0">
                <a:solidFill>
                  <a:srgbClr val="006FC0"/>
                </a:solidFill>
                <a:latin typeface="Verdana"/>
                <a:cs typeface="Verdana"/>
              </a:rPr>
              <a:t> </a:t>
            </a:r>
            <a:r>
              <a:rPr sz="1200" dirty="0">
                <a:solidFill>
                  <a:srgbClr val="006FC0"/>
                </a:solidFill>
                <a:latin typeface="Verdana"/>
                <a:cs typeface="Verdana"/>
              </a:rPr>
              <a:t>of</a:t>
            </a:r>
            <a:r>
              <a:rPr sz="1200" spc="-15" dirty="0">
                <a:solidFill>
                  <a:srgbClr val="006FC0"/>
                </a:solidFill>
                <a:latin typeface="Verdana"/>
                <a:cs typeface="Verdana"/>
              </a:rPr>
              <a:t> </a:t>
            </a:r>
            <a:r>
              <a:rPr sz="1200" spc="-5" dirty="0">
                <a:solidFill>
                  <a:srgbClr val="006FC0"/>
                </a:solidFill>
                <a:latin typeface="Verdana"/>
                <a:cs typeface="Verdana"/>
              </a:rPr>
              <a:t>components</a:t>
            </a:r>
            <a:r>
              <a:rPr sz="1200" spc="-40" dirty="0">
                <a:solidFill>
                  <a:srgbClr val="006FC0"/>
                </a:solidFill>
                <a:latin typeface="Verdana"/>
                <a:cs typeface="Verdana"/>
              </a:rPr>
              <a:t> </a:t>
            </a:r>
            <a:r>
              <a:rPr sz="1200" dirty="0">
                <a:solidFill>
                  <a:srgbClr val="006FC0"/>
                </a:solidFill>
                <a:latin typeface="Verdana"/>
                <a:cs typeface="Verdana"/>
              </a:rPr>
              <a:t>were</a:t>
            </a:r>
            <a:r>
              <a:rPr sz="1200" spc="-30" dirty="0">
                <a:solidFill>
                  <a:srgbClr val="006FC0"/>
                </a:solidFill>
                <a:latin typeface="Verdana"/>
                <a:cs typeface="Verdana"/>
              </a:rPr>
              <a:t> </a:t>
            </a:r>
            <a:r>
              <a:rPr sz="1200" spc="-5" dirty="0" smtClean="0">
                <a:solidFill>
                  <a:srgbClr val="006FC0"/>
                </a:solidFill>
                <a:latin typeface="Verdana"/>
                <a:cs typeface="Verdana"/>
              </a:rPr>
              <a:t>controlled</a:t>
            </a:r>
            <a:r>
              <a:rPr sz="1200" spc="-40" dirty="0" smtClean="0">
                <a:solidFill>
                  <a:srgbClr val="006FC0"/>
                </a:solidFill>
                <a:latin typeface="Verdana"/>
                <a:cs typeface="Verdana"/>
              </a:rPr>
              <a:t> </a:t>
            </a:r>
            <a:r>
              <a:rPr sz="1200" spc="-5" dirty="0">
                <a:solidFill>
                  <a:srgbClr val="006FC0"/>
                </a:solidFill>
                <a:latin typeface="Verdana"/>
                <a:cs typeface="Verdana"/>
              </a:rPr>
              <a:t>to</a:t>
            </a:r>
            <a:r>
              <a:rPr sz="1200" spc="-10" dirty="0">
                <a:solidFill>
                  <a:srgbClr val="006FC0"/>
                </a:solidFill>
                <a:latin typeface="Verdana"/>
                <a:cs typeface="Verdana"/>
              </a:rPr>
              <a:t> </a:t>
            </a:r>
            <a:r>
              <a:rPr sz="1200" dirty="0">
                <a:solidFill>
                  <a:srgbClr val="006FC0"/>
                </a:solidFill>
                <a:latin typeface="Verdana"/>
                <a:cs typeface="Verdana"/>
              </a:rPr>
              <a:t>3000.</a:t>
            </a:r>
            <a:endParaRPr sz="1200" dirty="0">
              <a:latin typeface="Verdana"/>
              <a:cs typeface="Verdana"/>
            </a:endParaRPr>
          </a:p>
          <a:p>
            <a:pPr>
              <a:lnSpc>
                <a:spcPct val="100000"/>
              </a:lnSpc>
              <a:spcBef>
                <a:spcPts val="40"/>
              </a:spcBef>
            </a:pPr>
            <a:endParaRPr sz="1150" dirty="0">
              <a:latin typeface="Verdana"/>
              <a:cs typeface="Verdana"/>
            </a:endParaRPr>
          </a:p>
          <a:p>
            <a:pPr marL="184785" marR="36195" indent="-172720">
              <a:lnSpc>
                <a:spcPct val="100000"/>
              </a:lnSpc>
              <a:spcBef>
                <a:spcPts val="5"/>
              </a:spcBef>
              <a:buFont typeface="Arial MT"/>
              <a:buChar char="•"/>
              <a:tabLst>
                <a:tab pos="185420" algn="l"/>
              </a:tabLst>
            </a:pPr>
            <a:r>
              <a:rPr sz="1200" spc="-30" dirty="0">
                <a:solidFill>
                  <a:srgbClr val="006FC0"/>
                </a:solidFill>
                <a:latin typeface="Verdana"/>
                <a:cs typeface="Verdana"/>
              </a:rPr>
              <a:t>We </a:t>
            </a:r>
            <a:r>
              <a:rPr sz="1200" spc="-5" dirty="0">
                <a:solidFill>
                  <a:srgbClr val="006FC0"/>
                </a:solidFill>
                <a:latin typeface="Verdana"/>
                <a:cs typeface="Verdana"/>
              </a:rPr>
              <a:t>first </a:t>
            </a:r>
            <a:r>
              <a:rPr sz="1200" spc="-5" dirty="0" smtClean="0">
                <a:solidFill>
                  <a:srgbClr val="006FC0"/>
                </a:solidFill>
                <a:latin typeface="Verdana"/>
                <a:cs typeface="Verdana"/>
              </a:rPr>
              <a:t>constructed </a:t>
            </a:r>
            <a:r>
              <a:rPr sz="1200" spc="-5" dirty="0">
                <a:solidFill>
                  <a:srgbClr val="006FC0"/>
                </a:solidFill>
                <a:latin typeface="Verdana"/>
                <a:cs typeface="Verdana"/>
              </a:rPr>
              <a:t>clusters using the </a:t>
            </a:r>
            <a:r>
              <a:rPr sz="1200" spc="-15" dirty="0">
                <a:solidFill>
                  <a:srgbClr val="006FC0"/>
                </a:solidFill>
                <a:latin typeface="Verdana"/>
                <a:cs typeface="Verdana"/>
              </a:rPr>
              <a:t>K-Means </a:t>
            </a:r>
            <a:r>
              <a:rPr sz="1200" spc="-5" dirty="0">
                <a:solidFill>
                  <a:srgbClr val="006FC0"/>
                </a:solidFill>
                <a:latin typeface="Verdana"/>
                <a:cs typeface="Verdana"/>
              </a:rPr>
              <a:t>Clustering algorithm, and the </a:t>
            </a:r>
            <a:r>
              <a:rPr sz="1200" spc="-5" dirty="0" smtClean="0">
                <a:solidFill>
                  <a:srgbClr val="006FC0"/>
                </a:solidFill>
                <a:latin typeface="Verdana"/>
                <a:cs typeface="Verdana"/>
              </a:rPr>
              <a:t>finest </a:t>
            </a:r>
            <a:r>
              <a:rPr sz="1200" spc="-5" dirty="0">
                <a:solidFill>
                  <a:srgbClr val="006FC0"/>
                </a:solidFill>
                <a:latin typeface="Verdana"/>
                <a:cs typeface="Verdana"/>
              </a:rPr>
              <a:t>number </a:t>
            </a:r>
            <a:r>
              <a:rPr sz="1200" dirty="0">
                <a:solidFill>
                  <a:srgbClr val="006FC0"/>
                </a:solidFill>
                <a:latin typeface="Verdana"/>
                <a:cs typeface="Verdana"/>
              </a:rPr>
              <a:t>of </a:t>
            </a:r>
            <a:r>
              <a:rPr sz="1200" spc="-5" dirty="0">
                <a:solidFill>
                  <a:srgbClr val="006FC0"/>
                </a:solidFill>
                <a:latin typeface="Verdana"/>
                <a:cs typeface="Verdana"/>
              </a:rPr>
              <a:t>clusters came out </a:t>
            </a:r>
            <a:r>
              <a:rPr sz="1200" spc="-409" dirty="0">
                <a:solidFill>
                  <a:srgbClr val="006FC0"/>
                </a:solidFill>
                <a:latin typeface="Verdana"/>
                <a:cs typeface="Verdana"/>
              </a:rPr>
              <a:t> </a:t>
            </a:r>
            <a:r>
              <a:rPr sz="1200" spc="-5" dirty="0">
                <a:solidFill>
                  <a:srgbClr val="006FC0"/>
                </a:solidFill>
                <a:latin typeface="Verdana"/>
                <a:cs typeface="Verdana"/>
              </a:rPr>
              <a:t>to</a:t>
            </a:r>
            <a:r>
              <a:rPr sz="1200" spc="-15" dirty="0">
                <a:solidFill>
                  <a:srgbClr val="006FC0"/>
                </a:solidFill>
                <a:latin typeface="Verdana"/>
                <a:cs typeface="Verdana"/>
              </a:rPr>
              <a:t> </a:t>
            </a:r>
            <a:r>
              <a:rPr sz="1200" spc="-5" dirty="0">
                <a:solidFill>
                  <a:srgbClr val="006FC0"/>
                </a:solidFill>
                <a:latin typeface="Verdana"/>
                <a:cs typeface="Verdana"/>
              </a:rPr>
              <a:t>be</a:t>
            </a:r>
            <a:r>
              <a:rPr sz="1200" spc="-10" dirty="0">
                <a:solidFill>
                  <a:srgbClr val="006FC0"/>
                </a:solidFill>
                <a:latin typeface="Verdana"/>
                <a:cs typeface="Verdana"/>
              </a:rPr>
              <a:t> </a:t>
            </a:r>
            <a:r>
              <a:rPr sz="1200" dirty="0">
                <a:solidFill>
                  <a:srgbClr val="006FC0"/>
                </a:solidFill>
                <a:latin typeface="Verdana"/>
                <a:cs typeface="Verdana"/>
              </a:rPr>
              <a:t>5.</a:t>
            </a:r>
            <a:r>
              <a:rPr sz="1200" spc="-20" dirty="0">
                <a:solidFill>
                  <a:srgbClr val="006FC0"/>
                </a:solidFill>
                <a:latin typeface="Verdana"/>
                <a:cs typeface="Verdana"/>
              </a:rPr>
              <a:t> </a:t>
            </a:r>
            <a:r>
              <a:rPr sz="1200" spc="-5" dirty="0">
                <a:solidFill>
                  <a:srgbClr val="006FC0"/>
                </a:solidFill>
                <a:latin typeface="Verdana"/>
                <a:cs typeface="Verdana"/>
              </a:rPr>
              <a:t>This</a:t>
            </a:r>
            <a:r>
              <a:rPr sz="1200" spc="-25" dirty="0">
                <a:solidFill>
                  <a:srgbClr val="006FC0"/>
                </a:solidFill>
                <a:latin typeface="Verdana"/>
                <a:cs typeface="Verdana"/>
              </a:rPr>
              <a:t> </a:t>
            </a:r>
            <a:r>
              <a:rPr sz="1200" spc="-5" dirty="0">
                <a:solidFill>
                  <a:srgbClr val="006FC0"/>
                </a:solidFill>
                <a:latin typeface="Verdana"/>
                <a:cs typeface="Verdana"/>
              </a:rPr>
              <a:t>was</a:t>
            </a:r>
            <a:r>
              <a:rPr sz="1200" spc="-20" dirty="0">
                <a:solidFill>
                  <a:srgbClr val="006FC0"/>
                </a:solidFill>
                <a:latin typeface="Verdana"/>
                <a:cs typeface="Verdana"/>
              </a:rPr>
              <a:t> </a:t>
            </a:r>
            <a:r>
              <a:rPr sz="1200" spc="-5" dirty="0" smtClean="0">
                <a:solidFill>
                  <a:srgbClr val="006FC0"/>
                </a:solidFill>
                <a:latin typeface="Verdana"/>
                <a:cs typeface="Verdana"/>
              </a:rPr>
              <a:t>got</a:t>
            </a:r>
            <a:r>
              <a:rPr sz="1200" spc="-20" dirty="0" smtClean="0">
                <a:solidFill>
                  <a:srgbClr val="006FC0"/>
                </a:solidFill>
                <a:latin typeface="Verdana"/>
                <a:cs typeface="Verdana"/>
              </a:rPr>
              <a:t> </a:t>
            </a:r>
            <a:r>
              <a:rPr sz="1200" spc="-5" dirty="0">
                <a:solidFill>
                  <a:srgbClr val="006FC0"/>
                </a:solidFill>
                <a:latin typeface="Verdana"/>
                <a:cs typeface="Verdana"/>
              </a:rPr>
              <a:t>through</a:t>
            </a:r>
            <a:r>
              <a:rPr sz="1200" spc="-30" dirty="0">
                <a:solidFill>
                  <a:srgbClr val="006FC0"/>
                </a:solidFill>
                <a:latin typeface="Verdana"/>
                <a:cs typeface="Verdana"/>
              </a:rPr>
              <a:t> </a:t>
            </a:r>
            <a:r>
              <a:rPr sz="1200" spc="-5" dirty="0">
                <a:solidFill>
                  <a:srgbClr val="006FC0"/>
                </a:solidFill>
                <a:latin typeface="Verdana"/>
                <a:cs typeface="Verdana"/>
              </a:rPr>
              <a:t>the</a:t>
            </a:r>
            <a:r>
              <a:rPr sz="1200" spc="10" dirty="0">
                <a:solidFill>
                  <a:srgbClr val="006FC0"/>
                </a:solidFill>
                <a:latin typeface="Verdana"/>
                <a:cs typeface="Verdana"/>
              </a:rPr>
              <a:t> </a:t>
            </a:r>
            <a:r>
              <a:rPr sz="1200" spc="-5" dirty="0">
                <a:solidFill>
                  <a:srgbClr val="006FC0"/>
                </a:solidFill>
                <a:latin typeface="Verdana"/>
                <a:cs typeface="Verdana"/>
              </a:rPr>
              <a:t>elbow</a:t>
            </a:r>
            <a:r>
              <a:rPr sz="1200" spc="-40" dirty="0">
                <a:solidFill>
                  <a:srgbClr val="006FC0"/>
                </a:solidFill>
                <a:latin typeface="Verdana"/>
                <a:cs typeface="Verdana"/>
              </a:rPr>
              <a:t> </a:t>
            </a:r>
            <a:r>
              <a:rPr sz="1200" spc="-5" dirty="0">
                <a:solidFill>
                  <a:srgbClr val="006FC0"/>
                </a:solidFill>
                <a:latin typeface="Verdana"/>
                <a:cs typeface="Verdana"/>
              </a:rPr>
              <a:t>method</a:t>
            </a:r>
            <a:r>
              <a:rPr sz="1200" spc="-25" dirty="0">
                <a:solidFill>
                  <a:srgbClr val="006FC0"/>
                </a:solidFill>
                <a:latin typeface="Verdana"/>
                <a:cs typeface="Verdana"/>
              </a:rPr>
              <a:t> </a:t>
            </a:r>
            <a:r>
              <a:rPr sz="1200" spc="-5" dirty="0">
                <a:solidFill>
                  <a:srgbClr val="006FC0"/>
                </a:solidFill>
                <a:latin typeface="Verdana"/>
                <a:cs typeface="Verdana"/>
              </a:rPr>
              <a:t>and Silhouette</a:t>
            </a:r>
            <a:r>
              <a:rPr sz="1200" spc="-35" dirty="0">
                <a:solidFill>
                  <a:srgbClr val="006FC0"/>
                </a:solidFill>
                <a:latin typeface="Verdana"/>
                <a:cs typeface="Verdana"/>
              </a:rPr>
              <a:t> </a:t>
            </a:r>
            <a:r>
              <a:rPr sz="1200" dirty="0">
                <a:solidFill>
                  <a:srgbClr val="006FC0"/>
                </a:solidFill>
                <a:latin typeface="Verdana"/>
                <a:cs typeface="Verdana"/>
              </a:rPr>
              <a:t>score</a:t>
            </a:r>
            <a:r>
              <a:rPr sz="1200" spc="-20" dirty="0">
                <a:solidFill>
                  <a:srgbClr val="006FC0"/>
                </a:solidFill>
                <a:latin typeface="Verdana"/>
                <a:cs typeface="Verdana"/>
              </a:rPr>
              <a:t> </a:t>
            </a:r>
            <a:r>
              <a:rPr sz="1200" spc="-5" dirty="0">
                <a:solidFill>
                  <a:srgbClr val="006FC0"/>
                </a:solidFill>
                <a:latin typeface="Verdana"/>
                <a:cs typeface="Verdana"/>
              </a:rPr>
              <a:t>analysis.</a:t>
            </a:r>
            <a:endParaRPr sz="1200" dirty="0">
              <a:latin typeface="Verdana"/>
              <a:cs typeface="Verdana"/>
            </a:endParaRPr>
          </a:p>
          <a:p>
            <a:pPr>
              <a:lnSpc>
                <a:spcPct val="100000"/>
              </a:lnSpc>
              <a:spcBef>
                <a:spcPts val="40"/>
              </a:spcBef>
              <a:buClr>
                <a:srgbClr val="006FC0"/>
              </a:buClr>
              <a:buFont typeface="Arial MT"/>
              <a:buChar char="•"/>
            </a:pPr>
            <a:endParaRPr sz="1150" dirty="0">
              <a:latin typeface="Verdana"/>
              <a:cs typeface="Verdana"/>
            </a:endParaRPr>
          </a:p>
          <a:p>
            <a:pPr marL="184785" marR="163195" indent="-172720">
              <a:lnSpc>
                <a:spcPct val="100000"/>
              </a:lnSpc>
              <a:buFont typeface="Arial MT"/>
              <a:buChar char="•"/>
              <a:tabLst>
                <a:tab pos="185420" algn="l"/>
              </a:tabLst>
            </a:pPr>
            <a:r>
              <a:rPr sz="1200" spc="-5" dirty="0">
                <a:solidFill>
                  <a:srgbClr val="006FC0"/>
                </a:solidFill>
                <a:latin typeface="Verdana"/>
                <a:cs typeface="Verdana"/>
              </a:rPr>
              <a:t>Then</a:t>
            </a:r>
            <a:r>
              <a:rPr sz="1200" spc="-25" dirty="0">
                <a:solidFill>
                  <a:srgbClr val="006FC0"/>
                </a:solidFill>
                <a:latin typeface="Verdana"/>
                <a:cs typeface="Verdana"/>
              </a:rPr>
              <a:t> </a:t>
            </a:r>
            <a:r>
              <a:rPr sz="1200" spc="-5" dirty="0">
                <a:solidFill>
                  <a:srgbClr val="006FC0"/>
                </a:solidFill>
                <a:latin typeface="Verdana"/>
                <a:cs typeface="Verdana"/>
              </a:rPr>
              <a:t>clusters</a:t>
            </a:r>
            <a:r>
              <a:rPr sz="1200" spc="-30" dirty="0">
                <a:solidFill>
                  <a:srgbClr val="006FC0"/>
                </a:solidFill>
                <a:latin typeface="Verdana"/>
                <a:cs typeface="Verdana"/>
              </a:rPr>
              <a:t> </a:t>
            </a:r>
            <a:r>
              <a:rPr sz="1200" dirty="0">
                <a:solidFill>
                  <a:srgbClr val="006FC0"/>
                </a:solidFill>
                <a:latin typeface="Verdana"/>
                <a:cs typeface="Verdana"/>
              </a:rPr>
              <a:t>were</a:t>
            </a:r>
            <a:r>
              <a:rPr sz="1200" spc="-15" dirty="0">
                <a:solidFill>
                  <a:srgbClr val="006FC0"/>
                </a:solidFill>
                <a:latin typeface="Verdana"/>
                <a:cs typeface="Verdana"/>
              </a:rPr>
              <a:t> </a:t>
            </a:r>
            <a:r>
              <a:rPr sz="1200" spc="-5" dirty="0" smtClean="0">
                <a:solidFill>
                  <a:srgbClr val="006FC0"/>
                </a:solidFill>
                <a:latin typeface="Verdana"/>
                <a:cs typeface="Verdana"/>
              </a:rPr>
              <a:t>constructed</a:t>
            </a:r>
            <a:r>
              <a:rPr sz="1200" spc="-15" dirty="0" smtClean="0">
                <a:solidFill>
                  <a:srgbClr val="006FC0"/>
                </a:solidFill>
                <a:latin typeface="Verdana"/>
                <a:cs typeface="Verdana"/>
              </a:rPr>
              <a:t> </a:t>
            </a:r>
            <a:r>
              <a:rPr sz="1200" spc="-5" dirty="0">
                <a:solidFill>
                  <a:srgbClr val="006FC0"/>
                </a:solidFill>
                <a:latin typeface="Verdana"/>
                <a:cs typeface="Verdana"/>
              </a:rPr>
              <a:t>using</a:t>
            </a:r>
            <a:r>
              <a:rPr sz="1200" dirty="0">
                <a:solidFill>
                  <a:srgbClr val="006FC0"/>
                </a:solidFill>
                <a:latin typeface="Verdana"/>
                <a:cs typeface="Verdana"/>
              </a:rPr>
              <a:t> </a:t>
            </a:r>
            <a:r>
              <a:rPr sz="1200" spc="-5" dirty="0">
                <a:solidFill>
                  <a:srgbClr val="006FC0"/>
                </a:solidFill>
                <a:latin typeface="Verdana"/>
                <a:cs typeface="Verdana"/>
              </a:rPr>
              <a:t>the</a:t>
            </a:r>
            <a:r>
              <a:rPr sz="1200" spc="5" dirty="0">
                <a:solidFill>
                  <a:srgbClr val="006FC0"/>
                </a:solidFill>
                <a:latin typeface="Verdana"/>
                <a:cs typeface="Verdana"/>
              </a:rPr>
              <a:t> </a:t>
            </a:r>
            <a:r>
              <a:rPr sz="1200" spc="-10" dirty="0">
                <a:solidFill>
                  <a:srgbClr val="006FC0"/>
                </a:solidFill>
                <a:latin typeface="Verdana"/>
                <a:cs typeface="Verdana"/>
              </a:rPr>
              <a:t>Agglomerative</a:t>
            </a:r>
            <a:r>
              <a:rPr sz="1200" spc="-40" dirty="0">
                <a:solidFill>
                  <a:srgbClr val="006FC0"/>
                </a:solidFill>
                <a:latin typeface="Verdana"/>
                <a:cs typeface="Verdana"/>
              </a:rPr>
              <a:t> </a:t>
            </a:r>
            <a:r>
              <a:rPr sz="1200" spc="-5" dirty="0">
                <a:solidFill>
                  <a:srgbClr val="006FC0"/>
                </a:solidFill>
                <a:latin typeface="Verdana"/>
                <a:cs typeface="Verdana"/>
              </a:rPr>
              <a:t>clustering</a:t>
            </a:r>
            <a:r>
              <a:rPr sz="1200" spc="-15" dirty="0">
                <a:solidFill>
                  <a:srgbClr val="006FC0"/>
                </a:solidFill>
                <a:latin typeface="Verdana"/>
                <a:cs typeface="Verdana"/>
              </a:rPr>
              <a:t> </a:t>
            </a:r>
            <a:r>
              <a:rPr sz="1200" spc="-5" dirty="0">
                <a:solidFill>
                  <a:srgbClr val="006FC0"/>
                </a:solidFill>
                <a:latin typeface="Verdana"/>
                <a:cs typeface="Verdana"/>
              </a:rPr>
              <a:t>algorithm,</a:t>
            </a:r>
            <a:r>
              <a:rPr sz="1200" spc="-40" dirty="0">
                <a:solidFill>
                  <a:srgbClr val="006FC0"/>
                </a:solidFill>
                <a:latin typeface="Verdana"/>
                <a:cs typeface="Verdana"/>
              </a:rPr>
              <a:t> </a:t>
            </a:r>
            <a:r>
              <a:rPr sz="1200" spc="-5" dirty="0">
                <a:solidFill>
                  <a:srgbClr val="006FC0"/>
                </a:solidFill>
                <a:latin typeface="Verdana"/>
                <a:cs typeface="Verdana"/>
              </a:rPr>
              <a:t>and</a:t>
            </a:r>
            <a:r>
              <a:rPr sz="1200" dirty="0">
                <a:solidFill>
                  <a:srgbClr val="006FC0"/>
                </a:solidFill>
                <a:latin typeface="Verdana"/>
                <a:cs typeface="Verdana"/>
              </a:rPr>
              <a:t> </a:t>
            </a:r>
            <a:r>
              <a:rPr sz="1200" spc="-5" dirty="0">
                <a:solidFill>
                  <a:srgbClr val="006FC0"/>
                </a:solidFill>
                <a:latin typeface="Verdana"/>
                <a:cs typeface="Verdana"/>
              </a:rPr>
              <a:t>the</a:t>
            </a:r>
            <a:r>
              <a:rPr sz="1200" spc="5" dirty="0">
                <a:solidFill>
                  <a:srgbClr val="006FC0"/>
                </a:solidFill>
                <a:latin typeface="Verdana"/>
                <a:cs typeface="Verdana"/>
              </a:rPr>
              <a:t> </a:t>
            </a:r>
            <a:r>
              <a:rPr sz="1200" spc="-5" dirty="0" smtClean="0">
                <a:solidFill>
                  <a:srgbClr val="006FC0"/>
                </a:solidFill>
                <a:latin typeface="Verdana"/>
                <a:cs typeface="Verdana"/>
              </a:rPr>
              <a:t>finest</a:t>
            </a:r>
            <a:r>
              <a:rPr sz="1200" spc="-25" dirty="0" smtClean="0">
                <a:solidFill>
                  <a:srgbClr val="006FC0"/>
                </a:solidFill>
                <a:latin typeface="Verdana"/>
                <a:cs typeface="Verdana"/>
              </a:rPr>
              <a:t> </a:t>
            </a:r>
            <a:r>
              <a:rPr sz="1200" spc="-5" dirty="0">
                <a:solidFill>
                  <a:srgbClr val="006FC0"/>
                </a:solidFill>
                <a:latin typeface="Verdana"/>
                <a:cs typeface="Verdana"/>
              </a:rPr>
              <a:t>number</a:t>
            </a:r>
            <a:r>
              <a:rPr sz="1200" spc="-20" dirty="0">
                <a:solidFill>
                  <a:srgbClr val="006FC0"/>
                </a:solidFill>
                <a:latin typeface="Verdana"/>
                <a:cs typeface="Verdana"/>
              </a:rPr>
              <a:t> </a:t>
            </a:r>
            <a:r>
              <a:rPr sz="1200" dirty="0">
                <a:solidFill>
                  <a:srgbClr val="006FC0"/>
                </a:solidFill>
                <a:latin typeface="Verdana"/>
                <a:cs typeface="Verdana"/>
              </a:rPr>
              <a:t>of</a:t>
            </a:r>
            <a:r>
              <a:rPr sz="1200" spc="-15" dirty="0">
                <a:solidFill>
                  <a:srgbClr val="006FC0"/>
                </a:solidFill>
                <a:latin typeface="Verdana"/>
                <a:cs typeface="Verdana"/>
              </a:rPr>
              <a:t> </a:t>
            </a:r>
            <a:r>
              <a:rPr sz="1200" spc="-5" dirty="0">
                <a:solidFill>
                  <a:srgbClr val="006FC0"/>
                </a:solidFill>
                <a:latin typeface="Verdana"/>
                <a:cs typeface="Verdana"/>
              </a:rPr>
              <a:t>clusters </a:t>
            </a:r>
            <a:r>
              <a:rPr sz="1200" spc="-405" dirty="0">
                <a:solidFill>
                  <a:srgbClr val="006FC0"/>
                </a:solidFill>
                <a:latin typeface="Verdana"/>
                <a:cs typeface="Verdana"/>
              </a:rPr>
              <a:t> </a:t>
            </a:r>
            <a:r>
              <a:rPr sz="1200" spc="-5" dirty="0">
                <a:solidFill>
                  <a:srgbClr val="006FC0"/>
                </a:solidFill>
                <a:latin typeface="Verdana"/>
                <a:cs typeface="Verdana"/>
              </a:rPr>
              <a:t>came</a:t>
            </a:r>
            <a:r>
              <a:rPr sz="1200" spc="-25" dirty="0">
                <a:solidFill>
                  <a:srgbClr val="006FC0"/>
                </a:solidFill>
                <a:latin typeface="Verdana"/>
                <a:cs typeface="Verdana"/>
              </a:rPr>
              <a:t> </a:t>
            </a:r>
            <a:r>
              <a:rPr sz="1200" spc="-5" dirty="0">
                <a:solidFill>
                  <a:srgbClr val="006FC0"/>
                </a:solidFill>
                <a:latin typeface="Verdana"/>
                <a:cs typeface="Verdana"/>
              </a:rPr>
              <a:t>out</a:t>
            </a:r>
            <a:r>
              <a:rPr sz="1200" spc="-20" dirty="0">
                <a:solidFill>
                  <a:srgbClr val="006FC0"/>
                </a:solidFill>
                <a:latin typeface="Verdana"/>
                <a:cs typeface="Verdana"/>
              </a:rPr>
              <a:t> </a:t>
            </a:r>
            <a:r>
              <a:rPr sz="1200" spc="-5" dirty="0">
                <a:solidFill>
                  <a:srgbClr val="006FC0"/>
                </a:solidFill>
                <a:latin typeface="Verdana"/>
                <a:cs typeface="Verdana"/>
              </a:rPr>
              <a:t>to</a:t>
            </a:r>
            <a:r>
              <a:rPr sz="1200" dirty="0">
                <a:solidFill>
                  <a:srgbClr val="006FC0"/>
                </a:solidFill>
                <a:latin typeface="Verdana"/>
                <a:cs typeface="Verdana"/>
              </a:rPr>
              <a:t> </a:t>
            </a:r>
            <a:r>
              <a:rPr sz="1200" spc="-5" dirty="0">
                <a:solidFill>
                  <a:srgbClr val="006FC0"/>
                </a:solidFill>
                <a:latin typeface="Verdana"/>
                <a:cs typeface="Verdana"/>
              </a:rPr>
              <a:t>be</a:t>
            </a:r>
            <a:r>
              <a:rPr sz="1200" spc="-10" dirty="0">
                <a:solidFill>
                  <a:srgbClr val="006FC0"/>
                </a:solidFill>
                <a:latin typeface="Verdana"/>
                <a:cs typeface="Verdana"/>
              </a:rPr>
              <a:t> </a:t>
            </a:r>
            <a:r>
              <a:rPr sz="1200" dirty="0">
                <a:solidFill>
                  <a:srgbClr val="006FC0"/>
                </a:solidFill>
                <a:latin typeface="Verdana"/>
                <a:cs typeface="Verdana"/>
              </a:rPr>
              <a:t>7.</a:t>
            </a:r>
            <a:r>
              <a:rPr sz="1200" spc="-20" dirty="0">
                <a:solidFill>
                  <a:srgbClr val="006FC0"/>
                </a:solidFill>
                <a:latin typeface="Verdana"/>
                <a:cs typeface="Verdana"/>
              </a:rPr>
              <a:t> </a:t>
            </a:r>
            <a:r>
              <a:rPr sz="1200" spc="-5" dirty="0">
                <a:solidFill>
                  <a:srgbClr val="006FC0"/>
                </a:solidFill>
                <a:latin typeface="Verdana"/>
                <a:cs typeface="Verdana"/>
              </a:rPr>
              <a:t>This</a:t>
            </a:r>
            <a:r>
              <a:rPr sz="1200" spc="-35" dirty="0">
                <a:solidFill>
                  <a:srgbClr val="006FC0"/>
                </a:solidFill>
                <a:latin typeface="Verdana"/>
                <a:cs typeface="Verdana"/>
              </a:rPr>
              <a:t> </a:t>
            </a:r>
            <a:r>
              <a:rPr sz="1200" spc="-5" dirty="0">
                <a:solidFill>
                  <a:srgbClr val="006FC0"/>
                </a:solidFill>
                <a:latin typeface="Verdana"/>
                <a:cs typeface="Verdana"/>
              </a:rPr>
              <a:t>was </a:t>
            </a:r>
            <a:r>
              <a:rPr sz="1200" spc="-5" dirty="0" smtClean="0">
                <a:solidFill>
                  <a:srgbClr val="006FC0"/>
                </a:solidFill>
                <a:latin typeface="Verdana"/>
                <a:cs typeface="Verdana"/>
              </a:rPr>
              <a:t>got</a:t>
            </a:r>
            <a:r>
              <a:rPr sz="1200" spc="-30" dirty="0" smtClean="0">
                <a:solidFill>
                  <a:srgbClr val="006FC0"/>
                </a:solidFill>
                <a:latin typeface="Verdana"/>
                <a:cs typeface="Verdana"/>
              </a:rPr>
              <a:t> </a:t>
            </a:r>
            <a:r>
              <a:rPr sz="1200" spc="-5" dirty="0">
                <a:solidFill>
                  <a:srgbClr val="006FC0"/>
                </a:solidFill>
                <a:latin typeface="Verdana"/>
                <a:cs typeface="Verdana"/>
              </a:rPr>
              <a:t>after</a:t>
            </a:r>
            <a:r>
              <a:rPr sz="1200" spc="-25" dirty="0">
                <a:solidFill>
                  <a:srgbClr val="006FC0"/>
                </a:solidFill>
                <a:latin typeface="Verdana"/>
                <a:cs typeface="Verdana"/>
              </a:rPr>
              <a:t> </a:t>
            </a:r>
            <a:r>
              <a:rPr sz="1200" spc="-5" dirty="0">
                <a:solidFill>
                  <a:srgbClr val="006FC0"/>
                </a:solidFill>
                <a:latin typeface="Verdana"/>
                <a:cs typeface="Verdana"/>
              </a:rPr>
              <a:t>visualizing</a:t>
            </a:r>
            <a:r>
              <a:rPr sz="1200" spc="-35" dirty="0">
                <a:solidFill>
                  <a:srgbClr val="006FC0"/>
                </a:solidFill>
                <a:latin typeface="Verdana"/>
                <a:cs typeface="Verdana"/>
              </a:rPr>
              <a:t> </a:t>
            </a:r>
            <a:r>
              <a:rPr sz="1200" spc="-5" dirty="0">
                <a:solidFill>
                  <a:srgbClr val="006FC0"/>
                </a:solidFill>
                <a:latin typeface="Verdana"/>
                <a:cs typeface="Verdana"/>
              </a:rPr>
              <a:t>the</a:t>
            </a:r>
            <a:r>
              <a:rPr sz="1200" spc="5" dirty="0">
                <a:solidFill>
                  <a:srgbClr val="006FC0"/>
                </a:solidFill>
                <a:latin typeface="Verdana"/>
                <a:cs typeface="Verdana"/>
              </a:rPr>
              <a:t> </a:t>
            </a:r>
            <a:r>
              <a:rPr sz="1200" spc="-5" dirty="0">
                <a:solidFill>
                  <a:srgbClr val="006FC0"/>
                </a:solidFill>
                <a:latin typeface="Verdana"/>
                <a:cs typeface="Verdana"/>
              </a:rPr>
              <a:t>dendrogram.</a:t>
            </a:r>
            <a:endParaRPr sz="1200" dirty="0">
              <a:latin typeface="Verdana"/>
              <a:cs typeface="Verdana"/>
            </a:endParaRPr>
          </a:p>
          <a:p>
            <a:pPr>
              <a:lnSpc>
                <a:spcPct val="100000"/>
              </a:lnSpc>
              <a:spcBef>
                <a:spcPts val="45"/>
              </a:spcBef>
              <a:buClr>
                <a:srgbClr val="006FC0"/>
              </a:buClr>
              <a:buFont typeface="Arial MT"/>
              <a:buChar char="•"/>
            </a:pPr>
            <a:endParaRPr sz="1150" dirty="0">
              <a:latin typeface="Verdana"/>
              <a:cs typeface="Verdana"/>
            </a:endParaRPr>
          </a:p>
          <a:p>
            <a:pPr marL="184785" marR="73660" indent="-172720">
              <a:lnSpc>
                <a:spcPct val="100000"/>
              </a:lnSpc>
              <a:buFont typeface="Arial MT"/>
              <a:buChar char="•"/>
              <a:tabLst>
                <a:tab pos="185420" algn="l"/>
              </a:tabLst>
            </a:pPr>
            <a:r>
              <a:rPr sz="1200" dirty="0">
                <a:solidFill>
                  <a:srgbClr val="006FC0"/>
                </a:solidFill>
                <a:latin typeface="Verdana"/>
                <a:cs typeface="Verdana"/>
              </a:rPr>
              <a:t>A </a:t>
            </a:r>
            <a:r>
              <a:rPr sz="1200" spc="-5" dirty="0">
                <a:solidFill>
                  <a:srgbClr val="006FC0"/>
                </a:solidFill>
                <a:latin typeface="Verdana"/>
                <a:cs typeface="Verdana"/>
              </a:rPr>
              <a:t>content-based recommender system </a:t>
            </a:r>
            <a:r>
              <a:rPr sz="1200" spc="-5" dirty="0" smtClean="0">
                <a:solidFill>
                  <a:srgbClr val="006FC0"/>
                </a:solidFill>
                <a:latin typeface="Verdana"/>
                <a:cs typeface="Verdana"/>
              </a:rPr>
              <a:t>was</a:t>
            </a:r>
            <a:r>
              <a:rPr lang="en-US" sz="1200" spc="-5" dirty="0" smtClean="0">
                <a:solidFill>
                  <a:srgbClr val="006FC0"/>
                </a:solidFill>
                <a:latin typeface="Verdana"/>
                <a:cs typeface="Verdana"/>
              </a:rPr>
              <a:t> </a:t>
            </a:r>
            <a:r>
              <a:rPr sz="1200" spc="-5" dirty="0" smtClean="0">
                <a:solidFill>
                  <a:srgbClr val="006FC0"/>
                </a:solidFill>
                <a:latin typeface="Verdana"/>
                <a:cs typeface="Verdana"/>
              </a:rPr>
              <a:t>constructed</a:t>
            </a:r>
            <a:r>
              <a:rPr lang="en-US" sz="1200" spc="-5" dirty="0" smtClean="0">
                <a:solidFill>
                  <a:srgbClr val="006FC0"/>
                </a:solidFill>
                <a:latin typeface="Verdana"/>
                <a:cs typeface="Verdana"/>
              </a:rPr>
              <a:t> </a:t>
            </a:r>
            <a:r>
              <a:rPr sz="1200" spc="-5" dirty="0" smtClean="0">
                <a:solidFill>
                  <a:srgbClr val="006FC0"/>
                </a:solidFill>
                <a:latin typeface="Verdana"/>
                <a:cs typeface="Verdana"/>
              </a:rPr>
              <a:t>using </a:t>
            </a:r>
            <a:r>
              <a:rPr sz="1200" spc="-5" dirty="0">
                <a:solidFill>
                  <a:srgbClr val="006FC0"/>
                </a:solidFill>
                <a:latin typeface="Verdana"/>
                <a:cs typeface="Verdana"/>
              </a:rPr>
              <a:t>the similarity </a:t>
            </a:r>
            <a:r>
              <a:rPr sz="1200" spc="-5">
                <a:solidFill>
                  <a:srgbClr val="006FC0"/>
                </a:solidFill>
                <a:latin typeface="Verdana"/>
                <a:cs typeface="Verdana"/>
              </a:rPr>
              <a:t>matrix </a:t>
            </a:r>
            <a:r>
              <a:rPr sz="1200" spc="-5" smtClean="0">
                <a:solidFill>
                  <a:srgbClr val="006FC0"/>
                </a:solidFill>
                <a:latin typeface="Verdana"/>
                <a:cs typeface="Verdana"/>
              </a:rPr>
              <a:t>got </a:t>
            </a:r>
            <a:r>
              <a:rPr sz="1200" spc="-5" dirty="0">
                <a:solidFill>
                  <a:srgbClr val="006FC0"/>
                </a:solidFill>
                <a:latin typeface="Verdana"/>
                <a:cs typeface="Verdana"/>
              </a:rPr>
              <a:t>after using cosine </a:t>
            </a:r>
            <a:r>
              <a:rPr sz="1200" dirty="0">
                <a:solidFill>
                  <a:srgbClr val="006FC0"/>
                </a:solidFill>
                <a:latin typeface="Verdana"/>
                <a:cs typeface="Verdana"/>
              </a:rPr>
              <a:t> </a:t>
            </a:r>
            <a:r>
              <a:rPr sz="1200" spc="-15" dirty="0">
                <a:solidFill>
                  <a:srgbClr val="006FC0"/>
                </a:solidFill>
                <a:latin typeface="Verdana"/>
                <a:cs typeface="Verdana"/>
              </a:rPr>
              <a:t>similarity.</a:t>
            </a:r>
            <a:r>
              <a:rPr sz="1200" spc="-40" dirty="0">
                <a:solidFill>
                  <a:srgbClr val="006FC0"/>
                </a:solidFill>
                <a:latin typeface="Verdana"/>
                <a:cs typeface="Verdana"/>
              </a:rPr>
              <a:t> </a:t>
            </a:r>
            <a:r>
              <a:rPr sz="1200" spc="-5" dirty="0">
                <a:solidFill>
                  <a:srgbClr val="006FC0"/>
                </a:solidFill>
                <a:latin typeface="Verdana"/>
                <a:cs typeface="Verdana"/>
              </a:rPr>
              <a:t>This</a:t>
            </a:r>
            <a:r>
              <a:rPr sz="1200" spc="-20" dirty="0">
                <a:solidFill>
                  <a:srgbClr val="006FC0"/>
                </a:solidFill>
                <a:latin typeface="Verdana"/>
                <a:cs typeface="Verdana"/>
              </a:rPr>
              <a:t> </a:t>
            </a:r>
            <a:r>
              <a:rPr sz="1200" spc="-5" dirty="0">
                <a:solidFill>
                  <a:srgbClr val="006FC0"/>
                </a:solidFill>
                <a:latin typeface="Verdana"/>
                <a:cs typeface="Verdana"/>
              </a:rPr>
              <a:t>recommender</a:t>
            </a:r>
            <a:r>
              <a:rPr sz="1200" spc="-45" dirty="0">
                <a:solidFill>
                  <a:srgbClr val="006FC0"/>
                </a:solidFill>
                <a:latin typeface="Verdana"/>
                <a:cs typeface="Verdana"/>
              </a:rPr>
              <a:t> </a:t>
            </a:r>
            <a:r>
              <a:rPr sz="1200" spc="-5" dirty="0">
                <a:solidFill>
                  <a:srgbClr val="006FC0"/>
                </a:solidFill>
                <a:latin typeface="Verdana"/>
                <a:cs typeface="Verdana"/>
              </a:rPr>
              <a:t>system</a:t>
            </a:r>
            <a:r>
              <a:rPr sz="1200" spc="-25" dirty="0">
                <a:solidFill>
                  <a:srgbClr val="006FC0"/>
                </a:solidFill>
                <a:latin typeface="Verdana"/>
                <a:cs typeface="Verdana"/>
              </a:rPr>
              <a:t> </a:t>
            </a:r>
            <a:r>
              <a:rPr sz="1200" spc="-5" dirty="0">
                <a:solidFill>
                  <a:srgbClr val="006FC0"/>
                </a:solidFill>
                <a:latin typeface="Verdana"/>
                <a:cs typeface="Verdana"/>
              </a:rPr>
              <a:t>will</a:t>
            </a:r>
            <a:r>
              <a:rPr sz="1200" spc="-15" dirty="0">
                <a:solidFill>
                  <a:srgbClr val="006FC0"/>
                </a:solidFill>
                <a:latin typeface="Verdana"/>
                <a:cs typeface="Verdana"/>
              </a:rPr>
              <a:t> </a:t>
            </a:r>
            <a:r>
              <a:rPr sz="1200" spc="-10" dirty="0">
                <a:solidFill>
                  <a:srgbClr val="006FC0"/>
                </a:solidFill>
                <a:latin typeface="Verdana"/>
                <a:cs typeface="Verdana"/>
              </a:rPr>
              <a:t>make</a:t>
            </a:r>
            <a:r>
              <a:rPr sz="1200" spc="-20" dirty="0">
                <a:solidFill>
                  <a:srgbClr val="006FC0"/>
                </a:solidFill>
                <a:latin typeface="Verdana"/>
                <a:cs typeface="Verdana"/>
              </a:rPr>
              <a:t> </a:t>
            </a:r>
            <a:r>
              <a:rPr sz="1200" dirty="0">
                <a:solidFill>
                  <a:srgbClr val="006FC0"/>
                </a:solidFill>
                <a:latin typeface="Verdana"/>
                <a:cs typeface="Verdana"/>
              </a:rPr>
              <a:t>10</a:t>
            </a:r>
            <a:r>
              <a:rPr sz="1200" spc="-5" dirty="0">
                <a:solidFill>
                  <a:srgbClr val="006FC0"/>
                </a:solidFill>
                <a:latin typeface="Verdana"/>
                <a:cs typeface="Verdana"/>
              </a:rPr>
              <a:t> </a:t>
            </a:r>
            <a:r>
              <a:rPr sz="1200" spc="-10" dirty="0">
                <a:solidFill>
                  <a:srgbClr val="006FC0"/>
                </a:solidFill>
                <a:latin typeface="Verdana"/>
                <a:cs typeface="Verdana"/>
              </a:rPr>
              <a:t>recommendations</a:t>
            </a:r>
            <a:r>
              <a:rPr sz="1200" spc="-30" dirty="0">
                <a:solidFill>
                  <a:srgbClr val="006FC0"/>
                </a:solidFill>
                <a:latin typeface="Verdana"/>
                <a:cs typeface="Verdana"/>
              </a:rPr>
              <a:t> </a:t>
            </a:r>
            <a:r>
              <a:rPr sz="1200" spc="-5" dirty="0">
                <a:solidFill>
                  <a:srgbClr val="006FC0"/>
                </a:solidFill>
                <a:latin typeface="Verdana"/>
                <a:cs typeface="Verdana"/>
              </a:rPr>
              <a:t>to</a:t>
            </a:r>
            <a:r>
              <a:rPr sz="1200" spc="-10" dirty="0">
                <a:solidFill>
                  <a:srgbClr val="006FC0"/>
                </a:solidFill>
                <a:latin typeface="Verdana"/>
                <a:cs typeface="Verdana"/>
              </a:rPr>
              <a:t> </a:t>
            </a:r>
            <a:r>
              <a:rPr sz="1200" spc="-5" dirty="0">
                <a:solidFill>
                  <a:srgbClr val="006FC0"/>
                </a:solidFill>
                <a:latin typeface="Verdana"/>
                <a:cs typeface="Verdana"/>
              </a:rPr>
              <a:t>the</a:t>
            </a:r>
            <a:r>
              <a:rPr sz="1200" spc="5" dirty="0">
                <a:solidFill>
                  <a:srgbClr val="006FC0"/>
                </a:solidFill>
                <a:latin typeface="Verdana"/>
                <a:cs typeface="Verdana"/>
              </a:rPr>
              <a:t> </a:t>
            </a:r>
            <a:r>
              <a:rPr sz="1200" spc="-5" dirty="0">
                <a:solidFill>
                  <a:srgbClr val="006FC0"/>
                </a:solidFill>
                <a:latin typeface="Verdana"/>
                <a:cs typeface="Verdana"/>
              </a:rPr>
              <a:t>user</a:t>
            </a:r>
            <a:r>
              <a:rPr sz="1200" spc="-15" dirty="0">
                <a:solidFill>
                  <a:srgbClr val="006FC0"/>
                </a:solidFill>
                <a:latin typeface="Verdana"/>
                <a:cs typeface="Verdana"/>
              </a:rPr>
              <a:t> </a:t>
            </a:r>
            <a:r>
              <a:rPr sz="1200" spc="-5" dirty="0">
                <a:solidFill>
                  <a:srgbClr val="006FC0"/>
                </a:solidFill>
                <a:latin typeface="Verdana"/>
                <a:cs typeface="Verdana"/>
              </a:rPr>
              <a:t>based</a:t>
            </a:r>
            <a:r>
              <a:rPr sz="1200" spc="-10" dirty="0">
                <a:solidFill>
                  <a:srgbClr val="006FC0"/>
                </a:solidFill>
                <a:latin typeface="Verdana"/>
                <a:cs typeface="Verdana"/>
              </a:rPr>
              <a:t> </a:t>
            </a:r>
            <a:r>
              <a:rPr sz="1200" dirty="0">
                <a:solidFill>
                  <a:srgbClr val="006FC0"/>
                </a:solidFill>
                <a:latin typeface="Verdana"/>
                <a:cs typeface="Verdana"/>
              </a:rPr>
              <a:t>on</a:t>
            </a:r>
            <a:r>
              <a:rPr sz="1200" spc="-15" dirty="0">
                <a:solidFill>
                  <a:srgbClr val="006FC0"/>
                </a:solidFill>
                <a:latin typeface="Verdana"/>
                <a:cs typeface="Verdana"/>
              </a:rPr>
              <a:t> </a:t>
            </a:r>
            <a:r>
              <a:rPr sz="1200" spc="-5" dirty="0">
                <a:solidFill>
                  <a:srgbClr val="006FC0"/>
                </a:solidFill>
                <a:latin typeface="Verdana"/>
                <a:cs typeface="Verdana"/>
              </a:rPr>
              <a:t>the</a:t>
            </a:r>
            <a:r>
              <a:rPr sz="1200" dirty="0">
                <a:solidFill>
                  <a:srgbClr val="006FC0"/>
                </a:solidFill>
                <a:latin typeface="Verdana"/>
                <a:cs typeface="Verdana"/>
              </a:rPr>
              <a:t> </a:t>
            </a:r>
            <a:r>
              <a:rPr sz="1200" spc="-5" dirty="0">
                <a:solidFill>
                  <a:srgbClr val="006FC0"/>
                </a:solidFill>
                <a:latin typeface="Verdana"/>
                <a:cs typeface="Verdana"/>
              </a:rPr>
              <a:t>type </a:t>
            </a:r>
            <a:r>
              <a:rPr sz="1200" dirty="0">
                <a:solidFill>
                  <a:srgbClr val="006FC0"/>
                </a:solidFill>
                <a:latin typeface="Verdana"/>
                <a:cs typeface="Verdana"/>
              </a:rPr>
              <a:t>of</a:t>
            </a:r>
            <a:r>
              <a:rPr sz="1200" spc="-15" dirty="0">
                <a:solidFill>
                  <a:srgbClr val="006FC0"/>
                </a:solidFill>
                <a:latin typeface="Verdana"/>
                <a:cs typeface="Verdana"/>
              </a:rPr>
              <a:t> </a:t>
            </a:r>
            <a:r>
              <a:rPr sz="1200" spc="-5" dirty="0">
                <a:solidFill>
                  <a:srgbClr val="006FC0"/>
                </a:solidFill>
                <a:latin typeface="Verdana"/>
                <a:cs typeface="Verdana"/>
              </a:rPr>
              <a:t>show </a:t>
            </a:r>
            <a:r>
              <a:rPr sz="1200" spc="-405" dirty="0">
                <a:solidFill>
                  <a:srgbClr val="006FC0"/>
                </a:solidFill>
                <a:latin typeface="Verdana"/>
                <a:cs typeface="Verdana"/>
              </a:rPr>
              <a:t> </a:t>
            </a:r>
            <a:r>
              <a:rPr sz="1200" spc="-5" dirty="0">
                <a:solidFill>
                  <a:srgbClr val="006FC0"/>
                </a:solidFill>
                <a:latin typeface="Verdana"/>
                <a:cs typeface="Verdana"/>
              </a:rPr>
              <a:t>they</a:t>
            </a:r>
            <a:r>
              <a:rPr sz="1200" spc="-25" dirty="0">
                <a:solidFill>
                  <a:srgbClr val="006FC0"/>
                </a:solidFill>
                <a:latin typeface="Verdana"/>
                <a:cs typeface="Verdana"/>
              </a:rPr>
              <a:t> </a:t>
            </a:r>
            <a:r>
              <a:rPr sz="1200" spc="-5" dirty="0">
                <a:solidFill>
                  <a:srgbClr val="006FC0"/>
                </a:solidFill>
                <a:latin typeface="Verdana"/>
                <a:cs typeface="Verdana"/>
              </a:rPr>
              <a:t>watched.</a:t>
            </a:r>
            <a:endParaRPr sz="1200" dirty="0">
              <a:latin typeface="Verdana"/>
              <a:cs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0900" y="2017902"/>
            <a:ext cx="4216400" cy="939800"/>
          </a:xfrm>
          <a:prstGeom prst="rect">
            <a:avLst/>
          </a:prstGeom>
        </p:spPr>
        <p:txBody>
          <a:bodyPr vert="horz" wrap="square" lIns="0" tIns="12700" rIns="0" bIns="0" rtlCol="0">
            <a:spAutoFit/>
          </a:bodyPr>
          <a:lstStyle/>
          <a:p>
            <a:pPr marL="12700">
              <a:lnSpc>
                <a:spcPct val="100000"/>
              </a:lnSpc>
              <a:spcBef>
                <a:spcPts val="100"/>
              </a:spcBef>
            </a:pPr>
            <a:r>
              <a:rPr sz="6000" u="heavy" spc="-370" dirty="0">
                <a:uFill>
                  <a:solidFill>
                    <a:srgbClr val="CC0000"/>
                  </a:solidFill>
                </a:uFill>
                <a:latin typeface="Arial"/>
                <a:cs typeface="Arial"/>
              </a:rPr>
              <a:t> </a:t>
            </a:r>
            <a:r>
              <a:rPr sz="6000" u="heavy" spc="-15" dirty="0">
                <a:uFill>
                  <a:solidFill>
                    <a:srgbClr val="CC0000"/>
                  </a:solidFill>
                </a:uFill>
                <a:latin typeface="Arial"/>
                <a:cs typeface="Arial"/>
              </a:rPr>
              <a:t>Thank</a:t>
            </a:r>
            <a:r>
              <a:rPr sz="6000" u="heavy" spc="-135" dirty="0">
                <a:uFill>
                  <a:solidFill>
                    <a:srgbClr val="CC0000"/>
                  </a:solidFill>
                </a:uFill>
                <a:latin typeface="Arial"/>
                <a:cs typeface="Arial"/>
              </a:rPr>
              <a:t> </a:t>
            </a:r>
            <a:r>
              <a:rPr sz="6000" u="heavy" spc="-135" dirty="0">
                <a:solidFill>
                  <a:srgbClr val="006FC0"/>
                </a:solidFill>
                <a:uFill>
                  <a:solidFill>
                    <a:srgbClr val="CC0000"/>
                  </a:solidFill>
                </a:uFill>
                <a:latin typeface="Arial"/>
                <a:cs typeface="Arial"/>
              </a:rPr>
              <a:t>You </a:t>
            </a:r>
            <a:endParaRPr sz="60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0234" y="938530"/>
            <a:ext cx="5383530" cy="430887"/>
          </a:xfrm>
        </p:spPr>
        <p:txBody>
          <a:bodyPr/>
          <a:lstStyle/>
          <a:p>
            <a:pPr algn="ctr"/>
            <a:r>
              <a:rPr lang="en-US" sz="2800" dirty="0" smtClean="0"/>
              <a:t>Introduction</a:t>
            </a:r>
            <a:endParaRPr lang="en-US" sz="2800" dirty="0"/>
          </a:p>
        </p:txBody>
      </p:sp>
      <p:sp>
        <p:nvSpPr>
          <p:cNvPr id="3" name="Text Placeholder 2"/>
          <p:cNvSpPr>
            <a:spLocks noGrp="1"/>
          </p:cNvSpPr>
          <p:nvPr>
            <p:ph type="body" idx="1"/>
          </p:nvPr>
        </p:nvSpPr>
        <p:spPr>
          <a:xfrm>
            <a:off x="1510030" y="1646992"/>
            <a:ext cx="6123939" cy="2462213"/>
          </a:xfrm>
        </p:spPr>
        <p:txBody>
          <a:bodyPr/>
          <a:lstStyle/>
          <a:p>
            <a:r>
              <a:rPr lang="en-US" sz="2000" spc="-5" dirty="0">
                <a:latin typeface="Arial"/>
                <a:cs typeface="Arial"/>
              </a:rPr>
              <a:t>Netflix is </a:t>
            </a:r>
            <a:r>
              <a:rPr lang="en-US" sz="2000" dirty="0">
                <a:latin typeface="Arial"/>
                <a:cs typeface="Arial"/>
              </a:rPr>
              <a:t>a company </a:t>
            </a:r>
            <a:r>
              <a:rPr lang="en-US" sz="2000" spc="-5" dirty="0">
                <a:latin typeface="Arial"/>
                <a:cs typeface="Arial"/>
              </a:rPr>
              <a:t>that </a:t>
            </a:r>
            <a:r>
              <a:rPr lang="en-US" sz="2000" dirty="0" smtClean="0">
                <a:latin typeface="Arial"/>
                <a:cs typeface="Arial"/>
              </a:rPr>
              <a:t>succeeds </a:t>
            </a:r>
            <a:r>
              <a:rPr lang="en-US" sz="2000" dirty="0">
                <a:latin typeface="Arial"/>
                <a:cs typeface="Arial"/>
              </a:rPr>
              <a:t>a </a:t>
            </a:r>
            <a:r>
              <a:rPr lang="en-US" sz="2000" spc="-5" dirty="0">
                <a:latin typeface="Arial"/>
                <a:cs typeface="Arial"/>
              </a:rPr>
              <a:t>large </a:t>
            </a:r>
            <a:r>
              <a:rPr lang="en-US" sz="2000" dirty="0">
                <a:latin typeface="Arial"/>
                <a:cs typeface="Arial"/>
              </a:rPr>
              <a:t>collection </a:t>
            </a:r>
            <a:r>
              <a:rPr lang="en-US" sz="2000" spc="-5" dirty="0">
                <a:latin typeface="Arial"/>
                <a:cs typeface="Arial"/>
              </a:rPr>
              <a:t>of TV </a:t>
            </a:r>
            <a:r>
              <a:rPr lang="en-US" sz="2000" dirty="0">
                <a:latin typeface="Arial"/>
                <a:cs typeface="Arial"/>
              </a:rPr>
              <a:t>shows </a:t>
            </a:r>
            <a:r>
              <a:rPr lang="en-US" sz="2000" spc="-5" dirty="0">
                <a:latin typeface="Arial"/>
                <a:cs typeface="Arial"/>
              </a:rPr>
              <a:t>and </a:t>
            </a:r>
            <a:r>
              <a:rPr lang="en-US" sz="2000" dirty="0">
                <a:latin typeface="Arial"/>
                <a:cs typeface="Arial"/>
              </a:rPr>
              <a:t>movies, streaming </a:t>
            </a:r>
            <a:r>
              <a:rPr lang="en-US" sz="2000" spc="-5" dirty="0">
                <a:latin typeface="Arial"/>
                <a:cs typeface="Arial"/>
              </a:rPr>
              <a:t>it anytime </a:t>
            </a:r>
            <a:r>
              <a:rPr lang="en-US" sz="2000" dirty="0">
                <a:latin typeface="Arial"/>
                <a:cs typeface="Arial"/>
              </a:rPr>
              <a:t>via </a:t>
            </a:r>
            <a:r>
              <a:rPr lang="en-US" sz="2000" spc="-5" dirty="0">
                <a:latin typeface="Arial"/>
                <a:cs typeface="Arial"/>
              </a:rPr>
              <a:t>online.  This business is </a:t>
            </a:r>
            <a:r>
              <a:rPr lang="en-US" sz="2000" spc="-5" dirty="0" smtClean="0">
                <a:latin typeface="Arial"/>
                <a:cs typeface="Arial"/>
              </a:rPr>
              <a:t>money making because </a:t>
            </a:r>
            <a:r>
              <a:rPr lang="en-US" sz="2000" spc="-5" dirty="0">
                <a:latin typeface="Arial"/>
                <a:cs typeface="Arial"/>
              </a:rPr>
              <a:t>users </a:t>
            </a:r>
            <a:r>
              <a:rPr lang="en-US" sz="2000" dirty="0">
                <a:latin typeface="Arial"/>
                <a:cs typeface="Arial"/>
              </a:rPr>
              <a:t>make a monthly </a:t>
            </a:r>
            <a:r>
              <a:rPr lang="en-US" sz="2000" spc="-5" dirty="0">
                <a:latin typeface="Arial"/>
                <a:cs typeface="Arial"/>
              </a:rPr>
              <a:t>payment to access the platform. </a:t>
            </a:r>
            <a:r>
              <a:rPr lang="en-US" sz="2000" spc="-15" dirty="0">
                <a:latin typeface="Arial"/>
                <a:cs typeface="Arial"/>
              </a:rPr>
              <a:t>However,</a:t>
            </a:r>
            <a:r>
              <a:rPr lang="en-US" sz="2000" spc="-40" dirty="0">
                <a:latin typeface="Arial"/>
                <a:cs typeface="Arial"/>
              </a:rPr>
              <a:t> </a:t>
            </a:r>
            <a:r>
              <a:rPr lang="en-US" sz="2000" dirty="0" smtClean="0">
                <a:latin typeface="Arial"/>
                <a:cs typeface="Arial"/>
              </a:rPr>
              <a:t>customers can </a:t>
            </a:r>
            <a:r>
              <a:rPr lang="en-US" sz="2000" dirty="0">
                <a:latin typeface="Arial"/>
                <a:cs typeface="Arial"/>
              </a:rPr>
              <a:t>cancel </a:t>
            </a:r>
            <a:r>
              <a:rPr lang="en-US" sz="2000" spc="-5" dirty="0">
                <a:latin typeface="Arial"/>
                <a:cs typeface="Arial"/>
              </a:rPr>
              <a:t>their </a:t>
            </a:r>
            <a:r>
              <a:rPr lang="en-US" sz="2000" dirty="0">
                <a:latin typeface="Arial"/>
                <a:cs typeface="Arial"/>
              </a:rPr>
              <a:t>subscriptions </a:t>
            </a:r>
            <a:r>
              <a:rPr lang="en-US" sz="2000" spc="-5" dirty="0">
                <a:latin typeface="Arial"/>
                <a:cs typeface="Arial"/>
              </a:rPr>
              <a:t>at any</a:t>
            </a:r>
            <a:r>
              <a:rPr lang="en-US" sz="2000" spc="-100" dirty="0">
                <a:latin typeface="Arial"/>
                <a:cs typeface="Arial"/>
              </a:rPr>
              <a:t> </a:t>
            </a:r>
            <a:r>
              <a:rPr lang="en-US" sz="2000" spc="-5" dirty="0">
                <a:latin typeface="Arial"/>
                <a:cs typeface="Arial"/>
              </a:rPr>
              <a:t>time.</a:t>
            </a:r>
            <a:endParaRPr lang="en-US" sz="2000" dirty="0">
              <a:latin typeface="Arial"/>
              <a:cs typeface="Arial"/>
            </a:endParaRPr>
          </a:p>
          <a:p>
            <a:endParaRPr lang="en-US" sz="2000" dirty="0">
              <a:latin typeface="Arial"/>
              <a:cs typeface="Arial"/>
            </a:endParaRPr>
          </a:p>
          <a:p>
            <a:endParaRPr lang="en-US" sz="2000" dirty="0"/>
          </a:p>
        </p:txBody>
      </p:sp>
    </p:spTree>
    <p:extLst>
      <p:ext uri="{BB962C8B-B14F-4D97-AF65-F5344CB8AC3E}">
        <p14:creationId xmlns:p14="http://schemas.microsoft.com/office/powerpoint/2010/main" val="340027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894" y="206451"/>
            <a:ext cx="2129155" cy="300355"/>
          </a:xfrm>
          <a:prstGeom prst="rect">
            <a:avLst/>
          </a:prstGeom>
        </p:spPr>
        <p:txBody>
          <a:bodyPr vert="horz" wrap="square" lIns="0" tIns="12700" rIns="0" bIns="0" rtlCol="0">
            <a:spAutoFit/>
          </a:bodyPr>
          <a:lstStyle/>
          <a:p>
            <a:pPr marL="12700">
              <a:lnSpc>
                <a:spcPct val="100000"/>
              </a:lnSpc>
              <a:spcBef>
                <a:spcPts val="100"/>
              </a:spcBef>
            </a:pPr>
            <a:r>
              <a:rPr sz="1800" spc="-5" dirty="0"/>
              <a:t>DATA</a:t>
            </a:r>
            <a:r>
              <a:rPr sz="1800" spc="-95" dirty="0"/>
              <a:t> </a:t>
            </a:r>
            <a:r>
              <a:rPr sz="1800" spc="-5" dirty="0"/>
              <a:t>PIPELINE:</a:t>
            </a:r>
            <a:endParaRPr sz="1800"/>
          </a:p>
        </p:txBody>
      </p:sp>
      <p:sp>
        <p:nvSpPr>
          <p:cNvPr id="3" name="object 3"/>
          <p:cNvSpPr txBox="1"/>
          <p:nvPr/>
        </p:nvSpPr>
        <p:spPr>
          <a:xfrm>
            <a:off x="274726" y="571246"/>
            <a:ext cx="8722360" cy="4410075"/>
          </a:xfrm>
          <a:prstGeom prst="rect">
            <a:avLst/>
          </a:prstGeom>
        </p:spPr>
        <p:txBody>
          <a:bodyPr vert="horz" wrap="square" lIns="0" tIns="12700" rIns="0" bIns="0" rtlCol="0">
            <a:spAutoFit/>
          </a:bodyPr>
          <a:lstStyle/>
          <a:p>
            <a:pPr marL="376555" marR="5080" indent="-364490">
              <a:lnSpc>
                <a:spcPct val="100000"/>
              </a:lnSpc>
              <a:spcBef>
                <a:spcPts val="100"/>
              </a:spcBef>
              <a:buSzPct val="83333"/>
              <a:buAutoNum type="arabicPeriod"/>
              <a:tabLst>
                <a:tab pos="376555" algn="l"/>
                <a:tab pos="377190" algn="l"/>
              </a:tabLst>
            </a:pPr>
            <a:r>
              <a:rPr sz="1200" b="1" spc="-5" dirty="0">
                <a:solidFill>
                  <a:srgbClr val="CC0000"/>
                </a:solidFill>
                <a:latin typeface="Verdana"/>
                <a:cs typeface="Verdana"/>
              </a:rPr>
              <a:t>Analyze </a:t>
            </a:r>
            <a:r>
              <a:rPr sz="1200" b="1" dirty="0">
                <a:solidFill>
                  <a:srgbClr val="CC0000"/>
                </a:solidFill>
                <a:latin typeface="Verdana"/>
                <a:cs typeface="Verdana"/>
              </a:rPr>
              <a:t>Data: </a:t>
            </a:r>
            <a:r>
              <a:rPr sz="1200" dirty="0">
                <a:solidFill>
                  <a:srgbClr val="006FC0"/>
                </a:solidFill>
                <a:latin typeface="Verdana"/>
                <a:cs typeface="Verdana"/>
              </a:rPr>
              <a:t>In </a:t>
            </a:r>
            <a:r>
              <a:rPr sz="1200" spc="-5" dirty="0">
                <a:solidFill>
                  <a:srgbClr val="006FC0"/>
                </a:solidFill>
                <a:latin typeface="Verdana"/>
                <a:cs typeface="Verdana"/>
              </a:rPr>
              <a:t>this </a:t>
            </a:r>
            <a:r>
              <a:rPr sz="1200" spc="-10" dirty="0" smtClean="0">
                <a:solidFill>
                  <a:srgbClr val="006FC0"/>
                </a:solidFill>
                <a:latin typeface="Verdana"/>
                <a:cs typeface="Verdana"/>
              </a:rPr>
              <a:t>first </a:t>
            </a:r>
            <a:r>
              <a:rPr sz="1200" spc="-5" dirty="0">
                <a:solidFill>
                  <a:srgbClr val="006FC0"/>
                </a:solidFill>
                <a:latin typeface="Verdana"/>
                <a:cs typeface="Verdana"/>
              </a:rPr>
              <a:t>step we went to look </a:t>
            </a:r>
            <a:r>
              <a:rPr sz="1200" dirty="0">
                <a:solidFill>
                  <a:srgbClr val="006FC0"/>
                </a:solidFill>
                <a:latin typeface="Verdana"/>
                <a:cs typeface="Verdana"/>
              </a:rPr>
              <a:t>for </a:t>
            </a:r>
            <a:r>
              <a:rPr sz="1200" spc="-5" dirty="0">
                <a:solidFill>
                  <a:srgbClr val="006FC0"/>
                </a:solidFill>
                <a:latin typeface="Verdana"/>
                <a:cs typeface="Verdana"/>
              </a:rPr>
              <a:t>different features </a:t>
            </a:r>
            <a:r>
              <a:rPr sz="1200" spc="-10" dirty="0" smtClean="0">
                <a:solidFill>
                  <a:srgbClr val="006FC0"/>
                </a:solidFill>
                <a:latin typeface="Verdana"/>
                <a:cs typeface="Verdana"/>
              </a:rPr>
              <a:t>accessible </a:t>
            </a:r>
            <a:r>
              <a:rPr sz="1200" spc="-5" dirty="0">
                <a:solidFill>
                  <a:srgbClr val="006FC0"/>
                </a:solidFill>
                <a:latin typeface="Verdana"/>
                <a:cs typeface="Verdana"/>
              </a:rPr>
              <a:t>and tried to </a:t>
            </a:r>
            <a:r>
              <a:rPr sz="1200" spc="-5" dirty="0" smtClean="0">
                <a:solidFill>
                  <a:srgbClr val="006FC0"/>
                </a:solidFill>
                <a:latin typeface="Verdana"/>
                <a:cs typeface="Verdana"/>
              </a:rPr>
              <a:t>know</a:t>
            </a:r>
            <a:r>
              <a:rPr lang="en-US" sz="1200" spc="-5" dirty="0" smtClean="0">
                <a:solidFill>
                  <a:srgbClr val="006FC0"/>
                </a:solidFill>
                <a:latin typeface="Verdana"/>
                <a:cs typeface="Verdana"/>
              </a:rPr>
              <a:t>ing</a:t>
            </a:r>
            <a:r>
              <a:rPr sz="1200" spc="-5" dirty="0" smtClean="0">
                <a:solidFill>
                  <a:srgbClr val="006FC0"/>
                </a:solidFill>
                <a:latin typeface="Verdana"/>
                <a:cs typeface="Verdana"/>
              </a:rPr>
              <a:t> </a:t>
            </a:r>
            <a:r>
              <a:rPr sz="1200" spc="-5" dirty="0">
                <a:solidFill>
                  <a:srgbClr val="006FC0"/>
                </a:solidFill>
                <a:latin typeface="Verdana"/>
                <a:cs typeface="Verdana"/>
              </a:rPr>
              <a:t>the </a:t>
            </a:r>
            <a:r>
              <a:rPr sz="1200" spc="-409" dirty="0">
                <a:solidFill>
                  <a:srgbClr val="006FC0"/>
                </a:solidFill>
                <a:latin typeface="Verdana"/>
                <a:cs typeface="Verdana"/>
              </a:rPr>
              <a:t> </a:t>
            </a:r>
            <a:r>
              <a:rPr sz="1200" spc="-5" dirty="0">
                <a:solidFill>
                  <a:srgbClr val="006FC0"/>
                </a:solidFill>
                <a:latin typeface="Verdana"/>
                <a:cs typeface="Verdana"/>
              </a:rPr>
              <a:t>data.</a:t>
            </a:r>
            <a:r>
              <a:rPr sz="1200" spc="-10" dirty="0">
                <a:solidFill>
                  <a:srgbClr val="006FC0"/>
                </a:solidFill>
                <a:latin typeface="Verdana"/>
                <a:cs typeface="Verdana"/>
              </a:rPr>
              <a:t> </a:t>
            </a:r>
            <a:r>
              <a:rPr sz="1200" spc="-5" dirty="0">
                <a:solidFill>
                  <a:srgbClr val="006FC0"/>
                </a:solidFill>
                <a:latin typeface="Verdana"/>
                <a:cs typeface="Verdana"/>
              </a:rPr>
              <a:t>During</a:t>
            </a:r>
            <a:r>
              <a:rPr sz="1200" spc="-15" dirty="0">
                <a:solidFill>
                  <a:srgbClr val="006FC0"/>
                </a:solidFill>
                <a:latin typeface="Verdana"/>
                <a:cs typeface="Verdana"/>
              </a:rPr>
              <a:t> </a:t>
            </a:r>
            <a:r>
              <a:rPr sz="1200" spc="-5" dirty="0">
                <a:solidFill>
                  <a:srgbClr val="006FC0"/>
                </a:solidFill>
                <a:latin typeface="Verdana"/>
                <a:cs typeface="Verdana"/>
              </a:rPr>
              <a:t>this stage,</a:t>
            </a:r>
            <a:r>
              <a:rPr sz="1200" spc="-15" dirty="0">
                <a:solidFill>
                  <a:srgbClr val="006FC0"/>
                </a:solidFill>
                <a:latin typeface="Verdana"/>
                <a:cs typeface="Verdana"/>
              </a:rPr>
              <a:t> </a:t>
            </a:r>
            <a:r>
              <a:rPr sz="1200" spc="-5" dirty="0">
                <a:solidFill>
                  <a:srgbClr val="006FC0"/>
                </a:solidFill>
                <a:latin typeface="Verdana"/>
                <a:cs typeface="Verdana"/>
              </a:rPr>
              <a:t>we </a:t>
            </a:r>
            <a:r>
              <a:rPr sz="1200" spc="-10" dirty="0">
                <a:solidFill>
                  <a:srgbClr val="006FC0"/>
                </a:solidFill>
                <a:latin typeface="Verdana"/>
                <a:cs typeface="Verdana"/>
              </a:rPr>
              <a:t>looked</a:t>
            </a:r>
            <a:r>
              <a:rPr sz="1200" spc="-40" dirty="0">
                <a:solidFill>
                  <a:srgbClr val="006FC0"/>
                </a:solidFill>
                <a:latin typeface="Verdana"/>
                <a:cs typeface="Verdana"/>
              </a:rPr>
              <a:t> </a:t>
            </a:r>
            <a:r>
              <a:rPr sz="1200" dirty="0">
                <a:solidFill>
                  <a:srgbClr val="006FC0"/>
                </a:solidFill>
                <a:latin typeface="Verdana"/>
                <a:cs typeface="Verdana"/>
              </a:rPr>
              <a:t>for</a:t>
            </a:r>
            <a:r>
              <a:rPr sz="1200" spc="-5" dirty="0">
                <a:solidFill>
                  <a:srgbClr val="006FC0"/>
                </a:solidFill>
                <a:latin typeface="Verdana"/>
                <a:cs typeface="Verdana"/>
              </a:rPr>
              <a:t> the shape </a:t>
            </a:r>
            <a:r>
              <a:rPr sz="1200" dirty="0">
                <a:solidFill>
                  <a:srgbClr val="006FC0"/>
                </a:solidFill>
                <a:latin typeface="Verdana"/>
                <a:cs typeface="Verdana"/>
              </a:rPr>
              <a:t>of</a:t>
            </a:r>
            <a:r>
              <a:rPr sz="1200" spc="-15" dirty="0">
                <a:solidFill>
                  <a:srgbClr val="006FC0"/>
                </a:solidFill>
                <a:latin typeface="Verdana"/>
                <a:cs typeface="Verdana"/>
              </a:rPr>
              <a:t> </a:t>
            </a:r>
            <a:r>
              <a:rPr sz="1200" spc="-5" dirty="0">
                <a:solidFill>
                  <a:srgbClr val="006FC0"/>
                </a:solidFill>
                <a:latin typeface="Verdana"/>
                <a:cs typeface="Verdana"/>
              </a:rPr>
              <a:t>data,</a:t>
            </a:r>
            <a:r>
              <a:rPr sz="1200" dirty="0">
                <a:solidFill>
                  <a:srgbClr val="006FC0"/>
                </a:solidFill>
                <a:latin typeface="Verdana"/>
                <a:cs typeface="Verdana"/>
              </a:rPr>
              <a:t> </a:t>
            </a:r>
            <a:r>
              <a:rPr sz="1200" spc="-5" dirty="0">
                <a:solidFill>
                  <a:srgbClr val="006FC0"/>
                </a:solidFill>
                <a:latin typeface="Verdana"/>
                <a:cs typeface="Verdana"/>
              </a:rPr>
              <a:t>data</a:t>
            </a:r>
            <a:r>
              <a:rPr sz="1200" spc="5" dirty="0">
                <a:solidFill>
                  <a:srgbClr val="006FC0"/>
                </a:solidFill>
                <a:latin typeface="Verdana"/>
                <a:cs typeface="Verdana"/>
              </a:rPr>
              <a:t> </a:t>
            </a:r>
            <a:r>
              <a:rPr sz="1200" spc="-5" dirty="0">
                <a:solidFill>
                  <a:srgbClr val="006FC0"/>
                </a:solidFill>
                <a:latin typeface="Verdana"/>
                <a:cs typeface="Verdana"/>
              </a:rPr>
              <a:t>types</a:t>
            </a:r>
            <a:r>
              <a:rPr sz="1200" spc="-15" dirty="0">
                <a:solidFill>
                  <a:srgbClr val="006FC0"/>
                </a:solidFill>
                <a:latin typeface="Verdana"/>
                <a:cs typeface="Verdana"/>
              </a:rPr>
              <a:t> </a:t>
            </a:r>
            <a:r>
              <a:rPr sz="1200" dirty="0">
                <a:solidFill>
                  <a:srgbClr val="006FC0"/>
                </a:solidFill>
                <a:latin typeface="Verdana"/>
                <a:cs typeface="Verdana"/>
              </a:rPr>
              <a:t>of</a:t>
            </a:r>
            <a:r>
              <a:rPr sz="1200" spc="-20" dirty="0">
                <a:solidFill>
                  <a:srgbClr val="006FC0"/>
                </a:solidFill>
                <a:latin typeface="Verdana"/>
                <a:cs typeface="Verdana"/>
              </a:rPr>
              <a:t> </a:t>
            </a:r>
            <a:r>
              <a:rPr sz="1200" dirty="0">
                <a:solidFill>
                  <a:srgbClr val="006FC0"/>
                </a:solidFill>
                <a:latin typeface="Verdana"/>
                <a:cs typeface="Verdana"/>
              </a:rPr>
              <a:t>each</a:t>
            </a:r>
            <a:r>
              <a:rPr sz="1200" spc="-30" dirty="0">
                <a:solidFill>
                  <a:srgbClr val="006FC0"/>
                </a:solidFill>
                <a:latin typeface="Verdana"/>
                <a:cs typeface="Verdana"/>
              </a:rPr>
              <a:t> </a:t>
            </a:r>
            <a:r>
              <a:rPr sz="1200" spc="-5" dirty="0">
                <a:solidFill>
                  <a:srgbClr val="006FC0"/>
                </a:solidFill>
                <a:latin typeface="Verdana"/>
                <a:cs typeface="Verdana"/>
              </a:rPr>
              <a:t>feature,</a:t>
            </a:r>
            <a:r>
              <a:rPr sz="1200" spc="-30" dirty="0">
                <a:solidFill>
                  <a:srgbClr val="006FC0"/>
                </a:solidFill>
                <a:latin typeface="Verdana"/>
                <a:cs typeface="Verdana"/>
              </a:rPr>
              <a:t> </a:t>
            </a:r>
            <a:r>
              <a:rPr sz="1200" spc="-5" dirty="0">
                <a:solidFill>
                  <a:srgbClr val="006FC0"/>
                </a:solidFill>
                <a:latin typeface="Verdana"/>
                <a:cs typeface="Verdana"/>
              </a:rPr>
              <a:t>statistical</a:t>
            </a:r>
            <a:r>
              <a:rPr sz="1200" spc="-25" dirty="0">
                <a:solidFill>
                  <a:srgbClr val="006FC0"/>
                </a:solidFill>
                <a:latin typeface="Verdana"/>
                <a:cs typeface="Verdana"/>
              </a:rPr>
              <a:t> </a:t>
            </a:r>
            <a:r>
              <a:rPr sz="1200" spc="-5" dirty="0">
                <a:solidFill>
                  <a:srgbClr val="006FC0"/>
                </a:solidFill>
                <a:latin typeface="Verdana"/>
                <a:cs typeface="Verdana"/>
              </a:rPr>
              <a:t>summary</a:t>
            </a:r>
            <a:r>
              <a:rPr sz="1200" spc="-20" dirty="0">
                <a:solidFill>
                  <a:srgbClr val="006FC0"/>
                </a:solidFill>
                <a:latin typeface="Verdana"/>
                <a:cs typeface="Verdana"/>
              </a:rPr>
              <a:t> </a:t>
            </a:r>
            <a:r>
              <a:rPr sz="1200" spc="-5" dirty="0">
                <a:solidFill>
                  <a:srgbClr val="006FC0"/>
                </a:solidFill>
                <a:latin typeface="Verdana"/>
                <a:cs typeface="Verdana"/>
              </a:rPr>
              <a:t>etc.</a:t>
            </a:r>
            <a:endParaRPr sz="1200" dirty="0">
              <a:latin typeface="Verdana"/>
              <a:cs typeface="Verdana"/>
            </a:endParaRPr>
          </a:p>
          <a:p>
            <a:pPr>
              <a:lnSpc>
                <a:spcPct val="100000"/>
              </a:lnSpc>
              <a:buClr>
                <a:srgbClr val="CC0000"/>
              </a:buClr>
              <a:buFont typeface="Verdana"/>
              <a:buAutoNum type="arabicPeriod"/>
            </a:pPr>
            <a:endParaRPr sz="1400" dirty="0">
              <a:latin typeface="Verdana"/>
              <a:cs typeface="Verdana"/>
            </a:endParaRPr>
          </a:p>
          <a:p>
            <a:pPr marL="376555" marR="226060" indent="-364490">
              <a:lnSpc>
                <a:spcPct val="100000"/>
              </a:lnSpc>
              <a:spcBef>
                <a:spcPts val="1130"/>
              </a:spcBef>
              <a:buSzPct val="83333"/>
              <a:buAutoNum type="arabicPeriod"/>
              <a:tabLst>
                <a:tab pos="376555" algn="l"/>
                <a:tab pos="377190" algn="l"/>
              </a:tabLst>
            </a:pPr>
            <a:r>
              <a:rPr sz="1200" b="1" spc="-5" dirty="0">
                <a:solidFill>
                  <a:srgbClr val="CC0000"/>
                </a:solidFill>
                <a:latin typeface="Verdana"/>
                <a:cs typeface="Verdana"/>
              </a:rPr>
              <a:t>EDA: </a:t>
            </a:r>
            <a:r>
              <a:rPr sz="1200" dirty="0">
                <a:solidFill>
                  <a:srgbClr val="006FC0"/>
                </a:solidFill>
                <a:latin typeface="Verdana"/>
                <a:cs typeface="Verdana"/>
              </a:rPr>
              <a:t>EDA or </a:t>
            </a:r>
            <a:r>
              <a:rPr sz="1200" spc="-10" dirty="0">
                <a:solidFill>
                  <a:srgbClr val="006FC0"/>
                </a:solidFill>
                <a:latin typeface="Verdana"/>
                <a:cs typeface="Verdana"/>
              </a:rPr>
              <a:t>Exploratory </a:t>
            </a:r>
            <a:r>
              <a:rPr sz="1200" spc="-5" dirty="0">
                <a:solidFill>
                  <a:srgbClr val="006FC0"/>
                </a:solidFill>
                <a:latin typeface="Verdana"/>
                <a:cs typeface="Verdana"/>
              </a:rPr>
              <a:t>Data Analysis is the </a:t>
            </a:r>
            <a:r>
              <a:rPr sz="1200" spc="-5" dirty="0" smtClean="0">
                <a:solidFill>
                  <a:srgbClr val="006FC0"/>
                </a:solidFill>
                <a:latin typeface="Verdana"/>
                <a:cs typeface="Verdana"/>
              </a:rPr>
              <a:t>serious </a:t>
            </a:r>
            <a:r>
              <a:rPr sz="1200" spc="-5" dirty="0">
                <a:solidFill>
                  <a:srgbClr val="006FC0"/>
                </a:solidFill>
                <a:latin typeface="Verdana"/>
                <a:cs typeface="Verdana"/>
              </a:rPr>
              <a:t>process </a:t>
            </a:r>
            <a:r>
              <a:rPr sz="1200" dirty="0">
                <a:solidFill>
                  <a:srgbClr val="006FC0"/>
                </a:solidFill>
                <a:latin typeface="Verdana"/>
                <a:cs typeface="Verdana"/>
              </a:rPr>
              <a:t>of </a:t>
            </a:r>
            <a:r>
              <a:rPr sz="1200" spc="-5" dirty="0">
                <a:solidFill>
                  <a:srgbClr val="006FC0"/>
                </a:solidFill>
                <a:latin typeface="Verdana"/>
                <a:cs typeface="Verdana"/>
              </a:rPr>
              <a:t>performing the </a:t>
            </a:r>
            <a:r>
              <a:rPr lang="en-US" sz="1200" spc="-10" dirty="0" smtClean="0">
                <a:solidFill>
                  <a:srgbClr val="006FC0"/>
                </a:solidFill>
                <a:latin typeface="Verdana"/>
                <a:cs typeface="Verdana"/>
              </a:rPr>
              <a:t>first</a:t>
            </a:r>
            <a:r>
              <a:rPr sz="1200" spc="-10" dirty="0" smtClean="0">
                <a:solidFill>
                  <a:srgbClr val="006FC0"/>
                </a:solidFill>
                <a:latin typeface="Verdana"/>
                <a:cs typeface="Verdana"/>
              </a:rPr>
              <a:t> </a:t>
            </a:r>
            <a:r>
              <a:rPr sz="1200" spc="-10" dirty="0">
                <a:solidFill>
                  <a:srgbClr val="006FC0"/>
                </a:solidFill>
                <a:latin typeface="Verdana"/>
                <a:cs typeface="Verdana"/>
              </a:rPr>
              <a:t>investigation</a:t>
            </a:r>
            <a:r>
              <a:rPr sz="1200" spc="-5" dirty="0">
                <a:solidFill>
                  <a:srgbClr val="006FC0"/>
                </a:solidFill>
                <a:latin typeface="Verdana"/>
                <a:cs typeface="Verdana"/>
              </a:rPr>
              <a:t> </a:t>
            </a:r>
            <a:r>
              <a:rPr sz="1200" dirty="0">
                <a:solidFill>
                  <a:srgbClr val="006FC0"/>
                </a:solidFill>
                <a:latin typeface="Verdana"/>
                <a:cs typeface="Verdana"/>
              </a:rPr>
              <a:t>on </a:t>
            </a:r>
            <a:r>
              <a:rPr sz="1200" spc="-5" dirty="0">
                <a:solidFill>
                  <a:srgbClr val="006FC0"/>
                </a:solidFill>
                <a:latin typeface="Verdana"/>
                <a:cs typeface="Verdana"/>
              </a:rPr>
              <a:t>the </a:t>
            </a:r>
            <a:r>
              <a:rPr sz="1200" spc="-409" dirty="0">
                <a:solidFill>
                  <a:srgbClr val="006FC0"/>
                </a:solidFill>
                <a:latin typeface="Verdana"/>
                <a:cs typeface="Verdana"/>
              </a:rPr>
              <a:t> </a:t>
            </a:r>
            <a:r>
              <a:rPr sz="1200" spc="-5" dirty="0">
                <a:solidFill>
                  <a:srgbClr val="006FC0"/>
                </a:solidFill>
                <a:latin typeface="Verdana"/>
                <a:cs typeface="Verdana"/>
              </a:rPr>
              <a:t>data. </a:t>
            </a:r>
            <a:r>
              <a:rPr sz="1200" spc="-10" dirty="0">
                <a:solidFill>
                  <a:srgbClr val="006FC0"/>
                </a:solidFill>
                <a:latin typeface="Verdana"/>
                <a:cs typeface="Verdana"/>
              </a:rPr>
              <a:t>So, </a:t>
            </a:r>
            <a:r>
              <a:rPr sz="1200" spc="-5" dirty="0">
                <a:solidFill>
                  <a:srgbClr val="006FC0"/>
                </a:solidFill>
                <a:latin typeface="Verdana"/>
                <a:cs typeface="Verdana"/>
              </a:rPr>
              <a:t>through this we </a:t>
            </a:r>
            <a:r>
              <a:rPr sz="1200" spc="-10" dirty="0">
                <a:solidFill>
                  <a:srgbClr val="006FC0"/>
                </a:solidFill>
                <a:latin typeface="Verdana"/>
                <a:cs typeface="Verdana"/>
              </a:rPr>
              <a:t>have </a:t>
            </a:r>
            <a:r>
              <a:rPr sz="1200" spc="-5" dirty="0" smtClean="0">
                <a:solidFill>
                  <a:srgbClr val="006FC0"/>
                </a:solidFill>
                <a:latin typeface="Verdana"/>
                <a:cs typeface="Verdana"/>
              </a:rPr>
              <a:t>detected </a:t>
            </a:r>
            <a:r>
              <a:rPr sz="1200" spc="-5" dirty="0">
                <a:solidFill>
                  <a:srgbClr val="006FC0"/>
                </a:solidFill>
                <a:latin typeface="Verdana"/>
                <a:cs typeface="Verdana"/>
              </a:rPr>
              <a:t>certain trends and dependencies and </a:t>
            </a:r>
            <a:r>
              <a:rPr sz="1200" spc="-10" dirty="0">
                <a:solidFill>
                  <a:srgbClr val="006FC0"/>
                </a:solidFill>
                <a:latin typeface="Verdana"/>
                <a:cs typeface="Verdana"/>
              </a:rPr>
              <a:t>drawn </a:t>
            </a:r>
            <a:r>
              <a:rPr sz="1200" spc="-5" dirty="0">
                <a:solidFill>
                  <a:srgbClr val="006FC0"/>
                </a:solidFill>
                <a:latin typeface="Verdana"/>
                <a:cs typeface="Verdana"/>
              </a:rPr>
              <a:t>certain conclusions </a:t>
            </a:r>
            <a:r>
              <a:rPr sz="1200" dirty="0">
                <a:solidFill>
                  <a:srgbClr val="006FC0"/>
                </a:solidFill>
                <a:latin typeface="Verdana"/>
                <a:cs typeface="Verdana"/>
              </a:rPr>
              <a:t> from</a:t>
            </a:r>
            <a:r>
              <a:rPr sz="1200" spc="-30" dirty="0">
                <a:solidFill>
                  <a:srgbClr val="006FC0"/>
                </a:solidFill>
                <a:latin typeface="Verdana"/>
                <a:cs typeface="Verdana"/>
              </a:rPr>
              <a:t> </a:t>
            </a:r>
            <a:r>
              <a:rPr sz="1200" spc="-5" dirty="0">
                <a:solidFill>
                  <a:srgbClr val="006FC0"/>
                </a:solidFill>
                <a:latin typeface="Verdana"/>
                <a:cs typeface="Verdana"/>
              </a:rPr>
              <a:t>the</a:t>
            </a:r>
            <a:r>
              <a:rPr sz="1200" spc="-10" dirty="0">
                <a:solidFill>
                  <a:srgbClr val="006FC0"/>
                </a:solidFill>
                <a:latin typeface="Verdana"/>
                <a:cs typeface="Verdana"/>
              </a:rPr>
              <a:t> </a:t>
            </a:r>
            <a:r>
              <a:rPr sz="1200" spc="-5" dirty="0">
                <a:solidFill>
                  <a:srgbClr val="006FC0"/>
                </a:solidFill>
                <a:latin typeface="Verdana"/>
                <a:cs typeface="Verdana"/>
              </a:rPr>
              <a:t>dataset</a:t>
            </a:r>
            <a:r>
              <a:rPr sz="1200" spc="-20" dirty="0">
                <a:solidFill>
                  <a:srgbClr val="006FC0"/>
                </a:solidFill>
                <a:latin typeface="Verdana"/>
                <a:cs typeface="Verdana"/>
              </a:rPr>
              <a:t> </a:t>
            </a:r>
            <a:r>
              <a:rPr sz="1200" spc="-5" dirty="0">
                <a:solidFill>
                  <a:srgbClr val="006FC0"/>
                </a:solidFill>
                <a:latin typeface="Verdana"/>
                <a:cs typeface="Verdana"/>
              </a:rPr>
              <a:t>that</a:t>
            </a:r>
            <a:r>
              <a:rPr sz="1200" dirty="0">
                <a:solidFill>
                  <a:srgbClr val="006FC0"/>
                </a:solidFill>
                <a:latin typeface="Verdana"/>
                <a:cs typeface="Verdana"/>
              </a:rPr>
              <a:t> </a:t>
            </a:r>
            <a:r>
              <a:rPr sz="1200" spc="-5" dirty="0">
                <a:solidFill>
                  <a:srgbClr val="006FC0"/>
                </a:solidFill>
                <a:latin typeface="Verdana"/>
                <a:cs typeface="Verdana"/>
              </a:rPr>
              <a:t>will</a:t>
            </a:r>
            <a:r>
              <a:rPr sz="1200" spc="-35" dirty="0">
                <a:solidFill>
                  <a:srgbClr val="006FC0"/>
                </a:solidFill>
                <a:latin typeface="Verdana"/>
                <a:cs typeface="Verdana"/>
              </a:rPr>
              <a:t> </a:t>
            </a:r>
            <a:r>
              <a:rPr sz="1200" spc="-5" dirty="0">
                <a:solidFill>
                  <a:srgbClr val="006FC0"/>
                </a:solidFill>
                <a:latin typeface="Verdana"/>
                <a:cs typeface="Verdana"/>
              </a:rPr>
              <a:t>be</a:t>
            </a:r>
            <a:r>
              <a:rPr sz="1200" spc="-10" dirty="0">
                <a:solidFill>
                  <a:srgbClr val="006FC0"/>
                </a:solidFill>
                <a:latin typeface="Verdana"/>
                <a:cs typeface="Verdana"/>
              </a:rPr>
              <a:t> </a:t>
            </a:r>
            <a:r>
              <a:rPr sz="1200" spc="-5" dirty="0" smtClean="0">
                <a:solidFill>
                  <a:srgbClr val="006FC0"/>
                </a:solidFill>
                <a:latin typeface="Verdana"/>
                <a:cs typeface="Verdana"/>
              </a:rPr>
              <a:t>valuable</a:t>
            </a:r>
            <a:r>
              <a:rPr sz="1200" spc="-20" dirty="0" smtClean="0">
                <a:solidFill>
                  <a:srgbClr val="006FC0"/>
                </a:solidFill>
                <a:latin typeface="Verdana"/>
                <a:cs typeface="Verdana"/>
              </a:rPr>
              <a:t> </a:t>
            </a:r>
            <a:r>
              <a:rPr sz="1200" dirty="0">
                <a:solidFill>
                  <a:srgbClr val="006FC0"/>
                </a:solidFill>
                <a:latin typeface="Verdana"/>
                <a:cs typeface="Verdana"/>
              </a:rPr>
              <a:t>for</a:t>
            </a:r>
            <a:r>
              <a:rPr sz="1200" spc="-25" dirty="0">
                <a:solidFill>
                  <a:srgbClr val="006FC0"/>
                </a:solidFill>
                <a:latin typeface="Verdana"/>
                <a:cs typeface="Verdana"/>
              </a:rPr>
              <a:t> </a:t>
            </a:r>
            <a:r>
              <a:rPr sz="1200" spc="-5" dirty="0">
                <a:solidFill>
                  <a:srgbClr val="006FC0"/>
                </a:solidFill>
                <a:latin typeface="Verdana"/>
                <a:cs typeface="Verdana"/>
              </a:rPr>
              <a:t>further</a:t>
            </a:r>
            <a:r>
              <a:rPr sz="1200" spc="-25" dirty="0">
                <a:solidFill>
                  <a:srgbClr val="006FC0"/>
                </a:solidFill>
                <a:latin typeface="Verdana"/>
                <a:cs typeface="Verdana"/>
              </a:rPr>
              <a:t> </a:t>
            </a:r>
            <a:r>
              <a:rPr sz="1200" spc="-5" dirty="0">
                <a:solidFill>
                  <a:srgbClr val="006FC0"/>
                </a:solidFill>
                <a:latin typeface="Verdana"/>
                <a:cs typeface="Verdana"/>
              </a:rPr>
              <a:t>processing.</a:t>
            </a:r>
            <a:endParaRPr sz="1200" dirty="0">
              <a:latin typeface="Verdana"/>
              <a:cs typeface="Verdana"/>
            </a:endParaRPr>
          </a:p>
          <a:p>
            <a:pPr>
              <a:lnSpc>
                <a:spcPct val="100000"/>
              </a:lnSpc>
              <a:spcBef>
                <a:spcPts val="45"/>
              </a:spcBef>
              <a:buClr>
                <a:srgbClr val="CC0000"/>
              </a:buClr>
              <a:buFont typeface="Verdana"/>
              <a:buAutoNum type="arabicPeriod"/>
            </a:pPr>
            <a:endParaRPr sz="1150" dirty="0">
              <a:latin typeface="Verdana"/>
              <a:cs typeface="Verdana"/>
            </a:endParaRPr>
          </a:p>
          <a:p>
            <a:pPr marL="376555" marR="429259" indent="-364490">
              <a:lnSpc>
                <a:spcPct val="100000"/>
              </a:lnSpc>
              <a:buSzPct val="83333"/>
              <a:buAutoNum type="arabicPeriod"/>
              <a:tabLst>
                <a:tab pos="376555" algn="l"/>
                <a:tab pos="377190" algn="l"/>
              </a:tabLst>
            </a:pPr>
            <a:r>
              <a:rPr sz="1200" b="1" spc="-5" dirty="0">
                <a:solidFill>
                  <a:srgbClr val="CC0000"/>
                </a:solidFill>
                <a:latin typeface="Verdana"/>
                <a:cs typeface="Verdana"/>
              </a:rPr>
              <a:t>Data Cleaning: </a:t>
            </a:r>
            <a:r>
              <a:rPr sz="1200" spc="-5" dirty="0">
                <a:solidFill>
                  <a:srgbClr val="006FC0"/>
                </a:solidFill>
                <a:latin typeface="Verdana"/>
                <a:cs typeface="Verdana"/>
              </a:rPr>
              <a:t>Checked </a:t>
            </a:r>
            <a:r>
              <a:rPr sz="1200" spc="-5" dirty="0" smtClean="0">
                <a:solidFill>
                  <a:srgbClr val="006FC0"/>
                </a:solidFill>
                <a:latin typeface="Verdana"/>
                <a:cs typeface="Verdana"/>
              </a:rPr>
              <a:t>duplicated</a:t>
            </a:r>
            <a:r>
              <a:rPr lang="en-US" sz="1200" spc="-5" dirty="0" smtClean="0">
                <a:solidFill>
                  <a:srgbClr val="006FC0"/>
                </a:solidFill>
                <a:latin typeface="Verdana"/>
                <a:cs typeface="Verdana"/>
              </a:rPr>
              <a:t> and null</a:t>
            </a:r>
            <a:r>
              <a:rPr sz="1200" spc="-5" dirty="0" smtClean="0">
                <a:solidFill>
                  <a:srgbClr val="006FC0"/>
                </a:solidFill>
                <a:latin typeface="Verdana"/>
                <a:cs typeface="Verdana"/>
              </a:rPr>
              <a:t> </a:t>
            </a:r>
            <a:r>
              <a:rPr sz="1200" spc="-10" dirty="0">
                <a:solidFill>
                  <a:srgbClr val="006FC0"/>
                </a:solidFill>
                <a:latin typeface="Verdana"/>
                <a:cs typeface="Verdana"/>
              </a:rPr>
              <a:t>values </a:t>
            </a:r>
            <a:r>
              <a:rPr sz="1200" dirty="0">
                <a:solidFill>
                  <a:srgbClr val="006FC0"/>
                </a:solidFill>
                <a:latin typeface="Verdana"/>
                <a:cs typeface="Verdana"/>
              </a:rPr>
              <a:t>present </a:t>
            </a:r>
            <a:r>
              <a:rPr sz="1200" spc="-5" dirty="0">
                <a:solidFill>
                  <a:srgbClr val="006FC0"/>
                </a:solidFill>
                <a:latin typeface="Verdana"/>
                <a:cs typeface="Verdana"/>
              </a:rPr>
              <a:t>in the dataset. After that </a:t>
            </a:r>
            <a:r>
              <a:rPr sz="1200" dirty="0">
                <a:solidFill>
                  <a:srgbClr val="006FC0"/>
                </a:solidFill>
                <a:latin typeface="Verdana"/>
                <a:cs typeface="Verdana"/>
              </a:rPr>
              <a:t>comes </a:t>
            </a:r>
            <a:r>
              <a:rPr lang="en-US" sz="1200" dirty="0" smtClean="0">
                <a:solidFill>
                  <a:srgbClr val="006FC0"/>
                </a:solidFill>
                <a:latin typeface="Verdana"/>
                <a:cs typeface="Verdana"/>
              </a:rPr>
              <a:t>to </a:t>
            </a:r>
            <a:r>
              <a:rPr sz="1200" spc="-5" dirty="0" smtClean="0">
                <a:solidFill>
                  <a:srgbClr val="006FC0"/>
                </a:solidFill>
                <a:latin typeface="Verdana"/>
                <a:cs typeface="Verdana"/>
              </a:rPr>
              <a:t>the </a:t>
            </a:r>
            <a:r>
              <a:rPr sz="1200" dirty="0" smtClean="0">
                <a:solidFill>
                  <a:srgbClr val="006FC0"/>
                </a:solidFill>
                <a:latin typeface="Verdana"/>
                <a:cs typeface="Verdana"/>
              </a:rPr>
              <a:t> </a:t>
            </a:r>
            <a:r>
              <a:rPr sz="1200" spc="-5" dirty="0">
                <a:solidFill>
                  <a:srgbClr val="006FC0"/>
                </a:solidFill>
                <a:latin typeface="Verdana"/>
                <a:cs typeface="Verdana"/>
              </a:rPr>
              <a:t>outlier</a:t>
            </a:r>
            <a:r>
              <a:rPr sz="1200" spc="-30" dirty="0">
                <a:solidFill>
                  <a:srgbClr val="006FC0"/>
                </a:solidFill>
                <a:latin typeface="Verdana"/>
                <a:cs typeface="Verdana"/>
              </a:rPr>
              <a:t> </a:t>
            </a:r>
            <a:r>
              <a:rPr sz="1200" spc="-5" dirty="0">
                <a:solidFill>
                  <a:srgbClr val="006FC0"/>
                </a:solidFill>
                <a:latin typeface="Verdana"/>
                <a:cs typeface="Verdana"/>
              </a:rPr>
              <a:t>detection</a:t>
            </a:r>
            <a:r>
              <a:rPr sz="1200" spc="-45" dirty="0">
                <a:solidFill>
                  <a:srgbClr val="006FC0"/>
                </a:solidFill>
                <a:latin typeface="Verdana"/>
                <a:cs typeface="Verdana"/>
              </a:rPr>
              <a:t> </a:t>
            </a:r>
            <a:r>
              <a:rPr sz="1200" spc="-5" dirty="0">
                <a:solidFill>
                  <a:srgbClr val="006FC0"/>
                </a:solidFill>
                <a:latin typeface="Verdana"/>
                <a:cs typeface="Verdana"/>
              </a:rPr>
              <a:t>and</a:t>
            </a:r>
            <a:r>
              <a:rPr sz="1200" dirty="0">
                <a:solidFill>
                  <a:srgbClr val="006FC0"/>
                </a:solidFill>
                <a:latin typeface="Verdana"/>
                <a:cs typeface="Verdana"/>
              </a:rPr>
              <a:t> </a:t>
            </a:r>
            <a:r>
              <a:rPr sz="1200" spc="-5" dirty="0">
                <a:solidFill>
                  <a:srgbClr val="006FC0"/>
                </a:solidFill>
                <a:latin typeface="Verdana"/>
                <a:cs typeface="Verdana"/>
              </a:rPr>
              <a:t>treatment.</a:t>
            </a:r>
            <a:r>
              <a:rPr sz="1200" spc="-40" dirty="0">
                <a:solidFill>
                  <a:srgbClr val="006FC0"/>
                </a:solidFill>
                <a:latin typeface="Verdana"/>
                <a:cs typeface="Verdana"/>
              </a:rPr>
              <a:t> </a:t>
            </a:r>
            <a:r>
              <a:rPr sz="1200" spc="-10" dirty="0">
                <a:solidFill>
                  <a:srgbClr val="006FC0"/>
                </a:solidFill>
                <a:latin typeface="Verdana"/>
                <a:cs typeface="Verdana"/>
              </a:rPr>
              <a:t>For</a:t>
            </a:r>
            <a:r>
              <a:rPr sz="1200" spc="-20" dirty="0">
                <a:solidFill>
                  <a:srgbClr val="006FC0"/>
                </a:solidFill>
                <a:latin typeface="Verdana"/>
                <a:cs typeface="Verdana"/>
              </a:rPr>
              <a:t> </a:t>
            </a:r>
            <a:r>
              <a:rPr sz="1200" spc="-5" dirty="0">
                <a:solidFill>
                  <a:srgbClr val="006FC0"/>
                </a:solidFill>
                <a:latin typeface="Verdana"/>
                <a:cs typeface="Verdana"/>
              </a:rPr>
              <a:t>the null</a:t>
            </a:r>
            <a:r>
              <a:rPr sz="1200" dirty="0">
                <a:solidFill>
                  <a:srgbClr val="006FC0"/>
                </a:solidFill>
                <a:latin typeface="Verdana"/>
                <a:cs typeface="Verdana"/>
              </a:rPr>
              <a:t> </a:t>
            </a:r>
            <a:r>
              <a:rPr sz="1200" spc="-10" dirty="0">
                <a:solidFill>
                  <a:srgbClr val="006FC0"/>
                </a:solidFill>
                <a:latin typeface="Verdana"/>
                <a:cs typeface="Verdana"/>
              </a:rPr>
              <a:t>values</a:t>
            </a:r>
            <a:r>
              <a:rPr sz="1200" spc="-25" dirty="0">
                <a:solidFill>
                  <a:srgbClr val="006FC0"/>
                </a:solidFill>
                <a:latin typeface="Verdana"/>
                <a:cs typeface="Verdana"/>
              </a:rPr>
              <a:t> </a:t>
            </a:r>
            <a:r>
              <a:rPr sz="1200" spc="-10" dirty="0">
                <a:solidFill>
                  <a:srgbClr val="006FC0"/>
                </a:solidFill>
                <a:latin typeface="Verdana"/>
                <a:cs typeface="Verdana"/>
              </a:rPr>
              <a:t>imputation</a:t>
            </a:r>
            <a:r>
              <a:rPr sz="1200" spc="-20" dirty="0">
                <a:solidFill>
                  <a:srgbClr val="006FC0"/>
                </a:solidFill>
                <a:latin typeface="Verdana"/>
                <a:cs typeface="Verdana"/>
              </a:rPr>
              <a:t> </a:t>
            </a:r>
            <a:r>
              <a:rPr sz="1200" spc="-5" dirty="0">
                <a:solidFill>
                  <a:srgbClr val="006FC0"/>
                </a:solidFill>
                <a:latin typeface="Verdana"/>
                <a:cs typeface="Verdana"/>
              </a:rPr>
              <a:t>we</a:t>
            </a:r>
            <a:r>
              <a:rPr sz="1200" spc="-20" dirty="0">
                <a:solidFill>
                  <a:srgbClr val="006FC0"/>
                </a:solidFill>
                <a:latin typeface="Verdana"/>
                <a:cs typeface="Verdana"/>
              </a:rPr>
              <a:t> </a:t>
            </a:r>
            <a:r>
              <a:rPr sz="1200" spc="-5" dirty="0">
                <a:solidFill>
                  <a:srgbClr val="006FC0"/>
                </a:solidFill>
                <a:latin typeface="Verdana"/>
                <a:cs typeface="Verdana"/>
              </a:rPr>
              <a:t>simply</a:t>
            </a:r>
            <a:r>
              <a:rPr sz="1200" spc="-20" dirty="0">
                <a:solidFill>
                  <a:srgbClr val="006FC0"/>
                </a:solidFill>
                <a:latin typeface="Verdana"/>
                <a:cs typeface="Verdana"/>
              </a:rPr>
              <a:t> </a:t>
            </a:r>
            <a:r>
              <a:rPr sz="1200" spc="-5" dirty="0">
                <a:solidFill>
                  <a:srgbClr val="006FC0"/>
                </a:solidFill>
                <a:latin typeface="Verdana"/>
                <a:cs typeface="Verdana"/>
              </a:rPr>
              <a:t>replace</a:t>
            </a:r>
            <a:r>
              <a:rPr sz="1200" spc="-30" dirty="0">
                <a:solidFill>
                  <a:srgbClr val="006FC0"/>
                </a:solidFill>
                <a:latin typeface="Verdana"/>
                <a:cs typeface="Verdana"/>
              </a:rPr>
              <a:t> </a:t>
            </a:r>
            <a:r>
              <a:rPr sz="1200" spc="-5" dirty="0">
                <a:solidFill>
                  <a:srgbClr val="006FC0"/>
                </a:solidFill>
                <a:latin typeface="Verdana"/>
                <a:cs typeface="Verdana"/>
              </a:rPr>
              <a:t>with</a:t>
            </a:r>
            <a:r>
              <a:rPr sz="1200" spc="-10" dirty="0">
                <a:solidFill>
                  <a:srgbClr val="006FC0"/>
                </a:solidFill>
                <a:latin typeface="Verdana"/>
                <a:cs typeface="Verdana"/>
              </a:rPr>
              <a:t> </a:t>
            </a:r>
            <a:r>
              <a:rPr sz="1200" spc="-5" dirty="0">
                <a:solidFill>
                  <a:srgbClr val="006FC0"/>
                </a:solidFill>
                <a:latin typeface="Verdana"/>
                <a:cs typeface="Verdana"/>
              </a:rPr>
              <a:t>empty</a:t>
            </a:r>
            <a:r>
              <a:rPr sz="1200" spc="-15" dirty="0">
                <a:solidFill>
                  <a:srgbClr val="006FC0"/>
                </a:solidFill>
                <a:latin typeface="Verdana"/>
                <a:cs typeface="Verdana"/>
              </a:rPr>
              <a:t> </a:t>
            </a:r>
            <a:r>
              <a:rPr sz="1200" spc="-5" dirty="0">
                <a:solidFill>
                  <a:srgbClr val="006FC0"/>
                </a:solidFill>
                <a:latin typeface="Verdana"/>
                <a:cs typeface="Verdana"/>
              </a:rPr>
              <a:t>string</a:t>
            </a:r>
            <a:r>
              <a:rPr sz="1200" spc="-15" dirty="0">
                <a:solidFill>
                  <a:srgbClr val="006FC0"/>
                </a:solidFill>
                <a:latin typeface="Verdana"/>
                <a:cs typeface="Verdana"/>
              </a:rPr>
              <a:t> </a:t>
            </a:r>
            <a:r>
              <a:rPr sz="1200" spc="-30" dirty="0" smtClean="0">
                <a:solidFill>
                  <a:srgbClr val="006FC0"/>
                </a:solidFill>
                <a:latin typeface="Verdana"/>
                <a:cs typeface="Verdana"/>
              </a:rPr>
              <a:t> </a:t>
            </a:r>
            <a:r>
              <a:rPr sz="1200" spc="-5" dirty="0">
                <a:solidFill>
                  <a:srgbClr val="006FC0"/>
                </a:solidFill>
                <a:latin typeface="Verdana"/>
                <a:cs typeface="Verdana"/>
              </a:rPr>
              <a:t>then analyze</a:t>
            </a:r>
            <a:r>
              <a:rPr sz="1200" spc="-35" dirty="0">
                <a:solidFill>
                  <a:srgbClr val="006FC0"/>
                </a:solidFill>
                <a:latin typeface="Verdana"/>
                <a:cs typeface="Verdana"/>
              </a:rPr>
              <a:t> </a:t>
            </a:r>
            <a:r>
              <a:rPr sz="1200" spc="-5" dirty="0">
                <a:solidFill>
                  <a:srgbClr val="006FC0"/>
                </a:solidFill>
                <a:latin typeface="Verdana"/>
                <a:cs typeface="Verdana"/>
              </a:rPr>
              <a:t>outlier</a:t>
            </a:r>
            <a:r>
              <a:rPr sz="1200" spc="-35" dirty="0">
                <a:solidFill>
                  <a:srgbClr val="006FC0"/>
                </a:solidFill>
                <a:latin typeface="Verdana"/>
                <a:cs typeface="Verdana"/>
              </a:rPr>
              <a:t> </a:t>
            </a:r>
            <a:r>
              <a:rPr sz="1200" spc="-5" dirty="0">
                <a:solidFill>
                  <a:srgbClr val="006FC0"/>
                </a:solidFill>
                <a:latin typeface="Verdana"/>
                <a:cs typeface="Verdana"/>
              </a:rPr>
              <a:t>and handling.</a:t>
            </a:r>
            <a:endParaRPr sz="1200" dirty="0">
              <a:latin typeface="Verdana"/>
              <a:cs typeface="Verdana"/>
            </a:endParaRPr>
          </a:p>
          <a:p>
            <a:pPr>
              <a:lnSpc>
                <a:spcPct val="100000"/>
              </a:lnSpc>
              <a:spcBef>
                <a:spcPts val="45"/>
              </a:spcBef>
              <a:buClr>
                <a:srgbClr val="CC0000"/>
              </a:buClr>
              <a:buFont typeface="Verdana"/>
              <a:buAutoNum type="arabicPeriod"/>
            </a:pPr>
            <a:endParaRPr sz="1150" dirty="0">
              <a:latin typeface="Verdana"/>
              <a:cs typeface="Verdana"/>
            </a:endParaRPr>
          </a:p>
          <a:p>
            <a:pPr marL="376555" marR="233045" indent="-364490">
              <a:lnSpc>
                <a:spcPct val="100000"/>
              </a:lnSpc>
              <a:buSzPct val="83333"/>
              <a:buAutoNum type="arabicPeriod"/>
              <a:tabLst>
                <a:tab pos="376555" algn="l"/>
                <a:tab pos="377190" algn="l"/>
              </a:tabLst>
            </a:pPr>
            <a:r>
              <a:rPr sz="1200" b="1" spc="-5" dirty="0">
                <a:solidFill>
                  <a:srgbClr val="CC0000"/>
                </a:solidFill>
                <a:latin typeface="Verdana"/>
                <a:cs typeface="Verdana"/>
              </a:rPr>
              <a:t>Textual Data Preprocessing: </a:t>
            </a:r>
            <a:r>
              <a:rPr sz="1200" spc="-5" dirty="0">
                <a:solidFill>
                  <a:srgbClr val="006FC0"/>
                </a:solidFill>
                <a:latin typeface="Verdana"/>
                <a:cs typeface="Verdana"/>
              </a:rPr>
              <a:t>During this stage, cluster the data based </a:t>
            </a:r>
            <a:r>
              <a:rPr sz="1200" dirty="0">
                <a:solidFill>
                  <a:srgbClr val="006FC0"/>
                </a:solidFill>
                <a:latin typeface="Verdana"/>
                <a:cs typeface="Verdana"/>
              </a:rPr>
              <a:t>on </a:t>
            </a:r>
            <a:r>
              <a:rPr sz="1200" spc="-5" dirty="0">
                <a:solidFill>
                  <a:srgbClr val="006FC0"/>
                </a:solidFill>
                <a:latin typeface="Verdana"/>
                <a:cs typeface="Verdana"/>
              </a:rPr>
              <a:t>the attributes: </a:t>
            </a:r>
            <a:r>
              <a:rPr sz="1200" spc="-25" dirty="0">
                <a:solidFill>
                  <a:srgbClr val="006FC0"/>
                </a:solidFill>
                <a:latin typeface="Verdana"/>
                <a:cs typeface="Verdana"/>
              </a:rPr>
              <a:t>director, </a:t>
            </a:r>
            <a:r>
              <a:rPr sz="1200" spc="-5" dirty="0">
                <a:solidFill>
                  <a:srgbClr val="006FC0"/>
                </a:solidFill>
                <a:latin typeface="Verdana"/>
                <a:cs typeface="Verdana"/>
              </a:rPr>
              <a:t>cast, </a:t>
            </a:r>
            <a:r>
              <a:rPr sz="1200" dirty="0">
                <a:solidFill>
                  <a:srgbClr val="006FC0"/>
                </a:solidFill>
                <a:latin typeface="Verdana"/>
                <a:cs typeface="Verdana"/>
              </a:rPr>
              <a:t> </a:t>
            </a:r>
            <a:r>
              <a:rPr sz="1200" spc="-15" dirty="0">
                <a:solidFill>
                  <a:srgbClr val="006FC0"/>
                </a:solidFill>
                <a:latin typeface="Verdana"/>
                <a:cs typeface="Verdana"/>
              </a:rPr>
              <a:t>country, </a:t>
            </a:r>
            <a:r>
              <a:rPr sz="1200" spc="-5" dirty="0">
                <a:solidFill>
                  <a:srgbClr val="006FC0"/>
                </a:solidFill>
                <a:latin typeface="Verdana"/>
                <a:cs typeface="Verdana"/>
              </a:rPr>
              <a:t>genre, </a:t>
            </a:r>
            <a:r>
              <a:rPr sz="1200" spc="-10" dirty="0">
                <a:solidFill>
                  <a:srgbClr val="006FC0"/>
                </a:solidFill>
                <a:latin typeface="Verdana"/>
                <a:cs typeface="Verdana"/>
              </a:rPr>
              <a:t>rating </a:t>
            </a:r>
            <a:r>
              <a:rPr sz="1200" spc="-5" dirty="0">
                <a:solidFill>
                  <a:srgbClr val="006FC0"/>
                </a:solidFill>
                <a:latin typeface="Verdana"/>
                <a:cs typeface="Verdana"/>
              </a:rPr>
              <a:t>and description. Data </a:t>
            </a:r>
            <a:r>
              <a:rPr sz="1200" spc="-5" dirty="0" smtClean="0">
                <a:solidFill>
                  <a:srgbClr val="006FC0"/>
                </a:solidFill>
                <a:latin typeface="Verdana"/>
                <a:cs typeface="Verdana"/>
              </a:rPr>
              <a:t>preprocessing</a:t>
            </a:r>
            <a:r>
              <a:rPr lang="en-US" sz="1200" spc="-5" dirty="0" smtClean="0">
                <a:solidFill>
                  <a:srgbClr val="006FC0"/>
                </a:solidFill>
                <a:latin typeface="Verdana"/>
                <a:cs typeface="Verdana"/>
              </a:rPr>
              <a:t> </a:t>
            </a:r>
            <a:r>
              <a:rPr sz="1200" spc="-5" dirty="0" smtClean="0">
                <a:solidFill>
                  <a:srgbClr val="006FC0"/>
                </a:solidFill>
                <a:latin typeface="Verdana"/>
                <a:cs typeface="Verdana"/>
              </a:rPr>
              <a:t>comprise</a:t>
            </a:r>
            <a:r>
              <a:rPr lang="en-US" sz="1200" spc="-5" dirty="0" smtClean="0">
                <a:solidFill>
                  <a:srgbClr val="006FC0"/>
                </a:solidFill>
                <a:latin typeface="Verdana"/>
                <a:cs typeface="Verdana"/>
              </a:rPr>
              <a:t> </a:t>
            </a:r>
            <a:r>
              <a:rPr lang="en-US" sz="1200" spc="-10" dirty="0">
                <a:solidFill>
                  <a:srgbClr val="006FC0"/>
                </a:solidFill>
                <a:latin typeface="Verdana"/>
                <a:cs typeface="Verdana"/>
              </a:rPr>
              <a:t>r</a:t>
            </a:r>
            <a:r>
              <a:rPr sz="1200" spc="-10" dirty="0" smtClean="0">
                <a:solidFill>
                  <a:srgbClr val="006FC0"/>
                </a:solidFill>
                <a:latin typeface="Verdana"/>
                <a:cs typeface="Verdana"/>
              </a:rPr>
              <a:t>emove </a:t>
            </a:r>
            <a:r>
              <a:rPr sz="1200" spc="-5" dirty="0">
                <a:solidFill>
                  <a:srgbClr val="006FC0"/>
                </a:solidFill>
                <a:latin typeface="Verdana"/>
                <a:cs typeface="Verdana"/>
              </a:rPr>
              <a:t>all stop words and </a:t>
            </a:r>
            <a:r>
              <a:rPr sz="1200" spc="-10" dirty="0">
                <a:solidFill>
                  <a:srgbClr val="006FC0"/>
                </a:solidFill>
                <a:latin typeface="Verdana"/>
                <a:cs typeface="Verdana"/>
              </a:rPr>
              <a:t>punctuation </a:t>
            </a:r>
            <a:r>
              <a:rPr sz="1200" spc="-409" dirty="0">
                <a:solidFill>
                  <a:srgbClr val="006FC0"/>
                </a:solidFill>
                <a:latin typeface="Verdana"/>
                <a:cs typeface="Verdana"/>
              </a:rPr>
              <a:t> </a:t>
            </a:r>
            <a:r>
              <a:rPr sz="1200" spc="-5" dirty="0">
                <a:solidFill>
                  <a:srgbClr val="006FC0"/>
                </a:solidFill>
                <a:latin typeface="Verdana"/>
                <a:cs typeface="Verdana"/>
              </a:rPr>
              <a:t>marks, convert all textual data to lowercase. Stemming to </a:t>
            </a:r>
            <a:r>
              <a:rPr sz="1200" spc="-10" dirty="0">
                <a:solidFill>
                  <a:srgbClr val="006FC0"/>
                </a:solidFill>
                <a:latin typeface="Verdana"/>
                <a:cs typeface="Verdana"/>
              </a:rPr>
              <a:t>generate </a:t>
            </a:r>
            <a:r>
              <a:rPr sz="1200" dirty="0">
                <a:solidFill>
                  <a:srgbClr val="006FC0"/>
                </a:solidFill>
                <a:latin typeface="Verdana"/>
                <a:cs typeface="Verdana"/>
              </a:rPr>
              <a:t>a </a:t>
            </a:r>
            <a:r>
              <a:rPr sz="1200" spc="-5" dirty="0">
                <a:solidFill>
                  <a:srgbClr val="006FC0"/>
                </a:solidFill>
                <a:latin typeface="Verdana"/>
                <a:cs typeface="Verdana"/>
              </a:rPr>
              <a:t>meaningful word out </a:t>
            </a:r>
            <a:r>
              <a:rPr sz="1200" dirty="0">
                <a:solidFill>
                  <a:srgbClr val="006FC0"/>
                </a:solidFill>
                <a:latin typeface="Verdana"/>
                <a:cs typeface="Verdana"/>
              </a:rPr>
              <a:t>of </a:t>
            </a:r>
            <a:r>
              <a:rPr sz="1200" spc="-5" dirty="0">
                <a:solidFill>
                  <a:srgbClr val="006FC0"/>
                </a:solidFill>
                <a:latin typeface="Verdana"/>
                <a:cs typeface="Verdana"/>
              </a:rPr>
              <a:t>corpus </a:t>
            </a:r>
            <a:r>
              <a:rPr sz="1200" dirty="0">
                <a:solidFill>
                  <a:srgbClr val="006FC0"/>
                </a:solidFill>
                <a:latin typeface="Verdana"/>
                <a:cs typeface="Verdana"/>
              </a:rPr>
              <a:t>of </a:t>
            </a:r>
            <a:r>
              <a:rPr sz="1200" spc="5" dirty="0">
                <a:solidFill>
                  <a:srgbClr val="006FC0"/>
                </a:solidFill>
                <a:latin typeface="Verdana"/>
                <a:cs typeface="Verdana"/>
              </a:rPr>
              <a:t> </a:t>
            </a:r>
            <a:r>
              <a:rPr sz="1200" spc="-5" dirty="0">
                <a:solidFill>
                  <a:srgbClr val="006FC0"/>
                </a:solidFill>
                <a:latin typeface="Verdana"/>
                <a:cs typeface="Verdana"/>
              </a:rPr>
              <a:t>words. </a:t>
            </a:r>
            <a:r>
              <a:rPr sz="1200" spc="-20" dirty="0">
                <a:solidFill>
                  <a:srgbClr val="006FC0"/>
                </a:solidFill>
                <a:latin typeface="Verdana"/>
                <a:cs typeface="Verdana"/>
              </a:rPr>
              <a:t>Tokenization </a:t>
            </a:r>
            <a:r>
              <a:rPr sz="1200" dirty="0">
                <a:solidFill>
                  <a:srgbClr val="006FC0"/>
                </a:solidFill>
                <a:latin typeface="Verdana"/>
                <a:cs typeface="Verdana"/>
              </a:rPr>
              <a:t>of </a:t>
            </a:r>
            <a:r>
              <a:rPr sz="1200" spc="-5" dirty="0">
                <a:solidFill>
                  <a:srgbClr val="006FC0"/>
                </a:solidFill>
                <a:latin typeface="Verdana"/>
                <a:cs typeface="Verdana"/>
              </a:rPr>
              <a:t>corpus and </a:t>
            </a:r>
            <a:r>
              <a:rPr sz="1200" spc="-15" dirty="0">
                <a:solidFill>
                  <a:srgbClr val="006FC0"/>
                </a:solidFill>
                <a:latin typeface="Verdana"/>
                <a:cs typeface="Verdana"/>
              </a:rPr>
              <a:t>Word </a:t>
            </a:r>
            <a:r>
              <a:rPr sz="1200" spc="-10" dirty="0">
                <a:solidFill>
                  <a:srgbClr val="006FC0"/>
                </a:solidFill>
                <a:latin typeface="Verdana"/>
                <a:cs typeface="Verdana"/>
              </a:rPr>
              <a:t>vectorization. </a:t>
            </a:r>
            <a:r>
              <a:rPr sz="1200" spc="-30" dirty="0">
                <a:solidFill>
                  <a:srgbClr val="006FC0"/>
                </a:solidFill>
                <a:latin typeface="Verdana"/>
                <a:cs typeface="Verdana"/>
              </a:rPr>
              <a:t>We </a:t>
            </a:r>
            <a:r>
              <a:rPr sz="1200" spc="-5" dirty="0">
                <a:solidFill>
                  <a:srgbClr val="006FC0"/>
                </a:solidFill>
                <a:latin typeface="Verdana"/>
                <a:cs typeface="Verdana"/>
              </a:rPr>
              <a:t>used Principal Component Analysis (PCA) to </a:t>
            </a:r>
            <a:r>
              <a:rPr sz="1200" dirty="0">
                <a:solidFill>
                  <a:srgbClr val="006FC0"/>
                </a:solidFill>
                <a:latin typeface="Verdana"/>
                <a:cs typeface="Verdana"/>
              </a:rPr>
              <a:t> </a:t>
            </a:r>
            <a:r>
              <a:rPr sz="1200" spc="-5" dirty="0">
                <a:solidFill>
                  <a:srgbClr val="006FC0"/>
                </a:solidFill>
                <a:latin typeface="Verdana"/>
                <a:cs typeface="Verdana"/>
              </a:rPr>
              <a:t>handle</a:t>
            </a:r>
            <a:r>
              <a:rPr sz="1200" spc="-25" dirty="0">
                <a:solidFill>
                  <a:srgbClr val="006FC0"/>
                </a:solidFill>
                <a:latin typeface="Verdana"/>
                <a:cs typeface="Verdana"/>
              </a:rPr>
              <a:t> </a:t>
            </a:r>
            <a:r>
              <a:rPr sz="1200" spc="-5" dirty="0">
                <a:solidFill>
                  <a:srgbClr val="006FC0"/>
                </a:solidFill>
                <a:latin typeface="Verdana"/>
                <a:cs typeface="Verdana"/>
              </a:rPr>
              <a:t>the</a:t>
            </a:r>
            <a:r>
              <a:rPr sz="1200" spc="-10" dirty="0">
                <a:solidFill>
                  <a:srgbClr val="006FC0"/>
                </a:solidFill>
                <a:latin typeface="Verdana"/>
                <a:cs typeface="Verdana"/>
              </a:rPr>
              <a:t> </a:t>
            </a:r>
            <a:r>
              <a:rPr sz="1200" spc="-5" dirty="0">
                <a:solidFill>
                  <a:srgbClr val="006FC0"/>
                </a:solidFill>
                <a:latin typeface="Verdana"/>
                <a:cs typeface="Verdana"/>
              </a:rPr>
              <a:t>curse</a:t>
            </a:r>
            <a:r>
              <a:rPr sz="1200" spc="-25" dirty="0">
                <a:solidFill>
                  <a:srgbClr val="006FC0"/>
                </a:solidFill>
                <a:latin typeface="Verdana"/>
                <a:cs typeface="Verdana"/>
              </a:rPr>
              <a:t> </a:t>
            </a:r>
            <a:r>
              <a:rPr sz="1200" dirty="0">
                <a:solidFill>
                  <a:srgbClr val="006FC0"/>
                </a:solidFill>
                <a:latin typeface="Verdana"/>
                <a:cs typeface="Verdana"/>
              </a:rPr>
              <a:t>of</a:t>
            </a:r>
            <a:r>
              <a:rPr sz="1200" spc="-20" dirty="0">
                <a:solidFill>
                  <a:srgbClr val="006FC0"/>
                </a:solidFill>
                <a:latin typeface="Verdana"/>
                <a:cs typeface="Verdana"/>
              </a:rPr>
              <a:t> </a:t>
            </a:r>
            <a:r>
              <a:rPr sz="1200" spc="-15" dirty="0">
                <a:solidFill>
                  <a:srgbClr val="006FC0"/>
                </a:solidFill>
                <a:latin typeface="Verdana"/>
                <a:cs typeface="Verdana"/>
              </a:rPr>
              <a:t>dimensionality.</a:t>
            </a:r>
            <a:endParaRPr sz="1200" dirty="0">
              <a:latin typeface="Verdana"/>
              <a:cs typeface="Verdana"/>
            </a:endParaRPr>
          </a:p>
          <a:p>
            <a:pPr>
              <a:lnSpc>
                <a:spcPct val="100000"/>
              </a:lnSpc>
              <a:spcBef>
                <a:spcPts val="45"/>
              </a:spcBef>
              <a:buClr>
                <a:srgbClr val="CC0000"/>
              </a:buClr>
              <a:buFont typeface="Verdana"/>
              <a:buAutoNum type="arabicPeriod"/>
            </a:pPr>
            <a:endParaRPr sz="1150" dirty="0">
              <a:latin typeface="Verdana"/>
              <a:cs typeface="Verdana"/>
            </a:endParaRPr>
          </a:p>
          <a:p>
            <a:pPr marL="376555" marR="274320" indent="-364490">
              <a:lnSpc>
                <a:spcPct val="100000"/>
              </a:lnSpc>
              <a:buSzPct val="83333"/>
              <a:buAutoNum type="arabicPeriod"/>
              <a:tabLst>
                <a:tab pos="376555" algn="l"/>
                <a:tab pos="377190" algn="l"/>
              </a:tabLst>
            </a:pPr>
            <a:r>
              <a:rPr sz="1200" b="1" spc="-5" dirty="0">
                <a:solidFill>
                  <a:srgbClr val="CC0000"/>
                </a:solidFill>
                <a:latin typeface="Verdana"/>
                <a:cs typeface="Verdana"/>
              </a:rPr>
              <a:t>Clusters Implementation: </a:t>
            </a:r>
            <a:r>
              <a:rPr sz="1200" spc="-5" dirty="0">
                <a:solidFill>
                  <a:srgbClr val="006FC0"/>
                </a:solidFill>
                <a:latin typeface="Verdana"/>
                <a:cs typeface="Verdana"/>
              </a:rPr>
              <a:t>Use </a:t>
            </a:r>
            <a:r>
              <a:rPr sz="1200" spc="-15" dirty="0">
                <a:solidFill>
                  <a:srgbClr val="006FC0"/>
                </a:solidFill>
                <a:latin typeface="Verdana"/>
                <a:cs typeface="Verdana"/>
              </a:rPr>
              <a:t>K-Means </a:t>
            </a:r>
            <a:r>
              <a:rPr sz="1200" spc="-5" dirty="0">
                <a:solidFill>
                  <a:srgbClr val="006FC0"/>
                </a:solidFill>
                <a:latin typeface="Verdana"/>
                <a:cs typeface="Verdana"/>
              </a:rPr>
              <a:t>and </a:t>
            </a:r>
            <a:r>
              <a:rPr sz="1200" spc="-10" dirty="0">
                <a:solidFill>
                  <a:srgbClr val="006FC0"/>
                </a:solidFill>
                <a:latin typeface="Verdana"/>
                <a:cs typeface="Verdana"/>
              </a:rPr>
              <a:t>Agglomerative </a:t>
            </a:r>
            <a:r>
              <a:rPr sz="1200" spc="-5" dirty="0">
                <a:solidFill>
                  <a:srgbClr val="006FC0"/>
                </a:solidFill>
                <a:latin typeface="Verdana"/>
                <a:cs typeface="Verdana"/>
              </a:rPr>
              <a:t>Hierarchical clustering algorithms to cluster </a:t>
            </a:r>
            <a:r>
              <a:rPr sz="1200" spc="-409" dirty="0">
                <a:solidFill>
                  <a:srgbClr val="006FC0"/>
                </a:solidFill>
                <a:latin typeface="Verdana"/>
                <a:cs typeface="Verdana"/>
              </a:rPr>
              <a:t> </a:t>
            </a:r>
            <a:r>
              <a:rPr sz="1200" spc="-5" dirty="0">
                <a:solidFill>
                  <a:srgbClr val="006FC0"/>
                </a:solidFill>
                <a:latin typeface="Verdana"/>
                <a:cs typeface="Verdana"/>
              </a:rPr>
              <a:t>the</a:t>
            </a:r>
            <a:r>
              <a:rPr sz="1200" spc="-10" dirty="0">
                <a:solidFill>
                  <a:srgbClr val="006FC0"/>
                </a:solidFill>
                <a:latin typeface="Verdana"/>
                <a:cs typeface="Verdana"/>
              </a:rPr>
              <a:t> </a:t>
            </a:r>
            <a:r>
              <a:rPr sz="1200" spc="-5" dirty="0">
                <a:solidFill>
                  <a:srgbClr val="006FC0"/>
                </a:solidFill>
                <a:latin typeface="Verdana"/>
                <a:cs typeface="Verdana"/>
              </a:rPr>
              <a:t>movies,</a:t>
            </a:r>
            <a:r>
              <a:rPr sz="1200" spc="-45" dirty="0">
                <a:solidFill>
                  <a:srgbClr val="006FC0"/>
                </a:solidFill>
                <a:latin typeface="Verdana"/>
                <a:cs typeface="Verdana"/>
              </a:rPr>
              <a:t> </a:t>
            </a:r>
            <a:r>
              <a:rPr lang="en-US" sz="1200" spc="-45" dirty="0" smtClean="0">
                <a:solidFill>
                  <a:srgbClr val="006FC0"/>
                </a:solidFill>
                <a:latin typeface="Verdana"/>
                <a:cs typeface="Verdana"/>
              </a:rPr>
              <a:t>and </a:t>
            </a:r>
            <a:r>
              <a:rPr sz="1200" spc="-5" dirty="0" smtClean="0">
                <a:solidFill>
                  <a:srgbClr val="006FC0"/>
                </a:solidFill>
                <a:latin typeface="Verdana"/>
                <a:cs typeface="Verdana"/>
              </a:rPr>
              <a:t>obtain</a:t>
            </a:r>
            <a:r>
              <a:rPr sz="1200" spc="-20" dirty="0" smtClean="0">
                <a:solidFill>
                  <a:srgbClr val="006FC0"/>
                </a:solidFill>
                <a:latin typeface="Verdana"/>
                <a:cs typeface="Verdana"/>
              </a:rPr>
              <a:t> </a:t>
            </a:r>
            <a:r>
              <a:rPr sz="1200" spc="-5" dirty="0">
                <a:solidFill>
                  <a:srgbClr val="006FC0"/>
                </a:solidFill>
                <a:latin typeface="Verdana"/>
                <a:cs typeface="Verdana"/>
              </a:rPr>
              <a:t>the</a:t>
            </a:r>
            <a:r>
              <a:rPr sz="1200" dirty="0">
                <a:solidFill>
                  <a:srgbClr val="006FC0"/>
                </a:solidFill>
                <a:latin typeface="Verdana"/>
                <a:cs typeface="Verdana"/>
              </a:rPr>
              <a:t> </a:t>
            </a:r>
            <a:r>
              <a:rPr sz="1200" spc="-5" dirty="0" smtClean="0">
                <a:solidFill>
                  <a:srgbClr val="006FC0"/>
                </a:solidFill>
                <a:latin typeface="Verdana"/>
                <a:cs typeface="Verdana"/>
              </a:rPr>
              <a:t>best</a:t>
            </a:r>
            <a:r>
              <a:rPr sz="1200" spc="-30" dirty="0" smtClean="0">
                <a:solidFill>
                  <a:srgbClr val="006FC0"/>
                </a:solidFill>
                <a:latin typeface="Verdana"/>
                <a:cs typeface="Verdana"/>
              </a:rPr>
              <a:t> </a:t>
            </a:r>
            <a:r>
              <a:rPr sz="1200" spc="-5" dirty="0">
                <a:solidFill>
                  <a:srgbClr val="006FC0"/>
                </a:solidFill>
                <a:latin typeface="Verdana"/>
                <a:cs typeface="Verdana"/>
              </a:rPr>
              <a:t>number</a:t>
            </a:r>
            <a:r>
              <a:rPr sz="1200" spc="-25" dirty="0">
                <a:solidFill>
                  <a:srgbClr val="006FC0"/>
                </a:solidFill>
                <a:latin typeface="Verdana"/>
                <a:cs typeface="Verdana"/>
              </a:rPr>
              <a:t> </a:t>
            </a:r>
            <a:r>
              <a:rPr sz="1200" dirty="0">
                <a:solidFill>
                  <a:srgbClr val="006FC0"/>
                </a:solidFill>
                <a:latin typeface="Verdana"/>
                <a:cs typeface="Verdana"/>
              </a:rPr>
              <a:t>of</a:t>
            </a:r>
            <a:r>
              <a:rPr sz="1200" spc="-20" dirty="0">
                <a:solidFill>
                  <a:srgbClr val="006FC0"/>
                </a:solidFill>
                <a:latin typeface="Verdana"/>
                <a:cs typeface="Verdana"/>
              </a:rPr>
              <a:t> </a:t>
            </a:r>
            <a:r>
              <a:rPr sz="1200" spc="-5" dirty="0">
                <a:solidFill>
                  <a:srgbClr val="006FC0"/>
                </a:solidFill>
                <a:latin typeface="Verdana"/>
                <a:cs typeface="Verdana"/>
              </a:rPr>
              <a:t>clusters</a:t>
            </a:r>
            <a:r>
              <a:rPr sz="1200" spc="-35" dirty="0">
                <a:solidFill>
                  <a:srgbClr val="006FC0"/>
                </a:solidFill>
                <a:latin typeface="Verdana"/>
                <a:cs typeface="Verdana"/>
              </a:rPr>
              <a:t> </a:t>
            </a:r>
            <a:r>
              <a:rPr sz="1200" spc="-5" dirty="0">
                <a:solidFill>
                  <a:srgbClr val="006FC0"/>
                </a:solidFill>
                <a:latin typeface="Verdana"/>
                <a:cs typeface="Verdana"/>
              </a:rPr>
              <a:t>using different</a:t>
            </a:r>
            <a:r>
              <a:rPr sz="1200" spc="-35" dirty="0">
                <a:solidFill>
                  <a:srgbClr val="006FC0"/>
                </a:solidFill>
                <a:latin typeface="Verdana"/>
                <a:cs typeface="Verdana"/>
              </a:rPr>
              <a:t> </a:t>
            </a:r>
            <a:r>
              <a:rPr sz="1200" spc="-5" dirty="0">
                <a:solidFill>
                  <a:srgbClr val="006FC0"/>
                </a:solidFill>
                <a:latin typeface="Verdana"/>
                <a:cs typeface="Verdana"/>
              </a:rPr>
              <a:t>techniques.</a:t>
            </a:r>
            <a:endParaRPr sz="1200" dirty="0">
              <a:latin typeface="Verdana"/>
              <a:cs typeface="Verdana"/>
            </a:endParaRPr>
          </a:p>
          <a:p>
            <a:pPr>
              <a:lnSpc>
                <a:spcPct val="100000"/>
              </a:lnSpc>
              <a:spcBef>
                <a:spcPts val="40"/>
              </a:spcBef>
              <a:buClr>
                <a:srgbClr val="CC0000"/>
              </a:buClr>
              <a:buFont typeface="Verdana"/>
              <a:buAutoNum type="arabicPeriod"/>
            </a:pPr>
            <a:endParaRPr sz="1150" dirty="0">
              <a:latin typeface="Verdana"/>
              <a:cs typeface="Verdana"/>
            </a:endParaRPr>
          </a:p>
          <a:p>
            <a:pPr marL="376555" marR="151765" indent="-364490">
              <a:lnSpc>
                <a:spcPct val="100000"/>
              </a:lnSpc>
              <a:buSzPct val="83333"/>
              <a:buAutoNum type="arabicPeriod"/>
              <a:tabLst>
                <a:tab pos="376555" algn="l"/>
                <a:tab pos="377190" algn="l"/>
              </a:tabLst>
            </a:pPr>
            <a:r>
              <a:rPr sz="1200" b="1" spc="-5" dirty="0">
                <a:solidFill>
                  <a:srgbClr val="CC0000"/>
                </a:solidFill>
                <a:latin typeface="Verdana"/>
                <a:cs typeface="Verdana"/>
              </a:rPr>
              <a:t>Build</a:t>
            </a:r>
            <a:r>
              <a:rPr sz="1200" b="1" spc="-30" dirty="0">
                <a:solidFill>
                  <a:srgbClr val="CC0000"/>
                </a:solidFill>
                <a:latin typeface="Verdana"/>
                <a:cs typeface="Verdana"/>
              </a:rPr>
              <a:t> </a:t>
            </a:r>
            <a:r>
              <a:rPr sz="1200" b="1" spc="-5" dirty="0">
                <a:solidFill>
                  <a:srgbClr val="CC0000"/>
                </a:solidFill>
                <a:latin typeface="Verdana"/>
                <a:cs typeface="Verdana"/>
              </a:rPr>
              <a:t>Content</a:t>
            </a:r>
            <a:r>
              <a:rPr sz="1200" b="1" spc="-35" dirty="0">
                <a:solidFill>
                  <a:srgbClr val="CC0000"/>
                </a:solidFill>
                <a:latin typeface="Verdana"/>
                <a:cs typeface="Verdana"/>
              </a:rPr>
              <a:t> </a:t>
            </a:r>
            <a:r>
              <a:rPr sz="1200" b="1" spc="-5" dirty="0">
                <a:solidFill>
                  <a:srgbClr val="CC0000"/>
                </a:solidFill>
                <a:latin typeface="Verdana"/>
                <a:cs typeface="Verdana"/>
              </a:rPr>
              <a:t>Based</a:t>
            </a:r>
            <a:r>
              <a:rPr sz="1200" b="1" spc="-30" dirty="0">
                <a:solidFill>
                  <a:srgbClr val="CC0000"/>
                </a:solidFill>
                <a:latin typeface="Verdana"/>
                <a:cs typeface="Verdana"/>
              </a:rPr>
              <a:t> </a:t>
            </a:r>
            <a:r>
              <a:rPr sz="1200" b="1" spc="-5" dirty="0">
                <a:solidFill>
                  <a:srgbClr val="CC0000"/>
                </a:solidFill>
                <a:latin typeface="Verdana"/>
                <a:cs typeface="Verdana"/>
              </a:rPr>
              <a:t>Recommendation</a:t>
            </a:r>
            <a:r>
              <a:rPr sz="1200" b="1" spc="-45" dirty="0">
                <a:solidFill>
                  <a:srgbClr val="CC0000"/>
                </a:solidFill>
                <a:latin typeface="Verdana"/>
                <a:cs typeface="Verdana"/>
              </a:rPr>
              <a:t> </a:t>
            </a:r>
            <a:r>
              <a:rPr sz="1200" b="1" spc="-5" dirty="0">
                <a:solidFill>
                  <a:srgbClr val="CC0000"/>
                </a:solidFill>
                <a:latin typeface="Verdana"/>
                <a:cs typeface="Verdana"/>
              </a:rPr>
              <a:t>System:</a:t>
            </a:r>
            <a:r>
              <a:rPr sz="1200" b="1" spc="-15" dirty="0">
                <a:solidFill>
                  <a:srgbClr val="CC0000"/>
                </a:solidFill>
                <a:latin typeface="Verdana"/>
                <a:cs typeface="Verdana"/>
              </a:rPr>
              <a:t> </a:t>
            </a:r>
            <a:r>
              <a:rPr sz="1200" dirty="0">
                <a:solidFill>
                  <a:srgbClr val="006FC0"/>
                </a:solidFill>
                <a:latin typeface="Verdana"/>
                <a:cs typeface="Verdana"/>
              </a:rPr>
              <a:t>A</a:t>
            </a:r>
            <a:r>
              <a:rPr sz="1200" spc="-10" dirty="0">
                <a:solidFill>
                  <a:srgbClr val="006FC0"/>
                </a:solidFill>
                <a:latin typeface="Verdana"/>
                <a:cs typeface="Verdana"/>
              </a:rPr>
              <a:t> </a:t>
            </a:r>
            <a:r>
              <a:rPr sz="1200" spc="-5" dirty="0">
                <a:solidFill>
                  <a:srgbClr val="006FC0"/>
                </a:solidFill>
                <a:latin typeface="Verdana"/>
                <a:cs typeface="Verdana"/>
              </a:rPr>
              <a:t>content-based</a:t>
            </a:r>
            <a:r>
              <a:rPr sz="1200" spc="-30" dirty="0">
                <a:solidFill>
                  <a:srgbClr val="006FC0"/>
                </a:solidFill>
                <a:latin typeface="Verdana"/>
                <a:cs typeface="Verdana"/>
              </a:rPr>
              <a:t> </a:t>
            </a:r>
            <a:r>
              <a:rPr sz="1200" spc="-5" dirty="0">
                <a:solidFill>
                  <a:srgbClr val="006FC0"/>
                </a:solidFill>
                <a:latin typeface="Verdana"/>
                <a:cs typeface="Verdana"/>
              </a:rPr>
              <a:t>recommender</a:t>
            </a:r>
            <a:r>
              <a:rPr sz="1200" spc="-50" dirty="0">
                <a:solidFill>
                  <a:srgbClr val="006FC0"/>
                </a:solidFill>
                <a:latin typeface="Verdana"/>
                <a:cs typeface="Verdana"/>
              </a:rPr>
              <a:t> </a:t>
            </a:r>
            <a:r>
              <a:rPr sz="1200" spc="-5" dirty="0">
                <a:solidFill>
                  <a:srgbClr val="006FC0"/>
                </a:solidFill>
                <a:latin typeface="Verdana"/>
                <a:cs typeface="Verdana"/>
              </a:rPr>
              <a:t>system</a:t>
            </a:r>
            <a:r>
              <a:rPr sz="1200" spc="-30" dirty="0">
                <a:solidFill>
                  <a:srgbClr val="006FC0"/>
                </a:solidFill>
                <a:latin typeface="Verdana"/>
                <a:cs typeface="Verdana"/>
              </a:rPr>
              <a:t> </a:t>
            </a:r>
            <a:r>
              <a:rPr sz="1200" spc="-5" dirty="0">
                <a:solidFill>
                  <a:srgbClr val="006FC0"/>
                </a:solidFill>
                <a:latin typeface="Verdana"/>
                <a:cs typeface="Verdana"/>
              </a:rPr>
              <a:t>was</a:t>
            </a:r>
            <a:r>
              <a:rPr sz="1200" spc="-15" dirty="0">
                <a:solidFill>
                  <a:srgbClr val="006FC0"/>
                </a:solidFill>
                <a:latin typeface="Verdana"/>
                <a:cs typeface="Verdana"/>
              </a:rPr>
              <a:t> </a:t>
            </a:r>
            <a:r>
              <a:rPr sz="1200" spc="-5" dirty="0">
                <a:solidFill>
                  <a:srgbClr val="006FC0"/>
                </a:solidFill>
                <a:latin typeface="Verdana"/>
                <a:cs typeface="Verdana"/>
              </a:rPr>
              <a:t>built</a:t>
            </a:r>
            <a:r>
              <a:rPr sz="1200" spc="-10" dirty="0">
                <a:solidFill>
                  <a:srgbClr val="006FC0"/>
                </a:solidFill>
                <a:latin typeface="Verdana"/>
                <a:cs typeface="Verdana"/>
              </a:rPr>
              <a:t> </a:t>
            </a:r>
            <a:r>
              <a:rPr sz="1200" spc="-5" dirty="0">
                <a:solidFill>
                  <a:srgbClr val="006FC0"/>
                </a:solidFill>
                <a:latin typeface="Verdana"/>
                <a:cs typeface="Verdana"/>
              </a:rPr>
              <a:t>using </a:t>
            </a:r>
            <a:r>
              <a:rPr sz="1200" spc="-409" dirty="0">
                <a:solidFill>
                  <a:srgbClr val="006FC0"/>
                </a:solidFill>
                <a:latin typeface="Verdana"/>
                <a:cs typeface="Verdana"/>
              </a:rPr>
              <a:t> </a:t>
            </a:r>
            <a:r>
              <a:rPr sz="1200" spc="-5" dirty="0">
                <a:solidFill>
                  <a:srgbClr val="006FC0"/>
                </a:solidFill>
                <a:latin typeface="Verdana"/>
                <a:cs typeface="Verdana"/>
              </a:rPr>
              <a:t>the </a:t>
            </a:r>
            <a:r>
              <a:rPr sz="1200" spc="-5" dirty="0" smtClean="0">
                <a:solidFill>
                  <a:srgbClr val="006FC0"/>
                </a:solidFill>
                <a:latin typeface="Verdana"/>
                <a:cs typeface="Verdana"/>
              </a:rPr>
              <a:t>parallel </a:t>
            </a:r>
            <a:r>
              <a:rPr sz="1200" spc="-5" dirty="0">
                <a:solidFill>
                  <a:srgbClr val="006FC0"/>
                </a:solidFill>
                <a:latin typeface="Verdana"/>
                <a:cs typeface="Verdana"/>
              </a:rPr>
              <a:t>matrix obtained after using cosine </a:t>
            </a:r>
            <a:r>
              <a:rPr sz="1200" spc="-15" dirty="0">
                <a:solidFill>
                  <a:srgbClr val="006FC0"/>
                </a:solidFill>
                <a:latin typeface="Verdana"/>
                <a:cs typeface="Verdana"/>
              </a:rPr>
              <a:t>similarity. </a:t>
            </a:r>
            <a:r>
              <a:rPr sz="1200" spc="-5" dirty="0">
                <a:solidFill>
                  <a:srgbClr val="006FC0"/>
                </a:solidFill>
                <a:latin typeface="Verdana"/>
                <a:cs typeface="Verdana"/>
              </a:rPr>
              <a:t>This recommender system will </a:t>
            </a:r>
            <a:r>
              <a:rPr sz="1200" spc="-10" dirty="0" smtClean="0">
                <a:solidFill>
                  <a:srgbClr val="006FC0"/>
                </a:solidFill>
                <a:latin typeface="Verdana"/>
                <a:cs typeface="Verdana"/>
              </a:rPr>
              <a:t>show </a:t>
            </a:r>
            <a:r>
              <a:rPr sz="1200" dirty="0">
                <a:solidFill>
                  <a:srgbClr val="006FC0"/>
                </a:solidFill>
                <a:latin typeface="Verdana"/>
                <a:cs typeface="Verdana"/>
              </a:rPr>
              <a:t>10 </a:t>
            </a:r>
            <a:r>
              <a:rPr sz="1200" spc="5" dirty="0">
                <a:solidFill>
                  <a:srgbClr val="006FC0"/>
                </a:solidFill>
                <a:latin typeface="Verdana"/>
                <a:cs typeface="Verdana"/>
              </a:rPr>
              <a:t> </a:t>
            </a:r>
            <a:r>
              <a:rPr sz="1200" spc="-5" dirty="0">
                <a:solidFill>
                  <a:srgbClr val="006FC0"/>
                </a:solidFill>
                <a:latin typeface="Verdana"/>
                <a:cs typeface="Verdana"/>
              </a:rPr>
              <a:t>recommendations</a:t>
            </a:r>
            <a:r>
              <a:rPr sz="1200" spc="-45" dirty="0">
                <a:solidFill>
                  <a:srgbClr val="006FC0"/>
                </a:solidFill>
                <a:latin typeface="Verdana"/>
                <a:cs typeface="Verdana"/>
              </a:rPr>
              <a:t> </a:t>
            </a:r>
            <a:r>
              <a:rPr sz="1200" spc="-5" dirty="0">
                <a:solidFill>
                  <a:srgbClr val="006FC0"/>
                </a:solidFill>
                <a:latin typeface="Verdana"/>
                <a:cs typeface="Verdana"/>
              </a:rPr>
              <a:t>to</a:t>
            </a:r>
            <a:r>
              <a:rPr sz="1200" spc="-15" dirty="0">
                <a:solidFill>
                  <a:srgbClr val="006FC0"/>
                </a:solidFill>
                <a:latin typeface="Verdana"/>
                <a:cs typeface="Verdana"/>
              </a:rPr>
              <a:t> </a:t>
            </a:r>
            <a:r>
              <a:rPr sz="1200" spc="-5" dirty="0">
                <a:solidFill>
                  <a:srgbClr val="006FC0"/>
                </a:solidFill>
                <a:latin typeface="Verdana"/>
                <a:cs typeface="Verdana"/>
              </a:rPr>
              <a:t>the</a:t>
            </a:r>
            <a:r>
              <a:rPr sz="1200" spc="-10" dirty="0">
                <a:solidFill>
                  <a:srgbClr val="006FC0"/>
                </a:solidFill>
                <a:latin typeface="Verdana"/>
                <a:cs typeface="Verdana"/>
              </a:rPr>
              <a:t> </a:t>
            </a:r>
            <a:r>
              <a:rPr sz="1200" spc="-5" dirty="0">
                <a:solidFill>
                  <a:srgbClr val="006FC0"/>
                </a:solidFill>
                <a:latin typeface="Verdana"/>
                <a:cs typeface="Verdana"/>
              </a:rPr>
              <a:t>user</a:t>
            </a:r>
            <a:r>
              <a:rPr sz="1200" spc="-20" dirty="0">
                <a:solidFill>
                  <a:srgbClr val="006FC0"/>
                </a:solidFill>
                <a:latin typeface="Verdana"/>
                <a:cs typeface="Verdana"/>
              </a:rPr>
              <a:t> </a:t>
            </a:r>
            <a:r>
              <a:rPr sz="1200" spc="-5" dirty="0">
                <a:solidFill>
                  <a:srgbClr val="006FC0"/>
                </a:solidFill>
                <a:latin typeface="Verdana"/>
                <a:cs typeface="Verdana"/>
              </a:rPr>
              <a:t>based</a:t>
            </a:r>
            <a:r>
              <a:rPr sz="1200" spc="-15" dirty="0">
                <a:solidFill>
                  <a:srgbClr val="006FC0"/>
                </a:solidFill>
                <a:latin typeface="Verdana"/>
                <a:cs typeface="Verdana"/>
              </a:rPr>
              <a:t> </a:t>
            </a:r>
            <a:r>
              <a:rPr sz="1200" dirty="0">
                <a:solidFill>
                  <a:srgbClr val="006FC0"/>
                </a:solidFill>
                <a:latin typeface="Verdana"/>
                <a:cs typeface="Verdana"/>
              </a:rPr>
              <a:t>on</a:t>
            </a:r>
            <a:r>
              <a:rPr sz="1200" spc="-20" dirty="0">
                <a:solidFill>
                  <a:srgbClr val="006FC0"/>
                </a:solidFill>
                <a:latin typeface="Verdana"/>
                <a:cs typeface="Verdana"/>
              </a:rPr>
              <a:t> </a:t>
            </a:r>
            <a:r>
              <a:rPr sz="1200" spc="-5" dirty="0">
                <a:solidFill>
                  <a:srgbClr val="006FC0"/>
                </a:solidFill>
                <a:latin typeface="Verdana"/>
                <a:cs typeface="Verdana"/>
              </a:rPr>
              <a:t>the</a:t>
            </a:r>
            <a:r>
              <a:rPr sz="1200" spc="-10" dirty="0">
                <a:solidFill>
                  <a:srgbClr val="006FC0"/>
                </a:solidFill>
                <a:latin typeface="Verdana"/>
                <a:cs typeface="Verdana"/>
              </a:rPr>
              <a:t> </a:t>
            </a:r>
            <a:r>
              <a:rPr sz="1200" spc="-5" dirty="0">
                <a:solidFill>
                  <a:srgbClr val="006FC0"/>
                </a:solidFill>
                <a:latin typeface="Verdana"/>
                <a:cs typeface="Verdana"/>
              </a:rPr>
              <a:t>type</a:t>
            </a:r>
            <a:r>
              <a:rPr sz="1200" spc="-10" dirty="0">
                <a:solidFill>
                  <a:srgbClr val="006FC0"/>
                </a:solidFill>
                <a:latin typeface="Verdana"/>
                <a:cs typeface="Verdana"/>
              </a:rPr>
              <a:t> </a:t>
            </a:r>
            <a:r>
              <a:rPr sz="1200" dirty="0">
                <a:solidFill>
                  <a:srgbClr val="006FC0"/>
                </a:solidFill>
                <a:latin typeface="Verdana"/>
                <a:cs typeface="Verdana"/>
              </a:rPr>
              <a:t>of</a:t>
            </a:r>
            <a:r>
              <a:rPr sz="1200" spc="-20" dirty="0">
                <a:solidFill>
                  <a:srgbClr val="006FC0"/>
                </a:solidFill>
                <a:latin typeface="Verdana"/>
                <a:cs typeface="Verdana"/>
              </a:rPr>
              <a:t> </a:t>
            </a:r>
            <a:r>
              <a:rPr sz="1200" spc="-5" dirty="0">
                <a:solidFill>
                  <a:srgbClr val="006FC0"/>
                </a:solidFill>
                <a:latin typeface="Verdana"/>
                <a:cs typeface="Verdana"/>
              </a:rPr>
              <a:t>movie/show</a:t>
            </a:r>
            <a:r>
              <a:rPr sz="1200" spc="-40" dirty="0">
                <a:solidFill>
                  <a:srgbClr val="006FC0"/>
                </a:solidFill>
                <a:latin typeface="Verdana"/>
                <a:cs typeface="Verdana"/>
              </a:rPr>
              <a:t> </a:t>
            </a:r>
            <a:r>
              <a:rPr sz="1200" spc="-5" dirty="0">
                <a:solidFill>
                  <a:srgbClr val="006FC0"/>
                </a:solidFill>
                <a:latin typeface="Verdana"/>
                <a:cs typeface="Verdana"/>
              </a:rPr>
              <a:t>they watched.</a:t>
            </a:r>
            <a:endParaRPr sz="1200" dirty="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2930" y="770382"/>
            <a:ext cx="267017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CC0000"/>
                </a:solidFill>
                <a:latin typeface="Verdana"/>
                <a:cs typeface="Verdana"/>
              </a:rPr>
              <a:t>DATASET</a:t>
            </a:r>
            <a:r>
              <a:rPr sz="1800" b="1" spc="-114" dirty="0">
                <a:solidFill>
                  <a:srgbClr val="CC0000"/>
                </a:solidFill>
                <a:latin typeface="Verdana"/>
                <a:cs typeface="Verdana"/>
              </a:rPr>
              <a:t> </a:t>
            </a:r>
            <a:r>
              <a:rPr sz="1800" b="1" spc="-5" dirty="0">
                <a:solidFill>
                  <a:srgbClr val="CC0000"/>
                </a:solidFill>
                <a:latin typeface="Verdana"/>
                <a:cs typeface="Verdana"/>
              </a:rPr>
              <a:t>SUMMARY:</a:t>
            </a:r>
            <a:endParaRPr sz="1800">
              <a:latin typeface="Verdana"/>
              <a:cs typeface="Verdana"/>
            </a:endParaRPr>
          </a:p>
        </p:txBody>
      </p:sp>
      <p:sp>
        <p:nvSpPr>
          <p:cNvPr id="3" name="object 3"/>
          <p:cNvSpPr txBox="1"/>
          <p:nvPr/>
        </p:nvSpPr>
        <p:spPr>
          <a:xfrm>
            <a:off x="606958" y="1241297"/>
            <a:ext cx="2896235" cy="2403475"/>
          </a:xfrm>
          <a:prstGeom prst="rect">
            <a:avLst/>
          </a:prstGeom>
        </p:spPr>
        <p:txBody>
          <a:bodyPr vert="horz" wrap="square" lIns="0" tIns="12700" rIns="0" bIns="0" rtlCol="0">
            <a:spAutoFit/>
          </a:bodyPr>
          <a:lstStyle/>
          <a:p>
            <a:pPr marL="332740" marR="5080" indent="-320040">
              <a:lnSpc>
                <a:spcPct val="100000"/>
              </a:lnSpc>
              <a:spcBef>
                <a:spcPts val="100"/>
              </a:spcBef>
              <a:buSzPct val="83333"/>
              <a:buChar char="●"/>
              <a:tabLst>
                <a:tab pos="332105" algn="l"/>
                <a:tab pos="332740" algn="l"/>
              </a:tabLst>
            </a:pPr>
            <a:r>
              <a:rPr sz="1200" spc="-5" dirty="0">
                <a:solidFill>
                  <a:srgbClr val="006FC0"/>
                </a:solidFill>
                <a:latin typeface="Verdana"/>
                <a:cs typeface="Verdana"/>
              </a:rPr>
              <a:t>This</a:t>
            </a:r>
            <a:r>
              <a:rPr sz="1200" spc="-40" dirty="0">
                <a:solidFill>
                  <a:srgbClr val="006FC0"/>
                </a:solidFill>
                <a:latin typeface="Verdana"/>
                <a:cs typeface="Verdana"/>
              </a:rPr>
              <a:t> </a:t>
            </a:r>
            <a:r>
              <a:rPr sz="1200" spc="-5" dirty="0">
                <a:solidFill>
                  <a:srgbClr val="006FC0"/>
                </a:solidFill>
                <a:latin typeface="Verdana"/>
                <a:cs typeface="Verdana"/>
              </a:rPr>
              <a:t>dataset</a:t>
            </a:r>
            <a:r>
              <a:rPr sz="1200" spc="-10" dirty="0">
                <a:solidFill>
                  <a:srgbClr val="006FC0"/>
                </a:solidFill>
                <a:latin typeface="Verdana"/>
                <a:cs typeface="Verdana"/>
              </a:rPr>
              <a:t> </a:t>
            </a:r>
            <a:r>
              <a:rPr sz="1200" spc="-5" dirty="0">
                <a:solidFill>
                  <a:srgbClr val="006FC0"/>
                </a:solidFill>
                <a:latin typeface="Verdana"/>
                <a:cs typeface="Verdana"/>
              </a:rPr>
              <a:t>consist</a:t>
            </a:r>
            <a:r>
              <a:rPr sz="1200" spc="-50" dirty="0">
                <a:solidFill>
                  <a:srgbClr val="006FC0"/>
                </a:solidFill>
                <a:latin typeface="Verdana"/>
                <a:cs typeface="Verdana"/>
              </a:rPr>
              <a:t> </a:t>
            </a:r>
            <a:r>
              <a:rPr sz="1200" dirty="0">
                <a:solidFill>
                  <a:srgbClr val="006FC0"/>
                </a:solidFill>
                <a:latin typeface="Verdana"/>
                <a:cs typeface="Verdana"/>
              </a:rPr>
              <a:t>of</a:t>
            </a:r>
            <a:r>
              <a:rPr sz="1200" spc="-10" dirty="0">
                <a:solidFill>
                  <a:srgbClr val="006FC0"/>
                </a:solidFill>
                <a:latin typeface="Verdana"/>
                <a:cs typeface="Verdana"/>
              </a:rPr>
              <a:t> </a:t>
            </a:r>
            <a:r>
              <a:rPr sz="1200" spc="-5" dirty="0">
                <a:solidFill>
                  <a:srgbClr val="006FC0"/>
                </a:solidFill>
                <a:latin typeface="Verdana"/>
                <a:cs typeface="Verdana"/>
              </a:rPr>
              <a:t>movie</a:t>
            </a:r>
            <a:r>
              <a:rPr sz="1200" spc="-40" dirty="0">
                <a:solidFill>
                  <a:srgbClr val="006FC0"/>
                </a:solidFill>
                <a:latin typeface="Verdana"/>
                <a:cs typeface="Verdana"/>
              </a:rPr>
              <a:t> </a:t>
            </a:r>
            <a:r>
              <a:rPr sz="1200" spc="-5" dirty="0">
                <a:solidFill>
                  <a:srgbClr val="006FC0"/>
                </a:solidFill>
                <a:latin typeface="Verdana"/>
                <a:cs typeface="Verdana"/>
              </a:rPr>
              <a:t>and </a:t>
            </a:r>
            <a:r>
              <a:rPr sz="1200" spc="-409" dirty="0">
                <a:solidFill>
                  <a:srgbClr val="006FC0"/>
                </a:solidFill>
                <a:latin typeface="Verdana"/>
                <a:cs typeface="Verdana"/>
              </a:rPr>
              <a:t> </a:t>
            </a:r>
            <a:r>
              <a:rPr sz="1200" dirty="0">
                <a:solidFill>
                  <a:srgbClr val="006FC0"/>
                </a:solidFill>
                <a:latin typeface="Verdana"/>
                <a:cs typeface="Verdana"/>
              </a:rPr>
              <a:t>TV </a:t>
            </a:r>
            <a:r>
              <a:rPr sz="1200" spc="-5" dirty="0">
                <a:solidFill>
                  <a:srgbClr val="006FC0"/>
                </a:solidFill>
                <a:latin typeface="Verdana"/>
                <a:cs typeface="Verdana"/>
              </a:rPr>
              <a:t>shows </a:t>
            </a:r>
            <a:r>
              <a:rPr sz="1200" spc="-10" dirty="0">
                <a:solidFill>
                  <a:srgbClr val="006FC0"/>
                </a:solidFill>
                <a:latin typeface="Verdana"/>
                <a:cs typeface="Verdana"/>
              </a:rPr>
              <a:t>available </a:t>
            </a:r>
            <a:r>
              <a:rPr sz="1200" dirty="0">
                <a:solidFill>
                  <a:srgbClr val="006FC0"/>
                </a:solidFill>
                <a:latin typeface="Verdana"/>
                <a:cs typeface="Verdana"/>
              </a:rPr>
              <a:t>on </a:t>
            </a:r>
            <a:r>
              <a:rPr sz="1200" spc="-5" dirty="0">
                <a:solidFill>
                  <a:srgbClr val="006FC0"/>
                </a:solidFill>
                <a:latin typeface="Verdana"/>
                <a:cs typeface="Verdana"/>
              </a:rPr>
              <a:t>Netflix till </a:t>
            </a:r>
            <a:r>
              <a:rPr sz="1200" dirty="0">
                <a:solidFill>
                  <a:srgbClr val="006FC0"/>
                </a:solidFill>
                <a:latin typeface="Verdana"/>
                <a:cs typeface="Verdana"/>
              </a:rPr>
              <a:t> </a:t>
            </a:r>
            <a:r>
              <a:rPr sz="1200" spc="-5" dirty="0">
                <a:solidFill>
                  <a:srgbClr val="006FC0"/>
                </a:solidFill>
                <a:latin typeface="Verdana"/>
                <a:cs typeface="Verdana"/>
              </a:rPr>
              <a:t>2020.</a:t>
            </a:r>
            <a:endParaRPr sz="1200" dirty="0">
              <a:latin typeface="Verdana"/>
              <a:cs typeface="Verdana"/>
            </a:endParaRPr>
          </a:p>
          <a:p>
            <a:pPr>
              <a:lnSpc>
                <a:spcPct val="100000"/>
              </a:lnSpc>
              <a:spcBef>
                <a:spcPts val="40"/>
              </a:spcBef>
              <a:buClr>
                <a:srgbClr val="006FC0"/>
              </a:buClr>
              <a:buFont typeface="Verdana"/>
              <a:buChar char="●"/>
            </a:pPr>
            <a:endParaRPr sz="1150" dirty="0">
              <a:latin typeface="Verdana"/>
              <a:cs typeface="Verdana"/>
            </a:endParaRPr>
          </a:p>
          <a:p>
            <a:pPr marL="332740" marR="127635" indent="-320040">
              <a:lnSpc>
                <a:spcPct val="100000"/>
              </a:lnSpc>
              <a:spcBef>
                <a:spcPts val="5"/>
              </a:spcBef>
              <a:buSzPct val="83333"/>
              <a:buChar char="●"/>
              <a:tabLst>
                <a:tab pos="332105" algn="l"/>
                <a:tab pos="332740" algn="l"/>
              </a:tabLst>
            </a:pPr>
            <a:r>
              <a:rPr sz="1200" spc="-5" dirty="0">
                <a:solidFill>
                  <a:srgbClr val="006FC0"/>
                </a:solidFill>
                <a:latin typeface="Verdana"/>
                <a:cs typeface="Verdana"/>
              </a:rPr>
              <a:t>The dataset contained about </a:t>
            </a:r>
            <a:r>
              <a:rPr sz="1200" dirty="0">
                <a:solidFill>
                  <a:srgbClr val="006FC0"/>
                </a:solidFill>
                <a:latin typeface="Verdana"/>
                <a:cs typeface="Verdana"/>
              </a:rPr>
              <a:t> 7787</a:t>
            </a:r>
            <a:r>
              <a:rPr sz="1200" spc="-60" dirty="0">
                <a:solidFill>
                  <a:srgbClr val="006FC0"/>
                </a:solidFill>
                <a:latin typeface="Verdana"/>
                <a:cs typeface="Verdana"/>
              </a:rPr>
              <a:t> </a:t>
            </a:r>
            <a:r>
              <a:rPr sz="1200" dirty="0">
                <a:solidFill>
                  <a:srgbClr val="006FC0"/>
                </a:solidFill>
                <a:latin typeface="Verdana"/>
                <a:cs typeface="Verdana"/>
              </a:rPr>
              <a:t>records</a:t>
            </a:r>
            <a:r>
              <a:rPr sz="1200" spc="-70" dirty="0">
                <a:solidFill>
                  <a:srgbClr val="006FC0"/>
                </a:solidFill>
                <a:latin typeface="Verdana"/>
                <a:cs typeface="Verdana"/>
              </a:rPr>
              <a:t> </a:t>
            </a:r>
            <a:r>
              <a:rPr sz="1200" spc="-5" dirty="0">
                <a:solidFill>
                  <a:srgbClr val="006FC0"/>
                </a:solidFill>
                <a:latin typeface="Verdana"/>
                <a:cs typeface="Verdana"/>
              </a:rPr>
              <a:t>and</a:t>
            </a:r>
            <a:r>
              <a:rPr sz="1200" spc="-15" dirty="0">
                <a:solidFill>
                  <a:srgbClr val="006FC0"/>
                </a:solidFill>
                <a:latin typeface="Verdana"/>
                <a:cs typeface="Verdana"/>
              </a:rPr>
              <a:t> </a:t>
            </a:r>
            <a:r>
              <a:rPr sz="1200" dirty="0">
                <a:solidFill>
                  <a:srgbClr val="006FC0"/>
                </a:solidFill>
                <a:latin typeface="Verdana"/>
                <a:cs typeface="Verdana"/>
              </a:rPr>
              <a:t>12</a:t>
            </a:r>
            <a:r>
              <a:rPr sz="1200" spc="-40" dirty="0">
                <a:solidFill>
                  <a:srgbClr val="006FC0"/>
                </a:solidFill>
                <a:latin typeface="Verdana"/>
                <a:cs typeface="Verdana"/>
              </a:rPr>
              <a:t> </a:t>
            </a:r>
            <a:r>
              <a:rPr sz="1200" spc="-5" dirty="0">
                <a:solidFill>
                  <a:srgbClr val="006FC0"/>
                </a:solidFill>
                <a:latin typeface="Verdana"/>
                <a:cs typeface="Verdana"/>
              </a:rPr>
              <a:t>attributes.</a:t>
            </a:r>
            <a:endParaRPr sz="1200" dirty="0">
              <a:latin typeface="Verdana"/>
              <a:cs typeface="Verdana"/>
            </a:endParaRPr>
          </a:p>
          <a:p>
            <a:pPr>
              <a:lnSpc>
                <a:spcPct val="100000"/>
              </a:lnSpc>
              <a:spcBef>
                <a:spcPts val="40"/>
              </a:spcBef>
              <a:buClr>
                <a:srgbClr val="006FC0"/>
              </a:buClr>
              <a:buFont typeface="Verdana"/>
              <a:buChar char="●"/>
            </a:pPr>
            <a:endParaRPr sz="1150" dirty="0">
              <a:latin typeface="Verdana"/>
              <a:cs typeface="Verdana"/>
            </a:endParaRPr>
          </a:p>
          <a:p>
            <a:pPr marL="332740" marR="96520" indent="-320040">
              <a:lnSpc>
                <a:spcPct val="100000"/>
              </a:lnSpc>
              <a:buSzPct val="83333"/>
              <a:buChar char="●"/>
              <a:tabLst>
                <a:tab pos="332105" algn="l"/>
                <a:tab pos="332740" algn="l"/>
              </a:tabLst>
            </a:pPr>
            <a:r>
              <a:rPr sz="1200" spc="-5" dirty="0">
                <a:solidFill>
                  <a:srgbClr val="006FC0"/>
                </a:solidFill>
                <a:latin typeface="Verdana"/>
                <a:cs typeface="Verdana"/>
              </a:rPr>
              <a:t>Most</a:t>
            </a:r>
            <a:r>
              <a:rPr sz="1200" spc="-30" dirty="0">
                <a:solidFill>
                  <a:srgbClr val="006FC0"/>
                </a:solidFill>
                <a:latin typeface="Verdana"/>
                <a:cs typeface="Verdana"/>
              </a:rPr>
              <a:t> </a:t>
            </a:r>
            <a:r>
              <a:rPr sz="1200" dirty="0">
                <a:solidFill>
                  <a:srgbClr val="006FC0"/>
                </a:solidFill>
                <a:latin typeface="Verdana"/>
                <a:cs typeface="Verdana"/>
              </a:rPr>
              <a:t>of</a:t>
            </a:r>
            <a:r>
              <a:rPr sz="1200" spc="-30" dirty="0">
                <a:solidFill>
                  <a:srgbClr val="006FC0"/>
                </a:solidFill>
                <a:latin typeface="Verdana"/>
                <a:cs typeface="Verdana"/>
              </a:rPr>
              <a:t> </a:t>
            </a:r>
            <a:r>
              <a:rPr sz="1200" spc="-5" dirty="0">
                <a:solidFill>
                  <a:srgbClr val="006FC0"/>
                </a:solidFill>
                <a:latin typeface="Verdana"/>
                <a:cs typeface="Verdana"/>
              </a:rPr>
              <a:t>the</a:t>
            </a:r>
            <a:r>
              <a:rPr sz="1200" spc="-20" dirty="0">
                <a:solidFill>
                  <a:srgbClr val="006FC0"/>
                </a:solidFill>
                <a:latin typeface="Verdana"/>
                <a:cs typeface="Verdana"/>
              </a:rPr>
              <a:t> </a:t>
            </a:r>
            <a:r>
              <a:rPr sz="1200" spc="-5" dirty="0">
                <a:solidFill>
                  <a:srgbClr val="006FC0"/>
                </a:solidFill>
                <a:latin typeface="Verdana"/>
                <a:cs typeface="Verdana"/>
              </a:rPr>
              <a:t>features</a:t>
            </a:r>
            <a:r>
              <a:rPr sz="1200" spc="-50" dirty="0">
                <a:solidFill>
                  <a:srgbClr val="006FC0"/>
                </a:solidFill>
                <a:latin typeface="Verdana"/>
                <a:cs typeface="Verdana"/>
              </a:rPr>
              <a:t> </a:t>
            </a:r>
            <a:r>
              <a:rPr sz="1200" dirty="0">
                <a:solidFill>
                  <a:srgbClr val="006FC0"/>
                </a:solidFill>
                <a:latin typeface="Verdana"/>
                <a:cs typeface="Verdana"/>
              </a:rPr>
              <a:t>are</a:t>
            </a:r>
            <a:r>
              <a:rPr sz="1200" spc="-20" dirty="0">
                <a:solidFill>
                  <a:srgbClr val="006FC0"/>
                </a:solidFill>
                <a:latin typeface="Verdana"/>
                <a:cs typeface="Verdana"/>
              </a:rPr>
              <a:t> </a:t>
            </a:r>
            <a:r>
              <a:rPr sz="1200" dirty="0">
                <a:solidFill>
                  <a:srgbClr val="006FC0"/>
                </a:solidFill>
                <a:latin typeface="Verdana"/>
                <a:cs typeface="Verdana"/>
              </a:rPr>
              <a:t>Present </a:t>
            </a:r>
            <a:r>
              <a:rPr sz="1200" spc="-409" dirty="0">
                <a:solidFill>
                  <a:srgbClr val="006FC0"/>
                </a:solidFill>
                <a:latin typeface="Verdana"/>
                <a:cs typeface="Verdana"/>
              </a:rPr>
              <a:t> </a:t>
            </a:r>
            <a:r>
              <a:rPr sz="1200" spc="-5" dirty="0">
                <a:solidFill>
                  <a:srgbClr val="006FC0"/>
                </a:solidFill>
                <a:latin typeface="Verdana"/>
                <a:cs typeface="Verdana"/>
              </a:rPr>
              <a:t>in</a:t>
            </a:r>
            <a:r>
              <a:rPr sz="1200" spc="-15" dirty="0">
                <a:solidFill>
                  <a:srgbClr val="006FC0"/>
                </a:solidFill>
                <a:latin typeface="Verdana"/>
                <a:cs typeface="Verdana"/>
              </a:rPr>
              <a:t> </a:t>
            </a:r>
            <a:r>
              <a:rPr sz="1200" spc="-5" dirty="0">
                <a:solidFill>
                  <a:srgbClr val="006FC0"/>
                </a:solidFill>
                <a:latin typeface="Verdana"/>
                <a:cs typeface="Verdana"/>
              </a:rPr>
              <a:t>textual</a:t>
            </a:r>
            <a:r>
              <a:rPr sz="1200" spc="-20" dirty="0">
                <a:solidFill>
                  <a:srgbClr val="006FC0"/>
                </a:solidFill>
                <a:latin typeface="Verdana"/>
                <a:cs typeface="Verdana"/>
              </a:rPr>
              <a:t> </a:t>
            </a:r>
            <a:r>
              <a:rPr sz="1200" spc="-5" dirty="0">
                <a:solidFill>
                  <a:srgbClr val="006FC0"/>
                </a:solidFill>
                <a:latin typeface="Verdana"/>
                <a:cs typeface="Verdana"/>
              </a:rPr>
              <a:t>format.</a:t>
            </a:r>
            <a:endParaRPr sz="1200" dirty="0">
              <a:latin typeface="Verdana"/>
              <a:cs typeface="Verdana"/>
            </a:endParaRPr>
          </a:p>
          <a:p>
            <a:pPr>
              <a:lnSpc>
                <a:spcPct val="100000"/>
              </a:lnSpc>
              <a:spcBef>
                <a:spcPts val="45"/>
              </a:spcBef>
              <a:buClr>
                <a:srgbClr val="006FC0"/>
              </a:buClr>
              <a:buFont typeface="Verdana"/>
              <a:buChar char="●"/>
            </a:pPr>
            <a:endParaRPr sz="1150" dirty="0">
              <a:latin typeface="Verdana"/>
              <a:cs typeface="Verdana"/>
            </a:endParaRPr>
          </a:p>
          <a:p>
            <a:pPr marL="332740" marR="6985" indent="-320040">
              <a:lnSpc>
                <a:spcPct val="100000"/>
              </a:lnSpc>
              <a:buSzPct val="83333"/>
              <a:buChar char="●"/>
              <a:tabLst>
                <a:tab pos="332105" algn="l"/>
                <a:tab pos="332740" algn="l"/>
              </a:tabLst>
            </a:pPr>
            <a:r>
              <a:rPr sz="1200" spc="-5" dirty="0">
                <a:solidFill>
                  <a:srgbClr val="006FC0"/>
                </a:solidFill>
                <a:latin typeface="Verdana"/>
                <a:cs typeface="Verdana"/>
              </a:rPr>
              <a:t>Dataset contains two type </a:t>
            </a:r>
            <a:r>
              <a:rPr sz="1200" dirty="0">
                <a:solidFill>
                  <a:srgbClr val="006FC0"/>
                </a:solidFill>
                <a:latin typeface="Verdana"/>
                <a:cs typeface="Verdana"/>
              </a:rPr>
              <a:t>of </a:t>
            </a:r>
            <a:r>
              <a:rPr sz="1200" spc="5" dirty="0">
                <a:solidFill>
                  <a:srgbClr val="006FC0"/>
                </a:solidFill>
                <a:latin typeface="Verdana"/>
                <a:cs typeface="Verdana"/>
              </a:rPr>
              <a:t> </a:t>
            </a:r>
            <a:r>
              <a:rPr sz="1200" spc="-5" dirty="0">
                <a:solidFill>
                  <a:srgbClr val="006FC0"/>
                </a:solidFill>
                <a:latin typeface="Verdana"/>
                <a:cs typeface="Verdana"/>
              </a:rPr>
              <a:t>content</a:t>
            </a:r>
            <a:r>
              <a:rPr sz="1200" spc="-45" dirty="0">
                <a:solidFill>
                  <a:srgbClr val="006FC0"/>
                </a:solidFill>
                <a:latin typeface="Verdana"/>
                <a:cs typeface="Verdana"/>
              </a:rPr>
              <a:t> </a:t>
            </a:r>
            <a:r>
              <a:rPr sz="1200" spc="-5" dirty="0">
                <a:solidFill>
                  <a:srgbClr val="006FC0"/>
                </a:solidFill>
                <a:latin typeface="Verdana"/>
                <a:cs typeface="Verdana"/>
              </a:rPr>
              <a:t>one</a:t>
            </a:r>
            <a:r>
              <a:rPr sz="1200" spc="-30" dirty="0">
                <a:solidFill>
                  <a:srgbClr val="006FC0"/>
                </a:solidFill>
                <a:latin typeface="Verdana"/>
                <a:cs typeface="Verdana"/>
              </a:rPr>
              <a:t> </a:t>
            </a:r>
            <a:r>
              <a:rPr sz="1200" spc="-5" dirty="0">
                <a:solidFill>
                  <a:srgbClr val="006FC0"/>
                </a:solidFill>
                <a:latin typeface="Verdana"/>
                <a:cs typeface="Verdana"/>
              </a:rPr>
              <a:t>is</a:t>
            </a:r>
            <a:r>
              <a:rPr sz="1200" spc="-20" dirty="0">
                <a:solidFill>
                  <a:srgbClr val="006FC0"/>
                </a:solidFill>
                <a:latin typeface="Verdana"/>
                <a:cs typeface="Verdana"/>
              </a:rPr>
              <a:t> </a:t>
            </a:r>
            <a:r>
              <a:rPr sz="1200" spc="-5" dirty="0">
                <a:solidFill>
                  <a:srgbClr val="006FC0"/>
                </a:solidFill>
                <a:latin typeface="Verdana"/>
                <a:cs typeface="Verdana"/>
              </a:rPr>
              <a:t>Movie</a:t>
            </a:r>
            <a:r>
              <a:rPr sz="1200" spc="-40" dirty="0">
                <a:solidFill>
                  <a:srgbClr val="006FC0"/>
                </a:solidFill>
                <a:latin typeface="Verdana"/>
                <a:cs typeface="Verdana"/>
              </a:rPr>
              <a:t> </a:t>
            </a:r>
            <a:r>
              <a:rPr sz="1200" spc="-5" dirty="0">
                <a:solidFill>
                  <a:srgbClr val="006FC0"/>
                </a:solidFill>
                <a:latin typeface="Verdana"/>
                <a:cs typeface="Verdana"/>
              </a:rPr>
              <a:t>and</a:t>
            </a:r>
            <a:r>
              <a:rPr sz="1200" dirty="0">
                <a:solidFill>
                  <a:srgbClr val="006FC0"/>
                </a:solidFill>
                <a:latin typeface="Verdana"/>
                <a:cs typeface="Verdana"/>
              </a:rPr>
              <a:t> </a:t>
            </a:r>
            <a:r>
              <a:rPr sz="1200" spc="-5" dirty="0">
                <a:solidFill>
                  <a:srgbClr val="006FC0"/>
                </a:solidFill>
                <a:latin typeface="Verdana"/>
                <a:cs typeface="Verdana"/>
              </a:rPr>
              <a:t>another </a:t>
            </a:r>
            <a:r>
              <a:rPr sz="1200" spc="-409" dirty="0">
                <a:solidFill>
                  <a:srgbClr val="006FC0"/>
                </a:solidFill>
                <a:latin typeface="Verdana"/>
                <a:cs typeface="Verdana"/>
              </a:rPr>
              <a:t> </a:t>
            </a:r>
            <a:r>
              <a:rPr sz="1200" dirty="0">
                <a:solidFill>
                  <a:srgbClr val="006FC0"/>
                </a:solidFill>
                <a:latin typeface="Verdana"/>
                <a:cs typeface="Verdana"/>
              </a:rPr>
              <a:t>one</a:t>
            </a:r>
            <a:r>
              <a:rPr sz="1200" spc="-30" dirty="0">
                <a:solidFill>
                  <a:srgbClr val="006FC0"/>
                </a:solidFill>
                <a:latin typeface="Verdana"/>
                <a:cs typeface="Verdana"/>
              </a:rPr>
              <a:t> </a:t>
            </a:r>
            <a:r>
              <a:rPr sz="1200" spc="-5" dirty="0">
                <a:solidFill>
                  <a:srgbClr val="006FC0"/>
                </a:solidFill>
                <a:latin typeface="Verdana"/>
                <a:cs typeface="Verdana"/>
              </a:rPr>
              <a:t>is</a:t>
            </a:r>
            <a:r>
              <a:rPr sz="1200" spc="-25" dirty="0">
                <a:solidFill>
                  <a:srgbClr val="006FC0"/>
                </a:solidFill>
                <a:latin typeface="Verdana"/>
                <a:cs typeface="Verdana"/>
              </a:rPr>
              <a:t> </a:t>
            </a:r>
            <a:r>
              <a:rPr sz="1200" spc="-5" dirty="0">
                <a:solidFill>
                  <a:srgbClr val="006FC0"/>
                </a:solidFill>
                <a:latin typeface="Verdana"/>
                <a:cs typeface="Verdana"/>
              </a:rPr>
              <a:t>TV</a:t>
            </a:r>
            <a:r>
              <a:rPr sz="1200" spc="-15" dirty="0">
                <a:solidFill>
                  <a:srgbClr val="006FC0"/>
                </a:solidFill>
                <a:latin typeface="Verdana"/>
                <a:cs typeface="Verdana"/>
              </a:rPr>
              <a:t> </a:t>
            </a:r>
            <a:r>
              <a:rPr sz="1200" spc="-10" dirty="0">
                <a:solidFill>
                  <a:srgbClr val="006FC0"/>
                </a:solidFill>
                <a:latin typeface="Verdana"/>
                <a:cs typeface="Verdana"/>
              </a:rPr>
              <a:t>show.</a:t>
            </a:r>
            <a:endParaRPr sz="1200" dirty="0">
              <a:latin typeface="Verdana"/>
              <a:cs typeface="Verdana"/>
            </a:endParaRPr>
          </a:p>
        </p:txBody>
      </p:sp>
      <p:sp>
        <p:nvSpPr>
          <p:cNvPr id="4" name="object 4"/>
          <p:cNvSpPr txBox="1">
            <a:spLocks noGrp="1"/>
          </p:cNvSpPr>
          <p:nvPr>
            <p:ph type="title"/>
          </p:nvPr>
        </p:nvSpPr>
        <p:spPr>
          <a:xfrm>
            <a:off x="4110990" y="716991"/>
            <a:ext cx="3556635" cy="300355"/>
          </a:xfrm>
          <a:prstGeom prst="rect">
            <a:avLst/>
          </a:prstGeom>
        </p:spPr>
        <p:txBody>
          <a:bodyPr vert="horz" wrap="square" lIns="0" tIns="12700" rIns="0" bIns="0" rtlCol="0">
            <a:spAutoFit/>
          </a:bodyPr>
          <a:lstStyle/>
          <a:p>
            <a:pPr marL="12700">
              <a:lnSpc>
                <a:spcPct val="100000"/>
              </a:lnSpc>
              <a:spcBef>
                <a:spcPts val="100"/>
              </a:spcBef>
            </a:pPr>
            <a:r>
              <a:rPr sz="1800" spc="-5" dirty="0"/>
              <a:t>ATTRIBUTE</a:t>
            </a:r>
            <a:r>
              <a:rPr sz="1800" spc="-80" dirty="0"/>
              <a:t> </a:t>
            </a:r>
            <a:r>
              <a:rPr sz="1800" spc="-5" dirty="0"/>
              <a:t>INFORMATION:</a:t>
            </a:r>
            <a:endParaRPr sz="1800"/>
          </a:p>
        </p:txBody>
      </p:sp>
      <p:sp>
        <p:nvSpPr>
          <p:cNvPr id="5" name="object 5"/>
          <p:cNvSpPr txBox="1"/>
          <p:nvPr/>
        </p:nvSpPr>
        <p:spPr>
          <a:xfrm>
            <a:off x="4290821" y="1279905"/>
            <a:ext cx="4743450" cy="2403475"/>
          </a:xfrm>
          <a:prstGeom prst="rect">
            <a:avLst/>
          </a:prstGeom>
        </p:spPr>
        <p:txBody>
          <a:bodyPr vert="horz" wrap="square" lIns="0" tIns="12700" rIns="0" bIns="0" rtlCol="0">
            <a:spAutoFit/>
          </a:bodyPr>
          <a:lstStyle/>
          <a:p>
            <a:pPr marL="376555" indent="-364490">
              <a:lnSpc>
                <a:spcPct val="100000"/>
              </a:lnSpc>
              <a:spcBef>
                <a:spcPts val="100"/>
              </a:spcBef>
              <a:buFont typeface="Arial MT"/>
              <a:buChar char="•"/>
              <a:tabLst>
                <a:tab pos="376555" algn="l"/>
                <a:tab pos="377190" algn="l"/>
              </a:tabLst>
            </a:pPr>
            <a:r>
              <a:rPr sz="1200" b="1" spc="-5" dirty="0">
                <a:solidFill>
                  <a:srgbClr val="006FC0"/>
                </a:solidFill>
                <a:latin typeface="Verdana"/>
                <a:cs typeface="Verdana"/>
              </a:rPr>
              <a:t>Show</a:t>
            </a:r>
            <a:r>
              <a:rPr sz="1200" b="1" spc="-25" dirty="0">
                <a:solidFill>
                  <a:srgbClr val="006FC0"/>
                </a:solidFill>
                <a:latin typeface="Verdana"/>
                <a:cs typeface="Verdana"/>
              </a:rPr>
              <a:t> </a:t>
            </a:r>
            <a:r>
              <a:rPr sz="1200" b="1" dirty="0">
                <a:solidFill>
                  <a:srgbClr val="006FC0"/>
                </a:solidFill>
                <a:latin typeface="Verdana"/>
                <a:cs typeface="Verdana"/>
              </a:rPr>
              <a:t>Id</a:t>
            </a:r>
            <a:r>
              <a:rPr sz="1200" b="1" spc="-25" dirty="0">
                <a:solidFill>
                  <a:srgbClr val="006FC0"/>
                </a:solidFill>
                <a:latin typeface="Verdana"/>
                <a:cs typeface="Verdana"/>
              </a:rPr>
              <a:t> </a:t>
            </a:r>
            <a:r>
              <a:rPr sz="1200" dirty="0">
                <a:solidFill>
                  <a:srgbClr val="006FC0"/>
                </a:solidFill>
                <a:latin typeface="Verdana"/>
                <a:cs typeface="Verdana"/>
              </a:rPr>
              <a:t>:</a:t>
            </a:r>
            <a:r>
              <a:rPr sz="1200" spc="-15" dirty="0">
                <a:solidFill>
                  <a:srgbClr val="006FC0"/>
                </a:solidFill>
                <a:latin typeface="Verdana"/>
                <a:cs typeface="Verdana"/>
              </a:rPr>
              <a:t> </a:t>
            </a:r>
            <a:r>
              <a:rPr sz="1200" spc="-5" dirty="0">
                <a:solidFill>
                  <a:srgbClr val="006FC0"/>
                </a:solidFill>
                <a:latin typeface="Verdana"/>
                <a:cs typeface="Verdana"/>
              </a:rPr>
              <a:t>Unique</a:t>
            </a:r>
            <a:r>
              <a:rPr sz="1200" spc="-20" dirty="0">
                <a:solidFill>
                  <a:srgbClr val="006FC0"/>
                </a:solidFill>
                <a:latin typeface="Verdana"/>
                <a:cs typeface="Verdana"/>
              </a:rPr>
              <a:t> </a:t>
            </a:r>
            <a:r>
              <a:rPr sz="1200" dirty="0">
                <a:solidFill>
                  <a:srgbClr val="006FC0"/>
                </a:solidFill>
                <a:latin typeface="Verdana"/>
                <a:cs typeface="Verdana"/>
              </a:rPr>
              <a:t>ID</a:t>
            </a:r>
            <a:r>
              <a:rPr sz="1200" spc="-25" dirty="0">
                <a:solidFill>
                  <a:srgbClr val="006FC0"/>
                </a:solidFill>
                <a:latin typeface="Verdana"/>
                <a:cs typeface="Verdana"/>
              </a:rPr>
              <a:t> </a:t>
            </a:r>
            <a:r>
              <a:rPr sz="1200" dirty="0">
                <a:solidFill>
                  <a:srgbClr val="006FC0"/>
                </a:solidFill>
                <a:latin typeface="Verdana"/>
                <a:cs typeface="Verdana"/>
              </a:rPr>
              <a:t>for</a:t>
            </a:r>
            <a:r>
              <a:rPr sz="1200" spc="-35" dirty="0">
                <a:solidFill>
                  <a:srgbClr val="006FC0"/>
                </a:solidFill>
                <a:latin typeface="Verdana"/>
                <a:cs typeface="Verdana"/>
              </a:rPr>
              <a:t> </a:t>
            </a:r>
            <a:r>
              <a:rPr sz="1200" spc="-5" dirty="0">
                <a:solidFill>
                  <a:srgbClr val="006FC0"/>
                </a:solidFill>
                <a:latin typeface="Verdana"/>
                <a:cs typeface="Verdana"/>
              </a:rPr>
              <a:t>every</a:t>
            </a:r>
            <a:r>
              <a:rPr sz="1200" spc="-50" dirty="0">
                <a:solidFill>
                  <a:srgbClr val="006FC0"/>
                </a:solidFill>
                <a:latin typeface="Verdana"/>
                <a:cs typeface="Verdana"/>
              </a:rPr>
              <a:t> </a:t>
            </a:r>
            <a:r>
              <a:rPr sz="1200" spc="-5" dirty="0">
                <a:solidFill>
                  <a:srgbClr val="006FC0"/>
                </a:solidFill>
                <a:latin typeface="Verdana"/>
                <a:cs typeface="Verdana"/>
              </a:rPr>
              <a:t>Movie/Show</a:t>
            </a:r>
            <a:endParaRPr sz="1200" dirty="0">
              <a:latin typeface="Verdana"/>
              <a:cs typeface="Verdana"/>
            </a:endParaRPr>
          </a:p>
          <a:p>
            <a:pPr marL="376555" indent="-364490">
              <a:lnSpc>
                <a:spcPct val="100000"/>
              </a:lnSpc>
              <a:buFont typeface="Arial MT"/>
              <a:buChar char="•"/>
              <a:tabLst>
                <a:tab pos="376555" algn="l"/>
                <a:tab pos="377190" algn="l"/>
              </a:tabLst>
            </a:pPr>
            <a:r>
              <a:rPr sz="1200" b="1" dirty="0">
                <a:solidFill>
                  <a:srgbClr val="006FC0"/>
                </a:solidFill>
                <a:latin typeface="Verdana"/>
                <a:cs typeface="Verdana"/>
              </a:rPr>
              <a:t>Type</a:t>
            </a:r>
            <a:r>
              <a:rPr sz="1200" b="1" spc="-40" dirty="0">
                <a:solidFill>
                  <a:srgbClr val="006FC0"/>
                </a:solidFill>
                <a:latin typeface="Verdana"/>
                <a:cs typeface="Verdana"/>
              </a:rPr>
              <a:t> </a:t>
            </a:r>
            <a:r>
              <a:rPr sz="1200" dirty="0">
                <a:solidFill>
                  <a:srgbClr val="006FC0"/>
                </a:solidFill>
                <a:latin typeface="Verdana"/>
                <a:cs typeface="Verdana"/>
              </a:rPr>
              <a:t>:</a:t>
            </a:r>
            <a:r>
              <a:rPr sz="1200" spc="-20" dirty="0">
                <a:solidFill>
                  <a:srgbClr val="006FC0"/>
                </a:solidFill>
                <a:latin typeface="Verdana"/>
                <a:cs typeface="Verdana"/>
              </a:rPr>
              <a:t> </a:t>
            </a:r>
            <a:r>
              <a:rPr sz="1200" spc="-5" dirty="0">
                <a:solidFill>
                  <a:srgbClr val="006FC0"/>
                </a:solidFill>
                <a:latin typeface="Verdana"/>
                <a:cs typeface="Verdana"/>
              </a:rPr>
              <a:t>Identifier</a:t>
            </a:r>
            <a:r>
              <a:rPr sz="1200" spc="-35" dirty="0">
                <a:solidFill>
                  <a:srgbClr val="006FC0"/>
                </a:solidFill>
                <a:latin typeface="Verdana"/>
                <a:cs typeface="Verdana"/>
              </a:rPr>
              <a:t> </a:t>
            </a:r>
            <a:r>
              <a:rPr sz="1200" dirty="0">
                <a:solidFill>
                  <a:srgbClr val="006FC0"/>
                </a:solidFill>
                <a:latin typeface="Verdana"/>
                <a:cs typeface="Verdana"/>
              </a:rPr>
              <a:t>-</a:t>
            </a:r>
            <a:r>
              <a:rPr sz="1200" spc="-25" dirty="0">
                <a:solidFill>
                  <a:srgbClr val="006FC0"/>
                </a:solidFill>
                <a:latin typeface="Verdana"/>
                <a:cs typeface="Verdana"/>
              </a:rPr>
              <a:t> </a:t>
            </a:r>
            <a:r>
              <a:rPr sz="1200" spc="-5" dirty="0">
                <a:solidFill>
                  <a:srgbClr val="006FC0"/>
                </a:solidFill>
                <a:latin typeface="Verdana"/>
                <a:cs typeface="Verdana"/>
              </a:rPr>
              <a:t>Movie/Show</a:t>
            </a:r>
            <a:endParaRPr sz="1200" dirty="0">
              <a:latin typeface="Verdana"/>
              <a:cs typeface="Verdana"/>
            </a:endParaRPr>
          </a:p>
          <a:p>
            <a:pPr marL="376555" indent="-364490">
              <a:lnSpc>
                <a:spcPct val="100000"/>
              </a:lnSpc>
              <a:buFont typeface="Arial MT"/>
              <a:buChar char="•"/>
              <a:tabLst>
                <a:tab pos="376555" algn="l"/>
                <a:tab pos="377190" algn="l"/>
              </a:tabLst>
            </a:pPr>
            <a:r>
              <a:rPr sz="1200" b="1" spc="-5" dirty="0">
                <a:solidFill>
                  <a:srgbClr val="006FC0"/>
                </a:solidFill>
                <a:latin typeface="Verdana"/>
                <a:cs typeface="Verdana"/>
              </a:rPr>
              <a:t>Title</a:t>
            </a:r>
            <a:r>
              <a:rPr sz="1200" b="1" spc="-20" dirty="0">
                <a:solidFill>
                  <a:srgbClr val="006FC0"/>
                </a:solidFill>
                <a:latin typeface="Verdana"/>
                <a:cs typeface="Verdana"/>
              </a:rPr>
              <a:t> </a:t>
            </a:r>
            <a:r>
              <a:rPr sz="1200" dirty="0">
                <a:solidFill>
                  <a:srgbClr val="006FC0"/>
                </a:solidFill>
                <a:latin typeface="Verdana"/>
                <a:cs typeface="Verdana"/>
              </a:rPr>
              <a:t>:</a:t>
            </a:r>
            <a:r>
              <a:rPr sz="1200" spc="-10" dirty="0">
                <a:solidFill>
                  <a:srgbClr val="006FC0"/>
                </a:solidFill>
                <a:latin typeface="Verdana"/>
                <a:cs typeface="Verdana"/>
              </a:rPr>
              <a:t> Title</a:t>
            </a:r>
            <a:r>
              <a:rPr sz="1200" spc="-35" dirty="0">
                <a:solidFill>
                  <a:srgbClr val="006FC0"/>
                </a:solidFill>
                <a:latin typeface="Verdana"/>
                <a:cs typeface="Verdana"/>
              </a:rPr>
              <a:t> </a:t>
            </a:r>
            <a:r>
              <a:rPr sz="1200" dirty="0">
                <a:solidFill>
                  <a:srgbClr val="006FC0"/>
                </a:solidFill>
                <a:latin typeface="Verdana"/>
                <a:cs typeface="Verdana"/>
              </a:rPr>
              <a:t>of</a:t>
            </a:r>
            <a:r>
              <a:rPr sz="1200" spc="-30" dirty="0">
                <a:solidFill>
                  <a:srgbClr val="006FC0"/>
                </a:solidFill>
                <a:latin typeface="Verdana"/>
                <a:cs typeface="Verdana"/>
              </a:rPr>
              <a:t> </a:t>
            </a:r>
            <a:r>
              <a:rPr sz="1200" spc="-5" dirty="0">
                <a:solidFill>
                  <a:srgbClr val="006FC0"/>
                </a:solidFill>
                <a:latin typeface="Verdana"/>
                <a:cs typeface="Verdana"/>
              </a:rPr>
              <a:t>the</a:t>
            </a:r>
            <a:r>
              <a:rPr sz="1200" spc="-15" dirty="0">
                <a:solidFill>
                  <a:srgbClr val="006FC0"/>
                </a:solidFill>
                <a:latin typeface="Verdana"/>
                <a:cs typeface="Verdana"/>
              </a:rPr>
              <a:t> </a:t>
            </a:r>
            <a:r>
              <a:rPr sz="1200" spc="-5" dirty="0">
                <a:solidFill>
                  <a:srgbClr val="006FC0"/>
                </a:solidFill>
                <a:latin typeface="Verdana"/>
                <a:cs typeface="Verdana"/>
              </a:rPr>
              <a:t>Movie/Show</a:t>
            </a:r>
            <a:endParaRPr sz="1200" dirty="0">
              <a:latin typeface="Verdana"/>
              <a:cs typeface="Verdana"/>
            </a:endParaRPr>
          </a:p>
          <a:p>
            <a:pPr marL="376555" indent="-364490">
              <a:lnSpc>
                <a:spcPct val="100000"/>
              </a:lnSpc>
              <a:buFont typeface="Arial MT"/>
              <a:buChar char="•"/>
              <a:tabLst>
                <a:tab pos="376555" algn="l"/>
                <a:tab pos="377190" algn="l"/>
              </a:tabLst>
            </a:pPr>
            <a:r>
              <a:rPr sz="1200" b="1" spc="-5" dirty="0">
                <a:solidFill>
                  <a:srgbClr val="006FC0"/>
                </a:solidFill>
                <a:latin typeface="Verdana"/>
                <a:cs typeface="Verdana"/>
              </a:rPr>
              <a:t>Director</a:t>
            </a:r>
            <a:r>
              <a:rPr sz="1200" b="1" spc="-30" dirty="0">
                <a:solidFill>
                  <a:srgbClr val="006FC0"/>
                </a:solidFill>
                <a:latin typeface="Verdana"/>
                <a:cs typeface="Verdana"/>
              </a:rPr>
              <a:t> </a:t>
            </a:r>
            <a:r>
              <a:rPr sz="1200" dirty="0">
                <a:solidFill>
                  <a:srgbClr val="006FC0"/>
                </a:solidFill>
                <a:latin typeface="Verdana"/>
                <a:cs typeface="Verdana"/>
              </a:rPr>
              <a:t>:</a:t>
            </a:r>
            <a:r>
              <a:rPr sz="1200" spc="-15" dirty="0">
                <a:solidFill>
                  <a:srgbClr val="006FC0"/>
                </a:solidFill>
                <a:latin typeface="Verdana"/>
                <a:cs typeface="Verdana"/>
              </a:rPr>
              <a:t> </a:t>
            </a:r>
            <a:r>
              <a:rPr sz="1200" spc="-5" dirty="0">
                <a:solidFill>
                  <a:srgbClr val="006FC0"/>
                </a:solidFill>
                <a:latin typeface="Verdana"/>
                <a:cs typeface="Verdana"/>
              </a:rPr>
              <a:t>Director</a:t>
            </a:r>
            <a:r>
              <a:rPr sz="1200" spc="-55" dirty="0">
                <a:solidFill>
                  <a:srgbClr val="006FC0"/>
                </a:solidFill>
                <a:latin typeface="Verdana"/>
                <a:cs typeface="Verdana"/>
              </a:rPr>
              <a:t> </a:t>
            </a:r>
            <a:r>
              <a:rPr sz="1200" dirty="0">
                <a:solidFill>
                  <a:srgbClr val="006FC0"/>
                </a:solidFill>
                <a:latin typeface="Verdana"/>
                <a:cs typeface="Verdana"/>
              </a:rPr>
              <a:t>of</a:t>
            </a:r>
            <a:r>
              <a:rPr sz="1200" spc="-25" dirty="0">
                <a:solidFill>
                  <a:srgbClr val="006FC0"/>
                </a:solidFill>
                <a:latin typeface="Verdana"/>
                <a:cs typeface="Verdana"/>
              </a:rPr>
              <a:t> </a:t>
            </a:r>
            <a:r>
              <a:rPr sz="1200" spc="-5" dirty="0">
                <a:solidFill>
                  <a:srgbClr val="006FC0"/>
                </a:solidFill>
                <a:latin typeface="Verdana"/>
                <a:cs typeface="Verdana"/>
              </a:rPr>
              <a:t>the</a:t>
            </a:r>
            <a:r>
              <a:rPr sz="1200" spc="-20" dirty="0">
                <a:solidFill>
                  <a:srgbClr val="006FC0"/>
                </a:solidFill>
                <a:latin typeface="Verdana"/>
                <a:cs typeface="Verdana"/>
              </a:rPr>
              <a:t> </a:t>
            </a:r>
            <a:r>
              <a:rPr sz="1200" spc="-5" dirty="0">
                <a:solidFill>
                  <a:srgbClr val="006FC0"/>
                </a:solidFill>
                <a:latin typeface="Verdana"/>
                <a:cs typeface="Verdana"/>
              </a:rPr>
              <a:t>Movie/Show</a:t>
            </a:r>
            <a:endParaRPr sz="1200" dirty="0">
              <a:latin typeface="Verdana"/>
              <a:cs typeface="Verdana"/>
            </a:endParaRPr>
          </a:p>
          <a:p>
            <a:pPr marL="376555" indent="-364490">
              <a:lnSpc>
                <a:spcPct val="100000"/>
              </a:lnSpc>
              <a:buFont typeface="Arial MT"/>
              <a:buChar char="•"/>
              <a:tabLst>
                <a:tab pos="376555" algn="l"/>
                <a:tab pos="377190" algn="l"/>
              </a:tabLst>
            </a:pPr>
            <a:r>
              <a:rPr sz="1200" b="1" spc="-5" dirty="0">
                <a:solidFill>
                  <a:srgbClr val="006FC0"/>
                </a:solidFill>
                <a:latin typeface="Verdana"/>
                <a:cs typeface="Verdana"/>
              </a:rPr>
              <a:t>Cast</a:t>
            </a:r>
            <a:r>
              <a:rPr sz="1200" b="1" spc="-20" dirty="0">
                <a:solidFill>
                  <a:srgbClr val="006FC0"/>
                </a:solidFill>
                <a:latin typeface="Verdana"/>
                <a:cs typeface="Verdana"/>
              </a:rPr>
              <a:t> </a:t>
            </a:r>
            <a:r>
              <a:rPr sz="1200" dirty="0">
                <a:solidFill>
                  <a:srgbClr val="006FC0"/>
                </a:solidFill>
                <a:latin typeface="Verdana"/>
                <a:cs typeface="Verdana"/>
              </a:rPr>
              <a:t>:</a:t>
            </a:r>
            <a:r>
              <a:rPr sz="1200" spc="-10" dirty="0">
                <a:solidFill>
                  <a:srgbClr val="006FC0"/>
                </a:solidFill>
                <a:latin typeface="Verdana"/>
                <a:cs typeface="Verdana"/>
              </a:rPr>
              <a:t> </a:t>
            </a:r>
            <a:r>
              <a:rPr sz="1200" spc="-5" dirty="0">
                <a:solidFill>
                  <a:srgbClr val="006FC0"/>
                </a:solidFill>
                <a:latin typeface="Verdana"/>
                <a:cs typeface="Verdana"/>
              </a:rPr>
              <a:t>Actors</a:t>
            </a:r>
            <a:r>
              <a:rPr sz="1200" spc="-25" dirty="0">
                <a:solidFill>
                  <a:srgbClr val="006FC0"/>
                </a:solidFill>
                <a:latin typeface="Verdana"/>
                <a:cs typeface="Verdana"/>
              </a:rPr>
              <a:t> </a:t>
            </a:r>
            <a:r>
              <a:rPr sz="1200" spc="-10" dirty="0">
                <a:solidFill>
                  <a:srgbClr val="006FC0"/>
                </a:solidFill>
                <a:latin typeface="Verdana"/>
                <a:cs typeface="Verdana"/>
              </a:rPr>
              <a:t>involved</a:t>
            </a:r>
            <a:r>
              <a:rPr sz="1200" spc="-45" dirty="0">
                <a:solidFill>
                  <a:srgbClr val="006FC0"/>
                </a:solidFill>
                <a:latin typeface="Verdana"/>
                <a:cs typeface="Verdana"/>
              </a:rPr>
              <a:t> </a:t>
            </a:r>
            <a:r>
              <a:rPr sz="1200" spc="-5" dirty="0">
                <a:solidFill>
                  <a:srgbClr val="006FC0"/>
                </a:solidFill>
                <a:latin typeface="Verdana"/>
                <a:cs typeface="Verdana"/>
              </a:rPr>
              <a:t>in</a:t>
            </a:r>
            <a:r>
              <a:rPr sz="1200" spc="-15" dirty="0">
                <a:solidFill>
                  <a:srgbClr val="006FC0"/>
                </a:solidFill>
                <a:latin typeface="Verdana"/>
                <a:cs typeface="Verdana"/>
              </a:rPr>
              <a:t> </a:t>
            </a:r>
            <a:r>
              <a:rPr sz="1200" spc="-5" dirty="0">
                <a:solidFill>
                  <a:srgbClr val="006FC0"/>
                </a:solidFill>
                <a:latin typeface="Verdana"/>
                <a:cs typeface="Verdana"/>
              </a:rPr>
              <a:t>the</a:t>
            </a:r>
            <a:r>
              <a:rPr sz="1200" spc="-15" dirty="0">
                <a:solidFill>
                  <a:srgbClr val="006FC0"/>
                </a:solidFill>
                <a:latin typeface="Verdana"/>
                <a:cs typeface="Verdana"/>
              </a:rPr>
              <a:t> </a:t>
            </a:r>
            <a:r>
              <a:rPr sz="1200" spc="-5" dirty="0">
                <a:solidFill>
                  <a:srgbClr val="006FC0"/>
                </a:solidFill>
                <a:latin typeface="Verdana"/>
                <a:cs typeface="Verdana"/>
              </a:rPr>
              <a:t>Movie/Show</a:t>
            </a:r>
            <a:endParaRPr sz="1200" dirty="0">
              <a:latin typeface="Verdana"/>
              <a:cs typeface="Verdana"/>
            </a:endParaRPr>
          </a:p>
          <a:p>
            <a:pPr marL="376555" indent="-364490">
              <a:lnSpc>
                <a:spcPct val="100000"/>
              </a:lnSpc>
              <a:buFont typeface="Arial MT"/>
              <a:buChar char="•"/>
              <a:tabLst>
                <a:tab pos="376555" algn="l"/>
                <a:tab pos="377190" algn="l"/>
              </a:tabLst>
            </a:pPr>
            <a:r>
              <a:rPr sz="1200" b="1" spc="-5" dirty="0">
                <a:solidFill>
                  <a:srgbClr val="006FC0"/>
                </a:solidFill>
                <a:latin typeface="Verdana"/>
                <a:cs typeface="Verdana"/>
              </a:rPr>
              <a:t>Country</a:t>
            </a:r>
            <a:r>
              <a:rPr sz="1200" b="1" spc="-40" dirty="0">
                <a:solidFill>
                  <a:srgbClr val="006FC0"/>
                </a:solidFill>
                <a:latin typeface="Verdana"/>
                <a:cs typeface="Verdana"/>
              </a:rPr>
              <a:t> </a:t>
            </a:r>
            <a:r>
              <a:rPr sz="1200" dirty="0">
                <a:solidFill>
                  <a:srgbClr val="006FC0"/>
                </a:solidFill>
                <a:latin typeface="Verdana"/>
                <a:cs typeface="Verdana"/>
              </a:rPr>
              <a:t>:</a:t>
            </a:r>
            <a:r>
              <a:rPr sz="1200" spc="-5" dirty="0">
                <a:solidFill>
                  <a:srgbClr val="006FC0"/>
                </a:solidFill>
                <a:latin typeface="Verdana"/>
                <a:cs typeface="Verdana"/>
              </a:rPr>
              <a:t> Country</a:t>
            </a:r>
            <a:r>
              <a:rPr sz="1200" spc="-25" dirty="0">
                <a:solidFill>
                  <a:srgbClr val="006FC0"/>
                </a:solidFill>
                <a:latin typeface="Verdana"/>
                <a:cs typeface="Verdana"/>
              </a:rPr>
              <a:t> </a:t>
            </a:r>
            <a:r>
              <a:rPr sz="1200" spc="-5" dirty="0">
                <a:solidFill>
                  <a:srgbClr val="006FC0"/>
                </a:solidFill>
                <a:latin typeface="Verdana"/>
                <a:cs typeface="Verdana"/>
              </a:rPr>
              <a:t>where</a:t>
            </a:r>
            <a:r>
              <a:rPr sz="1200" spc="-40" dirty="0">
                <a:solidFill>
                  <a:srgbClr val="006FC0"/>
                </a:solidFill>
                <a:latin typeface="Verdana"/>
                <a:cs typeface="Verdana"/>
              </a:rPr>
              <a:t> </a:t>
            </a:r>
            <a:r>
              <a:rPr sz="1200" spc="-5" dirty="0">
                <a:solidFill>
                  <a:srgbClr val="006FC0"/>
                </a:solidFill>
                <a:latin typeface="Verdana"/>
                <a:cs typeface="Verdana"/>
              </a:rPr>
              <a:t>the</a:t>
            </a:r>
            <a:r>
              <a:rPr sz="1200" dirty="0">
                <a:solidFill>
                  <a:srgbClr val="006FC0"/>
                </a:solidFill>
                <a:latin typeface="Verdana"/>
                <a:cs typeface="Verdana"/>
              </a:rPr>
              <a:t> </a:t>
            </a:r>
            <a:r>
              <a:rPr sz="1200" spc="-5" dirty="0">
                <a:solidFill>
                  <a:srgbClr val="006FC0"/>
                </a:solidFill>
                <a:latin typeface="Verdana"/>
                <a:cs typeface="Verdana"/>
              </a:rPr>
              <a:t>Movie/Show</a:t>
            </a:r>
            <a:r>
              <a:rPr sz="1200" spc="-40" dirty="0">
                <a:solidFill>
                  <a:srgbClr val="006FC0"/>
                </a:solidFill>
                <a:latin typeface="Verdana"/>
                <a:cs typeface="Verdana"/>
              </a:rPr>
              <a:t> </a:t>
            </a:r>
            <a:r>
              <a:rPr sz="1200" spc="-5" dirty="0">
                <a:solidFill>
                  <a:srgbClr val="006FC0"/>
                </a:solidFill>
                <a:latin typeface="Verdana"/>
                <a:cs typeface="Verdana"/>
              </a:rPr>
              <a:t>was produced</a:t>
            </a:r>
            <a:endParaRPr sz="1200" dirty="0">
              <a:latin typeface="Verdana"/>
              <a:cs typeface="Verdana"/>
            </a:endParaRPr>
          </a:p>
          <a:p>
            <a:pPr marL="376555" indent="-364490">
              <a:lnSpc>
                <a:spcPct val="100000"/>
              </a:lnSpc>
              <a:buFont typeface="Arial MT"/>
              <a:buChar char="•"/>
              <a:tabLst>
                <a:tab pos="376555" algn="l"/>
                <a:tab pos="377190" algn="l"/>
              </a:tabLst>
            </a:pPr>
            <a:r>
              <a:rPr sz="1200" b="1" spc="-5" dirty="0">
                <a:solidFill>
                  <a:srgbClr val="006FC0"/>
                </a:solidFill>
                <a:latin typeface="Verdana"/>
                <a:cs typeface="Verdana"/>
              </a:rPr>
              <a:t>Date</a:t>
            </a:r>
            <a:r>
              <a:rPr sz="1200" b="1" spc="-15" dirty="0">
                <a:solidFill>
                  <a:srgbClr val="006FC0"/>
                </a:solidFill>
                <a:latin typeface="Verdana"/>
                <a:cs typeface="Verdana"/>
              </a:rPr>
              <a:t> </a:t>
            </a:r>
            <a:r>
              <a:rPr sz="1200" b="1" spc="-5" dirty="0">
                <a:solidFill>
                  <a:srgbClr val="006FC0"/>
                </a:solidFill>
                <a:latin typeface="Verdana"/>
                <a:cs typeface="Verdana"/>
              </a:rPr>
              <a:t>Added</a:t>
            </a:r>
            <a:r>
              <a:rPr sz="1200" b="1" spc="-20" dirty="0">
                <a:solidFill>
                  <a:srgbClr val="006FC0"/>
                </a:solidFill>
                <a:latin typeface="Verdana"/>
                <a:cs typeface="Verdana"/>
              </a:rPr>
              <a:t> </a:t>
            </a:r>
            <a:r>
              <a:rPr sz="1200" dirty="0">
                <a:solidFill>
                  <a:srgbClr val="006FC0"/>
                </a:solidFill>
                <a:latin typeface="Verdana"/>
                <a:cs typeface="Verdana"/>
              </a:rPr>
              <a:t>:</a:t>
            </a:r>
            <a:r>
              <a:rPr sz="1200" spc="-10" dirty="0">
                <a:solidFill>
                  <a:srgbClr val="006FC0"/>
                </a:solidFill>
                <a:latin typeface="Verdana"/>
                <a:cs typeface="Verdana"/>
              </a:rPr>
              <a:t> </a:t>
            </a:r>
            <a:r>
              <a:rPr sz="1200" spc="-5" dirty="0">
                <a:solidFill>
                  <a:srgbClr val="006FC0"/>
                </a:solidFill>
                <a:latin typeface="Verdana"/>
                <a:cs typeface="Verdana"/>
              </a:rPr>
              <a:t>Date</a:t>
            </a:r>
            <a:r>
              <a:rPr sz="1200" spc="-15" dirty="0">
                <a:solidFill>
                  <a:srgbClr val="006FC0"/>
                </a:solidFill>
                <a:latin typeface="Verdana"/>
                <a:cs typeface="Verdana"/>
              </a:rPr>
              <a:t> </a:t>
            </a:r>
            <a:r>
              <a:rPr sz="1200" spc="-5" dirty="0">
                <a:solidFill>
                  <a:srgbClr val="006FC0"/>
                </a:solidFill>
                <a:latin typeface="Verdana"/>
                <a:cs typeface="Verdana"/>
              </a:rPr>
              <a:t>it</a:t>
            </a:r>
            <a:r>
              <a:rPr sz="1200" spc="-10" dirty="0">
                <a:solidFill>
                  <a:srgbClr val="006FC0"/>
                </a:solidFill>
                <a:latin typeface="Verdana"/>
                <a:cs typeface="Verdana"/>
              </a:rPr>
              <a:t> </a:t>
            </a:r>
            <a:r>
              <a:rPr sz="1200" spc="-5" dirty="0">
                <a:solidFill>
                  <a:srgbClr val="006FC0"/>
                </a:solidFill>
                <a:latin typeface="Verdana"/>
                <a:cs typeface="Verdana"/>
              </a:rPr>
              <a:t>was</a:t>
            </a:r>
            <a:r>
              <a:rPr sz="1200" spc="-10" dirty="0">
                <a:solidFill>
                  <a:srgbClr val="006FC0"/>
                </a:solidFill>
                <a:latin typeface="Verdana"/>
                <a:cs typeface="Verdana"/>
              </a:rPr>
              <a:t> </a:t>
            </a:r>
            <a:r>
              <a:rPr sz="1200" spc="-5" dirty="0">
                <a:solidFill>
                  <a:srgbClr val="006FC0"/>
                </a:solidFill>
                <a:latin typeface="Verdana"/>
                <a:cs typeface="Verdana"/>
              </a:rPr>
              <a:t>added</a:t>
            </a:r>
            <a:r>
              <a:rPr sz="1200" spc="-25" dirty="0">
                <a:solidFill>
                  <a:srgbClr val="006FC0"/>
                </a:solidFill>
                <a:latin typeface="Verdana"/>
                <a:cs typeface="Verdana"/>
              </a:rPr>
              <a:t> </a:t>
            </a:r>
            <a:r>
              <a:rPr sz="1200" dirty="0">
                <a:solidFill>
                  <a:srgbClr val="006FC0"/>
                </a:solidFill>
                <a:latin typeface="Verdana"/>
                <a:cs typeface="Verdana"/>
              </a:rPr>
              <a:t>on</a:t>
            </a:r>
            <a:r>
              <a:rPr sz="1200" spc="-25" dirty="0">
                <a:solidFill>
                  <a:srgbClr val="006FC0"/>
                </a:solidFill>
                <a:latin typeface="Verdana"/>
                <a:cs typeface="Verdana"/>
              </a:rPr>
              <a:t> </a:t>
            </a:r>
            <a:r>
              <a:rPr sz="1200" spc="-5" dirty="0">
                <a:solidFill>
                  <a:srgbClr val="006FC0"/>
                </a:solidFill>
                <a:latin typeface="Verdana"/>
                <a:cs typeface="Verdana"/>
              </a:rPr>
              <a:t>Netflix</a:t>
            </a:r>
            <a:endParaRPr sz="1200" dirty="0">
              <a:latin typeface="Verdana"/>
              <a:cs typeface="Verdana"/>
            </a:endParaRPr>
          </a:p>
          <a:p>
            <a:pPr marL="376555" indent="-364490">
              <a:lnSpc>
                <a:spcPct val="100000"/>
              </a:lnSpc>
              <a:buFont typeface="Arial MT"/>
              <a:buChar char="•"/>
              <a:tabLst>
                <a:tab pos="376555" algn="l"/>
                <a:tab pos="377190" algn="l"/>
              </a:tabLst>
            </a:pPr>
            <a:r>
              <a:rPr sz="1200" b="1" spc="-5" dirty="0">
                <a:solidFill>
                  <a:srgbClr val="006FC0"/>
                </a:solidFill>
                <a:latin typeface="Verdana"/>
                <a:cs typeface="Verdana"/>
              </a:rPr>
              <a:t>Release </a:t>
            </a:r>
            <a:r>
              <a:rPr sz="1200" spc="-20" dirty="0">
                <a:solidFill>
                  <a:srgbClr val="006FC0"/>
                </a:solidFill>
                <a:latin typeface="Verdana"/>
                <a:cs typeface="Verdana"/>
              </a:rPr>
              <a:t>Year</a:t>
            </a:r>
            <a:r>
              <a:rPr sz="1200" spc="-40" dirty="0">
                <a:solidFill>
                  <a:srgbClr val="006FC0"/>
                </a:solidFill>
                <a:latin typeface="Verdana"/>
                <a:cs typeface="Verdana"/>
              </a:rPr>
              <a:t> </a:t>
            </a:r>
            <a:r>
              <a:rPr sz="1200" dirty="0">
                <a:solidFill>
                  <a:srgbClr val="006FC0"/>
                </a:solidFill>
                <a:latin typeface="Verdana"/>
                <a:cs typeface="Verdana"/>
              </a:rPr>
              <a:t>:</a:t>
            </a:r>
            <a:r>
              <a:rPr sz="1200" spc="-10" dirty="0">
                <a:solidFill>
                  <a:srgbClr val="006FC0"/>
                </a:solidFill>
                <a:latin typeface="Verdana"/>
                <a:cs typeface="Verdana"/>
              </a:rPr>
              <a:t> </a:t>
            </a:r>
            <a:r>
              <a:rPr sz="1200" spc="-5" dirty="0">
                <a:solidFill>
                  <a:srgbClr val="006FC0"/>
                </a:solidFill>
                <a:latin typeface="Verdana"/>
                <a:cs typeface="Verdana"/>
              </a:rPr>
              <a:t>Actual </a:t>
            </a:r>
            <a:r>
              <a:rPr sz="1200" spc="-10" dirty="0">
                <a:solidFill>
                  <a:srgbClr val="006FC0"/>
                </a:solidFill>
                <a:latin typeface="Verdana"/>
                <a:cs typeface="Verdana"/>
              </a:rPr>
              <a:t>Release</a:t>
            </a:r>
            <a:r>
              <a:rPr sz="1200" spc="-55" dirty="0">
                <a:solidFill>
                  <a:srgbClr val="006FC0"/>
                </a:solidFill>
                <a:latin typeface="Verdana"/>
                <a:cs typeface="Verdana"/>
              </a:rPr>
              <a:t> </a:t>
            </a:r>
            <a:r>
              <a:rPr sz="1200" spc="-5" dirty="0">
                <a:solidFill>
                  <a:srgbClr val="006FC0"/>
                </a:solidFill>
                <a:latin typeface="Verdana"/>
                <a:cs typeface="Verdana"/>
              </a:rPr>
              <a:t>year</a:t>
            </a:r>
            <a:r>
              <a:rPr sz="1200" spc="-25" dirty="0">
                <a:solidFill>
                  <a:srgbClr val="006FC0"/>
                </a:solidFill>
                <a:latin typeface="Verdana"/>
                <a:cs typeface="Verdana"/>
              </a:rPr>
              <a:t> </a:t>
            </a:r>
            <a:r>
              <a:rPr sz="1200" dirty="0">
                <a:solidFill>
                  <a:srgbClr val="006FC0"/>
                </a:solidFill>
                <a:latin typeface="Verdana"/>
                <a:cs typeface="Verdana"/>
              </a:rPr>
              <a:t>of</a:t>
            </a:r>
            <a:r>
              <a:rPr sz="1200" spc="-25" dirty="0">
                <a:solidFill>
                  <a:srgbClr val="006FC0"/>
                </a:solidFill>
                <a:latin typeface="Verdana"/>
                <a:cs typeface="Verdana"/>
              </a:rPr>
              <a:t> </a:t>
            </a:r>
            <a:r>
              <a:rPr sz="1200" spc="-5" dirty="0">
                <a:solidFill>
                  <a:srgbClr val="006FC0"/>
                </a:solidFill>
                <a:latin typeface="Verdana"/>
                <a:cs typeface="Verdana"/>
              </a:rPr>
              <a:t>the Movie/Show</a:t>
            </a:r>
            <a:endParaRPr sz="1200" dirty="0">
              <a:latin typeface="Verdana"/>
              <a:cs typeface="Verdana"/>
            </a:endParaRPr>
          </a:p>
          <a:p>
            <a:pPr marL="376555" indent="-364490">
              <a:lnSpc>
                <a:spcPct val="100000"/>
              </a:lnSpc>
              <a:buFont typeface="Arial MT"/>
              <a:buChar char="•"/>
              <a:tabLst>
                <a:tab pos="376555" algn="l"/>
                <a:tab pos="377190" algn="l"/>
              </a:tabLst>
            </a:pPr>
            <a:r>
              <a:rPr sz="1200" b="1" spc="-5" dirty="0">
                <a:solidFill>
                  <a:srgbClr val="006FC0"/>
                </a:solidFill>
                <a:latin typeface="Verdana"/>
                <a:cs typeface="Verdana"/>
              </a:rPr>
              <a:t>Rating</a:t>
            </a:r>
            <a:r>
              <a:rPr sz="1200" b="1" spc="-35" dirty="0">
                <a:solidFill>
                  <a:srgbClr val="006FC0"/>
                </a:solidFill>
                <a:latin typeface="Verdana"/>
                <a:cs typeface="Verdana"/>
              </a:rPr>
              <a:t> </a:t>
            </a:r>
            <a:r>
              <a:rPr sz="1200" dirty="0">
                <a:solidFill>
                  <a:srgbClr val="006FC0"/>
                </a:solidFill>
                <a:latin typeface="Verdana"/>
                <a:cs typeface="Verdana"/>
              </a:rPr>
              <a:t>:</a:t>
            </a:r>
            <a:r>
              <a:rPr sz="1200" spc="-10" dirty="0">
                <a:solidFill>
                  <a:srgbClr val="006FC0"/>
                </a:solidFill>
                <a:latin typeface="Verdana"/>
                <a:cs typeface="Verdana"/>
              </a:rPr>
              <a:t> </a:t>
            </a:r>
            <a:r>
              <a:rPr sz="1200" dirty="0">
                <a:solidFill>
                  <a:srgbClr val="006FC0"/>
                </a:solidFill>
                <a:latin typeface="Verdana"/>
                <a:cs typeface="Verdana"/>
              </a:rPr>
              <a:t>TV</a:t>
            </a:r>
            <a:r>
              <a:rPr sz="1200" spc="-25" dirty="0">
                <a:solidFill>
                  <a:srgbClr val="006FC0"/>
                </a:solidFill>
                <a:latin typeface="Verdana"/>
                <a:cs typeface="Verdana"/>
              </a:rPr>
              <a:t> </a:t>
            </a:r>
            <a:r>
              <a:rPr sz="1200" spc="-10" dirty="0">
                <a:solidFill>
                  <a:srgbClr val="006FC0"/>
                </a:solidFill>
                <a:latin typeface="Verdana"/>
                <a:cs typeface="Verdana"/>
              </a:rPr>
              <a:t>Rating</a:t>
            </a:r>
            <a:r>
              <a:rPr sz="1200" spc="-30" dirty="0">
                <a:solidFill>
                  <a:srgbClr val="006FC0"/>
                </a:solidFill>
                <a:latin typeface="Verdana"/>
                <a:cs typeface="Verdana"/>
              </a:rPr>
              <a:t> </a:t>
            </a:r>
            <a:r>
              <a:rPr sz="1200" dirty="0">
                <a:solidFill>
                  <a:srgbClr val="006FC0"/>
                </a:solidFill>
                <a:latin typeface="Verdana"/>
                <a:cs typeface="Verdana"/>
              </a:rPr>
              <a:t>of</a:t>
            </a:r>
            <a:r>
              <a:rPr sz="1200" spc="-25" dirty="0">
                <a:solidFill>
                  <a:srgbClr val="006FC0"/>
                </a:solidFill>
                <a:latin typeface="Verdana"/>
                <a:cs typeface="Verdana"/>
              </a:rPr>
              <a:t> </a:t>
            </a:r>
            <a:r>
              <a:rPr sz="1200" spc="-5" dirty="0">
                <a:solidFill>
                  <a:srgbClr val="006FC0"/>
                </a:solidFill>
                <a:latin typeface="Verdana"/>
                <a:cs typeface="Verdana"/>
              </a:rPr>
              <a:t>the</a:t>
            </a:r>
            <a:r>
              <a:rPr sz="1200" spc="-10" dirty="0">
                <a:solidFill>
                  <a:srgbClr val="006FC0"/>
                </a:solidFill>
                <a:latin typeface="Verdana"/>
                <a:cs typeface="Verdana"/>
              </a:rPr>
              <a:t> </a:t>
            </a:r>
            <a:r>
              <a:rPr sz="1200" spc="-5" dirty="0">
                <a:solidFill>
                  <a:srgbClr val="006FC0"/>
                </a:solidFill>
                <a:latin typeface="Verdana"/>
                <a:cs typeface="Verdana"/>
              </a:rPr>
              <a:t>Movie/Show</a:t>
            </a:r>
            <a:endParaRPr sz="1200" dirty="0">
              <a:latin typeface="Verdana"/>
              <a:cs typeface="Verdana"/>
            </a:endParaRPr>
          </a:p>
          <a:p>
            <a:pPr marL="376555" marR="347980" indent="-364490">
              <a:lnSpc>
                <a:spcPct val="100000"/>
              </a:lnSpc>
              <a:buFont typeface="Arial MT"/>
              <a:buChar char="•"/>
              <a:tabLst>
                <a:tab pos="376555" algn="l"/>
                <a:tab pos="377190" algn="l"/>
              </a:tabLst>
            </a:pPr>
            <a:r>
              <a:rPr sz="1200" b="1" spc="-5" dirty="0">
                <a:solidFill>
                  <a:srgbClr val="006FC0"/>
                </a:solidFill>
                <a:latin typeface="Verdana"/>
                <a:cs typeface="Verdana"/>
              </a:rPr>
              <a:t>Duration</a:t>
            </a:r>
            <a:r>
              <a:rPr sz="1200" b="1" spc="-45" dirty="0">
                <a:solidFill>
                  <a:srgbClr val="006FC0"/>
                </a:solidFill>
                <a:latin typeface="Verdana"/>
                <a:cs typeface="Verdana"/>
              </a:rPr>
              <a:t> </a:t>
            </a:r>
            <a:r>
              <a:rPr sz="1200" dirty="0">
                <a:solidFill>
                  <a:srgbClr val="006FC0"/>
                </a:solidFill>
                <a:latin typeface="Verdana"/>
                <a:cs typeface="Verdana"/>
              </a:rPr>
              <a:t>: </a:t>
            </a:r>
            <a:r>
              <a:rPr sz="1200" spc="-30" dirty="0">
                <a:solidFill>
                  <a:srgbClr val="006FC0"/>
                </a:solidFill>
                <a:latin typeface="Verdana"/>
                <a:cs typeface="Verdana"/>
              </a:rPr>
              <a:t>Total</a:t>
            </a:r>
            <a:r>
              <a:rPr sz="1200" spc="-35" dirty="0">
                <a:solidFill>
                  <a:srgbClr val="006FC0"/>
                </a:solidFill>
                <a:latin typeface="Verdana"/>
                <a:cs typeface="Verdana"/>
              </a:rPr>
              <a:t> </a:t>
            </a:r>
            <a:r>
              <a:rPr sz="1200" spc="-10" dirty="0">
                <a:solidFill>
                  <a:srgbClr val="006FC0"/>
                </a:solidFill>
                <a:latin typeface="Verdana"/>
                <a:cs typeface="Verdana"/>
              </a:rPr>
              <a:t>Duration</a:t>
            </a:r>
            <a:r>
              <a:rPr sz="1200" spc="-20" dirty="0">
                <a:solidFill>
                  <a:srgbClr val="006FC0"/>
                </a:solidFill>
                <a:latin typeface="Verdana"/>
                <a:cs typeface="Verdana"/>
              </a:rPr>
              <a:t> </a:t>
            </a:r>
            <a:r>
              <a:rPr sz="1200" dirty="0">
                <a:solidFill>
                  <a:srgbClr val="006FC0"/>
                </a:solidFill>
                <a:latin typeface="Verdana"/>
                <a:cs typeface="Verdana"/>
              </a:rPr>
              <a:t>- </a:t>
            </a:r>
            <a:r>
              <a:rPr sz="1200" spc="-5" dirty="0">
                <a:solidFill>
                  <a:srgbClr val="006FC0"/>
                </a:solidFill>
                <a:latin typeface="Verdana"/>
                <a:cs typeface="Verdana"/>
              </a:rPr>
              <a:t>in</a:t>
            </a:r>
            <a:r>
              <a:rPr sz="1200" spc="-25" dirty="0">
                <a:solidFill>
                  <a:srgbClr val="006FC0"/>
                </a:solidFill>
                <a:latin typeface="Verdana"/>
                <a:cs typeface="Verdana"/>
              </a:rPr>
              <a:t> </a:t>
            </a:r>
            <a:r>
              <a:rPr sz="1200" spc="-5" dirty="0">
                <a:solidFill>
                  <a:srgbClr val="006FC0"/>
                </a:solidFill>
                <a:latin typeface="Verdana"/>
                <a:cs typeface="Verdana"/>
              </a:rPr>
              <a:t>minutes</a:t>
            </a:r>
            <a:r>
              <a:rPr sz="1200" spc="-25" dirty="0">
                <a:solidFill>
                  <a:srgbClr val="006FC0"/>
                </a:solidFill>
                <a:latin typeface="Verdana"/>
                <a:cs typeface="Verdana"/>
              </a:rPr>
              <a:t> </a:t>
            </a:r>
            <a:r>
              <a:rPr sz="1200" dirty="0">
                <a:solidFill>
                  <a:srgbClr val="006FC0"/>
                </a:solidFill>
                <a:latin typeface="Verdana"/>
                <a:cs typeface="Verdana"/>
              </a:rPr>
              <a:t>or</a:t>
            </a:r>
            <a:r>
              <a:rPr sz="1200" spc="-25" dirty="0">
                <a:solidFill>
                  <a:srgbClr val="006FC0"/>
                </a:solidFill>
                <a:latin typeface="Verdana"/>
                <a:cs typeface="Verdana"/>
              </a:rPr>
              <a:t> </a:t>
            </a:r>
            <a:r>
              <a:rPr sz="1200" spc="-5" dirty="0">
                <a:solidFill>
                  <a:srgbClr val="006FC0"/>
                </a:solidFill>
                <a:latin typeface="Verdana"/>
                <a:cs typeface="Verdana"/>
              </a:rPr>
              <a:t>number</a:t>
            </a:r>
            <a:r>
              <a:rPr sz="1200" spc="-25" dirty="0">
                <a:solidFill>
                  <a:srgbClr val="006FC0"/>
                </a:solidFill>
                <a:latin typeface="Verdana"/>
                <a:cs typeface="Verdana"/>
              </a:rPr>
              <a:t> </a:t>
            </a:r>
            <a:r>
              <a:rPr sz="1200" dirty="0">
                <a:solidFill>
                  <a:srgbClr val="006FC0"/>
                </a:solidFill>
                <a:latin typeface="Verdana"/>
                <a:cs typeface="Verdana"/>
              </a:rPr>
              <a:t>of </a:t>
            </a:r>
            <a:r>
              <a:rPr sz="1200" spc="-409" dirty="0">
                <a:solidFill>
                  <a:srgbClr val="006FC0"/>
                </a:solidFill>
                <a:latin typeface="Verdana"/>
                <a:cs typeface="Verdana"/>
              </a:rPr>
              <a:t> </a:t>
            </a:r>
            <a:r>
              <a:rPr sz="1200" spc="-5" dirty="0">
                <a:solidFill>
                  <a:srgbClr val="006FC0"/>
                </a:solidFill>
                <a:latin typeface="Verdana"/>
                <a:cs typeface="Verdana"/>
              </a:rPr>
              <a:t>seasons</a:t>
            </a:r>
            <a:endParaRPr sz="1200" dirty="0">
              <a:latin typeface="Verdana"/>
              <a:cs typeface="Verdana"/>
            </a:endParaRPr>
          </a:p>
          <a:p>
            <a:pPr marL="376555" indent="-364490">
              <a:lnSpc>
                <a:spcPct val="100000"/>
              </a:lnSpc>
              <a:spcBef>
                <a:spcPts val="5"/>
              </a:spcBef>
              <a:buFont typeface="Arial MT"/>
              <a:buChar char="•"/>
              <a:tabLst>
                <a:tab pos="376555" algn="l"/>
                <a:tab pos="377190" algn="l"/>
              </a:tabLst>
            </a:pPr>
            <a:r>
              <a:rPr sz="1200" b="1" spc="-5" dirty="0">
                <a:solidFill>
                  <a:srgbClr val="006FC0"/>
                </a:solidFill>
                <a:latin typeface="Verdana"/>
                <a:cs typeface="Verdana"/>
              </a:rPr>
              <a:t>Listed</a:t>
            </a:r>
            <a:r>
              <a:rPr sz="1200" b="1" spc="-35" dirty="0">
                <a:solidFill>
                  <a:srgbClr val="006FC0"/>
                </a:solidFill>
                <a:latin typeface="Verdana"/>
                <a:cs typeface="Verdana"/>
              </a:rPr>
              <a:t> </a:t>
            </a:r>
            <a:r>
              <a:rPr sz="1200" b="1" dirty="0">
                <a:solidFill>
                  <a:srgbClr val="006FC0"/>
                </a:solidFill>
                <a:latin typeface="Verdana"/>
                <a:cs typeface="Verdana"/>
              </a:rPr>
              <a:t>In</a:t>
            </a:r>
            <a:r>
              <a:rPr sz="1200" b="1" spc="-35" dirty="0">
                <a:solidFill>
                  <a:srgbClr val="006FC0"/>
                </a:solidFill>
                <a:latin typeface="Verdana"/>
                <a:cs typeface="Verdana"/>
              </a:rPr>
              <a:t> </a:t>
            </a:r>
            <a:r>
              <a:rPr sz="1200" dirty="0">
                <a:solidFill>
                  <a:srgbClr val="006FC0"/>
                </a:solidFill>
                <a:latin typeface="Verdana"/>
                <a:cs typeface="Verdana"/>
              </a:rPr>
              <a:t>:</a:t>
            </a:r>
            <a:r>
              <a:rPr sz="1200" spc="-15" dirty="0">
                <a:solidFill>
                  <a:srgbClr val="006FC0"/>
                </a:solidFill>
                <a:latin typeface="Verdana"/>
                <a:cs typeface="Verdana"/>
              </a:rPr>
              <a:t> </a:t>
            </a:r>
            <a:r>
              <a:rPr sz="1200" spc="-5" dirty="0">
                <a:solidFill>
                  <a:srgbClr val="006FC0"/>
                </a:solidFill>
                <a:latin typeface="Verdana"/>
                <a:cs typeface="Verdana"/>
              </a:rPr>
              <a:t>Genre</a:t>
            </a:r>
            <a:endParaRPr sz="1200" dirty="0">
              <a:latin typeface="Verdana"/>
              <a:cs typeface="Verdana"/>
            </a:endParaRPr>
          </a:p>
          <a:p>
            <a:pPr marL="376555" indent="-364490">
              <a:lnSpc>
                <a:spcPct val="100000"/>
              </a:lnSpc>
              <a:buFont typeface="Arial MT"/>
              <a:buChar char="•"/>
              <a:tabLst>
                <a:tab pos="376555" algn="l"/>
                <a:tab pos="377190" algn="l"/>
              </a:tabLst>
            </a:pPr>
            <a:r>
              <a:rPr sz="1200" b="1" spc="-5" dirty="0">
                <a:solidFill>
                  <a:srgbClr val="006FC0"/>
                </a:solidFill>
                <a:latin typeface="Verdana"/>
                <a:cs typeface="Verdana"/>
              </a:rPr>
              <a:t>Description</a:t>
            </a:r>
            <a:r>
              <a:rPr sz="1200" b="1" spc="-50" dirty="0">
                <a:solidFill>
                  <a:srgbClr val="006FC0"/>
                </a:solidFill>
                <a:latin typeface="Verdana"/>
                <a:cs typeface="Verdana"/>
              </a:rPr>
              <a:t> </a:t>
            </a:r>
            <a:r>
              <a:rPr sz="1200" dirty="0">
                <a:solidFill>
                  <a:srgbClr val="006FC0"/>
                </a:solidFill>
                <a:latin typeface="Verdana"/>
                <a:cs typeface="Verdana"/>
              </a:rPr>
              <a:t>:</a:t>
            </a:r>
            <a:r>
              <a:rPr sz="1200" spc="-10" dirty="0">
                <a:solidFill>
                  <a:srgbClr val="006FC0"/>
                </a:solidFill>
                <a:latin typeface="Verdana"/>
                <a:cs typeface="Verdana"/>
              </a:rPr>
              <a:t> </a:t>
            </a:r>
            <a:r>
              <a:rPr sz="1200" spc="-5" dirty="0">
                <a:solidFill>
                  <a:srgbClr val="006FC0"/>
                </a:solidFill>
                <a:latin typeface="Verdana"/>
                <a:cs typeface="Verdana"/>
              </a:rPr>
              <a:t>The</a:t>
            </a:r>
            <a:r>
              <a:rPr sz="1200" spc="-25" dirty="0">
                <a:solidFill>
                  <a:srgbClr val="006FC0"/>
                </a:solidFill>
                <a:latin typeface="Verdana"/>
                <a:cs typeface="Verdana"/>
              </a:rPr>
              <a:t> </a:t>
            </a:r>
            <a:r>
              <a:rPr sz="1200" spc="-5" dirty="0">
                <a:solidFill>
                  <a:srgbClr val="006FC0"/>
                </a:solidFill>
                <a:latin typeface="Verdana"/>
                <a:cs typeface="Verdana"/>
              </a:rPr>
              <a:t>Summary</a:t>
            </a:r>
            <a:r>
              <a:rPr sz="1200" spc="-30" dirty="0">
                <a:solidFill>
                  <a:srgbClr val="006FC0"/>
                </a:solidFill>
                <a:latin typeface="Verdana"/>
                <a:cs typeface="Verdana"/>
              </a:rPr>
              <a:t> </a:t>
            </a:r>
            <a:r>
              <a:rPr sz="1200" spc="-5" dirty="0">
                <a:solidFill>
                  <a:srgbClr val="006FC0"/>
                </a:solidFill>
                <a:latin typeface="Verdana"/>
                <a:cs typeface="Verdana"/>
              </a:rPr>
              <a:t>description</a:t>
            </a:r>
            <a:endParaRPr sz="1200" dirty="0">
              <a:latin typeface="Verdana"/>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41959" y="694944"/>
            <a:ext cx="3451860" cy="4378450"/>
          </a:xfrm>
          <a:prstGeom prst="rect">
            <a:avLst/>
          </a:prstGeom>
        </p:spPr>
      </p:pic>
      <p:sp>
        <p:nvSpPr>
          <p:cNvPr id="3" name="object 3"/>
          <p:cNvSpPr txBox="1">
            <a:spLocks noGrp="1"/>
          </p:cNvSpPr>
          <p:nvPr>
            <p:ph type="title"/>
          </p:nvPr>
        </p:nvSpPr>
        <p:spPr>
          <a:xfrm>
            <a:off x="441451" y="233883"/>
            <a:ext cx="2973705" cy="300355"/>
          </a:xfrm>
          <a:prstGeom prst="rect">
            <a:avLst/>
          </a:prstGeom>
        </p:spPr>
        <p:txBody>
          <a:bodyPr vert="horz" wrap="square" lIns="0" tIns="12700" rIns="0" bIns="0" rtlCol="0">
            <a:spAutoFit/>
          </a:bodyPr>
          <a:lstStyle/>
          <a:p>
            <a:pPr marL="12700">
              <a:lnSpc>
                <a:spcPct val="100000"/>
              </a:lnSpc>
              <a:spcBef>
                <a:spcPts val="100"/>
              </a:spcBef>
            </a:pPr>
            <a:r>
              <a:rPr sz="1800" spc="-5" dirty="0"/>
              <a:t>Null</a:t>
            </a:r>
            <a:r>
              <a:rPr sz="1800" spc="-55" dirty="0"/>
              <a:t> </a:t>
            </a:r>
            <a:r>
              <a:rPr sz="1800" spc="-5" dirty="0"/>
              <a:t>Values</a:t>
            </a:r>
            <a:r>
              <a:rPr sz="1800" spc="-55" dirty="0"/>
              <a:t> </a:t>
            </a:r>
            <a:r>
              <a:rPr sz="1800" spc="-5" dirty="0"/>
              <a:t>Treatment:</a:t>
            </a:r>
            <a:endParaRPr sz="1800"/>
          </a:p>
        </p:txBody>
      </p:sp>
      <p:sp>
        <p:nvSpPr>
          <p:cNvPr id="4" name="object 4"/>
          <p:cNvSpPr txBox="1"/>
          <p:nvPr/>
        </p:nvSpPr>
        <p:spPr>
          <a:xfrm>
            <a:off x="4623561" y="726185"/>
            <a:ext cx="3775075" cy="2921313"/>
          </a:xfrm>
          <a:prstGeom prst="rect">
            <a:avLst/>
          </a:prstGeom>
        </p:spPr>
        <p:txBody>
          <a:bodyPr vert="horz" wrap="square" lIns="0" tIns="12700" rIns="0" bIns="0" rtlCol="0">
            <a:spAutoFit/>
          </a:bodyPr>
          <a:lstStyle/>
          <a:p>
            <a:pPr marL="184785" marR="520065" indent="-172720">
              <a:lnSpc>
                <a:spcPct val="100000"/>
              </a:lnSpc>
              <a:spcBef>
                <a:spcPts val="100"/>
              </a:spcBef>
              <a:buFont typeface="Arial MT"/>
              <a:buChar char="•"/>
              <a:tabLst>
                <a:tab pos="185420" algn="l"/>
              </a:tabLst>
            </a:pPr>
            <a:r>
              <a:rPr sz="1200" spc="-5" dirty="0">
                <a:solidFill>
                  <a:srgbClr val="006FC0"/>
                </a:solidFill>
                <a:latin typeface="Verdana"/>
                <a:cs typeface="Verdana"/>
              </a:rPr>
              <a:t>Null </a:t>
            </a:r>
            <a:r>
              <a:rPr sz="1200" spc="-10" dirty="0">
                <a:solidFill>
                  <a:srgbClr val="006FC0"/>
                </a:solidFill>
                <a:latin typeface="Verdana"/>
                <a:cs typeface="Verdana"/>
              </a:rPr>
              <a:t>values </a:t>
            </a:r>
            <a:r>
              <a:rPr sz="1200" dirty="0">
                <a:solidFill>
                  <a:srgbClr val="006FC0"/>
                </a:solidFill>
                <a:latin typeface="Verdana"/>
                <a:cs typeface="Verdana"/>
              </a:rPr>
              <a:t>present </a:t>
            </a:r>
            <a:r>
              <a:rPr sz="1200" spc="-5" dirty="0">
                <a:solidFill>
                  <a:srgbClr val="006FC0"/>
                </a:solidFill>
                <a:latin typeface="Verdana"/>
                <a:cs typeface="Verdana"/>
              </a:rPr>
              <a:t>in the </a:t>
            </a:r>
            <a:r>
              <a:rPr sz="1200" spc="-25" dirty="0">
                <a:solidFill>
                  <a:srgbClr val="006FC0"/>
                </a:solidFill>
                <a:latin typeface="Verdana"/>
                <a:cs typeface="Verdana"/>
              </a:rPr>
              <a:t>director, </a:t>
            </a:r>
            <a:r>
              <a:rPr sz="1200" spc="-5" dirty="0">
                <a:solidFill>
                  <a:srgbClr val="006FC0"/>
                </a:solidFill>
                <a:latin typeface="Verdana"/>
                <a:cs typeface="Verdana"/>
              </a:rPr>
              <a:t>cast, </a:t>
            </a:r>
            <a:r>
              <a:rPr sz="1200" spc="-409" dirty="0">
                <a:solidFill>
                  <a:srgbClr val="006FC0"/>
                </a:solidFill>
                <a:latin typeface="Verdana"/>
                <a:cs typeface="Verdana"/>
              </a:rPr>
              <a:t> </a:t>
            </a:r>
            <a:r>
              <a:rPr sz="1200" spc="-15" dirty="0">
                <a:solidFill>
                  <a:srgbClr val="006FC0"/>
                </a:solidFill>
                <a:latin typeface="Verdana"/>
                <a:cs typeface="Verdana"/>
              </a:rPr>
              <a:t>country,</a:t>
            </a:r>
            <a:r>
              <a:rPr sz="1200" spc="-45" dirty="0">
                <a:solidFill>
                  <a:srgbClr val="006FC0"/>
                </a:solidFill>
                <a:latin typeface="Verdana"/>
                <a:cs typeface="Verdana"/>
              </a:rPr>
              <a:t> </a:t>
            </a:r>
            <a:r>
              <a:rPr sz="1200" spc="-5" dirty="0">
                <a:solidFill>
                  <a:srgbClr val="006FC0"/>
                </a:solidFill>
                <a:latin typeface="Verdana"/>
                <a:cs typeface="Verdana"/>
              </a:rPr>
              <a:t>date_added</a:t>
            </a:r>
            <a:r>
              <a:rPr sz="1200" spc="-40" dirty="0">
                <a:solidFill>
                  <a:srgbClr val="006FC0"/>
                </a:solidFill>
                <a:latin typeface="Verdana"/>
                <a:cs typeface="Verdana"/>
              </a:rPr>
              <a:t> </a:t>
            </a:r>
            <a:r>
              <a:rPr sz="1200" spc="-5" dirty="0">
                <a:solidFill>
                  <a:srgbClr val="006FC0"/>
                </a:solidFill>
                <a:latin typeface="Verdana"/>
                <a:cs typeface="Verdana"/>
              </a:rPr>
              <a:t>and</a:t>
            </a:r>
            <a:r>
              <a:rPr sz="1200" spc="-15" dirty="0">
                <a:solidFill>
                  <a:srgbClr val="006FC0"/>
                </a:solidFill>
                <a:latin typeface="Verdana"/>
                <a:cs typeface="Verdana"/>
              </a:rPr>
              <a:t> </a:t>
            </a:r>
            <a:r>
              <a:rPr sz="1200" spc="-10" dirty="0">
                <a:solidFill>
                  <a:srgbClr val="006FC0"/>
                </a:solidFill>
                <a:latin typeface="Verdana"/>
                <a:cs typeface="Verdana"/>
              </a:rPr>
              <a:t>rating</a:t>
            </a:r>
            <a:r>
              <a:rPr sz="1200" spc="-25" dirty="0">
                <a:solidFill>
                  <a:srgbClr val="006FC0"/>
                </a:solidFill>
                <a:latin typeface="Verdana"/>
                <a:cs typeface="Verdana"/>
              </a:rPr>
              <a:t> </a:t>
            </a:r>
            <a:r>
              <a:rPr sz="1200" spc="-5" dirty="0">
                <a:solidFill>
                  <a:srgbClr val="006FC0"/>
                </a:solidFill>
                <a:latin typeface="Verdana"/>
                <a:cs typeface="Verdana"/>
              </a:rPr>
              <a:t>column.</a:t>
            </a:r>
            <a:endParaRPr sz="1200" dirty="0">
              <a:latin typeface="Verdana"/>
              <a:cs typeface="Verdana"/>
            </a:endParaRPr>
          </a:p>
          <a:p>
            <a:pPr>
              <a:lnSpc>
                <a:spcPct val="100000"/>
              </a:lnSpc>
              <a:spcBef>
                <a:spcPts val="40"/>
              </a:spcBef>
              <a:buClr>
                <a:srgbClr val="006FC0"/>
              </a:buClr>
              <a:buFont typeface="Arial MT"/>
              <a:buChar char="•"/>
            </a:pPr>
            <a:endParaRPr sz="1150" dirty="0">
              <a:latin typeface="Verdana"/>
              <a:cs typeface="Verdana"/>
            </a:endParaRPr>
          </a:p>
          <a:p>
            <a:pPr marL="184785" marR="120014" indent="-172720">
              <a:lnSpc>
                <a:spcPct val="100000"/>
              </a:lnSpc>
              <a:buFont typeface="Arial MT"/>
              <a:buChar char="•"/>
              <a:tabLst>
                <a:tab pos="185420" algn="l"/>
              </a:tabLst>
            </a:pPr>
            <a:r>
              <a:rPr sz="1200" spc="-5" dirty="0">
                <a:solidFill>
                  <a:srgbClr val="006FC0"/>
                </a:solidFill>
                <a:latin typeface="Verdana"/>
                <a:cs typeface="Verdana"/>
              </a:rPr>
              <a:t>All the data that we </a:t>
            </a:r>
            <a:r>
              <a:rPr sz="1200" spc="-10" dirty="0">
                <a:solidFill>
                  <a:srgbClr val="006FC0"/>
                </a:solidFill>
                <a:latin typeface="Verdana"/>
                <a:cs typeface="Verdana"/>
              </a:rPr>
              <a:t>have </a:t>
            </a:r>
            <a:r>
              <a:rPr sz="1200" spc="-5" dirty="0">
                <a:solidFill>
                  <a:srgbClr val="006FC0"/>
                </a:solidFill>
                <a:latin typeface="Verdana"/>
                <a:cs typeface="Verdana"/>
              </a:rPr>
              <a:t>is related to </a:t>
            </a:r>
            <a:r>
              <a:rPr sz="1200" dirty="0">
                <a:solidFill>
                  <a:srgbClr val="006FC0"/>
                </a:solidFill>
                <a:latin typeface="Verdana"/>
                <a:cs typeface="Verdana"/>
              </a:rPr>
              <a:t>each </a:t>
            </a:r>
            <a:r>
              <a:rPr sz="1200" spc="5" dirty="0">
                <a:solidFill>
                  <a:srgbClr val="006FC0"/>
                </a:solidFill>
                <a:latin typeface="Verdana"/>
                <a:cs typeface="Verdana"/>
              </a:rPr>
              <a:t> </a:t>
            </a:r>
            <a:r>
              <a:rPr sz="1200" spc="-5" dirty="0">
                <a:solidFill>
                  <a:srgbClr val="006FC0"/>
                </a:solidFill>
                <a:latin typeface="Verdana"/>
                <a:cs typeface="Verdana"/>
              </a:rPr>
              <a:t>specific movie. </a:t>
            </a:r>
            <a:r>
              <a:rPr sz="1200" spc="-10" dirty="0">
                <a:solidFill>
                  <a:srgbClr val="006FC0"/>
                </a:solidFill>
                <a:latin typeface="Verdana"/>
                <a:cs typeface="Verdana"/>
              </a:rPr>
              <a:t>So, </a:t>
            </a:r>
            <a:r>
              <a:rPr sz="1200" spc="-5" dirty="0">
                <a:solidFill>
                  <a:srgbClr val="006FC0"/>
                </a:solidFill>
                <a:latin typeface="Verdana"/>
                <a:cs typeface="Verdana"/>
              </a:rPr>
              <a:t>we can't </a:t>
            </a:r>
            <a:r>
              <a:rPr sz="1200" spc="-10" dirty="0">
                <a:solidFill>
                  <a:srgbClr val="006FC0"/>
                </a:solidFill>
                <a:latin typeface="Verdana"/>
                <a:cs typeface="Verdana"/>
              </a:rPr>
              <a:t>impute any null </a:t>
            </a:r>
            <a:r>
              <a:rPr sz="1200" spc="-5" dirty="0">
                <a:solidFill>
                  <a:srgbClr val="006FC0"/>
                </a:solidFill>
                <a:latin typeface="Verdana"/>
                <a:cs typeface="Verdana"/>
              </a:rPr>
              <a:t> </a:t>
            </a:r>
            <a:r>
              <a:rPr sz="1200" spc="-10" dirty="0">
                <a:solidFill>
                  <a:srgbClr val="006FC0"/>
                </a:solidFill>
                <a:latin typeface="Verdana"/>
                <a:cs typeface="Verdana"/>
              </a:rPr>
              <a:t>values </a:t>
            </a:r>
            <a:r>
              <a:rPr sz="1200" spc="-5" dirty="0">
                <a:solidFill>
                  <a:srgbClr val="006FC0"/>
                </a:solidFill>
                <a:latin typeface="Verdana"/>
                <a:cs typeface="Verdana"/>
              </a:rPr>
              <a:t>with using </a:t>
            </a:r>
            <a:r>
              <a:rPr sz="1200" spc="-10" dirty="0">
                <a:solidFill>
                  <a:srgbClr val="006FC0"/>
                </a:solidFill>
                <a:latin typeface="Verdana"/>
                <a:cs typeface="Verdana"/>
              </a:rPr>
              <a:t>any </a:t>
            </a:r>
            <a:r>
              <a:rPr sz="1200" spc="-5" dirty="0">
                <a:solidFill>
                  <a:srgbClr val="006FC0"/>
                </a:solidFill>
                <a:latin typeface="Verdana"/>
                <a:cs typeface="Verdana"/>
              </a:rPr>
              <a:t>method. </a:t>
            </a:r>
            <a:r>
              <a:rPr sz="1200" spc="-10" dirty="0">
                <a:solidFill>
                  <a:srgbClr val="006FC0"/>
                </a:solidFill>
                <a:latin typeface="Verdana"/>
                <a:cs typeface="Verdana"/>
              </a:rPr>
              <a:t>Also, </a:t>
            </a:r>
            <a:r>
              <a:rPr sz="1200" spc="-5" dirty="0">
                <a:solidFill>
                  <a:srgbClr val="006FC0"/>
                </a:solidFill>
                <a:latin typeface="Verdana"/>
                <a:cs typeface="Verdana"/>
              </a:rPr>
              <a:t>we don't </a:t>
            </a:r>
            <a:r>
              <a:rPr sz="1200" spc="-409" dirty="0">
                <a:solidFill>
                  <a:srgbClr val="006FC0"/>
                </a:solidFill>
                <a:latin typeface="Verdana"/>
                <a:cs typeface="Verdana"/>
              </a:rPr>
              <a:t> </a:t>
            </a:r>
            <a:r>
              <a:rPr sz="1200" spc="-5" dirty="0">
                <a:solidFill>
                  <a:srgbClr val="006FC0"/>
                </a:solidFill>
                <a:latin typeface="Verdana"/>
                <a:cs typeface="Verdana"/>
              </a:rPr>
              <a:t>want to lose </a:t>
            </a:r>
            <a:r>
              <a:rPr sz="1200" spc="-10" dirty="0">
                <a:solidFill>
                  <a:srgbClr val="006FC0"/>
                </a:solidFill>
                <a:latin typeface="Verdana"/>
                <a:cs typeface="Verdana"/>
              </a:rPr>
              <a:t>any </a:t>
            </a:r>
            <a:r>
              <a:rPr sz="1200" spc="-5" dirty="0">
                <a:solidFill>
                  <a:srgbClr val="006FC0"/>
                </a:solidFill>
                <a:latin typeface="Verdana"/>
                <a:cs typeface="Verdana"/>
              </a:rPr>
              <a:t>data since the data size is </a:t>
            </a:r>
            <a:r>
              <a:rPr sz="1200" dirty="0">
                <a:solidFill>
                  <a:srgbClr val="006FC0"/>
                </a:solidFill>
                <a:latin typeface="Verdana"/>
                <a:cs typeface="Verdana"/>
              </a:rPr>
              <a:t> </a:t>
            </a:r>
            <a:r>
              <a:rPr sz="1200" spc="-5" dirty="0">
                <a:solidFill>
                  <a:srgbClr val="006FC0"/>
                </a:solidFill>
                <a:latin typeface="Verdana"/>
                <a:cs typeface="Verdana"/>
              </a:rPr>
              <a:t>small</a:t>
            </a:r>
            <a:r>
              <a:rPr sz="1200" spc="-40" dirty="0">
                <a:solidFill>
                  <a:srgbClr val="006FC0"/>
                </a:solidFill>
                <a:latin typeface="Verdana"/>
                <a:cs typeface="Verdana"/>
              </a:rPr>
              <a:t> </a:t>
            </a:r>
            <a:r>
              <a:rPr sz="1200" dirty="0">
                <a:solidFill>
                  <a:srgbClr val="006FC0"/>
                </a:solidFill>
                <a:latin typeface="Verdana"/>
                <a:cs typeface="Verdana"/>
              </a:rPr>
              <a:t>for</a:t>
            </a:r>
            <a:r>
              <a:rPr sz="1200" spc="-10" dirty="0">
                <a:solidFill>
                  <a:srgbClr val="006FC0"/>
                </a:solidFill>
                <a:latin typeface="Verdana"/>
                <a:cs typeface="Verdana"/>
              </a:rPr>
              <a:t> </a:t>
            </a:r>
            <a:r>
              <a:rPr sz="1200" spc="-5" dirty="0">
                <a:solidFill>
                  <a:srgbClr val="006FC0"/>
                </a:solidFill>
                <a:latin typeface="Verdana"/>
                <a:cs typeface="Verdana"/>
              </a:rPr>
              <a:t>that</a:t>
            </a:r>
            <a:r>
              <a:rPr sz="1200" spc="-10" dirty="0">
                <a:solidFill>
                  <a:srgbClr val="006FC0"/>
                </a:solidFill>
                <a:latin typeface="Verdana"/>
                <a:cs typeface="Verdana"/>
              </a:rPr>
              <a:t> </a:t>
            </a:r>
            <a:r>
              <a:rPr sz="1200" dirty="0">
                <a:solidFill>
                  <a:srgbClr val="006FC0"/>
                </a:solidFill>
                <a:latin typeface="Verdana"/>
                <a:cs typeface="Verdana"/>
              </a:rPr>
              <a:t>reason.</a:t>
            </a:r>
            <a:endParaRPr sz="1200" dirty="0">
              <a:latin typeface="Verdana"/>
              <a:cs typeface="Verdana"/>
            </a:endParaRPr>
          </a:p>
          <a:p>
            <a:pPr marL="184785" marR="8890" indent="-172720">
              <a:lnSpc>
                <a:spcPct val="100000"/>
              </a:lnSpc>
              <a:spcBef>
                <a:spcPts val="1205"/>
              </a:spcBef>
              <a:buFont typeface="Arial MT"/>
              <a:buChar char="•"/>
              <a:tabLst>
                <a:tab pos="185420" algn="l"/>
              </a:tabLst>
            </a:pPr>
            <a:r>
              <a:rPr sz="1200" spc="-5" dirty="0">
                <a:solidFill>
                  <a:srgbClr val="006FC0"/>
                </a:solidFill>
                <a:latin typeface="Verdana"/>
                <a:cs typeface="Verdana"/>
              </a:rPr>
              <a:t>The null </a:t>
            </a:r>
            <a:r>
              <a:rPr sz="1200" spc="-10" dirty="0">
                <a:solidFill>
                  <a:srgbClr val="006FC0"/>
                </a:solidFill>
                <a:latin typeface="Verdana"/>
                <a:cs typeface="Verdana"/>
              </a:rPr>
              <a:t>values </a:t>
            </a:r>
            <a:r>
              <a:rPr sz="1200" spc="-5" dirty="0">
                <a:solidFill>
                  <a:srgbClr val="006FC0"/>
                </a:solidFill>
                <a:latin typeface="Verdana"/>
                <a:cs typeface="Verdana"/>
              </a:rPr>
              <a:t>in the </a:t>
            </a:r>
            <a:r>
              <a:rPr sz="1200" spc="-25" dirty="0">
                <a:solidFill>
                  <a:srgbClr val="006FC0"/>
                </a:solidFill>
                <a:latin typeface="Verdana"/>
                <a:cs typeface="Verdana"/>
              </a:rPr>
              <a:t>director, </a:t>
            </a:r>
            <a:r>
              <a:rPr sz="1200" spc="-5" dirty="0">
                <a:solidFill>
                  <a:srgbClr val="006FC0"/>
                </a:solidFill>
                <a:latin typeface="Verdana"/>
                <a:cs typeface="Verdana"/>
              </a:rPr>
              <a:t>cast, and </a:t>
            </a:r>
            <a:r>
              <a:rPr sz="1200" dirty="0">
                <a:solidFill>
                  <a:srgbClr val="006FC0"/>
                </a:solidFill>
                <a:latin typeface="Verdana"/>
                <a:cs typeface="Verdana"/>
              </a:rPr>
              <a:t> </a:t>
            </a:r>
            <a:r>
              <a:rPr sz="1200" spc="-5" dirty="0">
                <a:solidFill>
                  <a:srgbClr val="006FC0"/>
                </a:solidFill>
                <a:latin typeface="Verdana"/>
                <a:cs typeface="Verdana"/>
              </a:rPr>
              <a:t>country</a:t>
            </a:r>
            <a:r>
              <a:rPr sz="1200" spc="-30" dirty="0">
                <a:solidFill>
                  <a:srgbClr val="006FC0"/>
                </a:solidFill>
                <a:latin typeface="Verdana"/>
                <a:cs typeface="Verdana"/>
              </a:rPr>
              <a:t> </a:t>
            </a:r>
            <a:r>
              <a:rPr sz="1200" spc="-5" dirty="0">
                <a:solidFill>
                  <a:srgbClr val="006FC0"/>
                </a:solidFill>
                <a:latin typeface="Verdana"/>
                <a:cs typeface="Verdana"/>
              </a:rPr>
              <a:t>attributes</a:t>
            </a:r>
            <a:r>
              <a:rPr sz="1200" spc="-10" dirty="0">
                <a:solidFill>
                  <a:srgbClr val="006FC0"/>
                </a:solidFill>
                <a:latin typeface="Verdana"/>
                <a:cs typeface="Verdana"/>
              </a:rPr>
              <a:t> </a:t>
            </a:r>
            <a:r>
              <a:rPr sz="1200" spc="-5" dirty="0">
                <a:solidFill>
                  <a:srgbClr val="006FC0"/>
                </a:solidFill>
                <a:latin typeface="Verdana"/>
                <a:cs typeface="Verdana"/>
              </a:rPr>
              <a:t>can</a:t>
            </a:r>
            <a:r>
              <a:rPr sz="1200" spc="-20" dirty="0">
                <a:solidFill>
                  <a:srgbClr val="006FC0"/>
                </a:solidFill>
                <a:latin typeface="Verdana"/>
                <a:cs typeface="Verdana"/>
              </a:rPr>
              <a:t> </a:t>
            </a:r>
            <a:r>
              <a:rPr sz="1200" spc="-5">
                <a:solidFill>
                  <a:srgbClr val="006FC0"/>
                </a:solidFill>
                <a:latin typeface="Verdana"/>
                <a:cs typeface="Verdana"/>
              </a:rPr>
              <a:t>be </a:t>
            </a:r>
            <a:r>
              <a:rPr lang="en-US" sz="1200" spc="-5" smtClean="0">
                <a:solidFill>
                  <a:srgbClr val="006FC0"/>
                </a:solidFill>
                <a:latin typeface="Verdana"/>
                <a:cs typeface="Verdana"/>
              </a:rPr>
              <a:t>filled</a:t>
            </a:r>
            <a:r>
              <a:rPr sz="1200" spc="-45" smtClean="0">
                <a:solidFill>
                  <a:srgbClr val="006FC0"/>
                </a:solidFill>
                <a:latin typeface="Verdana"/>
                <a:cs typeface="Verdana"/>
              </a:rPr>
              <a:t> </a:t>
            </a:r>
            <a:r>
              <a:rPr sz="1200" spc="-5">
                <a:solidFill>
                  <a:srgbClr val="006FC0"/>
                </a:solidFill>
                <a:latin typeface="Verdana"/>
                <a:cs typeface="Verdana"/>
              </a:rPr>
              <a:t>with</a:t>
            </a:r>
            <a:r>
              <a:rPr sz="1200">
                <a:solidFill>
                  <a:srgbClr val="006FC0"/>
                </a:solidFill>
                <a:latin typeface="Verdana"/>
                <a:cs typeface="Verdana"/>
              </a:rPr>
              <a:t> </a:t>
            </a:r>
            <a:r>
              <a:rPr lang="en-US" sz="1200" spc="-5" smtClean="0">
                <a:solidFill>
                  <a:srgbClr val="006FC0"/>
                </a:solidFill>
                <a:latin typeface="Verdana"/>
                <a:cs typeface="Verdana"/>
              </a:rPr>
              <a:t>unknown</a:t>
            </a:r>
            <a:endParaRPr sz="1200" dirty="0">
              <a:latin typeface="Verdana"/>
              <a:cs typeface="Verdana"/>
            </a:endParaRPr>
          </a:p>
          <a:p>
            <a:pPr>
              <a:lnSpc>
                <a:spcPct val="100000"/>
              </a:lnSpc>
              <a:spcBef>
                <a:spcPts val="40"/>
              </a:spcBef>
              <a:buClr>
                <a:srgbClr val="006FC0"/>
              </a:buClr>
              <a:buFont typeface="Arial MT"/>
              <a:buChar char="•"/>
            </a:pPr>
            <a:endParaRPr sz="1150" dirty="0">
              <a:latin typeface="Verdana"/>
              <a:cs typeface="Verdana"/>
            </a:endParaRPr>
          </a:p>
          <a:p>
            <a:pPr marL="184785" marR="5080" indent="-172720">
              <a:lnSpc>
                <a:spcPct val="100000"/>
              </a:lnSpc>
              <a:buFont typeface="Arial MT"/>
              <a:buChar char="•"/>
              <a:tabLst>
                <a:tab pos="185420" algn="l"/>
              </a:tabLst>
            </a:pPr>
            <a:r>
              <a:rPr sz="1200" spc="-5" dirty="0">
                <a:solidFill>
                  <a:srgbClr val="006FC0"/>
                </a:solidFill>
                <a:latin typeface="Verdana"/>
                <a:cs typeface="Verdana"/>
              </a:rPr>
              <a:t>Small</a:t>
            </a:r>
            <a:r>
              <a:rPr sz="1200" spc="-30" dirty="0">
                <a:solidFill>
                  <a:srgbClr val="006FC0"/>
                </a:solidFill>
                <a:latin typeface="Verdana"/>
                <a:cs typeface="Verdana"/>
              </a:rPr>
              <a:t> </a:t>
            </a:r>
            <a:r>
              <a:rPr sz="1200" spc="-5" dirty="0">
                <a:solidFill>
                  <a:srgbClr val="006FC0"/>
                </a:solidFill>
                <a:latin typeface="Verdana"/>
                <a:cs typeface="Verdana"/>
              </a:rPr>
              <a:t>amount</a:t>
            </a:r>
            <a:r>
              <a:rPr sz="1200" spc="-25" dirty="0">
                <a:solidFill>
                  <a:srgbClr val="006FC0"/>
                </a:solidFill>
                <a:latin typeface="Verdana"/>
                <a:cs typeface="Verdana"/>
              </a:rPr>
              <a:t> </a:t>
            </a:r>
            <a:r>
              <a:rPr sz="1200" dirty="0">
                <a:solidFill>
                  <a:srgbClr val="006FC0"/>
                </a:solidFill>
                <a:latin typeface="Verdana"/>
                <a:cs typeface="Verdana"/>
              </a:rPr>
              <a:t>of</a:t>
            </a:r>
            <a:r>
              <a:rPr sz="1200" spc="-25" dirty="0">
                <a:solidFill>
                  <a:srgbClr val="006FC0"/>
                </a:solidFill>
                <a:latin typeface="Verdana"/>
                <a:cs typeface="Verdana"/>
              </a:rPr>
              <a:t> </a:t>
            </a:r>
            <a:r>
              <a:rPr sz="1200" spc="-5" dirty="0">
                <a:solidFill>
                  <a:srgbClr val="006FC0"/>
                </a:solidFill>
                <a:latin typeface="Verdana"/>
                <a:cs typeface="Verdana"/>
              </a:rPr>
              <a:t>null</a:t>
            </a:r>
            <a:r>
              <a:rPr sz="1200" spc="-15" dirty="0">
                <a:solidFill>
                  <a:srgbClr val="006FC0"/>
                </a:solidFill>
                <a:latin typeface="Verdana"/>
                <a:cs typeface="Verdana"/>
              </a:rPr>
              <a:t> </a:t>
            </a:r>
            <a:r>
              <a:rPr sz="1200" spc="-10" dirty="0">
                <a:solidFill>
                  <a:srgbClr val="006FC0"/>
                </a:solidFill>
                <a:latin typeface="Verdana"/>
                <a:cs typeface="Verdana"/>
              </a:rPr>
              <a:t>value</a:t>
            </a:r>
            <a:r>
              <a:rPr sz="1200" spc="-30" dirty="0">
                <a:solidFill>
                  <a:srgbClr val="006FC0"/>
                </a:solidFill>
                <a:latin typeface="Verdana"/>
                <a:cs typeface="Verdana"/>
              </a:rPr>
              <a:t> </a:t>
            </a:r>
            <a:r>
              <a:rPr sz="1200" spc="-5" dirty="0">
                <a:solidFill>
                  <a:srgbClr val="006FC0"/>
                </a:solidFill>
                <a:latin typeface="Verdana"/>
                <a:cs typeface="Verdana"/>
              </a:rPr>
              <a:t>percentage</a:t>
            </a:r>
            <a:r>
              <a:rPr sz="1200" spc="-35" dirty="0">
                <a:solidFill>
                  <a:srgbClr val="006FC0"/>
                </a:solidFill>
                <a:latin typeface="Verdana"/>
                <a:cs typeface="Verdana"/>
              </a:rPr>
              <a:t> </a:t>
            </a:r>
            <a:r>
              <a:rPr sz="1200" dirty="0">
                <a:solidFill>
                  <a:srgbClr val="006FC0"/>
                </a:solidFill>
                <a:latin typeface="Verdana"/>
                <a:cs typeface="Verdana"/>
              </a:rPr>
              <a:t>present </a:t>
            </a:r>
            <a:r>
              <a:rPr sz="1200" spc="-409" dirty="0">
                <a:solidFill>
                  <a:srgbClr val="006FC0"/>
                </a:solidFill>
                <a:latin typeface="Verdana"/>
                <a:cs typeface="Verdana"/>
              </a:rPr>
              <a:t> </a:t>
            </a:r>
            <a:r>
              <a:rPr sz="1200" spc="-5" dirty="0">
                <a:solidFill>
                  <a:srgbClr val="006FC0"/>
                </a:solidFill>
                <a:latin typeface="Verdana"/>
                <a:cs typeface="Verdana"/>
              </a:rPr>
              <a:t>in </a:t>
            </a:r>
            <a:r>
              <a:rPr sz="1200" spc="-10" dirty="0">
                <a:solidFill>
                  <a:srgbClr val="006FC0"/>
                </a:solidFill>
                <a:latin typeface="Verdana"/>
                <a:cs typeface="Verdana"/>
              </a:rPr>
              <a:t>rating </a:t>
            </a:r>
            <a:r>
              <a:rPr sz="1200" spc="-5" dirty="0">
                <a:solidFill>
                  <a:srgbClr val="006FC0"/>
                </a:solidFill>
                <a:latin typeface="Verdana"/>
                <a:cs typeface="Verdana"/>
              </a:rPr>
              <a:t>and date_added column, if we </a:t>
            </a:r>
            <a:r>
              <a:rPr sz="1200" dirty="0">
                <a:solidFill>
                  <a:srgbClr val="006FC0"/>
                </a:solidFill>
                <a:latin typeface="Verdana"/>
                <a:cs typeface="Verdana"/>
              </a:rPr>
              <a:t>drop </a:t>
            </a:r>
            <a:r>
              <a:rPr sz="1200" spc="5" dirty="0">
                <a:solidFill>
                  <a:srgbClr val="006FC0"/>
                </a:solidFill>
                <a:latin typeface="Verdana"/>
                <a:cs typeface="Verdana"/>
              </a:rPr>
              <a:t> </a:t>
            </a:r>
            <a:r>
              <a:rPr sz="1200" spc="-5" dirty="0">
                <a:solidFill>
                  <a:srgbClr val="006FC0"/>
                </a:solidFill>
                <a:latin typeface="Verdana"/>
                <a:cs typeface="Verdana"/>
              </a:rPr>
              <a:t>these nan </a:t>
            </a:r>
            <a:r>
              <a:rPr sz="1200" spc="-10" dirty="0">
                <a:solidFill>
                  <a:srgbClr val="006FC0"/>
                </a:solidFill>
                <a:latin typeface="Verdana"/>
                <a:cs typeface="Verdana"/>
              </a:rPr>
              <a:t>values </a:t>
            </a:r>
            <a:r>
              <a:rPr sz="1200" spc="-5" dirty="0">
                <a:solidFill>
                  <a:srgbClr val="006FC0"/>
                </a:solidFill>
                <a:latin typeface="Verdana"/>
                <a:cs typeface="Verdana"/>
              </a:rPr>
              <a:t>it will not affect that much </a:t>
            </a:r>
            <a:r>
              <a:rPr sz="1200" dirty="0">
                <a:solidFill>
                  <a:srgbClr val="006FC0"/>
                </a:solidFill>
                <a:latin typeface="Verdana"/>
                <a:cs typeface="Verdana"/>
              </a:rPr>
              <a:t> </a:t>
            </a:r>
            <a:r>
              <a:rPr sz="1200" spc="-5" dirty="0">
                <a:solidFill>
                  <a:srgbClr val="006FC0"/>
                </a:solidFill>
                <a:latin typeface="Verdana"/>
                <a:cs typeface="Verdana"/>
              </a:rPr>
              <a:t>while </a:t>
            </a:r>
            <a:r>
              <a:rPr sz="1200" spc="-10" dirty="0">
                <a:solidFill>
                  <a:srgbClr val="006FC0"/>
                </a:solidFill>
                <a:latin typeface="Verdana"/>
                <a:cs typeface="Verdana"/>
              </a:rPr>
              <a:t>building </a:t>
            </a:r>
            <a:r>
              <a:rPr sz="1200" spc="-5" dirty="0">
                <a:solidFill>
                  <a:srgbClr val="006FC0"/>
                </a:solidFill>
                <a:latin typeface="Verdana"/>
                <a:cs typeface="Verdana"/>
              </a:rPr>
              <a:t>the </a:t>
            </a:r>
            <a:r>
              <a:rPr sz="1200" spc="-5" dirty="0" smtClean="0">
                <a:solidFill>
                  <a:srgbClr val="006FC0"/>
                </a:solidFill>
                <a:latin typeface="Verdana"/>
                <a:cs typeface="Verdana"/>
              </a:rPr>
              <a:t>model</a:t>
            </a:r>
            <a:r>
              <a:rPr lang="en-US" sz="1200" spc="-5" dirty="0">
                <a:solidFill>
                  <a:srgbClr val="006FC0"/>
                </a:solidFill>
                <a:latin typeface="Verdana"/>
                <a:cs typeface="Verdana"/>
              </a:rPr>
              <a:t>.</a:t>
            </a:r>
            <a:endParaRPr sz="1200" dirty="0">
              <a:latin typeface="Verdana"/>
              <a:cs typeface="Verdana"/>
            </a:endParaRPr>
          </a:p>
        </p:txBody>
      </p:sp>
      <p:grpSp>
        <p:nvGrpSpPr>
          <p:cNvPr id="5" name="object 5"/>
          <p:cNvGrpSpPr/>
          <p:nvPr/>
        </p:nvGrpSpPr>
        <p:grpSpPr>
          <a:xfrm>
            <a:off x="-4762" y="0"/>
            <a:ext cx="9153525" cy="24765"/>
            <a:chOff x="-4762" y="0"/>
            <a:chExt cx="9153525" cy="24765"/>
          </a:xfrm>
        </p:grpSpPr>
        <p:sp>
          <p:nvSpPr>
            <p:cNvPr id="6" name="object 6"/>
            <p:cNvSpPr/>
            <p:nvPr/>
          </p:nvSpPr>
          <p:spPr>
            <a:xfrm>
              <a:off x="0" y="0"/>
              <a:ext cx="9144000" cy="15240"/>
            </a:xfrm>
            <a:custGeom>
              <a:avLst/>
              <a:gdLst/>
              <a:ahLst/>
              <a:cxnLst/>
              <a:rect l="l" t="t" r="r" b="b"/>
              <a:pathLst>
                <a:path w="9144000" h="15240">
                  <a:moveTo>
                    <a:pt x="9144000" y="0"/>
                  </a:moveTo>
                  <a:lnTo>
                    <a:pt x="0" y="0"/>
                  </a:lnTo>
                  <a:lnTo>
                    <a:pt x="0" y="15239"/>
                  </a:lnTo>
                  <a:lnTo>
                    <a:pt x="9144000" y="15239"/>
                  </a:lnTo>
                  <a:lnTo>
                    <a:pt x="9144000" y="0"/>
                  </a:lnTo>
                  <a:close/>
                </a:path>
              </a:pathLst>
            </a:custGeom>
            <a:solidFill>
              <a:srgbClr val="000000"/>
            </a:solidFill>
          </p:spPr>
          <p:txBody>
            <a:bodyPr wrap="square" lIns="0" tIns="0" rIns="0" bIns="0" rtlCol="0"/>
            <a:lstStyle/>
            <a:p>
              <a:endParaRPr/>
            </a:p>
          </p:txBody>
        </p:sp>
        <p:sp>
          <p:nvSpPr>
            <p:cNvPr id="7" name="object 7"/>
            <p:cNvSpPr/>
            <p:nvPr/>
          </p:nvSpPr>
          <p:spPr>
            <a:xfrm>
              <a:off x="0" y="0"/>
              <a:ext cx="9144000" cy="15240"/>
            </a:xfrm>
            <a:custGeom>
              <a:avLst/>
              <a:gdLst/>
              <a:ahLst/>
              <a:cxnLst/>
              <a:rect l="l" t="t" r="r" b="b"/>
              <a:pathLst>
                <a:path w="9144000" h="15240">
                  <a:moveTo>
                    <a:pt x="0" y="15239"/>
                  </a:moveTo>
                  <a:lnTo>
                    <a:pt x="9144000" y="15239"/>
                  </a:lnTo>
                  <a:lnTo>
                    <a:pt x="9144000" y="0"/>
                  </a:lnTo>
                  <a:lnTo>
                    <a:pt x="0" y="0"/>
                  </a:lnTo>
                  <a:lnTo>
                    <a:pt x="0" y="15239"/>
                  </a:lnTo>
                  <a:close/>
                </a:path>
              </a:pathLst>
            </a:custGeom>
            <a:ln w="9525">
              <a:solidFill>
                <a:srgbClr val="000000"/>
              </a:solidFill>
            </a:ln>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5368" y="353695"/>
            <a:ext cx="5370195" cy="299720"/>
          </a:xfrm>
          <a:prstGeom prst="rect">
            <a:avLst/>
          </a:prstGeom>
        </p:spPr>
        <p:txBody>
          <a:bodyPr vert="horz" wrap="square" lIns="0" tIns="12700" rIns="0" bIns="0" rtlCol="0">
            <a:spAutoFit/>
          </a:bodyPr>
          <a:lstStyle/>
          <a:p>
            <a:pPr marL="12700">
              <a:lnSpc>
                <a:spcPct val="100000"/>
              </a:lnSpc>
              <a:spcBef>
                <a:spcPts val="100"/>
              </a:spcBef>
            </a:pPr>
            <a:r>
              <a:rPr sz="1800" spc="-5" dirty="0"/>
              <a:t>EXPLORATORY</a:t>
            </a:r>
            <a:r>
              <a:rPr sz="1800" spc="-65" dirty="0"/>
              <a:t> </a:t>
            </a:r>
            <a:r>
              <a:rPr sz="1800" spc="-5" dirty="0"/>
              <a:t>DATA</a:t>
            </a:r>
            <a:r>
              <a:rPr sz="1800" spc="-30" dirty="0"/>
              <a:t> </a:t>
            </a:r>
            <a:r>
              <a:rPr sz="1800" spc="-5" dirty="0"/>
              <a:t>ANALYSIS:</a:t>
            </a:r>
            <a:r>
              <a:rPr sz="1800" spc="-50" dirty="0"/>
              <a:t> </a:t>
            </a:r>
            <a:r>
              <a:rPr sz="1200" b="0" spc="-30" dirty="0">
                <a:latin typeface="Verdana"/>
                <a:cs typeface="Verdana"/>
              </a:rPr>
              <a:t>(Type</a:t>
            </a:r>
            <a:r>
              <a:rPr sz="1200" b="0" spc="5" dirty="0">
                <a:latin typeface="Verdana"/>
                <a:cs typeface="Verdana"/>
              </a:rPr>
              <a:t> </a:t>
            </a:r>
            <a:r>
              <a:rPr sz="1200" b="0" spc="-5" dirty="0">
                <a:latin typeface="Verdana"/>
                <a:cs typeface="Verdana"/>
              </a:rPr>
              <a:t>Column)</a:t>
            </a:r>
            <a:endParaRPr sz="1200">
              <a:latin typeface="Verdana"/>
              <a:cs typeface="Verdana"/>
            </a:endParaRPr>
          </a:p>
        </p:txBody>
      </p:sp>
      <p:sp>
        <p:nvSpPr>
          <p:cNvPr id="3" name="object 3"/>
          <p:cNvSpPr txBox="1"/>
          <p:nvPr/>
        </p:nvSpPr>
        <p:spPr>
          <a:xfrm>
            <a:off x="1413128" y="3994200"/>
            <a:ext cx="6250305" cy="743793"/>
          </a:xfrm>
          <a:prstGeom prst="rect">
            <a:avLst/>
          </a:prstGeom>
        </p:spPr>
        <p:txBody>
          <a:bodyPr vert="horz" wrap="square" lIns="0" tIns="12700" rIns="0" bIns="0" rtlCol="0">
            <a:spAutoFit/>
          </a:bodyPr>
          <a:lstStyle/>
          <a:p>
            <a:pPr marL="332740" indent="-320675">
              <a:lnSpc>
                <a:spcPct val="100000"/>
              </a:lnSpc>
              <a:spcBef>
                <a:spcPts val="100"/>
              </a:spcBef>
              <a:buSzPct val="83333"/>
              <a:buChar char="●"/>
              <a:tabLst>
                <a:tab pos="332740" algn="l"/>
                <a:tab pos="333375" algn="l"/>
              </a:tabLst>
            </a:pPr>
            <a:r>
              <a:rPr sz="1200" spc="-5" dirty="0">
                <a:solidFill>
                  <a:srgbClr val="006FC0"/>
                </a:solidFill>
                <a:latin typeface="Verdana"/>
                <a:cs typeface="Verdana"/>
              </a:rPr>
              <a:t>There</a:t>
            </a:r>
            <a:r>
              <a:rPr sz="1200" spc="-50" dirty="0">
                <a:solidFill>
                  <a:srgbClr val="006FC0"/>
                </a:solidFill>
                <a:latin typeface="Verdana"/>
                <a:cs typeface="Verdana"/>
              </a:rPr>
              <a:t> </a:t>
            </a:r>
            <a:r>
              <a:rPr sz="1200" dirty="0">
                <a:solidFill>
                  <a:srgbClr val="006FC0"/>
                </a:solidFill>
                <a:latin typeface="Verdana"/>
                <a:cs typeface="Verdana"/>
              </a:rPr>
              <a:t>are</a:t>
            </a:r>
            <a:r>
              <a:rPr sz="1200" spc="-10" dirty="0">
                <a:solidFill>
                  <a:srgbClr val="006FC0"/>
                </a:solidFill>
                <a:latin typeface="Verdana"/>
                <a:cs typeface="Verdana"/>
              </a:rPr>
              <a:t> </a:t>
            </a:r>
            <a:r>
              <a:rPr sz="1200" dirty="0">
                <a:solidFill>
                  <a:srgbClr val="006FC0"/>
                </a:solidFill>
                <a:latin typeface="Verdana"/>
                <a:cs typeface="Verdana"/>
              </a:rPr>
              <a:t>a </a:t>
            </a:r>
            <a:r>
              <a:rPr sz="1200" spc="-5" dirty="0" smtClean="0">
                <a:solidFill>
                  <a:srgbClr val="006FC0"/>
                </a:solidFill>
                <a:latin typeface="Verdana"/>
                <a:cs typeface="Verdana"/>
              </a:rPr>
              <a:t>larger</a:t>
            </a:r>
            <a:r>
              <a:rPr sz="1200" spc="-50" dirty="0" smtClean="0">
                <a:solidFill>
                  <a:srgbClr val="006FC0"/>
                </a:solidFill>
                <a:latin typeface="Verdana"/>
                <a:cs typeface="Verdana"/>
              </a:rPr>
              <a:t> </a:t>
            </a:r>
            <a:r>
              <a:rPr sz="1200" spc="-5" dirty="0">
                <a:solidFill>
                  <a:srgbClr val="006FC0"/>
                </a:solidFill>
                <a:latin typeface="Verdana"/>
                <a:cs typeface="Verdana"/>
              </a:rPr>
              <a:t>number</a:t>
            </a:r>
            <a:r>
              <a:rPr sz="1200" spc="-25" dirty="0">
                <a:solidFill>
                  <a:srgbClr val="006FC0"/>
                </a:solidFill>
                <a:latin typeface="Verdana"/>
                <a:cs typeface="Verdana"/>
              </a:rPr>
              <a:t> </a:t>
            </a:r>
            <a:r>
              <a:rPr sz="1200" dirty="0">
                <a:solidFill>
                  <a:srgbClr val="006FC0"/>
                </a:solidFill>
                <a:latin typeface="Verdana"/>
                <a:cs typeface="Verdana"/>
              </a:rPr>
              <a:t>of</a:t>
            </a:r>
            <a:r>
              <a:rPr sz="1200" spc="-20" dirty="0">
                <a:solidFill>
                  <a:srgbClr val="006FC0"/>
                </a:solidFill>
                <a:latin typeface="Verdana"/>
                <a:cs typeface="Verdana"/>
              </a:rPr>
              <a:t> </a:t>
            </a:r>
            <a:r>
              <a:rPr sz="1200" spc="-5" dirty="0">
                <a:solidFill>
                  <a:srgbClr val="006FC0"/>
                </a:solidFill>
                <a:latin typeface="Verdana"/>
                <a:cs typeface="Verdana"/>
              </a:rPr>
              <a:t>count </a:t>
            </a:r>
            <a:r>
              <a:rPr sz="1200" spc="-5" dirty="0" smtClean="0">
                <a:solidFill>
                  <a:srgbClr val="006FC0"/>
                </a:solidFill>
                <a:latin typeface="Verdana"/>
                <a:cs typeface="Verdana"/>
              </a:rPr>
              <a:t>i</a:t>
            </a:r>
            <a:r>
              <a:rPr lang="en-US" sz="1200" spc="-5" dirty="0" smtClean="0">
                <a:solidFill>
                  <a:srgbClr val="006FC0"/>
                </a:solidFill>
                <a:latin typeface="Verdana"/>
                <a:cs typeface="Verdana"/>
              </a:rPr>
              <a:t>n</a:t>
            </a:r>
            <a:r>
              <a:rPr sz="1200" spc="-20" dirty="0" smtClean="0">
                <a:solidFill>
                  <a:srgbClr val="006FC0"/>
                </a:solidFill>
                <a:latin typeface="Verdana"/>
                <a:cs typeface="Verdana"/>
              </a:rPr>
              <a:t> </a:t>
            </a:r>
            <a:r>
              <a:rPr sz="1200" spc="-5" dirty="0">
                <a:solidFill>
                  <a:srgbClr val="006FC0"/>
                </a:solidFill>
                <a:latin typeface="Verdana"/>
                <a:cs typeface="Verdana"/>
              </a:rPr>
              <a:t>Movie</a:t>
            </a:r>
            <a:r>
              <a:rPr sz="1200" spc="-25" dirty="0">
                <a:solidFill>
                  <a:srgbClr val="006FC0"/>
                </a:solidFill>
                <a:latin typeface="Verdana"/>
                <a:cs typeface="Verdana"/>
              </a:rPr>
              <a:t> </a:t>
            </a:r>
            <a:r>
              <a:rPr sz="1200" spc="-5" dirty="0">
                <a:solidFill>
                  <a:srgbClr val="006FC0"/>
                </a:solidFill>
                <a:latin typeface="Verdana"/>
                <a:cs typeface="Verdana"/>
              </a:rPr>
              <a:t>than TV</a:t>
            </a:r>
            <a:r>
              <a:rPr sz="1200" spc="-20" dirty="0">
                <a:solidFill>
                  <a:srgbClr val="006FC0"/>
                </a:solidFill>
                <a:latin typeface="Verdana"/>
                <a:cs typeface="Verdana"/>
              </a:rPr>
              <a:t> </a:t>
            </a:r>
            <a:r>
              <a:rPr sz="1200" spc="-10" dirty="0">
                <a:solidFill>
                  <a:srgbClr val="006FC0"/>
                </a:solidFill>
                <a:latin typeface="Verdana"/>
                <a:cs typeface="Verdana"/>
              </a:rPr>
              <a:t>Show.</a:t>
            </a:r>
            <a:endParaRPr sz="1200" dirty="0">
              <a:latin typeface="Verdana"/>
              <a:cs typeface="Verdana"/>
            </a:endParaRPr>
          </a:p>
          <a:p>
            <a:pPr>
              <a:lnSpc>
                <a:spcPct val="100000"/>
              </a:lnSpc>
              <a:spcBef>
                <a:spcPts val="40"/>
              </a:spcBef>
              <a:buClr>
                <a:srgbClr val="006FC0"/>
              </a:buClr>
              <a:buFont typeface="Verdana"/>
              <a:buChar char="●"/>
            </a:pPr>
            <a:endParaRPr sz="1150" dirty="0">
              <a:latin typeface="Verdana"/>
              <a:cs typeface="Verdana"/>
            </a:endParaRPr>
          </a:p>
          <a:p>
            <a:pPr marL="332740" indent="-320675">
              <a:lnSpc>
                <a:spcPct val="100000"/>
              </a:lnSpc>
              <a:spcBef>
                <a:spcPts val="5"/>
              </a:spcBef>
              <a:buSzPct val="83333"/>
              <a:buChar char="●"/>
              <a:tabLst>
                <a:tab pos="332740" algn="l"/>
                <a:tab pos="333375" algn="l"/>
              </a:tabLst>
            </a:pPr>
            <a:r>
              <a:rPr sz="1200" dirty="0" smtClean="0">
                <a:solidFill>
                  <a:srgbClr val="006FC0"/>
                </a:solidFill>
                <a:latin typeface="Verdana"/>
                <a:cs typeface="Verdana"/>
              </a:rPr>
              <a:t>69</a:t>
            </a:r>
            <a:r>
              <a:rPr lang="en-US" sz="1200" dirty="0" smtClean="0">
                <a:solidFill>
                  <a:srgbClr val="006FC0"/>
                </a:solidFill>
                <a:latin typeface="Verdana"/>
                <a:cs typeface="Verdana"/>
              </a:rPr>
              <a:t>.14</a:t>
            </a:r>
            <a:r>
              <a:rPr sz="1200" dirty="0" smtClean="0">
                <a:solidFill>
                  <a:srgbClr val="006FC0"/>
                </a:solidFill>
                <a:latin typeface="Verdana"/>
                <a:cs typeface="Verdana"/>
              </a:rPr>
              <a:t>%</a:t>
            </a:r>
            <a:r>
              <a:rPr sz="1200" spc="-40" dirty="0" smtClean="0">
                <a:solidFill>
                  <a:srgbClr val="006FC0"/>
                </a:solidFill>
                <a:latin typeface="Verdana"/>
                <a:cs typeface="Verdana"/>
              </a:rPr>
              <a:t> </a:t>
            </a:r>
            <a:r>
              <a:rPr sz="1200" dirty="0">
                <a:solidFill>
                  <a:srgbClr val="006FC0"/>
                </a:solidFill>
                <a:latin typeface="Verdana"/>
                <a:cs typeface="Verdana"/>
              </a:rPr>
              <a:t>of</a:t>
            </a:r>
            <a:r>
              <a:rPr sz="1200" spc="-20" dirty="0">
                <a:solidFill>
                  <a:srgbClr val="006FC0"/>
                </a:solidFill>
                <a:latin typeface="Verdana"/>
                <a:cs typeface="Verdana"/>
              </a:rPr>
              <a:t> </a:t>
            </a:r>
            <a:r>
              <a:rPr sz="1200" spc="-5" dirty="0">
                <a:solidFill>
                  <a:srgbClr val="006FC0"/>
                </a:solidFill>
                <a:latin typeface="Verdana"/>
                <a:cs typeface="Verdana"/>
              </a:rPr>
              <a:t>data belong</a:t>
            </a:r>
            <a:r>
              <a:rPr sz="1200" spc="-35" dirty="0">
                <a:solidFill>
                  <a:srgbClr val="006FC0"/>
                </a:solidFill>
                <a:latin typeface="Verdana"/>
                <a:cs typeface="Verdana"/>
              </a:rPr>
              <a:t> </a:t>
            </a:r>
            <a:r>
              <a:rPr sz="1200" dirty="0">
                <a:solidFill>
                  <a:srgbClr val="006FC0"/>
                </a:solidFill>
                <a:latin typeface="Verdana"/>
                <a:cs typeface="Verdana"/>
              </a:rPr>
              <a:t>from</a:t>
            </a:r>
            <a:r>
              <a:rPr sz="1200" spc="-35" dirty="0">
                <a:solidFill>
                  <a:srgbClr val="006FC0"/>
                </a:solidFill>
                <a:latin typeface="Verdana"/>
                <a:cs typeface="Verdana"/>
              </a:rPr>
              <a:t> </a:t>
            </a:r>
            <a:r>
              <a:rPr sz="1200" spc="-5" dirty="0">
                <a:solidFill>
                  <a:srgbClr val="006FC0"/>
                </a:solidFill>
                <a:latin typeface="Verdana"/>
                <a:cs typeface="Verdana"/>
              </a:rPr>
              <a:t>Movie</a:t>
            </a:r>
            <a:r>
              <a:rPr sz="1200" spc="-25" dirty="0">
                <a:solidFill>
                  <a:srgbClr val="006FC0"/>
                </a:solidFill>
                <a:latin typeface="Verdana"/>
                <a:cs typeface="Verdana"/>
              </a:rPr>
              <a:t> </a:t>
            </a:r>
            <a:r>
              <a:rPr sz="1200" spc="-5" dirty="0">
                <a:solidFill>
                  <a:srgbClr val="006FC0"/>
                </a:solidFill>
                <a:latin typeface="Verdana"/>
                <a:cs typeface="Verdana"/>
              </a:rPr>
              <a:t>class</a:t>
            </a:r>
            <a:r>
              <a:rPr sz="1200" spc="-20" dirty="0">
                <a:solidFill>
                  <a:srgbClr val="006FC0"/>
                </a:solidFill>
                <a:latin typeface="Verdana"/>
                <a:cs typeface="Verdana"/>
              </a:rPr>
              <a:t> </a:t>
            </a:r>
            <a:r>
              <a:rPr sz="1200" spc="-5" dirty="0">
                <a:solidFill>
                  <a:srgbClr val="006FC0"/>
                </a:solidFill>
                <a:latin typeface="Verdana"/>
                <a:cs typeface="Verdana"/>
              </a:rPr>
              <a:t>and</a:t>
            </a:r>
            <a:r>
              <a:rPr sz="1200" spc="-10" dirty="0">
                <a:solidFill>
                  <a:srgbClr val="006FC0"/>
                </a:solidFill>
                <a:latin typeface="Verdana"/>
                <a:cs typeface="Verdana"/>
              </a:rPr>
              <a:t> </a:t>
            </a:r>
            <a:r>
              <a:rPr sz="1200" dirty="0" smtClean="0">
                <a:solidFill>
                  <a:srgbClr val="006FC0"/>
                </a:solidFill>
                <a:latin typeface="Verdana"/>
                <a:cs typeface="Verdana"/>
              </a:rPr>
              <a:t>3</a:t>
            </a:r>
            <a:r>
              <a:rPr lang="en-US" sz="1200" dirty="0" smtClean="0">
                <a:solidFill>
                  <a:srgbClr val="006FC0"/>
                </a:solidFill>
                <a:latin typeface="Verdana"/>
                <a:cs typeface="Verdana"/>
              </a:rPr>
              <a:t>0.86</a:t>
            </a:r>
            <a:r>
              <a:rPr sz="1200" dirty="0" smtClean="0">
                <a:solidFill>
                  <a:srgbClr val="006FC0"/>
                </a:solidFill>
                <a:latin typeface="Verdana"/>
                <a:cs typeface="Verdana"/>
              </a:rPr>
              <a:t>%</a:t>
            </a:r>
            <a:r>
              <a:rPr sz="1200" spc="-35" dirty="0" smtClean="0">
                <a:solidFill>
                  <a:srgbClr val="006FC0"/>
                </a:solidFill>
                <a:latin typeface="Verdana"/>
                <a:cs typeface="Verdana"/>
              </a:rPr>
              <a:t> </a:t>
            </a:r>
            <a:r>
              <a:rPr sz="1200" dirty="0">
                <a:solidFill>
                  <a:srgbClr val="006FC0"/>
                </a:solidFill>
                <a:latin typeface="Verdana"/>
                <a:cs typeface="Verdana"/>
              </a:rPr>
              <a:t>of</a:t>
            </a:r>
            <a:r>
              <a:rPr sz="1200" spc="-25" dirty="0">
                <a:solidFill>
                  <a:srgbClr val="006FC0"/>
                </a:solidFill>
                <a:latin typeface="Verdana"/>
                <a:cs typeface="Verdana"/>
              </a:rPr>
              <a:t> </a:t>
            </a:r>
            <a:r>
              <a:rPr sz="1200" spc="-5" dirty="0">
                <a:solidFill>
                  <a:srgbClr val="006FC0"/>
                </a:solidFill>
                <a:latin typeface="Verdana"/>
                <a:cs typeface="Verdana"/>
              </a:rPr>
              <a:t>data</a:t>
            </a:r>
            <a:r>
              <a:rPr sz="1200" dirty="0">
                <a:solidFill>
                  <a:srgbClr val="006FC0"/>
                </a:solidFill>
                <a:latin typeface="Verdana"/>
                <a:cs typeface="Verdana"/>
              </a:rPr>
              <a:t> </a:t>
            </a:r>
            <a:r>
              <a:rPr sz="1200" spc="-5" dirty="0">
                <a:solidFill>
                  <a:srgbClr val="006FC0"/>
                </a:solidFill>
                <a:latin typeface="Verdana"/>
                <a:cs typeface="Verdana"/>
              </a:rPr>
              <a:t>belong</a:t>
            </a:r>
            <a:r>
              <a:rPr sz="1200" spc="-35" dirty="0">
                <a:solidFill>
                  <a:srgbClr val="006FC0"/>
                </a:solidFill>
                <a:latin typeface="Verdana"/>
                <a:cs typeface="Verdana"/>
              </a:rPr>
              <a:t> </a:t>
            </a:r>
            <a:r>
              <a:rPr sz="1200" dirty="0">
                <a:solidFill>
                  <a:srgbClr val="006FC0"/>
                </a:solidFill>
                <a:latin typeface="Verdana"/>
                <a:cs typeface="Verdana"/>
              </a:rPr>
              <a:t>from</a:t>
            </a:r>
            <a:r>
              <a:rPr sz="1200" spc="-35" dirty="0">
                <a:solidFill>
                  <a:srgbClr val="006FC0"/>
                </a:solidFill>
                <a:latin typeface="Verdana"/>
                <a:cs typeface="Verdana"/>
              </a:rPr>
              <a:t> </a:t>
            </a:r>
            <a:r>
              <a:rPr sz="1200" dirty="0">
                <a:solidFill>
                  <a:srgbClr val="006FC0"/>
                </a:solidFill>
                <a:latin typeface="Verdana"/>
                <a:cs typeface="Verdana"/>
              </a:rPr>
              <a:t>TV</a:t>
            </a:r>
            <a:r>
              <a:rPr sz="1200" spc="-20" dirty="0">
                <a:solidFill>
                  <a:srgbClr val="006FC0"/>
                </a:solidFill>
                <a:latin typeface="Verdana"/>
                <a:cs typeface="Verdana"/>
              </a:rPr>
              <a:t> </a:t>
            </a:r>
            <a:r>
              <a:rPr sz="1200" spc="-5" dirty="0" smtClean="0">
                <a:solidFill>
                  <a:srgbClr val="006FC0"/>
                </a:solidFill>
                <a:latin typeface="Verdana"/>
                <a:cs typeface="Verdana"/>
              </a:rPr>
              <a:t>shows</a:t>
            </a:r>
            <a:r>
              <a:rPr lang="en-US" sz="1200" spc="-5" dirty="0" smtClean="0">
                <a:solidFill>
                  <a:srgbClr val="006FC0"/>
                </a:solidFill>
                <a:latin typeface="Verdana"/>
                <a:cs typeface="Verdana"/>
              </a:rPr>
              <a:t>.</a:t>
            </a:r>
            <a:endParaRPr sz="1200" dirty="0">
              <a:latin typeface="Verdana"/>
              <a:cs typeface="Verdana"/>
            </a:endParaRPr>
          </a:p>
        </p:txBody>
      </p:sp>
      <p:pic>
        <p:nvPicPr>
          <p:cNvPr id="4" name="object 4"/>
          <p:cNvPicPr/>
          <p:nvPr/>
        </p:nvPicPr>
        <p:blipFill>
          <a:blip r:embed="rId2">
            <a:extLst>
              <a:ext uri="{28A0092B-C50C-407E-A947-70E740481C1C}">
                <a14:useLocalDpi xmlns:a14="http://schemas.microsoft.com/office/drawing/2010/main" val="0"/>
              </a:ext>
            </a:extLst>
          </a:blip>
          <a:stretch>
            <a:fillRect/>
          </a:stretch>
        </p:blipFill>
        <p:spPr>
          <a:xfrm>
            <a:off x="1164536" y="922768"/>
            <a:ext cx="6600765" cy="25710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4598" y="227203"/>
            <a:ext cx="5598795" cy="299720"/>
          </a:xfrm>
          <a:prstGeom prst="rect">
            <a:avLst/>
          </a:prstGeom>
        </p:spPr>
        <p:txBody>
          <a:bodyPr vert="horz" wrap="square" lIns="0" tIns="12700" rIns="0" bIns="0" rtlCol="0">
            <a:spAutoFit/>
          </a:bodyPr>
          <a:lstStyle/>
          <a:p>
            <a:pPr marL="12700">
              <a:lnSpc>
                <a:spcPct val="100000"/>
              </a:lnSpc>
              <a:spcBef>
                <a:spcPts val="100"/>
              </a:spcBef>
            </a:pPr>
            <a:r>
              <a:rPr sz="1800" spc="-5" dirty="0"/>
              <a:t>EXPLORATORY</a:t>
            </a:r>
            <a:r>
              <a:rPr sz="1800" spc="-60" dirty="0"/>
              <a:t> </a:t>
            </a:r>
            <a:r>
              <a:rPr sz="1800" spc="-5" dirty="0"/>
              <a:t>DATA</a:t>
            </a:r>
            <a:r>
              <a:rPr sz="1800" spc="-30" dirty="0"/>
              <a:t> </a:t>
            </a:r>
            <a:r>
              <a:rPr sz="1800" spc="-5" dirty="0"/>
              <a:t>ANALYSIS:</a:t>
            </a:r>
            <a:r>
              <a:rPr sz="1800" spc="-35" dirty="0"/>
              <a:t> </a:t>
            </a:r>
            <a:r>
              <a:rPr sz="1200" b="0" spc="-5" dirty="0">
                <a:latin typeface="Verdana"/>
                <a:cs typeface="Verdana"/>
              </a:rPr>
              <a:t>(Director</a:t>
            </a:r>
            <a:r>
              <a:rPr sz="1200" b="0" dirty="0">
                <a:latin typeface="Verdana"/>
                <a:cs typeface="Verdana"/>
              </a:rPr>
              <a:t> </a:t>
            </a:r>
            <a:r>
              <a:rPr sz="1200" b="0" spc="-5" dirty="0">
                <a:latin typeface="Verdana"/>
                <a:cs typeface="Verdana"/>
              </a:rPr>
              <a:t>column)</a:t>
            </a:r>
            <a:endParaRPr sz="1200">
              <a:latin typeface="Verdana"/>
              <a:cs typeface="Verdana"/>
            </a:endParaRPr>
          </a:p>
        </p:txBody>
      </p:sp>
      <p:pic>
        <p:nvPicPr>
          <p:cNvPr id="3" name="object 3"/>
          <p:cNvPicPr/>
          <p:nvPr/>
        </p:nvPicPr>
        <p:blipFill>
          <a:blip r:embed="rId2">
            <a:extLst>
              <a:ext uri="{28A0092B-C50C-407E-A947-70E740481C1C}">
                <a14:useLocalDpi xmlns:a14="http://schemas.microsoft.com/office/drawing/2010/main" val="0"/>
              </a:ext>
            </a:extLst>
          </a:blip>
          <a:stretch>
            <a:fillRect/>
          </a:stretch>
        </p:blipFill>
        <p:spPr>
          <a:xfrm>
            <a:off x="1600200" y="826999"/>
            <a:ext cx="4850900" cy="2689041"/>
          </a:xfrm>
          <a:prstGeom prst="rect">
            <a:avLst/>
          </a:prstGeom>
        </p:spPr>
      </p:pic>
      <p:sp>
        <p:nvSpPr>
          <p:cNvPr id="4" name="object 4"/>
          <p:cNvSpPr txBox="1"/>
          <p:nvPr/>
        </p:nvSpPr>
        <p:spPr>
          <a:xfrm>
            <a:off x="978509" y="3819245"/>
            <a:ext cx="7001509" cy="559127"/>
          </a:xfrm>
          <a:prstGeom prst="rect">
            <a:avLst/>
          </a:prstGeom>
        </p:spPr>
        <p:txBody>
          <a:bodyPr vert="horz" wrap="square" lIns="0" tIns="12700" rIns="0" bIns="0" rtlCol="0">
            <a:spAutoFit/>
          </a:bodyPr>
          <a:lstStyle/>
          <a:p>
            <a:pPr>
              <a:lnSpc>
                <a:spcPct val="100000"/>
              </a:lnSpc>
              <a:spcBef>
                <a:spcPts val="40"/>
              </a:spcBef>
              <a:buClr>
                <a:srgbClr val="006FC0"/>
              </a:buClr>
            </a:pPr>
            <a:endParaRPr sz="1150" dirty="0">
              <a:latin typeface="Verdana"/>
              <a:cs typeface="Verdana"/>
            </a:endParaRPr>
          </a:p>
          <a:p>
            <a:pPr marL="184785" indent="-172720">
              <a:lnSpc>
                <a:spcPct val="100000"/>
              </a:lnSpc>
              <a:buFont typeface="Arial MT"/>
              <a:buChar char="•"/>
              <a:tabLst>
                <a:tab pos="185420" algn="l"/>
              </a:tabLst>
            </a:pPr>
            <a:r>
              <a:rPr sz="1200" spc="-10" dirty="0">
                <a:solidFill>
                  <a:srgbClr val="006FC0"/>
                </a:solidFill>
                <a:latin typeface="Verdana"/>
                <a:cs typeface="Verdana"/>
              </a:rPr>
              <a:t>Raul</a:t>
            </a:r>
            <a:r>
              <a:rPr sz="1200" spc="-25" dirty="0">
                <a:solidFill>
                  <a:srgbClr val="006FC0"/>
                </a:solidFill>
                <a:latin typeface="Verdana"/>
                <a:cs typeface="Verdana"/>
              </a:rPr>
              <a:t> </a:t>
            </a:r>
            <a:r>
              <a:rPr sz="1200" spc="-5" dirty="0">
                <a:solidFill>
                  <a:srgbClr val="006FC0"/>
                </a:solidFill>
                <a:latin typeface="Verdana"/>
                <a:cs typeface="Verdana"/>
              </a:rPr>
              <a:t>Campos</a:t>
            </a:r>
            <a:r>
              <a:rPr sz="1200" spc="-30" dirty="0">
                <a:solidFill>
                  <a:srgbClr val="006FC0"/>
                </a:solidFill>
                <a:latin typeface="Verdana"/>
                <a:cs typeface="Verdana"/>
              </a:rPr>
              <a:t> </a:t>
            </a:r>
            <a:r>
              <a:rPr sz="1200" spc="-5" dirty="0">
                <a:solidFill>
                  <a:srgbClr val="006FC0"/>
                </a:solidFill>
                <a:latin typeface="Verdana"/>
                <a:cs typeface="Verdana"/>
              </a:rPr>
              <a:t>and</a:t>
            </a:r>
            <a:r>
              <a:rPr sz="1200" dirty="0">
                <a:solidFill>
                  <a:srgbClr val="006FC0"/>
                </a:solidFill>
                <a:latin typeface="Verdana"/>
                <a:cs typeface="Verdana"/>
              </a:rPr>
              <a:t> </a:t>
            </a:r>
            <a:r>
              <a:rPr sz="1200" spc="-5" dirty="0">
                <a:solidFill>
                  <a:srgbClr val="006FC0"/>
                </a:solidFill>
                <a:latin typeface="Verdana"/>
                <a:cs typeface="Verdana"/>
              </a:rPr>
              <a:t>Jan</a:t>
            </a:r>
            <a:r>
              <a:rPr sz="1200" dirty="0">
                <a:solidFill>
                  <a:srgbClr val="006FC0"/>
                </a:solidFill>
                <a:latin typeface="Verdana"/>
                <a:cs typeface="Verdana"/>
              </a:rPr>
              <a:t> </a:t>
            </a:r>
            <a:r>
              <a:rPr sz="1200" spc="-5" dirty="0" err="1">
                <a:solidFill>
                  <a:srgbClr val="006FC0"/>
                </a:solidFill>
                <a:latin typeface="Verdana"/>
                <a:cs typeface="Verdana"/>
              </a:rPr>
              <a:t>Suter</a:t>
            </a:r>
            <a:r>
              <a:rPr sz="1200" spc="-20" dirty="0">
                <a:solidFill>
                  <a:srgbClr val="006FC0"/>
                </a:solidFill>
                <a:latin typeface="Verdana"/>
                <a:cs typeface="Verdana"/>
              </a:rPr>
              <a:t> </a:t>
            </a:r>
            <a:r>
              <a:rPr sz="1200" spc="-5" dirty="0" smtClean="0">
                <a:solidFill>
                  <a:srgbClr val="006FC0"/>
                </a:solidFill>
                <a:latin typeface="Verdana"/>
                <a:cs typeface="Verdana"/>
              </a:rPr>
              <a:t>collected</a:t>
            </a:r>
            <a:r>
              <a:rPr sz="1200" spc="-35" dirty="0" smtClean="0">
                <a:solidFill>
                  <a:srgbClr val="006FC0"/>
                </a:solidFill>
                <a:latin typeface="Verdana"/>
                <a:cs typeface="Verdana"/>
              </a:rPr>
              <a:t> </a:t>
            </a:r>
            <a:r>
              <a:rPr sz="1200" spc="-10" dirty="0">
                <a:solidFill>
                  <a:srgbClr val="006FC0"/>
                </a:solidFill>
                <a:latin typeface="Verdana"/>
                <a:cs typeface="Verdana"/>
              </a:rPr>
              <a:t>have</a:t>
            </a:r>
            <a:r>
              <a:rPr sz="1200" dirty="0">
                <a:solidFill>
                  <a:srgbClr val="006FC0"/>
                </a:solidFill>
                <a:latin typeface="Verdana"/>
                <a:cs typeface="Verdana"/>
              </a:rPr>
              <a:t> </a:t>
            </a:r>
            <a:r>
              <a:rPr sz="1200" spc="-5" dirty="0">
                <a:solidFill>
                  <a:srgbClr val="006FC0"/>
                </a:solidFill>
                <a:latin typeface="Verdana"/>
                <a:cs typeface="Verdana"/>
              </a:rPr>
              <a:t>directed</a:t>
            </a:r>
            <a:r>
              <a:rPr sz="1200" spc="-40" dirty="0">
                <a:solidFill>
                  <a:srgbClr val="006FC0"/>
                </a:solidFill>
                <a:latin typeface="Verdana"/>
                <a:cs typeface="Verdana"/>
              </a:rPr>
              <a:t> </a:t>
            </a:r>
            <a:r>
              <a:rPr sz="1200" dirty="0">
                <a:solidFill>
                  <a:srgbClr val="006FC0"/>
                </a:solidFill>
                <a:latin typeface="Verdana"/>
                <a:cs typeface="Verdana"/>
              </a:rPr>
              <a:t>18</a:t>
            </a:r>
            <a:r>
              <a:rPr sz="1200" spc="-10" dirty="0">
                <a:solidFill>
                  <a:srgbClr val="006FC0"/>
                </a:solidFill>
                <a:latin typeface="Verdana"/>
                <a:cs typeface="Verdana"/>
              </a:rPr>
              <a:t> </a:t>
            </a:r>
            <a:r>
              <a:rPr lang="en-US" sz="1200" spc="-5" dirty="0" smtClean="0">
                <a:solidFill>
                  <a:srgbClr val="006FC0"/>
                </a:solidFill>
                <a:latin typeface="Verdana"/>
                <a:cs typeface="Verdana"/>
              </a:rPr>
              <a:t>shows</a:t>
            </a:r>
            <a:r>
              <a:rPr sz="1200" spc="-5" dirty="0" smtClean="0">
                <a:solidFill>
                  <a:srgbClr val="006FC0"/>
                </a:solidFill>
                <a:latin typeface="Verdana"/>
                <a:cs typeface="Verdana"/>
              </a:rPr>
              <a:t>,</a:t>
            </a:r>
            <a:r>
              <a:rPr sz="1200" spc="-40" dirty="0" smtClean="0">
                <a:solidFill>
                  <a:srgbClr val="006FC0"/>
                </a:solidFill>
                <a:latin typeface="Verdana"/>
                <a:cs typeface="Verdana"/>
              </a:rPr>
              <a:t> </a:t>
            </a:r>
            <a:r>
              <a:rPr lang="en-US" sz="1200" spc="-40" dirty="0" smtClean="0">
                <a:solidFill>
                  <a:srgbClr val="006FC0"/>
                </a:solidFill>
                <a:latin typeface="Verdana"/>
                <a:cs typeface="Verdana"/>
              </a:rPr>
              <a:t>it is </a:t>
            </a:r>
            <a:r>
              <a:rPr sz="1200" spc="-5" dirty="0" smtClean="0">
                <a:solidFill>
                  <a:srgbClr val="006FC0"/>
                </a:solidFill>
                <a:latin typeface="Verdana"/>
                <a:cs typeface="Verdana"/>
              </a:rPr>
              <a:t>higher</a:t>
            </a:r>
            <a:r>
              <a:rPr sz="1200" spc="-25" dirty="0" smtClean="0">
                <a:solidFill>
                  <a:srgbClr val="006FC0"/>
                </a:solidFill>
                <a:latin typeface="Verdana"/>
                <a:cs typeface="Verdana"/>
              </a:rPr>
              <a:t> </a:t>
            </a:r>
            <a:r>
              <a:rPr sz="1200" spc="-5" dirty="0">
                <a:solidFill>
                  <a:srgbClr val="006FC0"/>
                </a:solidFill>
                <a:latin typeface="Verdana"/>
                <a:cs typeface="Verdana"/>
              </a:rPr>
              <a:t>than </a:t>
            </a:r>
            <a:r>
              <a:rPr sz="1200" spc="-10" dirty="0">
                <a:solidFill>
                  <a:srgbClr val="006FC0"/>
                </a:solidFill>
                <a:latin typeface="Verdana"/>
                <a:cs typeface="Verdana"/>
              </a:rPr>
              <a:t>anyone</a:t>
            </a:r>
            <a:r>
              <a:rPr sz="1200" spc="-5" dirty="0">
                <a:solidFill>
                  <a:srgbClr val="006FC0"/>
                </a:solidFill>
                <a:latin typeface="Verdana"/>
                <a:cs typeface="Verdana"/>
              </a:rPr>
              <a:t> in</a:t>
            </a:r>
            <a:r>
              <a:rPr sz="1200" spc="-25" dirty="0">
                <a:solidFill>
                  <a:srgbClr val="006FC0"/>
                </a:solidFill>
                <a:latin typeface="Verdana"/>
                <a:cs typeface="Verdana"/>
              </a:rPr>
              <a:t> </a:t>
            </a:r>
            <a:r>
              <a:rPr sz="1200" spc="-5" dirty="0" smtClean="0">
                <a:solidFill>
                  <a:srgbClr val="006FC0"/>
                </a:solidFill>
                <a:latin typeface="Verdana"/>
                <a:cs typeface="Verdana"/>
              </a:rPr>
              <a:t>the</a:t>
            </a:r>
            <a:r>
              <a:rPr lang="en-US" sz="1200" dirty="0">
                <a:latin typeface="Verdana"/>
                <a:cs typeface="Verdana"/>
              </a:rPr>
              <a:t> </a:t>
            </a:r>
            <a:r>
              <a:rPr lang="en-US" sz="1200" spc="-5" dirty="0">
                <a:solidFill>
                  <a:srgbClr val="006FC0"/>
                </a:solidFill>
                <a:latin typeface="Verdana"/>
                <a:cs typeface="Verdana"/>
              </a:rPr>
              <a:t>d</a:t>
            </a:r>
            <a:r>
              <a:rPr sz="1200" spc="-5" dirty="0" smtClean="0">
                <a:solidFill>
                  <a:srgbClr val="006FC0"/>
                </a:solidFill>
                <a:latin typeface="Verdana"/>
                <a:cs typeface="Verdana"/>
              </a:rPr>
              <a:t>ataset</a:t>
            </a:r>
            <a:r>
              <a:rPr lang="en-US" sz="1200" spc="-5" dirty="0" smtClean="0">
                <a:solidFill>
                  <a:srgbClr val="006FC0"/>
                </a:solidFill>
                <a:latin typeface="Verdana"/>
                <a:cs typeface="Verdana"/>
              </a:rPr>
              <a:t> while Ryan </a:t>
            </a:r>
            <a:r>
              <a:rPr lang="en-US" sz="1200" spc="-5" dirty="0" err="1" smtClean="0">
                <a:solidFill>
                  <a:srgbClr val="006FC0"/>
                </a:solidFill>
                <a:latin typeface="Verdana"/>
                <a:cs typeface="Verdana"/>
              </a:rPr>
              <a:t>Polito</a:t>
            </a:r>
            <a:r>
              <a:rPr lang="en-US" sz="1200" spc="-5" smtClean="0">
                <a:solidFill>
                  <a:srgbClr val="006FC0"/>
                </a:solidFill>
                <a:latin typeface="Verdana"/>
                <a:cs typeface="Verdana"/>
              </a:rPr>
              <a:t> has </a:t>
            </a:r>
            <a:r>
              <a:rPr lang="en-US" sz="1200" spc="-5" dirty="0" smtClean="0">
                <a:solidFill>
                  <a:srgbClr val="006FC0"/>
                </a:solidFill>
                <a:latin typeface="Verdana"/>
                <a:cs typeface="Verdana"/>
              </a:rPr>
              <a:t>directed least shows</a:t>
            </a:r>
            <a:r>
              <a:rPr sz="1200" spc="-5" dirty="0" smtClean="0">
                <a:solidFill>
                  <a:srgbClr val="006FC0"/>
                </a:solidFill>
                <a:latin typeface="Verdana"/>
                <a:cs typeface="Verdana"/>
              </a:rPr>
              <a:t>.</a:t>
            </a:r>
            <a:endParaRPr sz="1200" dirty="0">
              <a:latin typeface="Verdana"/>
              <a:cs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TotalTime>
  <Words>2762</Words>
  <Application>Microsoft Office PowerPoint</Application>
  <PresentationFormat>On-screen Show (16:9)</PresentationFormat>
  <Paragraphs>214</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 Capstone Project-4</vt:lpstr>
      <vt:lpstr>STEPS INVOLVED:</vt:lpstr>
      <vt:lpstr>PowerPoint Presentation</vt:lpstr>
      <vt:lpstr>Introduction</vt:lpstr>
      <vt:lpstr>DATA PIPELINE:</vt:lpstr>
      <vt:lpstr>ATTRIBUTE INFORMATION:</vt:lpstr>
      <vt:lpstr>Null Values Treatment:</vt:lpstr>
      <vt:lpstr>EXPLORATORY DATA ANALYSIS: (Type Column)</vt:lpstr>
      <vt:lpstr>EXPLORATORY DATA ANALYSIS: (Director column)</vt:lpstr>
      <vt:lpstr>EXPLORATORY DATA ANALYSIS: (type)</vt:lpstr>
      <vt:lpstr>EXPLORATORY DATA ANALYSIS: (Release_Year column)</vt:lpstr>
      <vt:lpstr>EXPLORATORY DATA ANALYSIS:(Duration)</vt:lpstr>
      <vt:lpstr>EXPLORATORY DATA ANALYSIS: (Rating column)</vt:lpstr>
      <vt:lpstr>EXPLORATORY DATA ANALYSIS: (Heatmap)</vt:lpstr>
      <vt:lpstr>EXPLORATORY DATA ANALYSIS: (Age)</vt:lpstr>
      <vt:lpstr>EXPLORATORY DATA ANALYSIS: (Genre)</vt:lpstr>
      <vt:lpstr>EXPLORATORY DATA ANALYSIS: (Type)</vt:lpstr>
      <vt:lpstr>EXPLORATORY DATA ANALYSIS</vt:lpstr>
      <vt:lpstr>EXPLORATORY DATA ANALYSIS: (Cast)</vt:lpstr>
      <vt:lpstr>EXPLORATORY DATA ANALYSIS: (Cast)</vt:lpstr>
      <vt:lpstr>Modeling Approach:</vt:lpstr>
      <vt:lpstr>PowerPoint Presentation</vt:lpstr>
      <vt:lpstr>Principle Component Analysis:</vt:lpstr>
      <vt:lpstr>K-Means Clustering:</vt:lpstr>
      <vt:lpstr>K-Means clusters:</vt:lpstr>
      <vt:lpstr>PowerPoint Presentation</vt:lpstr>
      <vt:lpstr>Agglomerative Hierarchical Clustering:</vt:lpstr>
      <vt:lpstr>Agglomerative Hierarchical clusters:</vt:lpstr>
      <vt:lpstr>PowerPoint Presentation</vt:lpstr>
      <vt:lpstr>Recommendation System:</vt:lpstr>
      <vt:lpstr>CONCLUSION: In this project, we worked on a text clustering problem wherein we had to classify/group the Netflix shows  into definite clusters such that the shows within a cluster are similar to each other and the shows in different  clusters are dissimilar to each other.</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Netflix Movie and TV Show Clustering</dc:title>
  <dc:creator>Hark Pun</dc:creator>
  <cp:lastModifiedBy>cheap-n-best</cp:lastModifiedBy>
  <cp:revision>38</cp:revision>
  <dcterms:created xsi:type="dcterms:W3CDTF">2023-04-23T18:05:45Z</dcterms:created>
  <dcterms:modified xsi:type="dcterms:W3CDTF">2023-04-26T06:30:13Z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2023-01-05T00:00:00Z</vt:filetime>
  </property>
  <property fmtid="{D5CDD505-2E9C-101B-9397-08002B2CF9AE}" pid="3" name="Creator">
    <vt:lpwstr>Microsoft® PowerPoint® for Microsoft 365</vt:lpwstr>
  </property>
  <property fmtid="{D5CDD505-2E9C-101B-9397-08002B2CF9AE}" pid="4" name="LastSaved">
    <vt:filetime>2023-04-23T00:00:00Z</vt:filetime>
  </property>
</Properties>
</file>