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327" r:id="rId2"/>
    <p:sldId id="258" r:id="rId3"/>
    <p:sldId id="259" r:id="rId4"/>
    <p:sldId id="345" r:id="rId5"/>
    <p:sldId id="348" r:id="rId6"/>
    <p:sldId id="349" r:id="rId7"/>
    <p:sldId id="350" r:id="rId8"/>
    <p:sldId id="351" r:id="rId9"/>
    <p:sldId id="352" r:id="rId10"/>
    <p:sldId id="353" r:id="rId11"/>
    <p:sldId id="375" r:id="rId12"/>
    <p:sldId id="376" r:id="rId13"/>
    <p:sldId id="363" r:id="rId14"/>
    <p:sldId id="364" r:id="rId15"/>
    <p:sldId id="365" r:id="rId16"/>
    <p:sldId id="377" r:id="rId17"/>
    <p:sldId id="378" r:id="rId18"/>
    <p:sldId id="379" r:id="rId19"/>
    <p:sldId id="380" r:id="rId20"/>
    <p:sldId id="383" r:id="rId21"/>
    <p:sldId id="381" r:id="rId22"/>
    <p:sldId id="341" r:id="rId23"/>
    <p:sldId id="358" r:id="rId24"/>
    <p:sldId id="359" r:id="rId25"/>
    <p:sldId id="360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82" r:id="rId36"/>
    <p:sldId id="384" r:id="rId37"/>
    <p:sldId id="385" r:id="rId38"/>
    <p:sldId id="386" r:id="rId39"/>
    <p:sldId id="387" r:id="rId40"/>
    <p:sldId id="342" r:id="rId41"/>
  </p:sldIdLst>
  <p:sldSz cx="9144000" cy="5143500" type="screen16x9"/>
  <p:notesSz cx="6858000" cy="9144000"/>
  <p:embeddedFontLst>
    <p:embeddedFont>
      <p:font typeface="Montserrat" charset="0"/>
      <p:regular r:id="rId43"/>
      <p:bold r:id="rId44"/>
      <p:italic r:id="rId45"/>
      <p:boldItalic r:id="rId46"/>
    </p:embeddedFont>
    <p:embeddedFont>
      <p:font typeface="Roboto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6085" autoAdjust="0"/>
  </p:normalViewPr>
  <p:slideViewPr>
    <p:cSldViewPr snapToGrid="0">
      <p:cViewPr varScale="1">
        <p:scale>
          <a:sx n="94" d="100"/>
          <a:sy n="94" d="100"/>
        </p:scale>
        <p:origin x="-68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20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50835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582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583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11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597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598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48613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15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8616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617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18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>
            <a:endParaRPr/>
          </a:p>
        </p:txBody>
      </p:sp>
      <p:sp>
        <p:nvSpPr>
          <p:cNvPr id="1048600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602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03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2097152" name="Google Shape;9;p1"/>
          <p:cNvPicPr preferRelativeResize="0">
            <a:picLocks/>
          </p:cNvPicPr>
          <p:nvPr/>
        </p:nvPicPr>
        <p:blipFill rotWithShape="1">
          <a:blip r:embed="rId9">
            <a:alphaModFix/>
          </a:blip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69166"/>
            <a:ext cx="8520600" cy="746449"/>
          </a:xfrm>
        </p:spPr>
        <p:txBody>
          <a:bodyPr/>
          <a:lstStyle/>
          <a:p>
            <a:pPr algn="ctr"/>
            <a:r>
              <a:rPr lang="en-GB" sz="40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</a:t>
            </a:r>
            <a:r>
              <a:rPr lang="en-GB" sz="40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Project-2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87623"/>
            <a:ext cx="8520600" cy="3295135"/>
          </a:xfrm>
        </p:spPr>
        <p:txBody>
          <a:bodyPr/>
          <a:lstStyle/>
          <a:p>
            <a:pPr marL="114300" indent="0" algn="ctr">
              <a:buNone/>
            </a:pPr>
            <a:r>
              <a:rPr lang="en-GB" sz="32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Learning-Regression</a:t>
            </a:r>
          </a:p>
          <a:p>
            <a:pPr marL="114300" indent="0" algn="ctr">
              <a:buNone/>
            </a:pPr>
            <a:r>
              <a:rPr lang="en-GB" sz="32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Yes Bank Stock Closing Price Prediction</a:t>
            </a:r>
            <a:r>
              <a:rPr lang="en-GB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Done by:</a:t>
            </a:r>
            <a:br>
              <a:rPr lang="en-GB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2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Shadab</a:t>
            </a:r>
            <a:r>
              <a:rPr lang="en-GB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32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Husain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87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49831"/>
          </a:xfrm>
        </p:spPr>
        <p:txBody>
          <a:bodyPr/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We can see there is no null values in the given data set.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05" y="1957892"/>
            <a:ext cx="7745505" cy="282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907716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After 2018 yes bank stock price fall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beacuse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 of fraud case regarding to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Rana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kapoor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. </a:t>
            </a:r>
            <a:endParaRPr lang="en-US" b="1" dirty="0" smtClean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Stock's Closing Price on July 2005 and on November 2020 are almost same.</a:t>
            </a:r>
          </a:p>
          <a:p>
            <a:pPr marL="11430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Stock's Price was on its peak during July 2017 to July 2018.</a:t>
            </a:r>
          </a:p>
          <a:p>
            <a:pPr marL="114300" indent="0">
              <a:buNone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5" y="2824480"/>
            <a:ext cx="6562164" cy="208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882104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we can see in 2017 to 2019 there can be high action seen because of difference in high and low lines. 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from 2005 to 2014 is a good time to invest in this stock and we can get good hike if we invest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58" y="2641599"/>
            <a:ext cx="6820348" cy="227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55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EDA(continue…)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60589"/>
          </a:xfrm>
        </p:spPr>
        <p:txBody>
          <a:bodyPr/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From Regression Plot High Price are Positively Relation to target Variable Close Price.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04" y="2000922"/>
            <a:ext cx="658368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8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EDA(Continue..)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92861"/>
          </a:xfrm>
        </p:spPr>
        <p:txBody>
          <a:bodyPr/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From Regression Plot Open Price are Positively Relation to target Variable Close Price.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7" y="1990165"/>
            <a:ext cx="7465807" cy="297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05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EDA(Continue…)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49831"/>
          </a:xfrm>
        </p:spPr>
        <p:txBody>
          <a:bodyPr/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From Regression Plot Open Price are Positively Relation to target Variable Close Price.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40" y="2097741"/>
            <a:ext cx="7347472" cy="281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7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849" y="1152475"/>
            <a:ext cx="8853544" cy="3882104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•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Distribution of closing price is right skewed.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• We need this distribution to be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normal distribution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for training algorithm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8" y="2076226"/>
            <a:ext cx="4471425" cy="2581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11" y="2076226"/>
            <a:ext cx="3969571" cy="25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9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122" y="1152475"/>
            <a:ext cx="8778240" cy="3882104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Distribution of Open Price is Positively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Skewed  we need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to go with log transformation to make it normal distribution. 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35" y="1945323"/>
            <a:ext cx="3989210" cy="2965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35" y="1945323"/>
            <a:ext cx="4086027" cy="296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94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882104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Distribution of Low Price is Positively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Skewed we need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to go with log transformation to make it normal distribution. 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1" y="2011680"/>
            <a:ext cx="4236636" cy="2761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607" y="2011680"/>
            <a:ext cx="3869935" cy="27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9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153" y="1152475"/>
            <a:ext cx="8842785" cy="3871346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Distribution of High Price is Positively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Skewed we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need to go with log transformation to make it normal distribution. 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2" y="1914863"/>
            <a:ext cx="4471425" cy="2900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547" y="1880780"/>
            <a:ext cx="4086027" cy="29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5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Introduction:</a:t>
            </a:r>
          </a:p>
        </p:txBody>
      </p:sp>
      <p:sp>
        <p:nvSpPr>
          <p:cNvPr id="1048589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88466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Yes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Bank Limited is an Indian private sector bank headquartered in Mumbai, India and was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started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by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Rana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Kapoor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 and Ashok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Kapur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 in 2004. 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It offers wide range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of distinguished products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for corporate and retail customers through retail banking and asset management services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pPr marL="114300" indent="0">
              <a:buNone/>
            </a:pPr>
            <a:endParaRPr lang="en-US" sz="2000" b="1" dirty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On 5 March 2020, in an attempt to avoid the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failure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of the bank, which had an excessive amount of bad loans, the Reserve Bank of India (RBI) took control of it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 algn="just">
              <a:buNone/>
            </a:pPr>
            <a:endParaRPr lang="en-US" sz="2000" b="1" dirty="0">
              <a:solidFill>
                <a:schemeClr val="accent3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Remove outliers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76725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I have used log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transformation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technique to handle the outliers . My data was right skewed and log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transformation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served 2 purpose on the dataset:</a:t>
            </a:r>
          </a:p>
          <a:p>
            <a:pPr marL="11430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Removed Outliers</a:t>
            </a:r>
          </a:p>
          <a:p>
            <a:pPr marL="11430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Normalized the data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2458720"/>
            <a:ext cx="3596640" cy="2513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2374425"/>
            <a:ext cx="4109545" cy="259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18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735481" cy="3817558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Closing Price of our features are Positively Skewed so we can apply sqrt,log10 or reciprocal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transformation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on them to make it normal Distribution.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5" y="1904105"/>
            <a:ext cx="4209475" cy="2840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395" y="1904104"/>
            <a:ext cx="4088818" cy="284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64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08791"/>
            <a:ext cx="8520600" cy="537882"/>
          </a:xfrm>
        </p:spPr>
        <p:txBody>
          <a:bodyPr/>
          <a:lstStyle/>
          <a:p>
            <a:r>
              <a:rPr lang="en-US" sz="3200" b="1" dirty="0" smtClean="0"/>
              <a:t>EDA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75764"/>
            <a:ext cx="8520600" cy="3969571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To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check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correlation between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different variables using Correlation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heatmap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, it is graphical representation of correlation matrix representing correlation between different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variables.</a:t>
            </a:r>
          </a:p>
          <a:p>
            <a:pPr marL="11430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There are very high correlation between independent variables which lead us to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multicollinearity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. High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multicollinearity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 is not good for fitting model and prediction because a slight change in any independent variable will give very unpredictable results.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" y="3342640"/>
            <a:ext cx="6487460" cy="167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73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882104"/>
          </a:xfrm>
        </p:spPr>
        <p:txBody>
          <a:bodyPr/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High Price and Closing Price are positively co related . 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6" y="1796526"/>
            <a:ext cx="6583680" cy="314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61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914377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Low Price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and Closing Price are positively co related . 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119256"/>
            <a:ext cx="5852160" cy="28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02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92861"/>
          </a:xfrm>
        </p:spPr>
        <p:txBody>
          <a:bodyPr/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Open Price and Closing Price are positively co related . 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49" y="2097741"/>
            <a:ext cx="6486862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88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Transformation of Data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• To scale data into a uniform format that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would allow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us to utilize the data in a better way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endParaRPr lang="en-US" sz="2000" b="1" dirty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• For performing fitting and applying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different algorithms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to it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endParaRPr lang="en-US" sz="2000" b="1" dirty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• The basic goal was to enforce a level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of consistency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or uniformity to dataset.</a:t>
            </a:r>
          </a:p>
        </p:txBody>
      </p:sp>
    </p:spTree>
    <p:extLst>
      <p:ext uri="{BB962C8B-B14F-4D97-AF65-F5344CB8AC3E}">
        <p14:creationId xmlns:p14="http://schemas.microsoft.com/office/powerpoint/2010/main" val="486205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Splitting data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• Data splits into training dataset and testing dataset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endParaRPr lang="en-US" sz="2000" b="1" dirty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• Training dataset is for making algorithm learn and train model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endParaRPr lang="en-US" sz="2000" b="1" dirty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• Test dataset is for testing the performance of train model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endParaRPr lang="en-US" sz="2000" b="1" dirty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• Here 80% of data taken as training dataset &amp; remaining 20% of dataset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used for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testing purpose.</a:t>
            </a:r>
          </a:p>
        </p:txBody>
      </p:sp>
    </p:spTree>
    <p:extLst>
      <p:ext uri="{BB962C8B-B14F-4D97-AF65-F5344CB8AC3E}">
        <p14:creationId xmlns:p14="http://schemas.microsoft.com/office/powerpoint/2010/main" val="1791096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Applying ML algorithm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99224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Since we have to predict Closing Price . Hence we have to use regression algorithms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pPr marL="114300" indent="0">
              <a:buNone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Algorithms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that we will use are: 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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Linear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Regression</a:t>
            </a:r>
          </a:p>
          <a:p>
            <a:pPr marL="114300" indent="0">
              <a:buNone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Lasso Regression 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endParaRPr lang="en-US" sz="2000" b="1" dirty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Ridge Regression 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endParaRPr lang="en-US" sz="2000" b="1" dirty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Elastic Net Regression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10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 Model implementation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Linear Regression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•Linear regression is one of the easiest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and most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popular Machine Learning algorithms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pPr marL="11430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• It is a statistical method that is used for predictive analysis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pPr marL="11430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•Linear regression algorithm shows a linear relationship between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a dependent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and independent variable; hence it is called as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linear regression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53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Introduction(continue…)</a:t>
            </a:r>
            <a:endParaRPr lang="en-US" sz="3200" b="1" dirty="0"/>
          </a:p>
        </p:txBody>
      </p:sp>
      <p:sp>
        <p:nvSpPr>
          <p:cNvPr id="10485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We have been Provided with a dataset of the monthly Stock Price of Yes Bank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pPr marL="114300" indent="0" algn="just">
              <a:buNone/>
            </a:pPr>
            <a:endParaRPr lang="en-US" sz="2000" b="1" dirty="0" smtClean="0">
              <a:solidFill>
                <a:schemeClr val="accent3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data has been provided from July 2005 till November 2020. 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bank has been making headline due to recent default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pPr marL="114300" indent="0">
              <a:buNone/>
            </a:pP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We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analysed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 the dataset and worked on predicting the stock closing price for the bank using other given parameter.</a:t>
            </a:r>
          </a:p>
          <a:p>
            <a:pPr marL="114300" indent="0" algn="just">
              <a:buNone/>
            </a:pPr>
            <a:endParaRPr lang="en-US" sz="2000" b="1" dirty="0">
              <a:solidFill>
                <a:schemeClr val="accent3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</a:t>
            </a:r>
            <a:r>
              <a:rPr lang="en-US" dirty="0" err="1" smtClean="0"/>
              <a:t>vs</a:t>
            </a:r>
            <a:r>
              <a:rPr lang="en-US" dirty="0" smtClean="0"/>
              <a:t> predicted close </a:t>
            </a:r>
            <a:r>
              <a:rPr lang="en-US" dirty="0" err="1" smtClean="0"/>
              <a:t>price:Linear</a:t>
            </a:r>
            <a:r>
              <a:rPr lang="en-US" dirty="0" smtClean="0"/>
              <a:t>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88" y="1152474"/>
            <a:ext cx="8143811" cy="38605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5" y="1721224"/>
            <a:ext cx="6949440" cy="31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28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Lasso algorithm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Lasso Regression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• Lasso: Least Absolute Shrinkage and Selection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operator</a:t>
            </a:r>
          </a:p>
          <a:p>
            <a:pPr marL="11430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• It is a regression analysis method that performs both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variable selection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 regularization in order to enhance the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prediction accuracy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 interpretability of the resulting statistical model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11430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• This method performs L1 regularization.</a:t>
            </a:r>
          </a:p>
        </p:txBody>
      </p:sp>
    </p:spTree>
    <p:extLst>
      <p:ext uri="{BB962C8B-B14F-4D97-AF65-F5344CB8AC3E}">
        <p14:creationId xmlns:p14="http://schemas.microsoft.com/office/powerpoint/2010/main" val="456398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</a:t>
            </a:r>
            <a:r>
              <a:rPr lang="en-US" dirty="0" err="1"/>
              <a:t>vs</a:t>
            </a:r>
            <a:r>
              <a:rPr lang="en-US" dirty="0"/>
              <a:t> predicted close </a:t>
            </a:r>
            <a:r>
              <a:rPr lang="en-US" dirty="0" err="1" smtClean="0"/>
              <a:t>price:Lasso</a:t>
            </a:r>
            <a:r>
              <a:rPr lang="en-US" dirty="0" smtClean="0"/>
              <a:t> </a:t>
            </a:r>
            <a:r>
              <a:rPr lang="en-US" dirty="0"/>
              <a:t>regression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8821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8" y="1432560"/>
            <a:ext cx="7519596" cy="349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30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•Ridge regression is a model tuning method that is used to analyses any data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that suffers from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Multicollinearity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•When the issue of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multicollinearity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occurs, least-squares are unbiased, and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variances are large, this results in predicted values to be far away from the actual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values.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• This method performs L2 regularization.</a:t>
            </a:r>
          </a:p>
        </p:txBody>
      </p:sp>
    </p:spTree>
    <p:extLst>
      <p:ext uri="{BB962C8B-B14F-4D97-AF65-F5344CB8AC3E}">
        <p14:creationId xmlns:p14="http://schemas.microsoft.com/office/powerpoint/2010/main" val="3891940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</a:t>
            </a:r>
            <a:r>
              <a:rPr lang="en-US" dirty="0" err="1"/>
              <a:t>vs</a:t>
            </a:r>
            <a:r>
              <a:rPr lang="en-US" dirty="0"/>
              <a:t> predicted close </a:t>
            </a:r>
            <a:r>
              <a:rPr lang="en-US" dirty="0" err="1" smtClean="0"/>
              <a:t>price:Ridge</a:t>
            </a:r>
            <a:r>
              <a:rPr lang="en-US" dirty="0" smtClean="0"/>
              <a:t> </a:t>
            </a:r>
            <a:r>
              <a:rPr lang="en-US" dirty="0"/>
              <a:t>regression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605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5" y="1796527"/>
            <a:ext cx="7616414" cy="306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7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Elasticnet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907205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Elastic net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regression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 uses the penalties from both the lasso and ridge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methods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regularize regression models.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This method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combines both the lasso and ridge regression methods by learning from their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defects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improve the regularization of statistical models.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2560320"/>
            <a:ext cx="8016240" cy="24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33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" y="1152474"/>
            <a:ext cx="8808720" cy="3886885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Various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types of linear model are implemented on data such as Linear regression, Ridge regression, Lasso regression, Elastic net regression.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645291"/>
              </p:ext>
            </p:extLst>
          </p:nvPr>
        </p:nvGraphicFramePr>
        <p:xfrm>
          <a:off x="457200" y="2580640"/>
          <a:ext cx="8300720" cy="2182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68400"/>
                <a:gridCol w="1280160"/>
                <a:gridCol w="1178560"/>
                <a:gridCol w="1209040"/>
                <a:gridCol w="1249680"/>
                <a:gridCol w="1097280"/>
              </a:tblGrid>
              <a:tr h="4058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Model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 dirty="0" smtClean="0"/>
                        <a:t>MSE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(Train)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 dirty="0" smtClean="0"/>
                        <a:t>RMSE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(Train)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 dirty="0" smtClean="0"/>
                        <a:t>R2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((Train)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 dirty="0" smtClean="0"/>
                        <a:t>MSE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(Test) 	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 dirty="0" smtClean="0"/>
                        <a:t>RMSE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(Test)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 dirty="0" smtClean="0"/>
                        <a:t>R2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(Test) 	</a:t>
                      </a:r>
                    </a:p>
                  </a:txBody>
                  <a:tcPr/>
                </a:tc>
              </a:tr>
              <a:tr h="419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0.183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0.823</a:t>
                      </a:r>
                      <a:endParaRPr lang="en-US" dirty="0"/>
                    </a:p>
                  </a:txBody>
                  <a:tcPr/>
                </a:tc>
              </a:tr>
              <a:tr h="419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Ridge 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0.823</a:t>
                      </a:r>
                      <a:endParaRPr lang="en-US" dirty="0"/>
                    </a:p>
                  </a:txBody>
                  <a:tcPr/>
                </a:tc>
              </a:tr>
              <a:tr h="419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Lasso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0.755</a:t>
                      </a:r>
                      <a:endParaRPr lang="en-US" dirty="0"/>
                    </a:p>
                  </a:txBody>
                  <a:tcPr/>
                </a:tc>
              </a:tr>
              <a:tr h="419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Elastic Net 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729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validation and selection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" y="1152475"/>
            <a:ext cx="8808720" cy="3226486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•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Best results on model is obtained from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both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Elastic Net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regressor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and lasso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gridsearchcv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•After implementation of Grid search CV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model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final accuracy (r2) for Elastic Net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and lasso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gridsearchcv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was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more.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247648"/>
              </p:ext>
            </p:extLst>
          </p:nvPr>
        </p:nvGraphicFramePr>
        <p:xfrm>
          <a:off x="304801" y="2621280"/>
          <a:ext cx="851407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679"/>
                <a:gridCol w="1198880"/>
                <a:gridCol w="1300480"/>
                <a:gridCol w="1066800"/>
                <a:gridCol w="1127760"/>
                <a:gridCol w="1270000"/>
                <a:gridCol w="1046480"/>
              </a:tblGrid>
              <a:tr h="46736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MSE(Train)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RMSE(Train)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R2(Train)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MSE(Test)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RMSE(Test)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R2(Test)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ElasticNet</a:t>
                      </a:r>
                      <a:r>
                        <a:rPr lang="en-US" dirty="0" smtClean="0"/>
                        <a:t>  </a:t>
                      </a:r>
                    </a:p>
                    <a:p>
                      <a:r>
                        <a:rPr lang="en-US" dirty="0" err="1" smtClean="0"/>
                        <a:t>gridsearch</a:t>
                      </a:r>
                      <a:r>
                        <a:rPr lang="en-US" dirty="0" smtClean="0"/>
                        <a:t> CV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731920"/>
              </p:ext>
            </p:extLst>
          </p:nvPr>
        </p:nvGraphicFramePr>
        <p:xfrm>
          <a:off x="304800" y="3658870"/>
          <a:ext cx="850392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680"/>
                <a:gridCol w="1198880"/>
                <a:gridCol w="1300480"/>
                <a:gridCol w="1076960"/>
                <a:gridCol w="1137920"/>
                <a:gridCol w="1259840"/>
                <a:gridCol w="10261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Lasso </a:t>
                      </a:r>
                      <a:r>
                        <a:rPr lang="en-US" b="0" dirty="0" err="1" smtClean="0"/>
                        <a:t>gridsearch</a:t>
                      </a:r>
                      <a:r>
                        <a:rPr lang="en-US" b="0" baseline="0" dirty="0" smtClean="0"/>
                        <a:t> CV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0.183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0.814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0.032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0.179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0.819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869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30335"/>
          </a:xfrm>
        </p:spPr>
        <p:txBody>
          <a:bodyPr/>
          <a:lstStyle/>
          <a:p>
            <a:r>
              <a:rPr lang="en-US" b="1" dirty="0"/>
              <a:t>Conclusion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93845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During the time of our analysis, we initially did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Elimentary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data analysis(EDA) on all the features of our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datset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 We first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analysed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our dependent variable, 'Close' and also transformed it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Next we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implemented 4 machine learning algorithms Linear Regression, lasso,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ridge,elasticnet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 We did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hyperparameter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tuning to improve our model performance. The results of our evaluation are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pPr marL="11430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overfitting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is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seen</a:t>
            </a:r>
          </a:p>
          <a:p>
            <a:pPr marL="114300" indent="0">
              <a:buNone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Linear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Regression and lasso Regression are almost same R2 Score 82%.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26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Random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forest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Regressor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ElasticNet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gridsearchcv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gives the highest R2 score of 99% and 81%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recpectively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for Train Set and 82% for Test set. 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Lasso 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Regression Show Less R2 Score. 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Target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variable(dependent variable) strongly dependent on independent variables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1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Problem statement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828316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Yes Bank is a well-known bank in the Indian financial domain. Since 2018, it has been in the news because of the fraud case involving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Rana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Kapoor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pPr marL="114300" indent="0">
              <a:buNone/>
            </a:pP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Owing to this fact, it was interesting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to see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how that impacted the stock prices of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company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and whether Time series models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or any other predictive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models can do justice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to such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situations and to predict the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closing values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of the stocks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pPr marL="114300" indent="0">
              <a:buNone/>
            </a:pP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main objective is to predict the stock’s closing price of the month.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06071"/>
            <a:ext cx="8520600" cy="2011680"/>
          </a:xfrm>
        </p:spPr>
        <p:txBody>
          <a:bodyPr/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2670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Knowing the Dataset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892862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In this dataset, we have been provided with data which consists of total 5 columns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and 185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rows of variables including ‘Date’, ‘Open’, ‘High’, ‘Low’, ‘Close’.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● ‘Date’ variable provides the time period of data which is dated from month of July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2005 to November 2020.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● ‘Open’ is the price at which the financial security opens in the market when trading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begins.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● ‘High’ is the highest price at which a stock trades over the course of a trading session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71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Knowing the Dataset (continue…)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● ‘Low’ is the lowest price at which a stock trades over the course of a trading session.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● ‘Close’ is the last price at which a stock trades during a regular trading session.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Data Wrangling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Data Wrangling was carried out on given dataset which involved the process of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cleaning, organizing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, structuring, and enriching the raw data to make it more useful for analysis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and visualization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purposes. During this process we changed the format and data type of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date feature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into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datetime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Data Cleaning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We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analysed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 the dataset for duplicate values, null values, missing values and it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was observed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data showed absence of any such data which means that </a:t>
            </a:r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there </a:t>
            </a:r>
            <a:r>
              <a:rPr lang="en-US" sz="2000" b="1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were no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duplicate, missing or null values present in the given dataset.</a:t>
            </a:r>
          </a:p>
        </p:txBody>
      </p:sp>
    </p:spTree>
    <p:extLst>
      <p:ext uri="{BB962C8B-B14F-4D97-AF65-F5344CB8AC3E}">
        <p14:creationId xmlns:p14="http://schemas.microsoft.com/office/powerpoint/2010/main" val="215494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Import libraries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Numpy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Pandas</a:t>
            </a:r>
          </a:p>
          <a:p>
            <a:pPr marL="114300" indent="0">
              <a:buNone/>
            </a:pP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Matplotlib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Seaborn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buNone/>
            </a:pP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Sklearn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2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1511</Words>
  <Application>Microsoft Office PowerPoint</Application>
  <PresentationFormat>On-screen Show (16:9)</PresentationFormat>
  <Paragraphs>211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Montserrat</vt:lpstr>
      <vt:lpstr>Roboto</vt:lpstr>
      <vt:lpstr>Simple Light</vt:lpstr>
      <vt:lpstr>Capstone Project-2</vt:lpstr>
      <vt:lpstr>Introduction:</vt:lpstr>
      <vt:lpstr>Introduction(continue…)</vt:lpstr>
      <vt:lpstr>Problem statement</vt:lpstr>
      <vt:lpstr>Knowing the Dataset</vt:lpstr>
      <vt:lpstr>Knowing the Dataset (continue…)</vt:lpstr>
      <vt:lpstr>Data Wrangling</vt:lpstr>
      <vt:lpstr>Data Cleaning</vt:lpstr>
      <vt:lpstr>Import libraries</vt:lpstr>
      <vt:lpstr>EDA</vt:lpstr>
      <vt:lpstr>EDA</vt:lpstr>
      <vt:lpstr>EDA</vt:lpstr>
      <vt:lpstr>EDA(continue…)</vt:lpstr>
      <vt:lpstr>EDA(Continue..)</vt:lpstr>
      <vt:lpstr>EDA(Continue…)</vt:lpstr>
      <vt:lpstr>EDA</vt:lpstr>
      <vt:lpstr>EDA</vt:lpstr>
      <vt:lpstr>EDA</vt:lpstr>
      <vt:lpstr>EDA</vt:lpstr>
      <vt:lpstr>Remove outliers</vt:lpstr>
      <vt:lpstr>EDA</vt:lpstr>
      <vt:lpstr>EDA</vt:lpstr>
      <vt:lpstr>Statistical Analysis</vt:lpstr>
      <vt:lpstr>Statistical Analysis</vt:lpstr>
      <vt:lpstr>Statistical Analysis</vt:lpstr>
      <vt:lpstr>Transformation of Data</vt:lpstr>
      <vt:lpstr>Splitting data</vt:lpstr>
      <vt:lpstr>Applying ML algorithm</vt:lpstr>
      <vt:lpstr> Model implementation</vt:lpstr>
      <vt:lpstr>Actual vs predicted close price:Linear regression</vt:lpstr>
      <vt:lpstr>Lasso algorithm</vt:lpstr>
      <vt:lpstr>Actual vs predicted close price:Lasso regression</vt:lpstr>
      <vt:lpstr>Ridge algorithm</vt:lpstr>
      <vt:lpstr>Actual vs predicted close price:Ridge regression</vt:lpstr>
      <vt:lpstr>Elasticnet algorithm</vt:lpstr>
      <vt:lpstr>Evaluation Metrics</vt:lpstr>
      <vt:lpstr>Model validation and selection </vt:lpstr>
      <vt:lpstr>Conclusion 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Airbnb Booking Analysis Done by: Shadab Husain &amp; Istekhar Ansari</dc:title>
  <dc:creator>Mamrez</dc:creator>
  <cp:lastModifiedBy>cheap-n-best</cp:lastModifiedBy>
  <cp:revision>90</cp:revision>
  <dcterms:created xsi:type="dcterms:W3CDTF">2023-01-05T18:07:54Z</dcterms:created>
  <dcterms:modified xsi:type="dcterms:W3CDTF">2023-04-06T16:55:49Z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bc4f6c03dc0d4abc9604411b174449b3</vt:lpwstr>
  </property>
</Properties>
</file>