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2" r:id="rId1"/>
  </p:sldMasterIdLst>
  <p:sldIdLst>
    <p:sldId id="256" r:id="rId2"/>
    <p:sldId id="257" r:id="rId3"/>
    <p:sldId id="258" r:id="rId4"/>
    <p:sldId id="260" r:id="rId5"/>
    <p:sldId id="261" r:id="rId6"/>
    <p:sldId id="262" r:id="rId7"/>
  </p:sldIdLst>
  <p:sldSz cx="18288000" cy="10287000"/>
  <p:notesSz cx="6858000" cy="9144000"/>
  <p:embeddedFontLst>
    <p:embeddedFont>
      <p:font typeface="Gill Sans MT" panose="020B0502020104020203" pitchFamily="34" charset="0"/>
      <p:regular r:id="rId8"/>
      <p:bold r:id="rId9"/>
      <p:italic r:id="rId10"/>
      <p:boldItalic r:id="rId11"/>
    </p:embeddedFont>
    <p:embeddedFont>
      <p:font typeface="Lato Bold" panose="020B0604020202020204" charset="0"/>
      <p:regular r:id="rId12"/>
    </p:embeddedFont>
    <p:embeddedFont>
      <p:font typeface="League Spartan" panose="020B0604020202020204" charset="0"/>
      <p:regular r:id="rId13"/>
    </p:embeddedFont>
    <p:embeddedFont>
      <p:font typeface="Poppins" panose="00000500000000000000" pitchFamily="2" charset="0"/>
      <p:regular r:id="rId14"/>
    </p:embeddedFont>
    <p:embeddedFont>
      <p:font typeface="Poppins Bold" panose="020B0604020202020204" charset="0"/>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8" d="100"/>
          <a:sy n="48" d="100"/>
        </p:scale>
        <p:origin x="6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139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019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707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974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493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12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170787" y="4236404"/>
            <a:ext cx="6967728" cy="396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618543" y="4232237"/>
            <a:ext cx="6967728" cy="3956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717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585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923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598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949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4/13/2023</a:t>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3954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41000"/>
          </a:blip>
          <a:srcRect l="14444" r="14444"/>
          <a:stretch>
            <a:fillRect/>
          </a:stretch>
        </p:blipFill>
        <p:spPr>
          <a:xfrm>
            <a:off x="0" y="0"/>
            <a:ext cx="18288000" cy="10287000"/>
          </a:xfrm>
          <a:prstGeom prst="rect">
            <a:avLst/>
          </a:prstGeom>
        </p:spPr>
      </p:pic>
      <p:sp>
        <p:nvSpPr>
          <p:cNvPr id="6" name="TextBox 6"/>
          <p:cNvSpPr txBox="1"/>
          <p:nvPr/>
        </p:nvSpPr>
        <p:spPr>
          <a:xfrm>
            <a:off x="3648322" y="2911769"/>
            <a:ext cx="7218503" cy="1375921"/>
          </a:xfrm>
          <a:prstGeom prst="rect">
            <a:avLst/>
          </a:prstGeom>
        </p:spPr>
        <p:txBody>
          <a:bodyPr lIns="0" tIns="0" rIns="0" bIns="0" rtlCol="0" anchor="t">
            <a:spAutoFit/>
          </a:bodyPr>
          <a:lstStyle/>
          <a:p>
            <a:pPr>
              <a:lnSpc>
                <a:spcPts val="11265"/>
              </a:lnSpc>
              <a:spcBef>
                <a:spcPct val="0"/>
              </a:spcBef>
            </a:pPr>
            <a:r>
              <a:rPr lang="en-US" sz="8046">
                <a:solidFill>
                  <a:srgbClr val="000000"/>
                </a:solidFill>
                <a:latin typeface="Lato Bold"/>
              </a:rPr>
              <a:t>BPMN</a:t>
            </a:r>
          </a:p>
        </p:txBody>
      </p:sp>
      <p:sp>
        <p:nvSpPr>
          <p:cNvPr id="7" name="TextBox 7"/>
          <p:cNvSpPr txBox="1"/>
          <p:nvPr/>
        </p:nvSpPr>
        <p:spPr>
          <a:xfrm>
            <a:off x="3648322" y="4106715"/>
            <a:ext cx="10991397" cy="1627688"/>
          </a:xfrm>
          <a:prstGeom prst="rect">
            <a:avLst/>
          </a:prstGeom>
        </p:spPr>
        <p:txBody>
          <a:bodyPr lIns="0" tIns="0" rIns="0" bIns="0" rtlCol="0" anchor="t">
            <a:spAutoFit/>
          </a:bodyPr>
          <a:lstStyle/>
          <a:p>
            <a:pPr>
              <a:lnSpc>
                <a:spcPts val="13343"/>
              </a:lnSpc>
              <a:spcBef>
                <a:spcPct val="0"/>
              </a:spcBef>
            </a:pPr>
            <a:r>
              <a:rPr lang="en-US" sz="9530">
                <a:solidFill>
                  <a:srgbClr val="DBAD19"/>
                </a:solidFill>
                <a:latin typeface="League Spartan"/>
              </a:rPr>
              <a:t>CAMUNDA DEMO</a:t>
            </a:r>
          </a:p>
        </p:txBody>
      </p:sp>
      <p:sp>
        <p:nvSpPr>
          <p:cNvPr id="8" name="AutoShape 8"/>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028720" y="952500"/>
            <a:ext cx="3255770"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CAMUNDA</a:t>
            </a:r>
          </a:p>
        </p:txBody>
      </p:sp>
      <p:sp>
        <p:nvSpPr>
          <p:cNvPr id="13" name="TextBox 13"/>
          <p:cNvSpPr txBox="1"/>
          <p:nvPr/>
        </p:nvSpPr>
        <p:spPr>
          <a:xfrm>
            <a:off x="1028720" y="1494821"/>
            <a:ext cx="4957463" cy="738238"/>
          </a:xfrm>
          <a:prstGeom prst="rect">
            <a:avLst/>
          </a:prstGeom>
        </p:spPr>
        <p:txBody>
          <a:bodyPr lIns="0" tIns="0" rIns="0" bIns="0" rtlCol="0" anchor="t">
            <a:spAutoFit/>
          </a:bodyPr>
          <a:lstStyle/>
          <a:p>
            <a:pPr>
              <a:lnSpc>
                <a:spcPts val="6018"/>
              </a:lnSpc>
              <a:spcBef>
                <a:spcPct val="0"/>
              </a:spcBef>
            </a:pPr>
            <a:r>
              <a:rPr lang="en-US" sz="4298">
                <a:solidFill>
                  <a:srgbClr val="DBAD19"/>
                </a:solidFill>
                <a:latin typeface="League Spartan"/>
              </a:rPr>
              <a:t>INTRO</a:t>
            </a:r>
          </a:p>
        </p:txBody>
      </p:sp>
      <p:sp>
        <p:nvSpPr>
          <p:cNvPr id="14" name="AutoShape 1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15" name="TextBox 15"/>
          <p:cNvSpPr txBox="1"/>
          <p:nvPr/>
        </p:nvSpPr>
        <p:spPr>
          <a:xfrm>
            <a:off x="1027648" y="3354252"/>
            <a:ext cx="16650751" cy="5347105"/>
          </a:xfrm>
          <a:prstGeom prst="rect">
            <a:avLst/>
          </a:prstGeom>
        </p:spPr>
        <p:txBody>
          <a:bodyPr wrap="square" lIns="0" tIns="0" rIns="0" bIns="0" rtlCol="0" anchor="t">
            <a:spAutoFit/>
          </a:bodyPr>
          <a:lstStyle/>
          <a:p>
            <a:pPr>
              <a:lnSpc>
                <a:spcPts val="3235"/>
              </a:lnSpc>
            </a:pPr>
            <a:r>
              <a:rPr lang="en-US" sz="3200" dirty="0">
                <a:solidFill>
                  <a:srgbClr val="000000"/>
                </a:solidFill>
                <a:latin typeface="Poppins"/>
              </a:rPr>
              <a:t>In today's fast-paced business environment, it's essential to optimize processes and automate routine tasks to improve productivity, reduce costs, and increase efficiency. Camunda is an open-source workflow and decision automation platform that enables organizations to do just that. With Camunda, businesses can model, execute, and monitor their workflows and decisions with ease, providing complete transparency and control over their processes.</a:t>
            </a:r>
          </a:p>
          <a:p>
            <a:pPr>
              <a:lnSpc>
                <a:spcPts val="3235"/>
              </a:lnSpc>
            </a:pPr>
            <a:endParaRPr lang="en-US" sz="3200" dirty="0">
              <a:solidFill>
                <a:srgbClr val="000000"/>
              </a:solidFill>
              <a:latin typeface="Poppins"/>
            </a:endParaRPr>
          </a:p>
          <a:p>
            <a:pPr marL="457200" indent="-457200">
              <a:lnSpc>
                <a:spcPts val="3235"/>
              </a:lnSpc>
              <a:buFont typeface="Arial" panose="020B0604020202020204" pitchFamily="34" charset="0"/>
              <a:buChar char="•"/>
            </a:pPr>
            <a:r>
              <a:rPr lang="en-US" sz="3200" b="1" dirty="0">
                <a:solidFill>
                  <a:srgbClr val="000000"/>
                </a:solidFill>
                <a:latin typeface="Poppins"/>
              </a:rPr>
              <a:t>Modeler </a:t>
            </a:r>
          </a:p>
          <a:p>
            <a:pPr marL="457200" indent="-457200">
              <a:lnSpc>
                <a:spcPts val="3235"/>
              </a:lnSpc>
              <a:buFont typeface="Arial" panose="020B0604020202020204" pitchFamily="34" charset="0"/>
              <a:buChar char="•"/>
            </a:pPr>
            <a:r>
              <a:rPr lang="en-US" sz="3200" b="1" dirty="0">
                <a:solidFill>
                  <a:srgbClr val="000000"/>
                </a:solidFill>
                <a:latin typeface="Poppins"/>
              </a:rPr>
              <a:t>Task list</a:t>
            </a:r>
          </a:p>
          <a:p>
            <a:pPr marL="457200" indent="-457200">
              <a:lnSpc>
                <a:spcPts val="3235"/>
              </a:lnSpc>
              <a:buFont typeface="Arial" panose="020B0604020202020204" pitchFamily="34" charset="0"/>
              <a:buChar char="•"/>
            </a:pPr>
            <a:r>
              <a:rPr lang="en-US" sz="3200" b="1" dirty="0">
                <a:solidFill>
                  <a:srgbClr val="000000"/>
                </a:solidFill>
                <a:latin typeface="Poppins"/>
              </a:rPr>
              <a:t>Operate </a:t>
            </a:r>
          </a:p>
          <a:p>
            <a:pPr marL="457200" indent="-457200">
              <a:lnSpc>
                <a:spcPts val="3235"/>
              </a:lnSpc>
              <a:buFont typeface="Arial" panose="020B0604020202020204" pitchFamily="34" charset="0"/>
              <a:buChar char="•"/>
            </a:pPr>
            <a:r>
              <a:rPr lang="en-US" sz="3200" b="1" dirty="0">
                <a:solidFill>
                  <a:srgbClr val="000000"/>
                </a:solidFill>
                <a:latin typeface="Poppins"/>
              </a:rPr>
              <a:t>Optimize</a:t>
            </a:r>
          </a:p>
          <a:p>
            <a:pPr>
              <a:lnSpc>
                <a:spcPts val="3235"/>
              </a:lnSpc>
            </a:pPr>
            <a:endParaRPr lang="en-US" sz="3200" dirty="0">
              <a:solidFill>
                <a:srgbClr val="000000"/>
              </a:solidFill>
              <a:latin typeface="Poppins"/>
            </a:endParaRPr>
          </a:p>
          <a:p>
            <a:pPr>
              <a:lnSpc>
                <a:spcPts val="3235"/>
              </a:lnSpc>
            </a:pPr>
            <a:endParaRPr lang="en-US" sz="3200" dirty="0">
              <a:solidFill>
                <a:srgbClr val="000000"/>
              </a:solidFill>
              <a:latin typeface="Poppins"/>
            </a:endParaRPr>
          </a:p>
        </p:txBody>
      </p:sp>
      <p:sp>
        <p:nvSpPr>
          <p:cNvPr id="16" name="AutoShape 16"/>
          <p:cNvSpPr/>
          <p:nvPr/>
        </p:nvSpPr>
        <p:spPr>
          <a:xfrm>
            <a:off x="1029792" y="2252109"/>
            <a:ext cx="26187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20" y="1513871"/>
            <a:ext cx="11730666" cy="738238"/>
          </a:xfrm>
          <a:prstGeom prst="rect">
            <a:avLst/>
          </a:prstGeom>
        </p:spPr>
        <p:txBody>
          <a:bodyPr wrap="square" lIns="0" tIns="0" rIns="0" bIns="0" rtlCol="0" anchor="t">
            <a:spAutoFit/>
          </a:bodyPr>
          <a:lstStyle/>
          <a:p>
            <a:pPr>
              <a:lnSpc>
                <a:spcPts val="6018"/>
              </a:lnSpc>
              <a:spcBef>
                <a:spcPct val="0"/>
              </a:spcBef>
            </a:pPr>
            <a:r>
              <a:rPr lang="en-US" sz="4298">
                <a:latin typeface="League Spartan"/>
              </a:rPr>
              <a:t>MODELER</a:t>
            </a:r>
          </a:p>
        </p:txBody>
      </p:sp>
      <p:sp>
        <p:nvSpPr>
          <p:cNvPr id="6" name="AutoShape 6"/>
          <p:cNvSpPr/>
          <p:nvPr/>
        </p:nvSpPr>
        <p:spPr>
          <a:xfrm flipV="1">
            <a:off x="1029791" y="2233059"/>
            <a:ext cx="10531687" cy="19050"/>
          </a:xfrm>
          <a:prstGeom prst="line">
            <a:avLst/>
          </a:prstGeom>
          <a:ln w="38100" cap="flat">
            <a:solidFill>
              <a:srgbClr val="FFFFFF"/>
            </a:solidFill>
            <a:prstDash val="solid"/>
            <a:headEnd type="none" w="sm" len="sm"/>
            <a:tailEnd type="none" w="sm" len="sm"/>
          </a:ln>
        </p:spPr>
      </p:sp>
      <p:sp>
        <p:nvSpPr>
          <p:cNvPr id="7" name="TextBox 7"/>
          <p:cNvSpPr txBox="1"/>
          <p:nvPr/>
        </p:nvSpPr>
        <p:spPr>
          <a:xfrm>
            <a:off x="1028720" y="952500"/>
            <a:ext cx="5950852" cy="589649"/>
          </a:xfrm>
          <a:prstGeom prst="rect">
            <a:avLst/>
          </a:prstGeom>
        </p:spPr>
        <p:txBody>
          <a:bodyPr wrap="square" lIns="0" tIns="0" rIns="0" bIns="0" rtlCol="0" anchor="t">
            <a:spAutoFit/>
          </a:bodyPr>
          <a:lstStyle/>
          <a:p>
            <a:pPr>
              <a:lnSpc>
                <a:spcPts val="5080"/>
              </a:lnSpc>
              <a:spcBef>
                <a:spcPct val="0"/>
              </a:spcBef>
            </a:pPr>
            <a:r>
              <a:rPr lang="en-US" sz="3629">
                <a:latin typeface="Lato Bold"/>
              </a:rPr>
              <a:t>STEPS</a:t>
            </a:r>
          </a:p>
        </p:txBody>
      </p:sp>
      <p:sp>
        <p:nvSpPr>
          <p:cNvPr id="8" name="TextBox 8"/>
          <p:cNvSpPr txBox="1"/>
          <p:nvPr/>
        </p:nvSpPr>
        <p:spPr>
          <a:xfrm>
            <a:off x="984766" y="2943019"/>
            <a:ext cx="11741490" cy="440088"/>
          </a:xfrm>
          <a:prstGeom prst="rect">
            <a:avLst/>
          </a:prstGeom>
        </p:spPr>
        <p:txBody>
          <a:bodyPr wrap="square" lIns="0" tIns="0" rIns="0" bIns="0" rtlCol="0" anchor="t">
            <a:spAutoFit/>
          </a:bodyPr>
          <a:lstStyle/>
          <a:p>
            <a:pPr>
              <a:lnSpc>
                <a:spcPts val="3568"/>
              </a:lnSpc>
              <a:spcBef>
                <a:spcPct val="0"/>
              </a:spcBef>
            </a:pPr>
            <a:r>
              <a:rPr lang="en-US" sz="2548" dirty="0">
                <a:latin typeface="League Spartan"/>
              </a:rPr>
              <a:t>Step 1:  Create a New BPMN Diagram</a:t>
            </a:r>
          </a:p>
        </p:txBody>
      </p:sp>
      <p:sp>
        <p:nvSpPr>
          <p:cNvPr id="9" name="TextBox 9"/>
          <p:cNvSpPr txBox="1"/>
          <p:nvPr/>
        </p:nvSpPr>
        <p:spPr>
          <a:xfrm>
            <a:off x="984766" y="8188872"/>
            <a:ext cx="11741490" cy="440088"/>
          </a:xfrm>
          <a:prstGeom prst="rect">
            <a:avLst/>
          </a:prstGeom>
        </p:spPr>
        <p:txBody>
          <a:bodyPr wrap="square" lIns="0" tIns="0" rIns="0" bIns="0" rtlCol="0" anchor="t">
            <a:spAutoFit/>
          </a:bodyPr>
          <a:lstStyle/>
          <a:p>
            <a:pPr>
              <a:lnSpc>
                <a:spcPts val="3568"/>
              </a:lnSpc>
              <a:spcBef>
                <a:spcPct val="0"/>
              </a:spcBef>
            </a:pPr>
            <a:r>
              <a:rPr lang="en-US" sz="2548" dirty="0">
                <a:latin typeface="League Spartan"/>
              </a:rPr>
              <a:t>Step 6:  Save the BPMN Diagram</a:t>
            </a:r>
          </a:p>
        </p:txBody>
      </p:sp>
      <p:sp>
        <p:nvSpPr>
          <p:cNvPr id="10" name="TextBox 10"/>
          <p:cNvSpPr txBox="1"/>
          <p:nvPr/>
        </p:nvSpPr>
        <p:spPr>
          <a:xfrm>
            <a:off x="984766" y="3902654"/>
            <a:ext cx="11741490" cy="440088"/>
          </a:xfrm>
          <a:prstGeom prst="rect">
            <a:avLst/>
          </a:prstGeom>
        </p:spPr>
        <p:txBody>
          <a:bodyPr wrap="square" lIns="0" tIns="0" rIns="0" bIns="0" rtlCol="0" anchor="t">
            <a:spAutoFit/>
          </a:bodyPr>
          <a:lstStyle/>
          <a:p>
            <a:pPr>
              <a:lnSpc>
                <a:spcPts val="3568"/>
              </a:lnSpc>
              <a:spcBef>
                <a:spcPct val="0"/>
              </a:spcBef>
            </a:pPr>
            <a:r>
              <a:rPr lang="en-US" sz="2548">
                <a:latin typeface="League Spartan"/>
              </a:rPr>
              <a:t>Step 2: Set Process Properties</a:t>
            </a:r>
          </a:p>
        </p:txBody>
      </p:sp>
      <p:sp>
        <p:nvSpPr>
          <p:cNvPr id="11" name="TextBox 11"/>
          <p:cNvSpPr txBox="1"/>
          <p:nvPr/>
        </p:nvSpPr>
        <p:spPr>
          <a:xfrm>
            <a:off x="984766" y="7229237"/>
            <a:ext cx="11741490" cy="440088"/>
          </a:xfrm>
          <a:prstGeom prst="rect">
            <a:avLst/>
          </a:prstGeom>
        </p:spPr>
        <p:txBody>
          <a:bodyPr wrap="square" lIns="0" tIns="0" rIns="0" bIns="0" rtlCol="0" anchor="t">
            <a:spAutoFit/>
          </a:bodyPr>
          <a:lstStyle/>
          <a:p>
            <a:pPr>
              <a:lnSpc>
                <a:spcPts val="3568"/>
              </a:lnSpc>
              <a:spcBef>
                <a:spcPct val="0"/>
              </a:spcBef>
            </a:pPr>
            <a:r>
              <a:rPr lang="en-US" sz="2548">
                <a:latin typeface="League Spartan"/>
              </a:rPr>
              <a:t>Step 5: Create End Event</a:t>
            </a:r>
          </a:p>
        </p:txBody>
      </p:sp>
      <p:sp>
        <p:nvSpPr>
          <p:cNvPr id="12" name="TextBox 12"/>
          <p:cNvSpPr txBox="1"/>
          <p:nvPr/>
        </p:nvSpPr>
        <p:spPr>
          <a:xfrm>
            <a:off x="984766" y="5821926"/>
            <a:ext cx="11741490" cy="444289"/>
          </a:xfrm>
          <a:prstGeom prst="rect">
            <a:avLst/>
          </a:prstGeom>
        </p:spPr>
        <p:txBody>
          <a:bodyPr wrap="square" lIns="0" tIns="0" rIns="0" bIns="0" rtlCol="0" anchor="t">
            <a:spAutoFit/>
          </a:bodyPr>
          <a:lstStyle/>
          <a:p>
            <a:pPr>
              <a:lnSpc>
                <a:spcPts val="3568"/>
              </a:lnSpc>
              <a:spcBef>
                <a:spcPct val="0"/>
              </a:spcBef>
            </a:pPr>
            <a:r>
              <a:rPr lang="en-US" sz="2548">
                <a:latin typeface="League Spartan"/>
              </a:rPr>
              <a:t>Step 4: Change Task Type and name the Task</a:t>
            </a:r>
          </a:p>
        </p:txBody>
      </p:sp>
      <p:sp>
        <p:nvSpPr>
          <p:cNvPr id="13" name="TextBox 13"/>
          <p:cNvSpPr txBox="1"/>
          <p:nvPr/>
        </p:nvSpPr>
        <p:spPr>
          <a:xfrm>
            <a:off x="984766" y="4862290"/>
            <a:ext cx="11741490" cy="440088"/>
          </a:xfrm>
          <a:prstGeom prst="rect">
            <a:avLst/>
          </a:prstGeom>
        </p:spPr>
        <p:txBody>
          <a:bodyPr wrap="square" lIns="0" tIns="0" rIns="0" bIns="0" rtlCol="0" anchor="t">
            <a:spAutoFit/>
          </a:bodyPr>
          <a:lstStyle/>
          <a:p>
            <a:pPr>
              <a:lnSpc>
                <a:spcPts val="3568"/>
              </a:lnSpc>
              <a:spcBef>
                <a:spcPct val="0"/>
              </a:spcBef>
            </a:pPr>
            <a:r>
              <a:rPr lang="en-US" sz="2548">
                <a:latin typeface="League Spartan"/>
              </a:rPr>
              <a:t>Step 3: Name the Start Event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84728" y="1787019"/>
            <a:ext cx="3255770"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TEST FEATURE</a:t>
            </a:r>
          </a:p>
        </p:txBody>
      </p:sp>
      <p:sp>
        <p:nvSpPr>
          <p:cNvPr id="7" name="TextBox 7"/>
          <p:cNvSpPr txBox="1"/>
          <p:nvPr/>
        </p:nvSpPr>
        <p:spPr>
          <a:xfrm>
            <a:off x="684728" y="2329340"/>
            <a:ext cx="4957463" cy="738238"/>
          </a:xfrm>
          <a:prstGeom prst="rect">
            <a:avLst/>
          </a:prstGeom>
        </p:spPr>
        <p:txBody>
          <a:bodyPr lIns="0" tIns="0" rIns="0" bIns="0" rtlCol="0" anchor="t">
            <a:spAutoFit/>
          </a:bodyPr>
          <a:lstStyle/>
          <a:p>
            <a:pPr>
              <a:lnSpc>
                <a:spcPts val="6018"/>
              </a:lnSpc>
              <a:spcBef>
                <a:spcPct val="0"/>
              </a:spcBef>
            </a:pPr>
            <a:r>
              <a:rPr lang="en-US" sz="4298">
                <a:solidFill>
                  <a:srgbClr val="DBAD19"/>
                </a:solidFill>
                <a:latin typeface="League Spartan"/>
              </a:rPr>
              <a:t>TASKLIST</a:t>
            </a:r>
          </a:p>
        </p:txBody>
      </p:sp>
      <p:sp>
        <p:nvSpPr>
          <p:cNvPr id="8" name="AutoShape 8"/>
          <p:cNvSpPr/>
          <p:nvPr/>
        </p:nvSpPr>
        <p:spPr>
          <a:xfrm>
            <a:off x="685800" y="3086628"/>
            <a:ext cx="2618740" cy="0"/>
          </a:xfrm>
          <a:prstGeom prst="line">
            <a:avLst/>
          </a:prstGeom>
          <a:ln w="38100" cap="flat">
            <a:solidFill>
              <a:srgbClr val="000000"/>
            </a:solidFill>
            <a:prstDash val="solid"/>
            <a:headEnd type="none" w="sm" len="sm"/>
            <a:tailEnd type="none" w="sm" len="sm"/>
          </a:ln>
        </p:spPr>
      </p:sp>
      <p:sp>
        <p:nvSpPr>
          <p:cNvPr id="13" name="TextBox 13"/>
          <p:cNvSpPr txBox="1"/>
          <p:nvPr/>
        </p:nvSpPr>
        <p:spPr>
          <a:xfrm>
            <a:off x="9601200" y="2951015"/>
            <a:ext cx="4957463" cy="738238"/>
          </a:xfrm>
          <a:prstGeom prst="rect">
            <a:avLst/>
          </a:prstGeom>
        </p:spPr>
        <p:txBody>
          <a:bodyPr lIns="0" tIns="0" rIns="0" bIns="0" rtlCol="0" anchor="t">
            <a:spAutoFit/>
          </a:bodyPr>
          <a:lstStyle/>
          <a:p>
            <a:pPr>
              <a:lnSpc>
                <a:spcPts val="6018"/>
              </a:lnSpc>
              <a:spcBef>
                <a:spcPct val="0"/>
              </a:spcBef>
            </a:pPr>
            <a:r>
              <a:rPr lang="en-US" sz="4298">
                <a:solidFill>
                  <a:srgbClr val="DBAD19"/>
                </a:solidFill>
                <a:latin typeface="League Spartan"/>
              </a:rPr>
              <a:t>TASKLIST</a:t>
            </a:r>
          </a:p>
        </p:txBody>
      </p:sp>
      <p:sp>
        <p:nvSpPr>
          <p:cNvPr id="14" name="AutoShape 14"/>
          <p:cNvSpPr/>
          <p:nvPr/>
        </p:nvSpPr>
        <p:spPr>
          <a:xfrm>
            <a:off x="9602272" y="3708303"/>
            <a:ext cx="2618740" cy="0"/>
          </a:xfrm>
          <a:prstGeom prst="line">
            <a:avLst/>
          </a:prstGeom>
          <a:ln w="38100" cap="flat">
            <a:solidFill>
              <a:srgbClr val="000000"/>
            </a:solidFill>
            <a:prstDash val="solid"/>
            <a:headEnd type="none" w="sm" len="sm"/>
            <a:tailEnd type="none" w="sm" len="sm"/>
          </a:ln>
        </p:spPr>
      </p:sp>
      <p:sp>
        <p:nvSpPr>
          <p:cNvPr id="16" name="TextBox 16"/>
          <p:cNvSpPr txBox="1"/>
          <p:nvPr/>
        </p:nvSpPr>
        <p:spPr>
          <a:xfrm>
            <a:off x="684708" y="3624576"/>
            <a:ext cx="6020892" cy="3101362"/>
          </a:xfrm>
          <a:prstGeom prst="rect">
            <a:avLst/>
          </a:prstGeom>
        </p:spPr>
        <p:txBody>
          <a:bodyPr wrap="square" lIns="0" tIns="0" rIns="0" bIns="0" rtlCol="0" anchor="t">
            <a:spAutoFit/>
          </a:bodyPr>
          <a:lstStyle/>
          <a:p>
            <a:pPr marL="457200" indent="-457200">
              <a:lnSpc>
                <a:spcPts val="2448"/>
              </a:lnSpc>
              <a:spcBef>
                <a:spcPct val="0"/>
              </a:spcBef>
              <a:buFont typeface="Arial" panose="020B0604020202020204" pitchFamily="34" charset="0"/>
              <a:buChar char="•"/>
            </a:pPr>
            <a:r>
              <a:rPr lang="en-US" sz="2800" dirty="0">
                <a:solidFill>
                  <a:srgbClr val="000000"/>
                </a:solidFill>
                <a:latin typeface="Poppins"/>
              </a:rPr>
              <a:t>The Test process feature allows you to run each step of your process in a test environment before deploying to an active cluster. </a:t>
            </a:r>
          </a:p>
          <a:p>
            <a:pPr marL="457200" indent="-457200">
              <a:lnSpc>
                <a:spcPts val="2448"/>
              </a:lnSpc>
              <a:spcBef>
                <a:spcPct val="0"/>
              </a:spcBef>
              <a:buFont typeface="Arial" panose="020B0604020202020204" pitchFamily="34" charset="0"/>
              <a:buChar char="•"/>
            </a:pPr>
            <a:endParaRPr lang="en-US" sz="2800" dirty="0">
              <a:solidFill>
                <a:srgbClr val="000000"/>
              </a:solidFill>
              <a:latin typeface="Poppins"/>
            </a:endParaRPr>
          </a:p>
          <a:p>
            <a:pPr marL="457200" indent="-457200">
              <a:lnSpc>
                <a:spcPts val="2448"/>
              </a:lnSpc>
              <a:spcBef>
                <a:spcPct val="0"/>
              </a:spcBef>
              <a:buFont typeface="Arial" panose="020B0604020202020204" pitchFamily="34" charset="0"/>
              <a:buChar char="•"/>
            </a:pPr>
            <a:r>
              <a:rPr lang="en-US" sz="2800" dirty="0">
                <a:solidFill>
                  <a:srgbClr val="000000"/>
                </a:solidFill>
                <a:latin typeface="Poppins"/>
              </a:rPr>
              <a:t>This will help you debug and understand the configuration of each step in your process before you commit it.</a:t>
            </a:r>
          </a:p>
        </p:txBody>
      </p:sp>
      <p:sp>
        <p:nvSpPr>
          <p:cNvPr id="17" name="TextBox 17"/>
          <p:cNvSpPr txBox="1"/>
          <p:nvPr/>
        </p:nvSpPr>
        <p:spPr>
          <a:xfrm>
            <a:off x="9601200" y="2370594"/>
            <a:ext cx="3255770"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ABOUT</a:t>
            </a:r>
          </a:p>
        </p:txBody>
      </p:sp>
      <p:sp>
        <p:nvSpPr>
          <p:cNvPr id="18" name="TextBox 18"/>
          <p:cNvSpPr txBox="1"/>
          <p:nvPr/>
        </p:nvSpPr>
        <p:spPr>
          <a:xfrm>
            <a:off x="9601180" y="4246251"/>
            <a:ext cx="4769516" cy="1870256"/>
          </a:xfrm>
          <a:prstGeom prst="rect">
            <a:avLst/>
          </a:prstGeom>
        </p:spPr>
        <p:txBody>
          <a:bodyPr lIns="0" tIns="0" rIns="0" bIns="0" rtlCol="0" anchor="t">
            <a:spAutoFit/>
          </a:bodyPr>
          <a:lstStyle/>
          <a:p>
            <a:pPr marL="457200" indent="-457200">
              <a:lnSpc>
                <a:spcPts val="2448"/>
              </a:lnSpc>
              <a:spcBef>
                <a:spcPct val="0"/>
              </a:spcBef>
              <a:buFont typeface="Arial" panose="020B0604020202020204" pitchFamily="34" charset="0"/>
              <a:buChar char="•"/>
            </a:pPr>
            <a:r>
              <a:rPr lang="en-US" sz="2800" dirty="0">
                <a:solidFill>
                  <a:srgbClr val="000000"/>
                </a:solidFill>
                <a:latin typeface="Poppins"/>
              </a:rPr>
              <a:t>In Camunda, task list is a web application that provides a user interface for managing workflow tasks and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0000"/>
          </a:blip>
          <a:srcRect l="14444" r="14444"/>
          <a:stretch>
            <a:fillRect/>
          </a:stretch>
        </p:blipFill>
        <p:spPr>
          <a:xfrm>
            <a:off x="0" y="0"/>
            <a:ext cx="18288000" cy="10287000"/>
          </a:xfrm>
          <a:prstGeom prst="rect">
            <a:avLst/>
          </a:prstGeom>
        </p:spPr>
      </p:pic>
      <p:sp>
        <p:nvSpPr>
          <p:cNvPr id="3" name="TextBox 3"/>
          <p:cNvSpPr txBox="1"/>
          <p:nvPr/>
        </p:nvSpPr>
        <p:spPr>
          <a:xfrm>
            <a:off x="1447800" y="872988"/>
            <a:ext cx="4957463" cy="738238"/>
          </a:xfrm>
          <a:prstGeom prst="rect">
            <a:avLst/>
          </a:prstGeom>
        </p:spPr>
        <p:txBody>
          <a:bodyPr lIns="0" tIns="0" rIns="0" bIns="0" rtlCol="0" anchor="t">
            <a:spAutoFit/>
          </a:bodyPr>
          <a:lstStyle/>
          <a:p>
            <a:pPr>
              <a:lnSpc>
                <a:spcPts val="6018"/>
              </a:lnSpc>
              <a:spcBef>
                <a:spcPct val="0"/>
              </a:spcBef>
            </a:pPr>
            <a:r>
              <a:rPr lang="en-US" sz="4298" dirty="0">
                <a:solidFill>
                  <a:srgbClr val="DBAD19"/>
                </a:solidFill>
                <a:latin typeface="League Spartan"/>
              </a:rPr>
              <a:t>TASKLIST </a:t>
            </a:r>
          </a:p>
        </p:txBody>
      </p:sp>
      <p:sp>
        <p:nvSpPr>
          <p:cNvPr id="13" name="TextBox 13"/>
          <p:cNvSpPr txBox="1"/>
          <p:nvPr/>
        </p:nvSpPr>
        <p:spPr>
          <a:xfrm>
            <a:off x="1295400" y="2241980"/>
            <a:ext cx="14478000" cy="6247159"/>
          </a:xfrm>
          <a:prstGeom prst="rect">
            <a:avLst/>
          </a:prstGeom>
        </p:spPr>
        <p:txBody>
          <a:bodyPr wrap="square" lIns="0" tIns="0" rIns="0" bIns="0" rtlCol="0" anchor="t">
            <a:spAutoFit/>
          </a:bodyPr>
          <a:lstStyle/>
          <a:p>
            <a:pPr marL="454752" lvl="1" indent="-227376">
              <a:lnSpc>
                <a:spcPts val="3496"/>
              </a:lnSpc>
              <a:buFont typeface="Arial"/>
              <a:buChar char="•"/>
            </a:pPr>
            <a:r>
              <a:rPr lang="en-US" sz="2106" dirty="0">
                <a:solidFill>
                  <a:srgbClr val="000000"/>
                </a:solidFill>
                <a:latin typeface="Poppins Bold"/>
              </a:rPr>
              <a:t>Access the Camunda </a:t>
            </a:r>
            <a:r>
              <a:rPr lang="en-US" sz="2106" dirty="0" err="1">
                <a:solidFill>
                  <a:srgbClr val="000000"/>
                </a:solidFill>
                <a:latin typeface="Poppins Bold"/>
              </a:rPr>
              <a:t>Tasklist</a:t>
            </a:r>
            <a:endParaRPr lang="en-US" sz="2106" dirty="0">
              <a:solidFill>
                <a:srgbClr val="000000"/>
              </a:solidFill>
              <a:latin typeface="Poppins Bold"/>
            </a:endParaRPr>
          </a:p>
          <a:p>
            <a:pPr>
              <a:lnSpc>
                <a:spcPts val="3496"/>
              </a:lnSpc>
            </a:pPr>
            <a:r>
              <a:rPr lang="en-US" sz="2106" dirty="0">
                <a:solidFill>
                  <a:srgbClr val="000000"/>
                </a:solidFill>
                <a:latin typeface="Poppins"/>
              </a:rPr>
              <a:t>Enter the URL of your Camunda installation followed by "/</a:t>
            </a:r>
            <a:r>
              <a:rPr lang="en-US" sz="2106" dirty="0" err="1">
                <a:solidFill>
                  <a:srgbClr val="000000"/>
                </a:solidFill>
                <a:latin typeface="Poppins"/>
              </a:rPr>
              <a:t>tasklist</a:t>
            </a:r>
            <a:r>
              <a:rPr lang="en-US" sz="2106" dirty="0">
                <a:solidFill>
                  <a:srgbClr val="000000"/>
                </a:solidFill>
                <a:latin typeface="Poppins"/>
              </a:rPr>
              <a:t>"</a:t>
            </a:r>
          </a:p>
          <a:p>
            <a:pPr marL="454752" lvl="1" indent="-227376">
              <a:lnSpc>
                <a:spcPts val="3496"/>
              </a:lnSpc>
              <a:buFont typeface="Arial"/>
              <a:buChar char="•"/>
            </a:pPr>
            <a:r>
              <a:rPr lang="en-US" sz="2106" dirty="0">
                <a:solidFill>
                  <a:srgbClr val="000000"/>
                </a:solidFill>
                <a:latin typeface="Poppins Bold"/>
              </a:rPr>
              <a:t>Log in to the </a:t>
            </a:r>
            <a:r>
              <a:rPr lang="en-US" sz="2106" dirty="0" err="1">
                <a:solidFill>
                  <a:srgbClr val="000000"/>
                </a:solidFill>
                <a:latin typeface="Poppins Bold"/>
              </a:rPr>
              <a:t>Tasklist</a:t>
            </a:r>
            <a:endParaRPr lang="en-US" sz="2106" dirty="0">
              <a:solidFill>
                <a:srgbClr val="000000"/>
              </a:solidFill>
              <a:latin typeface="Poppins Bold"/>
            </a:endParaRPr>
          </a:p>
          <a:p>
            <a:pPr>
              <a:lnSpc>
                <a:spcPts val="3496"/>
              </a:lnSpc>
            </a:pPr>
            <a:r>
              <a:rPr lang="en-US" sz="2106" dirty="0">
                <a:solidFill>
                  <a:srgbClr val="000000"/>
                </a:solidFill>
                <a:latin typeface="Poppins"/>
              </a:rPr>
              <a:t>A valid username and password is needed</a:t>
            </a:r>
          </a:p>
          <a:p>
            <a:pPr marL="454752" lvl="1" indent="-227376">
              <a:lnSpc>
                <a:spcPts val="3496"/>
              </a:lnSpc>
              <a:buFont typeface="Arial"/>
              <a:buChar char="•"/>
            </a:pPr>
            <a:r>
              <a:rPr lang="en-US" sz="2106" dirty="0">
                <a:solidFill>
                  <a:srgbClr val="000000"/>
                </a:solidFill>
                <a:latin typeface="Poppins Bold"/>
              </a:rPr>
              <a:t>View Tasks</a:t>
            </a:r>
          </a:p>
          <a:p>
            <a:pPr>
              <a:lnSpc>
                <a:spcPts val="3496"/>
              </a:lnSpc>
            </a:pPr>
            <a:r>
              <a:rPr lang="en-US" sz="2106" dirty="0">
                <a:solidFill>
                  <a:srgbClr val="000000"/>
                </a:solidFill>
                <a:latin typeface="Poppins"/>
              </a:rPr>
              <a:t>You can filter tasks by their status, due date, priority, and other criteria.</a:t>
            </a:r>
          </a:p>
          <a:p>
            <a:pPr marL="454752" lvl="1" indent="-227376">
              <a:lnSpc>
                <a:spcPts val="3496"/>
              </a:lnSpc>
              <a:buFont typeface="Arial"/>
              <a:buChar char="•"/>
            </a:pPr>
            <a:r>
              <a:rPr lang="en-US" sz="2106" dirty="0">
                <a:solidFill>
                  <a:srgbClr val="000000"/>
                </a:solidFill>
                <a:latin typeface="Poppins Bold"/>
              </a:rPr>
              <a:t>Claim Tasks</a:t>
            </a:r>
          </a:p>
          <a:p>
            <a:pPr>
              <a:lnSpc>
                <a:spcPts val="3496"/>
              </a:lnSpc>
            </a:pPr>
            <a:r>
              <a:rPr lang="en-US" sz="2106" dirty="0">
                <a:solidFill>
                  <a:srgbClr val="000000"/>
                </a:solidFill>
                <a:latin typeface="Poppins"/>
              </a:rPr>
              <a:t>To work on a task, you must first claim it.</a:t>
            </a:r>
          </a:p>
          <a:p>
            <a:pPr marL="454752" lvl="1" indent="-227376">
              <a:lnSpc>
                <a:spcPts val="3496"/>
              </a:lnSpc>
              <a:buFont typeface="Arial"/>
              <a:buChar char="•"/>
            </a:pPr>
            <a:r>
              <a:rPr lang="en-US" sz="2106" dirty="0">
                <a:solidFill>
                  <a:srgbClr val="000000"/>
                </a:solidFill>
                <a:latin typeface="Poppins Bold"/>
              </a:rPr>
              <a:t>Complete Tasks</a:t>
            </a:r>
          </a:p>
          <a:p>
            <a:pPr>
              <a:lnSpc>
                <a:spcPts val="3496"/>
              </a:lnSpc>
            </a:pPr>
            <a:r>
              <a:rPr lang="en-US" sz="2106" dirty="0">
                <a:solidFill>
                  <a:srgbClr val="000000"/>
                </a:solidFill>
                <a:latin typeface="Poppins"/>
              </a:rPr>
              <a:t>To complete a task, click on the task in the </a:t>
            </a:r>
            <a:r>
              <a:rPr lang="en-US" sz="2106" dirty="0" err="1">
                <a:solidFill>
                  <a:srgbClr val="000000"/>
                </a:solidFill>
                <a:latin typeface="Poppins"/>
              </a:rPr>
              <a:t>Tasklist</a:t>
            </a:r>
            <a:r>
              <a:rPr lang="en-US" sz="2106" dirty="0">
                <a:solidFill>
                  <a:srgbClr val="000000"/>
                </a:solidFill>
                <a:latin typeface="Poppins"/>
              </a:rPr>
              <a:t> and then click the "Complete" button. </a:t>
            </a:r>
          </a:p>
          <a:p>
            <a:pPr marL="454752" lvl="1" indent="-227376">
              <a:lnSpc>
                <a:spcPts val="3496"/>
              </a:lnSpc>
              <a:buFont typeface="Arial"/>
              <a:buChar char="•"/>
            </a:pPr>
            <a:r>
              <a:rPr lang="en-US" sz="2106" dirty="0">
                <a:solidFill>
                  <a:srgbClr val="000000"/>
                </a:solidFill>
                <a:latin typeface="Poppins Bold"/>
              </a:rPr>
              <a:t>Delegate Tasks</a:t>
            </a:r>
          </a:p>
          <a:p>
            <a:pPr>
              <a:lnSpc>
                <a:spcPts val="3496"/>
              </a:lnSpc>
            </a:pPr>
            <a:r>
              <a:rPr lang="en-US" sz="2106" dirty="0">
                <a:solidFill>
                  <a:srgbClr val="000000"/>
                </a:solidFill>
                <a:latin typeface="Poppins"/>
              </a:rPr>
              <a:t>If you are unable to complete a task, you can delegate it to another user.</a:t>
            </a:r>
          </a:p>
          <a:p>
            <a:pPr marL="454752" lvl="1" indent="-227376">
              <a:lnSpc>
                <a:spcPts val="3496"/>
              </a:lnSpc>
              <a:buFont typeface="Arial"/>
              <a:buChar char="•"/>
            </a:pPr>
            <a:r>
              <a:rPr lang="en-US" sz="2106" dirty="0">
                <a:solidFill>
                  <a:srgbClr val="000000"/>
                </a:solidFill>
                <a:latin typeface="Poppins Bold"/>
              </a:rPr>
              <a:t>Monitor Tasks</a:t>
            </a:r>
          </a:p>
          <a:p>
            <a:pPr>
              <a:lnSpc>
                <a:spcPts val="3496"/>
              </a:lnSpc>
            </a:pPr>
            <a:r>
              <a:rPr lang="en-US" sz="2106" dirty="0">
                <a:solidFill>
                  <a:srgbClr val="000000"/>
                </a:solidFill>
                <a:latin typeface="Poppins Bold"/>
              </a:rPr>
              <a:t>Y</a:t>
            </a:r>
            <a:r>
              <a:rPr lang="en-US" sz="2106" dirty="0">
                <a:solidFill>
                  <a:srgbClr val="000000"/>
                </a:solidFill>
                <a:latin typeface="Poppins"/>
              </a:rPr>
              <a:t>ou can monitor the progress of your tasks in the </a:t>
            </a:r>
            <a:r>
              <a:rPr lang="en-US" sz="2106" dirty="0" err="1">
                <a:solidFill>
                  <a:srgbClr val="000000"/>
                </a:solidFill>
                <a:latin typeface="Poppins"/>
              </a:rPr>
              <a:t>Tasklist</a:t>
            </a:r>
            <a:endParaRPr lang="en-US" sz="2106" dirty="0">
              <a:solidFill>
                <a:srgbClr val="000000"/>
              </a:solidFill>
              <a:latin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20110"/>
            <a:ext cx="4957463" cy="738238"/>
          </a:xfrm>
          <a:prstGeom prst="rect">
            <a:avLst/>
          </a:prstGeom>
        </p:spPr>
        <p:txBody>
          <a:bodyPr lIns="0" tIns="0" rIns="0" bIns="0" rtlCol="0" anchor="t">
            <a:spAutoFit/>
          </a:bodyPr>
          <a:lstStyle/>
          <a:p>
            <a:pPr>
              <a:lnSpc>
                <a:spcPts val="6018"/>
              </a:lnSpc>
              <a:spcBef>
                <a:spcPct val="0"/>
              </a:spcBef>
            </a:pPr>
            <a:r>
              <a:rPr lang="en-US" sz="4298">
                <a:solidFill>
                  <a:srgbClr val="DBAD19"/>
                </a:solidFill>
                <a:latin typeface="League Spartan"/>
              </a:rPr>
              <a:t>TASKLIST</a:t>
            </a:r>
          </a:p>
        </p:txBody>
      </p:sp>
      <p:sp>
        <p:nvSpPr>
          <p:cNvPr id="3" name="AutoShape 3"/>
          <p:cNvSpPr/>
          <p:nvPr/>
        </p:nvSpPr>
        <p:spPr>
          <a:xfrm>
            <a:off x="1029771" y="1877397"/>
            <a:ext cx="2618740" cy="0"/>
          </a:xfrm>
          <a:prstGeom prst="line">
            <a:avLst/>
          </a:prstGeom>
          <a:ln w="38100" cap="flat">
            <a:solidFill>
              <a:srgbClr val="000000"/>
            </a:solidFill>
            <a:prstDash val="solid"/>
            <a:headEnd type="none" w="sm" len="sm"/>
            <a:tailEnd type="none" w="sm" len="sm"/>
          </a:ln>
        </p:spPr>
      </p:sp>
      <p:sp>
        <p:nvSpPr>
          <p:cNvPr id="12" name="TextBox 12"/>
          <p:cNvSpPr txBox="1"/>
          <p:nvPr/>
        </p:nvSpPr>
        <p:spPr>
          <a:xfrm>
            <a:off x="1028700" y="577789"/>
            <a:ext cx="3255770"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FORMS</a:t>
            </a:r>
          </a:p>
        </p:txBody>
      </p:sp>
      <p:sp>
        <p:nvSpPr>
          <p:cNvPr id="13" name="TextBox 13"/>
          <p:cNvSpPr txBox="1"/>
          <p:nvPr/>
        </p:nvSpPr>
        <p:spPr>
          <a:xfrm>
            <a:off x="1028700" y="1845659"/>
            <a:ext cx="14820900" cy="2610843"/>
          </a:xfrm>
          <a:prstGeom prst="rect">
            <a:avLst/>
          </a:prstGeom>
        </p:spPr>
        <p:txBody>
          <a:bodyPr wrap="square" lIns="0" tIns="0" rIns="0" bIns="0" rtlCol="0" anchor="t">
            <a:spAutoFit/>
          </a:bodyPr>
          <a:lstStyle/>
          <a:p>
            <a:pPr marL="457200" indent="-457200">
              <a:lnSpc>
                <a:spcPts val="2948"/>
              </a:lnSpc>
              <a:buFont typeface="Arial" panose="020B0604020202020204" pitchFamily="34" charset="0"/>
              <a:buChar char="•"/>
            </a:pPr>
            <a:endParaRPr sz="2800" dirty="0"/>
          </a:p>
          <a:p>
            <a:pPr marL="457200" indent="-457200">
              <a:lnSpc>
                <a:spcPts val="2948"/>
              </a:lnSpc>
              <a:buFont typeface="Arial" panose="020B0604020202020204" pitchFamily="34" charset="0"/>
              <a:buChar char="•"/>
            </a:pPr>
            <a:r>
              <a:rPr lang="en-US" sz="2800" dirty="0">
                <a:solidFill>
                  <a:srgbClr val="000000"/>
                </a:solidFill>
                <a:latin typeface="Poppins"/>
              </a:rPr>
              <a:t>To make a form in Camunda, you can use Camunda's embedded form builder, which is a web-based drag-and-drop editor that allows you to create forms using HTML, CSS, and JavaScript. </a:t>
            </a:r>
          </a:p>
          <a:p>
            <a:pPr marL="457200" indent="-457200">
              <a:lnSpc>
                <a:spcPts val="2948"/>
              </a:lnSpc>
              <a:buFont typeface="Arial" panose="020B0604020202020204" pitchFamily="34" charset="0"/>
              <a:buChar char="•"/>
            </a:pPr>
            <a:r>
              <a:rPr lang="en-US" sz="2800" dirty="0">
                <a:solidFill>
                  <a:srgbClr val="000000"/>
                </a:solidFill>
                <a:latin typeface="Poppins"/>
              </a:rPr>
              <a:t>Alternatively, you can use third-party form builders such as Google Forms or Microsoft Forms and integrate them with Camunda using Camunda's REST API.</a:t>
            </a:r>
          </a:p>
          <a:p>
            <a:pPr marL="457200" indent="-457200">
              <a:lnSpc>
                <a:spcPts val="2948"/>
              </a:lnSpc>
              <a:spcBef>
                <a:spcPct val="0"/>
              </a:spcBef>
              <a:buFont typeface="Arial" panose="020B0604020202020204" pitchFamily="34" charset="0"/>
              <a:buChar char="•"/>
            </a:pPr>
            <a:endParaRPr lang="en-US" sz="2800" dirty="0">
              <a:solidFill>
                <a:srgbClr val="000000"/>
              </a:solidFill>
              <a:latin typeface="Poppins"/>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TotalTime>
  <Words>375</Words>
  <Application>Microsoft Office PowerPoint</Application>
  <PresentationFormat>Custom</PresentationFormat>
  <Paragraphs>46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League Spartan</vt:lpstr>
      <vt:lpstr>Gill Sans MT</vt:lpstr>
      <vt:lpstr>Lato Bold</vt:lpstr>
      <vt:lpstr>Poppins Bold</vt:lpstr>
      <vt:lpstr>Poppins</vt:lpstr>
      <vt:lpstr>Arial</vt:lpstr>
      <vt:lpstr>Gallery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Purple &amp;  white business profile presentation</dc:title>
  <dc:creator>shaaf salman</dc:creator>
  <cp:lastModifiedBy>L216083Muhammad Shaaf SaLman</cp:lastModifiedBy>
  <cp:revision>2</cp:revision>
  <dcterms:created xsi:type="dcterms:W3CDTF">2006-08-16T00:00:00Z</dcterms:created>
  <dcterms:modified xsi:type="dcterms:W3CDTF">2023-04-13T05:22:25Z</dcterms:modified>
  <dc:identifier>DAFf9QG8Des</dc:identifier>
</cp:coreProperties>
</file>