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7" r:id="rId41"/>
    <p:sldId id="298" r:id="rId42"/>
    <p:sldId id="299" r:id="rId43"/>
    <p:sldId id="300"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55" autoAdjust="0"/>
  </p:normalViewPr>
  <p:slideViewPr>
    <p:cSldViewPr>
      <p:cViewPr varScale="1">
        <p:scale>
          <a:sx n="74" d="100"/>
          <a:sy n="74" d="100"/>
        </p:scale>
        <p:origin x="1260"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C6095-66D1-4FFE-956C-6638CE6551B6}" type="datetimeFigureOut">
              <a:rPr lang="en-US" smtClean="0"/>
              <a:t>8/16/2020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F21EB-6487-41E3-A556-61E730452998}" type="slidenum">
              <a:rPr lang="en-US" smtClean="0"/>
              <a:t>‹#›</a:t>
            </a:fld>
            <a:endParaRPr lang="en-US"/>
          </a:p>
        </p:txBody>
      </p:sp>
    </p:spTree>
    <p:extLst>
      <p:ext uri="{BB962C8B-B14F-4D97-AF65-F5344CB8AC3E}">
        <p14:creationId xmlns:p14="http://schemas.microsoft.com/office/powerpoint/2010/main" val="57375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90e74083ac_1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90e74083ac_12_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90e74083ac_1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90e74083ac_12_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0e74083ac_1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90e74083ac_12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90e74083ac_12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90e74083ac_12_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90be8a7610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90be8a761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0be8a7610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0be8a761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90be8a7610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90be8a761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90be8a7610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90be8a761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7C20D5AB-FF4A-4DD9-8860-CEB68ED26E3F}" type="datetimeFigureOut">
              <a:rPr lang="en-US" smtClean="0"/>
              <a:t>8/16/2020</a:t>
            </a:fld>
            <a:endParaRPr lang="en-US"/>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B6CD4E97-5658-49C8-B9D9-2C3FD2A876E0}"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en-US"/>
              <a:t>Click to edit Master title style</a:t>
            </a:r>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900000">
            <a:off x="6996405" y="6238502"/>
            <a:ext cx="1524000" cy="365125"/>
          </a:xfrm>
        </p:spPr>
        <p:txBody>
          <a:bodyPr/>
          <a:lstStyle/>
          <a:p>
            <a:fld id="{7C20D5AB-FF4A-4DD9-8860-CEB68ED26E3F}" type="datetimeFigureOut">
              <a:rPr lang="en-US" smtClean="0"/>
              <a:t>8/16/2020</a:t>
            </a:fld>
            <a:endParaRPr lang="en-US"/>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B6CD4E97-5658-49C8-B9D9-2C3FD2A876E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fld id="{7C20D5AB-FF4A-4DD9-8860-CEB68ED26E3F}" type="datetimeFigureOut">
              <a:rPr lang="en-US" smtClean="0"/>
              <a:t>8/16/2020</a:t>
            </a:fld>
            <a:endParaRPr lang="en-US"/>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B6CD4E97-5658-49C8-B9D9-2C3FD2A876E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en-US"/>
              <a:t>Click to edit Master title style</a:t>
            </a:r>
          </a:p>
        </p:txBody>
      </p:sp>
      <p:sp>
        <p:nvSpPr>
          <p:cNvPr id="3" name="Content Placeholder 2"/>
          <p:cNvSpPr>
            <a:spLocks noGrp="1"/>
          </p:cNvSpPr>
          <p:nvPr>
            <p:ph idx="1"/>
          </p:nvPr>
        </p:nvSpPr>
        <p:spPr>
          <a:xfrm rot="900000">
            <a:off x="3479028" y="959716"/>
            <a:ext cx="4658735" cy="507762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fld id="{7C20D5AB-FF4A-4DD9-8860-CEB68ED26E3F}" type="datetimeFigureOut">
              <a:rPr lang="en-US" smtClean="0"/>
              <a:t>8/16/2020</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B6CD4E97-5658-49C8-B9D9-2C3FD2A876E0}"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en-US"/>
              <a:t>Click to edit Master title style</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7C20D5AB-FF4A-4DD9-8860-CEB68ED26E3F}" type="datetimeFigureOut">
              <a:rPr lang="en-US" smtClean="0"/>
              <a:t>8/16/2020</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B6CD4E97-5658-49C8-B9D9-2C3FD2A876E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en-US"/>
              <a:t>Click to edit Master title style</a:t>
            </a:r>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fld id="{7C20D5AB-FF4A-4DD9-8860-CEB68ED26E3F}" type="datetimeFigureOut">
              <a:rPr lang="en-US" smtClean="0"/>
              <a:t>8/16/2020</a:t>
            </a:fld>
            <a:endParaRPr lang="en-US"/>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B6CD4E97-5658-49C8-B9D9-2C3FD2A876E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fld id="{7C20D5AB-FF4A-4DD9-8860-CEB68ED26E3F}" type="datetimeFigureOut">
              <a:rPr lang="en-US" smtClean="0"/>
              <a:t>8/16/2020</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B6CD4E97-5658-49C8-B9D9-2C3FD2A876E0}"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en-US"/>
              <a:t>Click to edit Master title style</a:t>
            </a:r>
          </a:p>
        </p:txBody>
      </p:sp>
      <p:sp>
        <p:nvSpPr>
          <p:cNvPr id="3" name="Date Placeholder 2"/>
          <p:cNvSpPr>
            <a:spLocks noGrp="1"/>
          </p:cNvSpPr>
          <p:nvPr>
            <p:ph type="dt" sz="half" idx="10"/>
          </p:nvPr>
        </p:nvSpPr>
        <p:spPr>
          <a:xfrm rot="900000">
            <a:off x="1691640" y="612648"/>
            <a:ext cx="1792224" cy="365125"/>
          </a:xfrm>
        </p:spPr>
        <p:txBody>
          <a:bodyPr/>
          <a:lstStyle/>
          <a:p>
            <a:fld id="{7C20D5AB-FF4A-4DD9-8860-CEB68ED26E3F}" type="datetimeFigureOut">
              <a:rPr lang="en-US" smtClean="0"/>
              <a:t>8/16/2020</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B6CD4E97-5658-49C8-B9D9-2C3FD2A876E0}"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fld id="{7C20D5AB-FF4A-4DD9-8860-CEB68ED26E3F}" type="datetimeFigureOut">
              <a:rPr lang="en-US" smtClean="0"/>
              <a:t>8/16/2020</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B6CD4E97-5658-49C8-B9D9-2C3FD2A876E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en-US"/>
              <a:t>Click to edit Master title style</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fld id="{7C20D5AB-FF4A-4DD9-8860-CEB68ED26E3F}" type="datetimeFigureOut">
              <a:rPr lang="en-US" smtClean="0"/>
              <a:t>8/16/2020</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B6CD4E97-5658-49C8-B9D9-2C3FD2A876E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en-US"/>
              <a:t>Click to edit Master title style</a:t>
            </a:r>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fld id="{7C20D5AB-FF4A-4DD9-8860-CEB68ED26E3F}" type="datetimeFigureOut">
              <a:rPr lang="en-US" smtClean="0"/>
              <a:t>8/16/2020</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B6CD4E97-5658-49C8-B9D9-2C3FD2A876E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7C20D5AB-FF4A-4DD9-8860-CEB68ED26E3F}" type="datetimeFigureOut">
              <a:rPr lang="en-US" smtClean="0"/>
              <a:t>8/16/2020</a:t>
            </a:fld>
            <a:endParaRPr lang="en-US"/>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B6CD4E97-5658-49C8-B9D9-2C3FD2A876E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6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6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6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2.jpg"/></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900000">
            <a:off x="285386" y="3096053"/>
            <a:ext cx="5985159" cy="1606102"/>
          </a:xfrm>
        </p:spPr>
        <p:txBody>
          <a:bodyPr>
            <a:normAutofit fontScale="90000"/>
          </a:bodyPr>
          <a:lstStyle/>
          <a:p>
            <a:r>
              <a:rPr lang="en-US" sz="4400" i="1" dirty="0">
                <a:effectLst/>
              </a:rPr>
              <a:t>KUKA youBot simulation</a:t>
            </a:r>
            <a:br>
              <a:rPr lang="en-US" dirty="0">
                <a:effectLst/>
              </a:rPr>
            </a:br>
            <a:r>
              <a:rPr lang="en-US" sz="3100" dirty="0">
                <a:effectLst/>
              </a:rPr>
              <a:t>Professor Mehdi Tale Masouleh</a:t>
            </a:r>
            <a:endParaRPr lang="en-US" sz="3100" dirty="0"/>
          </a:p>
        </p:txBody>
      </p:sp>
      <p:sp>
        <p:nvSpPr>
          <p:cNvPr id="3" name="Subtitle 2"/>
          <p:cNvSpPr>
            <a:spLocks noGrp="1"/>
          </p:cNvSpPr>
          <p:nvPr>
            <p:ph type="subTitle" idx="1"/>
          </p:nvPr>
        </p:nvSpPr>
        <p:spPr>
          <a:xfrm rot="-900000">
            <a:off x="1522595" y="4503746"/>
            <a:ext cx="5282614" cy="2401943"/>
          </a:xfrm>
        </p:spPr>
        <p:txBody>
          <a:bodyPr>
            <a:normAutofit fontScale="85000" lnSpcReduction="20000"/>
          </a:bodyPr>
          <a:lstStyle/>
          <a:p>
            <a:pPr algn="ctr"/>
            <a:r>
              <a:rPr lang="en-US" sz="2800" b="1" dirty="0">
                <a:solidFill>
                  <a:schemeClr val="bg2">
                    <a:lumMod val="75000"/>
                  </a:schemeClr>
                </a:solidFill>
                <a:latin typeface="Monotype Corsiva" panose="03010101010201010101" pitchFamily="66" charset="0"/>
              </a:rPr>
              <a:t>Producers:</a:t>
            </a:r>
          </a:p>
          <a:p>
            <a:pPr algn="ctr"/>
            <a:r>
              <a:rPr lang="en-US" b="1" dirty="0">
                <a:latin typeface="Monotype Corsiva" panose="03010101010201010101" pitchFamily="66" charset="0"/>
              </a:rPr>
              <a:t>Alireza Mohammadi          </a:t>
            </a:r>
          </a:p>
          <a:p>
            <a:pPr algn="ctr"/>
            <a:r>
              <a:rPr lang="en-US" b="1" dirty="0" err="1">
                <a:latin typeface="Monotype Corsiva" panose="03010101010201010101" pitchFamily="66" charset="0"/>
              </a:rPr>
              <a:t>Hesam</a:t>
            </a:r>
            <a:r>
              <a:rPr lang="en-US" b="1" dirty="0">
                <a:latin typeface="Monotype Corsiva" panose="03010101010201010101" pitchFamily="66" charset="0"/>
              </a:rPr>
              <a:t> </a:t>
            </a:r>
            <a:r>
              <a:rPr lang="en-US" b="1" dirty="0" err="1">
                <a:latin typeface="Monotype Corsiva" panose="03010101010201010101" pitchFamily="66" charset="0"/>
              </a:rPr>
              <a:t>Mojtahedi</a:t>
            </a:r>
            <a:r>
              <a:rPr lang="en-US" b="1" dirty="0">
                <a:latin typeface="Monotype Corsiva" panose="03010101010201010101" pitchFamily="66" charset="0"/>
              </a:rPr>
              <a:t>   </a:t>
            </a:r>
          </a:p>
          <a:p>
            <a:pPr algn="ctr"/>
            <a:r>
              <a:rPr lang="en-US" b="1" dirty="0">
                <a:latin typeface="Monotype Corsiva" panose="03010101010201010101" pitchFamily="66" charset="0"/>
              </a:rPr>
              <a:t> Mohammadali Shakerdargah   </a:t>
            </a:r>
          </a:p>
          <a:p>
            <a:pPr algn="ctr"/>
            <a:r>
              <a:rPr lang="en-US" b="1" dirty="0">
                <a:latin typeface="Monotype Corsiva" panose="03010101010201010101" pitchFamily="66" charset="0"/>
              </a:rPr>
              <a:t>Omid Vaheb                   </a:t>
            </a:r>
          </a:p>
          <a:p>
            <a:pPr algn="ctr"/>
            <a:r>
              <a:rPr lang="en-US" b="1" dirty="0">
                <a:latin typeface="Monotype Corsiva" panose="03010101010201010101" pitchFamily="66" charset="0"/>
              </a:rPr>
              <a:t> Sahand Divsalar</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rot="20991518">
            <a:off x="290630" y="415252"/>
            <a:ext cx="4392488" cy="259228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Rectangle 4"/>
          <p:cNvSpPr/>
          <p:nvPr/>
        </p:nvSpPr>
        <p:spPr>
          <a:xfrm rot="20750057">
            <a:off x="6814967" y="2648358"/>
            <a:ext cx="2131698" cy="400110"/>
          </a:xfrm>
          <a:prstGeom prst="rect">
            <a:avLst/>
          </a:prstGeom>
          <a:noFill/>
        </p:spPr>
        <p:txBody>
          <a:bodyPr wrap="square" lIns="91440" tIns="45720" rIns="91440" bIns="45720">
            <a:spAutoFit/>
          </a:bodyPr>
          <a:lstStyle/>
          <a:p>
            <a:pPr algn="ctr"/>
            <a:r>
              <a:rPr lang="en-US" sz="2000" b="1" dirty="0">
                <a:ln w="1905">
                  <a:solidFill>
                    <a:schemeClr val="bg2">
                      <a:lumMod val="75000"/>
                    </a:schemeClr>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60000" dist="29997" dir="5400000" sy="-100000" algn="bl" rotWithShape="0"/>
                </a:effectLst>
              </a:rPr>
              <a:t>Summer 2020</a:t>
            </a:r>
          </a:p>
        </p:txBody>
      </p:sp>
    </p:spTree>
    <p:extLst>
      <p:ext uri="{BB962C8B-B14F-4D97-AF65-F5344CB8AC3E}">
        <p14:creationId xmlns:p14="http://schemas.microsoft.com/office/powerpoint/2010/main" val="115226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96752"/>
            <a:ext cx="2970688" cy="864586"/>
          </a:xfrm>
        </p:spPr>
        <p:txBody>
          <a:bodyPr/>
          <a:lstStyle/>
          <a:p>
            <a:pPr algn="ctr"/>
            <a:r>
              <a:rPr lang="fa-IR"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ساختار ربات</a:t>
            </a:r>
            <a:endParaRPr lang="en-US" dirty="0"/>
          </a:p>
        </p:txBody>
      </p:sp>
      <p:sp>
        <p:nvSpPr>
          <p:cNvPr id="6" name="TextBox 5"/>
          <p:cNvSpPr txBox="1"/>
          <p:nvPr/>
        </p:nvSpPr>
        <p:spPr>
          <a:xfrm>
            <a:off x="4139952" y="260648"/>
            <a:ext cx="4464496" cy="1375761"/>
          </a:xfrm>
          <a:prstGeom prst="rect">
            <a:avLst/>
          </a:prstGeom>
          <a:noFill/>
        </p:spPr>
        <p:txBody>
          <a:bodyPr wrap="square" rtlCol="0">
            <a:spAutoFit/>
          </a:bodyPr>
          <a:lstStyle/>
          <a:p>
            <a:pPr marL="285750" indent="-285750" algn="just" rtl="1">
              <a:buFont typeface="Wingdings" panose="05000000000000000000" pitchFamily="2" charset="2"/>
              <a:buChar char="q"/>
            </a:pPr>
            <a:r>
              <a:rPr lang="fa-IR" sz="2400" dirty="0">
                <a:solidFill>
                  <a:srgbClr val="FFC000"/>
                </a:solidFill>
                <a:latin typeface="Calibri"/>
                <a:ea typeface="Calibri"/>
                <a:cs typeface="B Titr" panose="00000700000000000000" pitchFamily="2" charset="-78"/>
              </a:rPr>
              <a:t>سکوی موبایل:</a:t>
            </a:r>
          </a:p>
          <a:p>
            <a:pPr algn="just" rtl="1"/>
            <a:endParaRPr lang="fa-IR" dirty="0">
              <a:latin typeface="Calibri"/>
              <a:ea typeface="Calibri"/>
              <a:cs typeface="B Nazanin"/>
            </a:endParaRPr>
          </a:p>
          <a:p>
            <a:pPr marL="742950" indent="-285750" algn="just" rtl="1">
              <a:lnSpc>
                <a:spcPct val="115000"/>
              </a:lnSpc>
              <a:spcAft>
                <a:spcPts val="1000"/>
              </a:spcAft>
              <a:buFont typeface="Wingdings" panose="05000000000000000000" pitchFamily="2" charset="2"/>
              <a:buChar char="§"/>
            </a:pPr>
            <a:r>
              <a:rPr lang="fa-IR" dirty="0">
                <a:latin typeface="Calibri"/>
                <a:ea typeface="Calibri"/>
                <a:cs typeface="B Nazanin"/>
              </a:rPr>
              <a:t>به طور خاص در این ربات از چرخ های مکانوم استفاده شده است</a:t>
            </a:r>
            <a:r>
              <a:rPr lang="en-US" dirty="0">
                <a:latin typeface="Calibri"/>
                <a:ea typeface="Calibri"/>
                <a:cs typeface="B Nazanin"/>
              </a:rPr>
              <a:t>:</a:t>
            </a:r>
            <a:endParaRPr lang="en-US" dirty="0"/>
          </a:p>
        </p:txBody>
      </p:sp>
      <p:pic>
        <p:nvPicPr>
          <p:cNvPr id="7" name="Picture 6" descr="C:\Users\Asus N550JK\Desktop\Mecha\figure4.png"/>
          <p:cNvPicPr/>
          <p:nvPr/>
        </p:nvPicPr>
        <p:blipFill rotWithShape="1">
          <a:blip r:embed="rId2" cstate="print">
            <a:extLst>
              <a:ext uri="{28A0092B-C50C-407E-A947-70E740481C1C}">
                <a14:useLocalDpi xmlns:a14="http://schemas.microsoft.com/office/drawing/2010/main" val="0"/>
              </a:ext>
            </a:extLst>
          </a:blip>
          <a:srcRect r="15836" b="19766"/>
          <a:stretch/>
        </p:blipFill>
        <p:spPr bwMode="auto">
          <a:xfrm>
            <a:off x="3690446" y="1779390"/>
            <a:ext cx="4176464" cy="18656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8" name="TextBox 7"/>
          <p:cNvSpPr txBox="1"/>
          <p:nvPr/>
        </p:nvSpPr>
        <p:spPr>
          <a:xfrm>
            <a:off x="4139952" y="3861048"/>
            <a:ext cx="4032448" cy="646331"/>
          </a:xfrm>
          <a:prstGeom prst="rect">
            <a:avLst/>
          </a:prstGeom>
          <a:noFill/>
        </p:spPr>
        <p:txBody>
          <a:bodyPr wrap="square" rtlCol="0">
            <a:spAutoFit/>
          </a:bodyPr>
          <a:lstStyle/>
          <a:p>
            <a:pPr marL="285750" indent="-285750" algn="just" rtl="1">
              <a:buFont typeface="Wingdings" panose="05000000000000000000" pitchFamily="2" charset="2"/>
              <a:buChar char="§"/>
            </a:pPr>
            <a:r>
              <a:rPr lang="fa-IR" dirty="0">
                <a:latin typeface="Calibri"/>
                <a:ea typeface="Calibri"/>
                <a:cs typeface="B Nazanin"/>
              </a:rPr>
              <a:t>نحوه عملکرد این چرخ ها با توجه به تصویر زیر، به سادگی قابل درک خواهد بود:</a:t>
            </a:r>
            <a:endParaRPr lang="en-US" dirty="0"/>
          </a:p>
        </p:txBody>
      </p:sp>
      <p:pic>
        <p:nvPicPr>
          <p:cNvPr id="9" name="Picture 8" descr="figure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4584868"/>
            <a:ext cx="4176464" cy="20124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85759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7504" y="1196752"/>
            <a:ext cx="2970688" cy="864586"/>
          </a:xfrm>
          <a:prstGeom prst="rect">
            <a:avLst/>
          </a:prstGeom>
        </p:spPr>
        <p:txBody>
          <a:bodyPr vert="horz" lIns="91440" tIns="45720" rIns="91440" bIns="45720" rtlCol="0" anchor="b">
            <a:normAutofit/>
          </a:bodyPr>
          <a:lst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a-IR"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ساختار ربات</a:t>
            </a:r>
            <a:endParaRPr lang="en-US" dirty="0"/>
          </a:p>
        </p:txBody>
      </p:sp>
      <p:sp>
        <p:nvSpPr>
          <p:cNvPr id="4" name="Rectangle 3"/>
          <p:cNvSpPr/>
          <p:nvPr/>
        </p:nvSpPr>
        <p:spPr>
          <a:xfrm>
            <a:off x="4067944" y="204384"/>
            <a:ext cx="4572000" cy="4021357"/>
          </a:xfrm>
          <a:prstGeom prst="rect">
            <a:avLst/>
          </a:prstGeom>
        </p:spPr>
        <p:txBody>
          <a:bodyPr>
            <a:spAutoFit/>
          </a:bodyPr>
          <a:lstStyle/>
          <a:p>
            <a:pPr marL="285750" indent="-285750" algn="just" rtl="1">
              <a:buFont typeface="Wingdings" panose="05000000000000000000" pitchFamily="2" charset="2"/>
              <a:buChar char="q"/>
            </a:pPr>
            <a:r>
              <a:rPr lang="fa-IR" sz="2400" dirty="0">
                <a:solidFill>
                  <a:srgbClr val="FFC000"/>
                </a:solidFill>
                <a:latin typeface="Calibri"/>
                <a:ea typeface="Calibri"/>
                <a:cs typeface="B Titr" panose="00000700000000000000" pitchFamily="2" charset="-78"/>
              </a:rPr>
              <a:t> بازوی مکانیکی:</a:t>
            </a:r>
          </a:p>
          <a:p>
            <a:pPr algn="just" rtl="1"/>
            <a:endParaRPr lang="fa-IR" dirty="0">
              <a:latin typeface="Calibri"/>
              <a:ea typeface="Calibri"/>
              <a:cs typeface="B Nazanin"/>
            </a:endParaRPr>
          </a:p>
          <a:p>
            <a:pPr marL="742950" indent="-285750" algn="just" rtl="1">
              <a:lnSpc>
                <a:spcPct val="115000"/>
              </a:lnSpc>
              <a:spcAft>
                <a:spcPts val="1000"/>
              </a:spcAft>
              <a:buFont typeface="Wingdings" panose="05000000000000000000" pitchFamily="2" charset="2"/>
              <a:buChar char="§"/>
            </a:pPr>
            <a:r>
              <a:rPr lang="fa-IR" sz="1900" dirty="0">
                <a:latin typeface="Calibri"/>
                <a:ea typeface="Calibri"/>
                <a:cs typeface="B Nazanin"/>
              </a:rPr>
              <a:t>بازوهای مکانیکی </a:t>
            </a:r>
            <a:r>
              <a:rPr lang="en-US" sz="1900" dirty="0">
                <a:latin typeface="Calibri"/>
                <a:ea typeface="Calibri"/>
                <a:cs typeface="B Nazanin"/>
              </a:rPr>
              <a:t>Manipulator)</a:t>
            </a:r>
            <a:r>
              <a:rPr lang="fa-IR" sz="1900" dirty="0">
                <a:latin typeface="Calibri"/>
                <a:ea typeface="Calibri"/>
                <a:cs typeface="B Nazanin"/>
              </a:rPr>
              <a:t>)</a:t>
            </a:r>
            <a:r>
              <a:rPr lang="en-US" sz="1900" dirty="0">
                <a:latin typeface="Calibri"/>
                <a:ea typeface="Calibri"/>
                <a:cs typeface="B Nazanin"/>
              </a:rPr>
              <a:t> </a:t>
            </a:r>
            <a:r>
              <a:rPr lang="fa-IR" sz="1900" dirty="0">
                <a:latin typeface="Calibri"/>
                <a:ea typeface="Calibri"/>
                <a:cs typeface="B Nazanin"/>
              </a:rPr>
              <a:t>از رابط‌های صلبی تشکیل می‌شوند که به وسیله مفصل هایی که حرکت نسبی رابط‌های مجاور را ممکن می‌سازند، به یکدیگر اتصال یافته اند.</a:t>
            </a:r>
          </a:p>
          <a:p>
            <a:pPr marL="457200" algn="just" rtl="1">
              <a:lnSpc>
                <a:spcPct val="115000"/>
              </a:lnSpc>
              <a:spcAft>
                <a:spcPts val="1000"/>
              </a:spcAft>
            </a:pPr>
            <a:endParaRPr lang="fa-IR" sz="1900" dirty="0">
              <a:latin typeface="Calibri"/>
              <a:ea typeface="Calibri"/>
              <a:cs typeface="B Nazanin" panose="00000400000000000000" pitchFamily="2" charset="-78"/>
            </a:endParaRPr>
          </a:p>
          <a:p>
            <a:pPr marL="742950" indent="-285750" algn="just" rtl="1">
              <a:lnSpc>
                <a:spcPct val="115000"/>
              </a:lnSpc>
              <a:spcAft>
                <a:spcPts val="1000"/>
              </a:spcAft>
              <a:buFont typeface="Wingdings" panose="05000000000000000000" pitchFamily="2" charset="2"/>
              <a:buChar char="§"/>
            </a:pPr>
            <a:r>
              <a:rPr lang="fa-IR" sz="1900" dirty="0">
                <a:latin typeface="Arial"/>
                <a:ea typeface="Calibri"/>
                <a:cs typeface="B Nazanin" panose="00000400000000000000" pitchFamily="2" charset="-78"/>
              </a:rPr>
              <a:t>این ربات از یک بازوی با پنج درجه آزادی </a:t>
            </a:r>
            <a:r>
              <a:rPr lang="en-US" sz="1900" dirty="0">
                <a:latin typeface="Arial"/>
                <a:ea typeface="Calibri"/>
                <a:cs typeface="B Nazanin" panose="00000400000000000000" pitchFamily="2" charset="-78"/>
              </a:rPr>
              <a:t>(Five DOF)</a:t>
            </a:r>
            <a:r>
              <a:rPr lang="fa-IR" sz="1900" dirty="0">
                <a:latin typeface="Arial"/>
                <a:ea typeface="Calibri"/>
                <a:cs typeface="B Nazanin" panose="00000400000000000000" pitchFamily="2" charset="-78"/>
              </a:rPr>
              <a:t> با یک چنگک </a:t>
            </a:r>
            <a:r>
              <a:rPr lang="en-US" sz="1900" dirty="0">
                <a:latin typeface="Arial"/>
                <a:ea typeface="Calibri"/>
                <a:cs typeface="B Nazanin" panose="00000400000000000000" pitchFamily="2" charset="-78"/>
              </a:rPr>
              <a:t>(Gripper)</a:t>
            </a:r>
            <a:r>
              <a:rPr lang="fa-IR" sz="1900" dirty="0">
                <a:latin typeface="Arial"/>
                <a:ea typeface="Calibri"/>
                <a:cs typeface="B Nazanin" panose="00000400000000000000" pitchFamily="2" charset="-78"/>
              </a:rPr>
              <a:t> دو انگشتی تشکیل شده است که مجری نهایی را شکل میدهد.</a:t>
            </a:r>
            <a:endParaRPr lang="en-US" sz="1900" dirty="0">
              <a:latin typeface="Calibri"/>
              <a:ea typeface="Calibri"/>
              <a:cs typeface="B Nazanin" panose="00000400000000000000" pitchFamily="2" charset="-78"/>
            </a:endParaRPr>
          </a:p>
        </p:txBody>
      </p:sp>
      <p:pic>
        <p:nvPicPr>
          <p:cNvPr id="5" name="Picture 4"/>
          <p:cNvPicPr/>
          <p:nvPr/>
        </p:nvPicPr>
        <p:blipFill>
          <a:blip r:embed="rId2"/>
          <a:stretch>
            <a:fillRect/>
          </a:stretch>
        </p:blipFill>
        <p:spPr>
          <a:xfrm>
            <a:off x="4355976" y="4276776"/>
            <a:ext cx="1754371" cy="2245319"/>
          </a:xfrm>
          <a:prstGeom prst="rect">
            <a:avLst/>
          </a:prstGeom>
          <a:ln w="88900" cap="sq" cmpd="thickThin">
            <a:solidFill>
              <a:srgbClr val="000000"/>
            </a:solidFill>
            <a:prstDash val="solid"/>
            <a:miter lim="800000"/>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0118649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3140968"/>
            <a:ext cx="5690855" cy="1063509"/>
          </a:xfrm>
        </p:spPr>
        <p:txBody>
          <a:bodyPr/>
          <a:lstStyle/>
          <a:p>
            <a:pPr algn="ctr"/>
            <a:r>
              <a:rPr lang="fa-IR" b="1" dirty="0">
                <a:ln>
                  <a:solidFill>
                    <a:srgbClr val="FFC000"/>
                  </a:solidFill>
                </a:ln>
                <a:latin typeface="Arial" panose="020B0604020202020204" pitchFamily="34" charset="0"/>
                <a:cs typeface="B Titr" panose="00000700000000000000" pitchFamily="2" charset="-78"/>
              </a:rPr>
              <a:t>کاربرد های ربات</a:t>
            </a:r>
            <a:endParaRPr lang="en-US" dirty="0"/>
          </a:p>
        </p:txBody>
      </p:sp>
    </p:spTree>
    <p:extLst>
      <p:ext uri="{BB962C8B-B14F-4D97-AF65-F5344CB8AC3E}">
        <p14:creationId xmlns:p14="http://schemas.microsoft.com/office/powerpoint/2010/main" val="191566679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8520" y="1357703"/>
            <a:ext cx="3635896" cy="764801"/>
          </a:xfrm>
          <a:prstGeom prst="rect">
            <a:avLst/>
          </a:prstGeom>
        </p:spPr>
        <p:txBody>
          <a:bodyPr vert="horz" lIns="91440" tIns="45720" rIns="91440" bIns="45720" rtlCol="0" anchor="b">
            <a:noAutofit/>
          </a:bodyPr>
          <a:lst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a-IR"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کاربرد های ربات</a:t>
            </a:r>
            <a:endParaRPr lang="en-US" dirty="0">
              <a:ln w="1905">
                <a:solidFill>
                  <a:srgbClr val="FFC000"/>
                </a:solidFill>
              </a:ln>
            </a:endParaRPr>
          </a:p>
        </p:txBody>
      </p:sp>
      <p:sp>
        <p:nvSpPr>
          <p:cNvPr id="4" name="TextBox 3"/>
          <p:cNvSpPr txBox="1"/>
          <p:nvPr/>
        </p:nvSpPr>
        <p:spPr>
          <a:xfrm>
            <a:off x="4283968" y="404664"/>
            <a:ext cx="4392488" cy="6273512"/>
          </a:xfrm>
          <a:prstGeom prst="rect">
            <a:avLst/>
          </a:prstGeom>
          <a:noFill/>
        </p:spPr>
        <p:txBody>
          <a:bodyPr wrap="square" rtlCol="0">
            <a:spAutoFit/>
          </a:bodyPr>
          <a:lstStyle/>
          <a:p>
            <a:pPr marL="342900" lvl="0" indent="-342900" algn="r" rtl="1">
              <a:lnSpc>
                <a:spcPct val="115000"/>
              </a:lnSpc>
              <a:spcAft>
                <a:spcPts val="0"/>
              </a:spcAft>
              <a:buFont typeface="Wingdings" panose="05000000000000000000" pitchFamily="2" charset="2"/>
              <a:buChar char="§"/>
            </a:pPr>
            <a:r>
              <a:rPr lang="fa-IR" sz="2000" dirty="0">
                <a:latin typeface="Calibri"/>
                <a:ea typeface="Calibri"/>
                <a:cs typeface="B Nazanin"/>
              </a:rPr>
              <a:t>حرکت در محیط  و حمل برخی اجسام</a:t>
            </a:r>
          </a:p>
          <a:p>
            <a:pPr lvl="0" algn="r" rtl="1">
              <a:lnSpc>
                <a:spcPct val="115000"/>
              </a:lnSpc>
              <a:spcAft>
                <a:spcPts val="0"/>
              </a:spcAft>
            </a:pPr>
            <a:endParaRPr lang="en-US" sz="2000" dirty="0">
              <a:latin typeface="Calibri"/>
              <a:ea typeface="Calibri"/>
              <a:cs typeface="Arial"/>
            </a:endParaRPr>
          </a:p>
          <a:p>
            <a:pPr marL="342900" lvl="0" indent="-342900" algn="r" rtl="1">
              <a:lnSpc>
                <a:spcPct val="115000"/>
              </a:lnSpc>
              <a:spcAft>
                <a:spcPts val="0"/>
              </a:spcAft>
              <a:buFont typeface="Wingdings" panose="05000000000000000000" pitchFamily="2" charset="2"/>
              <a:buChar char="§"/>
            </a:pPr>
            <a:r>
              <a:rPr lang="fa-IR" sz="2000" dirty="0">
                <a:latin typeface="Calibri"/>
                <a:ea typeface="Calibri"/>
                <a:cs typeface="B Nazanin"/>
              </a:rPr>
              <a:t>جا به جایی اجسام:</a:t>
            </a:r>
          </a:p>
          <a:p>
            <a:pPr lvl="0" algn="r" rtl="1">
              <a:lnSpc>
                <a:spcPct val="115000"/>
              </a:lnSpc>
              <a:spcAft>
                <a:spcPts val="0"/>
              </a:spcAft>
            </a:pPr>
            <a:endParaRPr lang="en-US" sz="2000" dirty="0">
              <a:latin typeface="Calibri"/>
              <a:ea typeface="Calibri"/>
              <a:cs typeface="Arial"/>
            </a:endParaRPr>
          </a:p>
          <a:p>
            <a:pPr marL="742950" lvl="1" indent="-285750" algn="r" rtl="1">
              <a:lnSpc>
                <a:spcPct val="115000"/>
              </a:lnSpc>
              <a:spcAft>
                <a:spcPts val="0"/>
              </a:spcAft>
              <a:buFont typeface="Wingdings" panose="05000000000000000000" pitchFamily="2" charset="2"/>
              <a:buChar char="v"/>
            </a:pPr>
            <a:r>
              <a:rPr lang="fa-IR" sz="2000" dirty="0">
                <a:latin typeface="Calibri"/>
                <a:ea typeface="Calibri"/>
                <a:cs typeface="B Nazanin"/>
              </a:rPr>
              <a:t>توانایی انجام برخی بازی ها:</a:t>
            </a:r>
          </a:p>
          <a:p>
            <a:pPr lvl="1" algn="r" rtl="1">
              <a:lnSpc>
                <a:spcPct val="115000"/>
              </a:lnSpc>
              <a:spcAft>
                <a:spcPts val="0"/>
              </a:spcAft>
            </a:pPr>
            <a:endParaRPr lang="en-US" sz="2000" dirty="0">
              <a:latin typeface="Calibri"/>
              <a:ea typeface="Calibri"/>
              <a:cs typeface="Arial"/>
            </a:endParaRPr>
          </a:p>
          <a:p>
            <a:pPr marL="1200150" lvl="2" indent="-285750" algn="r" rtl="1">
              <a:lnSpc>
                <a:spcPct val="115000"/>
              </a:lnSpc>
              <a:spcAft>
                <a:spcPts val="0"/>
              </a:spcAft>
              <a:buFont typeface="Arial" panose="020B0604020202020204" pitchFamily="34" charset="0"/>
              <a:buChar char="•"/>
            </a:pPr>
            <a:r>
              <a:rPr lang="fa-IR" sz="2000" dirty="0">
                <a:latin typeface="Calibri"/>
                <a:ea typeface="Calibri"/>
                <a:cs typeface="B Nazanin"/>
              </a:rPr>
              <a:t>شطرنج</a:t>
            </a:r>
            <a:endParaRPr lang="en-US" sz="2000" dirty="0">
              <a:latin typeface="Calibri"/>
              <a:ea typeface="Calibri"/>
              <a:cs typeface="Arial"/>
            </a:endParaRPr>
          </a:p>
          <a:p>
            <a:pPr marL="1200150" lvl="2" indent="-285750" algn="r" rtl="1">
              <a:lnSpc>
                <a:spcPct val="115000"/>
              </a:lnSpc>
              <a:spcAft>
                <a:spcPts val="0"/>
              </a:spcAft>
              <a:buFont typeface="Arial" panose="020B0604020202020204" pitchFamily="34" charset="0"/>
              <a:buChar char="•"/>
            </a:pPr>
            <a:r>
              <a:rPr lang="fa-IR" sz="2000" dirty="0">
                <a:latin typeface="Calibri"/>
                <a:ea typeface="Calibri"/>
                <a:cs typeface="B Nazanin"/>
              </a:rPr>
              <a:t>تخته نرد</a:t>
            </a:r>
            <a:endParaRPr lang="en-US" sz="2000" dirty="0">
              <a:latin typeface="Calibri"/>
              <a:ea typeface="Calibri"/>
              <a:cs typeface="Arial"/>
            </a:endParaRPr>
          </a:p>
          <a:p>
            <a:pPr marL="742950" lvl="1" indent="-285750" algn="r" rtl="1">
              <a:lnSpc>
                <a:spcPct val="115000"/>
              </a:lnSpc>
              <a:spcAft>
                <a:spcPts val="0"/>
              </a:spcAft>
              <a:buFont typeface="Wingdings" panose="05000000000000000000" pitchFamily="2" charset="2"/>
              <a:buChar char="v"/>
            </a:pPr>
            <a:r>
              <a:rPr lang="fa-IR" sz="2000" dirty="0">
                <a:latin typeface="Calibri"/>
                <a:ea typeface="Calibri"/>
                <a:cs typeface="B Nazanin"/>
              </a:rPr>
              <a:t>توانایی انجام نظافت در خانه:</a:t>
            </a:r>
          </a:p>
          <a:p>
            <a:pPr lvl="1" algn="r" rtl="1">
              <a:lnSpc>
                <a:spcPct val="115000"/>
              </a:lnSpc>
              <a:spcAft>
                <a:spcPts val="0"/>
              </a:spcAft>
            </a:pPr>
            <a:endParaRPr lang="en-US" sz="2000" dirty="0">
              <a:latin typeface="Calibri"/>
              <a:ea typeface="Calibri"/>
              <a:cs typeface="Arial"/>
            </a:endParaRPr>
          </a:p>
          <a:p>
            <a:pPr marL="1200150" lvl="2" indent="-285750" algn="r" rtl="1">
              <a:lnSpc>
                <a:spcPct val="115000"/>
              </a:lnSpc>
              <a:spcAft>
                <a:spcPts val="0"/>
              </a:spcAft>
              <a:buFont typeface="Arial" panose="020B0604020202020204" pitchFamily="34" charset="0"/>
              <a:buChar char="•"/>
            </a:pPr>
            <a:r>
              <a:rPr lang="fa-IR" sz="2000" dirty="0">
                <a:latin typeface="Calibri"/>
                <a:ea typeface="Calibri"/>
                <a:cs typeface="B Nazanin"/>
              </a:rPr>
              <a:t>برداشتن زباله های روی زمین و انتقال آن به سطل زباله</a:t>
            </a:r>
          </a:p>
          <a:p>
            <a:pPr lvl="2" algn="r" rtl="1">
              <a:lnSpc>
                <a:spcPct val="115000"/>
              </a:lnSpc>
              <a:spcAft>
                <a:spcPts val="0"/>
              </a:spcAft>
            </a:pPr>
            <a:endParaRPr lang="en-US" sz="2000" dirty="0">
              <a:latin typeface="Calibri"/>
              <a:ea typeface="Calibri"/>
              <a:cs typeface="Arial"/>
            </a:endParaRPr>
          </a:p>
          <a:p>
            <a:pPr marL="342900" lvl="0" indent="-342900" algn="just" rtl="1">
              <a:lnSpc>
                <a:spcPct val="115000"/>
              </a:lnSpc>
              <a:spcAft>
                <a:spcPts val="1000"/>
              </a:spcAft>
              <a:buFont typeface="Wingdings" panose="05000000000000000000" pitchFamily="2" charset="2"/>
              <a:buChar char="§"/>
            </a:pPr>
            <a:r>
              <a:rPr lang="fa-IR" sz="2000" dirty="0">
                <a:latin typeface="Calibri"/>
                <a:ea typeface="Calibri"/>
                <a:cs typeface="B Nazanin"/>
              </a:rPr>
              <a:t>توانایی تشخیص اجسام رنگی با استفاده از دوربین</a:t>
            </a:r>
          </a:p>
          <a:p>
            <a:pPr lvl="0" algn="just" rtl="1">
              <a:lnSpc>
                <a:spcPct val="115000"/>
              </a:lnSpc>
              <a:spcAft>
                <a:spcPts val="1000"/>
              </a:spcAft>
            </a:pPr>
            <a:endParaRPr lang="en-US" sz="2000" dirty="0">
              <a:latin typeface="Calibri"/>
              <a:ea typeface="Calibri"/>
              <a:cs typeface="Arial"/>
            </a:endParaRPr>
          </a:p>
          <a:p>
            <a:pPr marL="285750" indent="-285750" algn="just" rtl="1">
              <a:buFont typeface="Wingdings" panose="05000000000000000000" pitchFamily="2" charset="2"/>
              <a:buChar char="§"/>
            </a:pPr>
            <a:r>
              <a:rPr lang="fa-IR" sz="2000" dirty="0">
                <a:latin typeface="Calibri"/>
                <a:ea typeface="Calibri"/>
                <a:cs typeface="B Nazanin"/>
              </a:rPr>
              <a:t>توانایی فیلم برداری از یک رخداد</a:t>
            </a:r>
            <a:r>
              <a:rPr lang="fa-IR" sz="2000" dirty="0">
                <a:latin typeface="Arial"/>
                <a:ea typeface="Calibri"/>
                <a:cs typeface="B Nazanin"/>
              </a:rPr>
              <a:t> و دنبال کردن آن </a:t>
            </a:r>
            <a:r>
              <a:rPr lang="fa-IR" sz="2000" dirty="0">
                <a:latin typeface="Calibri"/>
                <a:ea typeface="Calibri"/>
                <a:cs typeface="B Nazanin"/>
              </a:rPr>
              <a:t>با استفاده از صفحه موبایل و دوربین</a:t>
            </a:r>
            <a:endParaRPr lang="en-US" sz="2000" dirty="0"/>
          </a:p>
        </p:txBody>
      </p:sp>
    </p:spTree>
    <p:extLst>
      <p:ext uri="{BB962C8B-B14F-4D97-AF65-F5344CB8AC3E}">
        <p14:creationId xmlns:p14="http://schemas.microsoft.com/office/powerpoint/2010/main" val="6281201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4584" y="3068960"/>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sz="3600" b="1" dirty="0">
                <a:ln>
                  <a:solidFill>
                    <a:srgbClr val="FFC000"/>
                  </a:solidFill>
                </a:ln>
                <a:latin typeface="Arial" panose="020B0604020202020204" pitchFamily="34" charset="0"/>
                <a:cs typeface="B Titr" panose="00000700000000000000" pitchFamily="2" charset="-78"/>
              </a:rPr>
              <a:t>پارامتر های </a:t>
            </a:r>
            <a:r>
              <a:rPr lang="en-US" sz="3600" b="1" dirty="0">
                <a:ln>
                  <a:solidFill>
                    <a:srgbClr val="FFC000"/>
                  </a:solidFill>
                </a:ln>
                <a:latin typeface="Arial" panose="020B0604020202020204" pitchFamily="34" charset="0"/>
                <a:cs typeface="B Titr" panose="00000700000000000000" pitchFamily="2" charset="-78"/>
              </a:rPr>
              <a:t>D-H</a:t>
            </a:r>
            <a:r>
              <a:rPr lang="fa-IR" sz="3600" b="1" dirty="0">
                <a:ln>
                  <a:solidFill>
                    <a:srgbClr val="FFC000"/>
                  </a:solidFill>
                </a:ln>
                <a:latin typeface="Arial" panose="020B0604020202020204" pitchFamily="34" charset="0"/>
                <a:cs typeface="B Titr" panose="00000700000000000000" pitchFamily="2" charset="-78"/>
              </a:rPr>
              <a:t> و حل سینماتیک مستقیم</a:t>
            </a:r>
            <a:endParaRPr lang="en-US" sz="3600" dirty="0"/>
          </a:p>
        </p:txBody>
      </p:sp>
    </p:spTree>
    <p:extLst>
      <p:ext uri="{BB962C8B-B14F-4D97-AF65-F5344CB8AC3E}">
        <p14:creationId xmlns:p14="http://schemas.microsoft.com/office/powerpoint/2010/main" val="37823604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8520" y="1268760"/>
            <a:ext cx="3635896" cy="1141776"/>
          </a:xfrm>
          <a:prstGeom prst="rect">
            <a:avLst/>
          </a:prstGeom>
        </p:spPr>
        <p:txBody>
          <a:bodyPr vert="horz" lIns="91440" tIns="45720" rIns="91440" bIns="45720" rtlCol="0" anchor="b">
            <a:noAutofit/>
          </a:bodyPr>
          <a:lst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sz="32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پارامتر های </a:t>
            </a:r>
            <a:r>
              <a:rPr lang="en-US" sz="32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D-H</a:t>
            </a:r>
            <a:r>
              <a:rPr lang="fa-IR" sz="32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 و حل سینماتیک مستقیم</a:t>
            </a:r>
            <a:endParaRPr lang="en-US" sz="3200" dirty="0">
              <a:ln w="1905">
                <a:solidFill>
                  <a:srgbClr val="FFC000"/>
                </a:solidFill>
              </a:ln>
            </a:endParaRPr>
          </a:p>
        </p:txBody>
      </p:sp>
      <p:sp>
        <p:nvSpPr>
          <p:cNvPr id="4" name="TextBox 3"/>
          <p:cNvSpPr txBox="1"/>
          <p:nvPr/>
        </p:nvSpPr>
        <p:spPr>
          <a:xfrm>
            <a:off x="4427984" y="428327"/>
            <a:ext cx="4104456" cy="384721"/>
          </a:xfrm>
          <a:prstGeom prst="rect">
            <a:avLst/>
          </a:prstGeom>
          <a:noFill/>
        </p:spPr>
        <p:txBody>
          <a:bodyPr wrap="square" rtlCol="0">
            <a:spAutoFit/>
          </a:bodyPr>
          <a:lstStyle/>
          <a:p>
            <a:pPr marL="285750" indent="-285750" algn="r" rtl="1">
              <a:buFont typeface="Wingdings" panose="05000000000000000000" pitchFamily="2" charset="2"/>
              <a:buChar char="q"/>
            </a:pPr>
            <a:r>
              <a:rPr lang="fa-IR" sz="1900" dirty="0">
                <a:cs typeface="B Nazanin" panose="00000400000000000000" pitchFamily="2" charset="-78"/>
              </a:rPr>
              <a:t>با فرض ساختار محور های ربات به صورت زیر:</a:t>
            </a:r>
            <a:endParaRPr lang="en-US" sz="1900" dirty="0">
              <a:cs typeface="B Nazanin" panose="00000400000000000000" pitchFamily="2" charset="-78"/>
            </a:endParaRPr>
          </a:p>
        </p:txBody>
      </p:sp>
      <p:pic>
        <p:nvPicPr>
          <p:cNvPr id="5" name="Picture 4"/>
          <p:cNvPicPr/>
          <p:nvPr/>
        </p:nvPicPr>
        <p:blipFill>
          <a:blip r:embed="rId2"/>
          <a:stretch>
            <a:fillRect/>
          </a:stretch>
        </p:blipFill>
        <p:spPr>
          <a:xfrm>
            <a:off x="4341982" y="892111"/>
            <a:ext cx="3974433" cy="34009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4139953" y="4459594"/>
            <a:ext cx="4340486" cy="369332"/>
          </a:xfrm>
          <a:prstGeom prst="rect">
            <a:avLst/>
          </a:prstGeom>
          <a:noFill/>
        </p:spPr>
        <p:txBody>
          <a:bodyPr wrap="square" rtlCol="0">
            <a:spAutoFit/>
          </a:bodyPr>
          <a:lstStyle/>
          <a:p>
            <a:pPr marL="285750" indent="-285750" algn="r" rtl="1">
              <a:buFont typeface="Wingdings" panose="05000000000000000000" pitchFamily="2" charset="2"/>
              <a:buChar char="q"/>
            </a:pPr>
            <a:r>
              <a:rPr lang="fa-IR" dirty="0">
                <a:cs typeface="B Nazanin" panose="00000400000000000000" pitchFamily="2" charset="-78"/>
              </a:rPr>
              <a:t>جدول پارامتر های </a:t>
            </a:r>
            <a:r>
              <a:rPr lang="en-US" dirty="0">
                <a:cs typeface="B Nazanin" panose="00000400000000000000" pitchFamily="2" charset="-78"/>
              </a:rPr>
              <a:t>D-H </a:t>
            </a:r>
            <a:r>
              <a:rPr lang="fa-IR" dirty="0">
                <a:cs typeface="B Nazanin" panose="00000400000000000000" pitchFamily="2" charset="-78"/>
              </a:rPr>
              <a:t>:</a:t>
            </a:r>
            <a:endParaRPr lang="en-US" dirty="0">
              <a:cs typeface="B Nazanin" panose="00000400000000000000" pitchFamily="2" charset="-78"/>
            </a:endParaRPr>
          </a:p>
        </p:txBody>
      </p:sp>
      <p:pic>
        <p:nvPicPr>
          <p:cNvPr id="7" name="Picture 6"/>
          <p:cNvPicPr/>
          <p:nvPr/>
        </p:nvPicPr>
        <p:blipFill>
          <a:blip r:embed="rId3"/>
          <a:stretch>
            <a:fillRect/>
          </a:stretch>
        </p:blipFill>
        <p:spPr>
          <a:xfrm>
            <a:off x="3449627" y="4907989"/>
            <a:ext cx="4953063" cy="1521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194184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4584" y="3068960"/>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b="1" dirty="0">
                <a:ln>
                  <a:solidFill>
                    <a:srgbClr val="FFC000"/>
                  </a:solidFill>
                </a:ln>
                <a:latin typeface="Arial" panose="020B0604020202020204" pitchFamily="34" charset="0"/>
                <a:cs typeface="B Titr" panose="00000700000000000000" pitchFamily="2" charset="-78"/>
              </a:rPr>
              <a:t>حل سینماتیک معکوس</a:t>
            </a:r>
            <a:endParaRPr lang="en-US" dirty="0"/>
          </a:p>
        </p:txBody>
      </p:sp>
    </p:spTree>
    <p:extLst>
      <p:ext uri="{BB962C8B-B14F-4D97-AF65-F5344CB8AC3E}">
        <p14:creationId xmlns:p14="http://schemas.microsoft.com/office/powerpoint/2010/main" val="229042628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21668" y="1124744"/>
            <a:ext cx="4680520" cy="781736"/>
          </a:xfrm>
          <a:prstGeom prst="rect">
            <a:avLst/>
          </a:prstGeom>
        </p:spPr>
        <p:txBody>
          <a:bodyPr vert="horz" lIns="91440" tIns="45720" rIns="91440" bIns="45720" rtlCol="0" anchor="b">
            <a:noAutofit/>
          </a:bodyPr>
          <a:lst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حل سینماتیک معکوس</a:t>
            </a:r>
            <a:endParaRPr lang="en-US" sz="3500" dirty="0">
              <a:ln w="1905">
                <a:solidFill>
                  <a:srgbClr val="FFC000"/>
                </a:solidFill>
              </a:ln>
            </a:endParaRPr>
          </a:p>
        </p:txBody>
      </p:sp>
      <p:sp>
        <p:nvSpPr>
          <p:cNvPr id="5" name="TextBox 4"/>
          <p:cNvSpPr txBox="1"/>
          <p:nvPr/>
        </p:nvSpPr>
        <p:spPr>
          <a:xfrm>
            <a:off x="4427984" y="260648"/>
            <a:ext cx="4176464" cy="3132652"/>
          </a:xfrm>
          <a:prstGeom prst="rect">
            <a:avLst/>
          </a:prstGeom>
          <a:noFill/>
        </p:spPr>
        <p:txBody>
          <a:bodyPr wrap="square" rtlCol="0">
            <a:spAutoFit/>
          </a:bodyPr>
          <a:lstStyle/>
          <a:p>
            <a:pPr marL="285750" indent="-285750" algn="just" rtl="1">
              <a:lnSpc>
                <a:spcPct val="115000"/>
              </a:lnSpc>
              <a:spcAft>
                <a:spcPts val="1000"/>
              </a:spcAft>
              <a:buFont typeface="Wingdings" panose="05000000000000000000" pitchFamily="2" charset="2"/>
              <a:buChar char="ü"/>
            </a:pPr>
            <a:r>
              <a:rPr lang="fa-IR" dirty="0">
                <a:latin typeface="Arial"/>
                <a:ea typeface="Calibri"/>
                <a:cs typeface="B Nazanin"/>
              </a:rPr>
              <a:t>حل سینماتیک معکوس، مساله را از فضای کاری به فضای مفصلی میبرد و وضعیت متغیر های مفصلی را تعیین کند.</a:t>
            </a:r>
            <a:endParaRPr lang="en-US" sz="1400" dirty="0">
              <a:latin typeface="Calibri"/>
              <a:ea typeface="Calibri"/>
              <a:cs typeface="Arial"/>
            </a:endParaRPr>
          </a:p>
          <a:p>
            <a:pPr marL="285750" indent="-285750" algn="just" rtl="1">
              <a:lnSpc>
                <a:spcPct val="115000"/>
              </a:lnSpc>
              <a:spcAft>
                <a:spcPts val="1000"/>
              </a:spcAft>
              <a:buFont typeface="Wingdings" panose="05000000000000000000" pitchFamily="2" charset="2"/>
              <a:buChar char="ü"/>
            </a:pPr>
            <a:r>
              <a:rPr lang="fa-IR" dirty="0">
                <a:latin typeface="Calibri"/>
                <a:ea typeface="Calibri"/>
                <a:cs typeface="B Nazanin"/>
              </a:rPr>
              <a:t>تنها در صورتی میتوان از وجود پاسخ برای معادلات سینماتیک معکوس اطمینان حاصل کرد که موقعیت      مربوط به مجری نهایی </a:t>
            </a:r>
            <a:r>
              <a:rPr lang="en-US" dirty="0">
                <a:latin typeface="Calibri"/>
                <a:ea typeface="Calibri"/>
                <a:cs typeface="B Nazanin"/>
              </a:rPr>
              <a:t>(End Effector)</a:t>
            </a:r>
            <a:r>
              <a:rPr lang="fa-IR" dirty="0">
                <a:latin typeface="Calibri"/>
                <a:ea typeface="Calibri"/>
                <a:cs typeface="B Nazanin"/>
              </a:rPr>
              <a:t> و چرخش های آن در محدوده کاری داده شوند.</a:t>
            </a:r>
            <a:endParaRPr lang="en-US" sz="1400" dirty="0">
              <a:latin typeface="Calibri"/>
              <a:ea typeface="Calibri"/>
              <a:cs typeface="Arial"/>
            </a:endParaRPr>
          </a:p>
          <a:p>
            <a:pPr marL="285750" indent="-285750" algn="just" rtl="1">
              <a:buFont typeface="Wingdings" panose="05000000000000000000" pitchFamily="2" charset="2"/>
              <a:buChar char="v"/>
            </a:pPr>
            <a:r>
              <a:rPr lang="fa-IR" dirty="0">
                <a:latin typeface="Calibri"/>
                <a:ea typeface="Calibri"/>
                <a:cs typeface="B Nazanin"/>
              </a:rPr>
              <a:t>تصویر زیر محدوده مفاصل و ساختار سینماتیک</a:t>
            </a:r>
            <a:r>
              <a:rPr lang="en-US" dirty="0" err="1">
                <a:latin typeface="Calibri"/>
                <a:ea typeface="Calibri"/>
                <a:cs typeface="B Nazanin"/>
              </a:rPr>
              <a:t>YouBot</a:t>
            </a:r>
            <a:r>
              <a:rPr lang="en-US" dirty="0">
                <a:latin typeface="Calibri"/>
                <a:ea typeface="Calibri"/>
                <a:cs typeface="B Nazanin"/>
              </a:rPr>
              <a:t> </a:t>
            </a:r>
            <a:r>
              <a:rPr lang="fa-IR" dirty="0">
                <a:latin typeface="Calibri"/>
                <a:ea typeface="Calibri"/>
                <a:cs typeface="B Nazanin"/>
              </a:rPr>
              <a:t> را نمایش می</a:t>
            </a:r>
            <a:r>
              <a:rPr lang="en-US" dirty="0">
                <a:latin typeface="Calibri"/>
                <a:ea typeface="Calibri"/>
                <a:cs typeface="B Nazanin"/>
              </a:rPr>
              <a:t> </a:t>
            </a:r>
            <a:r>
              <a:rPr lang="fa-IR" dirty="0">
                <a:latin typeface="Calibri"/>
                <a:ea typeface="Calibri"/>
                <a:cs typeface="B Nazanin"/>
              </a:rPr>
              <a:t>دهد:</a:t>
            </a:r>
            <a:endParaRPr lang="en-US" dirty="0"/>
          </a:p>
        </p:txBody>
      </p:sp>
      <p:pic>
        <p:nvPicPr>
          <p:cNvPr id="6" name="Picture 5"/>
          <p:cNvPicPr/>
          <p:nvPr/>
        </p:nvPicPr>
        <p:blipFill>
          <a:blip r:embed="rId2"/>
          <a:stretch>
            <a:fillRect/>
          </a:stretch>
        </p:blipFill>
        <p:spPr>
          <a:xfrm>
            <a:off x="3670832" y="3454645"/>
            <a:ext cx="4905636" cy="31326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36550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21668" y="1124744"/>
            <a:ext cx="4680520" cy="781736"/>
          </a:xfrm>
          <a:prstGeom prst="rect">
            <a:avLst/>
          </a:prstGeom>
        </p:spPr>
        <p:txBody>
          <a:bodyPr vert="horz" lIns="91440" tIns="45720" rIns="91440" bIns="45720" rtlCol="0" anchor="b">
            <a:noAutofit/>
          </a:bodyPr>
          <a:lst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حل سینماتیک معکوس</a:t>
            </a:r>
            <a:endParaRPr lang="en-US" sz="3500" dirty="0">
              <a:ln w="1905">
                <a:solidFill>
                  <a:srgbClr val="FFC000"/>
                </a:solidFill>
              </a:ln>
            </a:endParaRPr>
          </a:p>
        </p:txBody>
      </p:sp>
      <p:sp>
        <p:nvSpPr>
          <p:cNvPr id="4" name="TextBox 3"/>
          <p:cNvSpPr txBox="1"/>
          <p:nvPr/>
        </p:nvSpPr>
        <p:spPr>
          <a:xfrm>
            <a:off x="4058852" y="437960"/>
            <a:ext cx="4940550" cy="830997"/>
          </a:xfrm>
          <a:prstGeom prst="rect">
            <a:avLst/>
          </a:prstGeom>
          <a:noFill/>
        </p:spPr>
        <p:txBody>
          <a:bodyPr wrap="square" rtlCol="0">
            <a:spAutoFit/>
          </a:bodyPr>
          <a:lstStyle/>
          <a:p>
            <a:pPr algn="just" rtl="1"/>
            <a:r>
              <a:rPr lang="fa-IR" sz="2400" dirty="0">
                <a:solidFill>
                  <a:srgbClr val="FFC000"/>
                </a:solidFill>
                <a:latin typeface="Calibri"/>
                <a:cs typeface="B Titr" panose="00000700000000000000" pitchFamily="2" charset="-78"/>
              </a:rPr>
              <a:t>معادلات زیر به حل سینماتیک معکوس ربات می پردازند:</a:t>
            </a:r>
            <a:endParaRPr lang="en-US" sz="2400" dirty="0">
              <a:solidFill>
                <a:srgbClr val="FFC000"/>
              </a:solidFill>
              <a:latin typeface="Calibri"/>
              <a:cs typeface="B Titr" panose="00000700000000000000" pitchFamily="2" charset="-78"/>
            </a:endParaRPr>
          </a:p>
        </p:txBody>
      </p:sp>
      <mc:AlternateContent xmlns:mc="http://schemas.openxmlformats.org/markup-compatibility/2006">
        <mc:Choice xmlns:a14="http://schemas.microsoft.com/office/drawing/2010/main" Requires="a14">
          <p:sp>
            <p:nvSpPr>
              <p:cNvPr id="5" name="Rectangle 4"/>
              <p:cNvSpPr/>
              <p:nvPr/>
            </p:nvSpPr>
            <p:spPr>
              <a:xfrm>
                <a:off x="3609659" y="1413170"/>
                <a:ext cx="2644762" cy="553228"/>
              </a:xfrm>
              <a:prstGeom prst="rect">
                <a:avLst/>
              </a:prstGeom>
            </p:spPr>
            <p:txBody>
              <a:bodyPr wrap="none">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𝐸</m:t>
                          </m:r>
                        </m:sub>
                        <m:sup>
                          <m:r>
                            <a:rPr lang="en-US" i="1">
                              <a:effectLst/>
                              <a:latin typeface="Cambria Math"/>
                              <a:ea typeface="Calibri"/>
                              <a:cs typeface="Arial"/>
                            </a:rPr>
                            <m:t>0</m:t>
                          </m:r>
                        </m:sup>
                      </m:sSub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1</m:t>
                          </m:r>
                        </m:sub>
                        <m:sup>
                          <m:r>
                            <a:rPr lang="en-US" i="1">
                              <a:effectLst/>
                              <a:latin typeface="Cambria Math"/>
                              <a:ea typeface="Calibri"/>
                              <a:cs typeface="Arial"/>
                            </a:rPr>
                            <m:t>0</m:t>
                          </m:r>
                        </m:sup>
                      </m:sSub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2</m:t>
                          </m:r>
                        </m:sub>
                        <m:sup>
                          <m:r>
                            <a:rPr lang="en-US" i="1">
                              <a:effectLst/>
                              <a:latin typeface="Cambria Math"/>
                              <a:ea typeface="Calibri"/>
                              <a:cs typeface="Arial"/>
                            </a:rPr>
                            <m:t>1</m:t>
                          </m:r>
                        </m:sup>
                      </m:sSub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3</m:t>
                          </m:r>
                        </m:sub>
                        <m:sup>
                          <m:r>
                            <a:rPr lang="en-US" i="1">
                              <a:effectLst/>
                              <a:latin typeface="Cambria Math"/>
                              <a:ea typeface="Calibri"/>
                              <a:cs typeface="Arial"/>
                            </a:rPr>
                            <m:t>2</m:t>
                          </m:r>
                        </m:sup>
                      </m:sSub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4</m:t>
                          </m:r>
                        </m:sub>
                        <m:sup>
                          <m:r>
                            <a:rPr lang="en-US" i="1">
                              <a:effectLst/>
                              <a:latin typeface="Cambria Math"/>
                              <a:ea typeface="Calibri"/>
                              <a:cs typeface="Arial"/>
                            </a:rPr>
                            <m:t>3</m:t>
                          </m:r>
                        </m:sup>
                      </m:sSub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5</m:t>
                          </m:r>
                        </m:sub>
                        <m:sup>
                          <m:r>
                            <a:rPr lang="en-US" i="1">
                              <a:effectLst/>
                              <a:latin typeface="Cambria Math"/>
                              <a:ea typeface="Calibri"/>
                              <a:cs typeface="Arial"/>
                            </a:rPr>
                            <m:t>4</m:t>
                          </m:r>
                        </m:sup>
                      </m:sSub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𝐸</m:t>
                          </m:r>
                        </m:sub>
                        <m:sup>
                          <m:r>
                            <a:rPr lang="en-US" i="1">
                              <a:effectLst/>
                              <a:latin typeface="Cambria Math"/>
                              <a:ea typeface="Calibri"/>
                              <a:cs typeface="Arial"/>
                            </a:rPr>
                            <m:t>5</m:t>
                          </m:r>
                        </m:sup>
                      </m:sSubSup>
                    </m:oMath>
                  </m:oMathPara>
                </a14:m>
                <a:endParaRPr lang="en-US" dirty="0">
                  <a:effectLst/>
                  <a:latin typeface="Calibri"/>
                  <a:ea typeface="Calibri"/>
                  <a:cs typeface="Arial"/>
                </a:endParaRPr>
              </a:p>
            </p:txBody>
          </p:sp>
        </mc:Choice>
        <mc:Fallback>
          <p:sp>
            <p:nvSpPr>
              <p:cNvPr id="5" name="Rectangle 4"/>
              <p:cNvSpPr>
                <a:spLocks noRot="1" noChangeAspect="1" noMove="1" noResize="1" noEditPoints="1" noAdjustHandles="1" noChangeArrowheads="1" noChangeShapeType="1" noTextEdit="1"/>
              </p:cNvSpPr>
              <p:nvPr/>
            </p:nvSpPr>
            <p:spPr>
              <a:xfrm>
                <a:off x="3609659" y="1413170"/>
                <a:ext cx="2644762" cy="553228"/>
              </a:xfrm>
              <a:prstGeom prst="rect">
                <a:avLst/>
              </a:prstGeom>
              <a:blipFill>
                <a:blip r:embed="rId2"/>
                <a:stretch>
                  <a:fillRect r="-387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439932" y="2075007"/>
                <a:ext cx="2984215" cy="553228"/>
              </a:xfrm>
              <a:prstGeom prst="rect">
                <a:avLst/>
              </a:prstGeom>
            </p:spPr>
            <p:txBody>
              <a:bodyPr wrap="none">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Calibri"/>
                              <a:cs typeface="Arial"/>
                            </a:rPr>
                          </m:ctrlPr>
                        </m:sSupPr>
                        <m:e>
                          <m:d>
                            <m:dPr>
                              <m:begChr m:val="["/>
                              <m:endChr m:val="]"/>
                              <m:ctrlPr>
                                <a:rPr lang="en-US" i="1">
                                  <a:effectLst/>
                                  <a:latin typeface="Cambria Math" panose="02040503050406030204" pitchFamily="18" charset="0"/>
                                  <a:ea typeface="Calibri"/>
                                  <a:cs typeface="Arial"/>
                                </a:rPr>
                              </m:ctrlPr>
                            </m:dPr>
                            <m:e>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1</m:t>
                                  </m:r>
                                </m:sub>
                                <m:sup>
                                  <m:r>
                                    <a:rPr lang="en-US" i="1">
                                      <a:effectLst/>
                                      <a:latin typeface="Cambria Math"/>
                                      <a:ea typeface="Calibri"/>
                                      <a:cs typeface="Arial"/>
                                    </a:rPr>
                                    <m:t>0</m:t>
                                  </m:r>
                                </m:sup>
                              </m:sSubSup>
                            </m:e>
                          </m:d>
                        </m:e>
                        <m:sup>
                          <m:r>
                            <a:rPr lang="en-US" i="1">
                              <a:effectLst/>
                              <a:latin typeface="Cambria Math"/>
                              <a:ea typeface="Calibri"/>
                              <a:cs typeface="Arial"/>
                            </a:rPr>
                            <m:t>−</m:t>
                          </m:r>
                          <m:r>
                            <a:rPr lang="en-US" i="1">
                              <a:effectLst/>
                              <a:latin typeface="Cambria Math"/>
                              <a:ea typeface="Calibri"/>
                              <a:cs typeface="Arial"/>
                            </a:rPr>
                            <m:t>1</m:t>
                          </m:r>
                        </m:sup>
                      </m:s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𝐸</m:t>
                          </m:r>
                        </m:sub>
                        <m:sup>
                          <m:r>
                            <a:rPr lang="en-US" i="1">
                              <a:effectLst/>
                              <a:latin typeface="Cambria Math"/>
                              <a:ea typeface="Calibri"/>
                              <a:cs typeface="Arial"/>
                            </a:rPr>
                            <m:t>0</m:t>
                          </m:r>
                        </m:sup>
                      </m:sSubSup>
                      <m:r>
                        <a:rPr lang="en-US" i="1">
                          <a:effectLst/>
                          <a:latin typeface="Cambria Math"/>
                          <a:ea typeface="Calibri"/>
                          <a:cs typeface="Arial"/>
                        </a:rPr>
                        <m:t>=</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2</m:t>
                          </m:r>
                        </m:sub>
                        <m:sup>
                          <m:r>
                            <a:rPr lang="en-US" i="1">
                              <a:effectLst/>
                              <a:latin typeface="Cambria Math"/>
                              <a:ea typeface="Calibri"/>
                              <a:cs typeface="Arial"/>
                            </a:rPr>
                            <m:t>1</m:t>
                          </m:r>
                        </m:sup>
                      </m:sSub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3</m:t>
                          </m:r>
                        </m:sub>
                        <m:sup>
                          <m:r>
                            <a:rPr lang="en-US" i="1">
                              <a:effectLst/>
                              <a:latin typeface="Cambria Math"/>
                              <a:ea typeface="Calibri"/>
                              <a:cs typeface="Arial"/>
                            </a:rPr>
                            <m:t>2</m:t>
                          </m:r>
                        </m:sup>
                      </m:sSub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4</m:t>
                          </m:r>
                        </m:sub>
                        <m:sup>
                          <m:r>
                            <a:rPr lang="en-US" i="1">
                              <a:effectLst/>
                              <a:latin typeface="Cambria Math"/>
                              <a:ea typeface="Calibri"/>
                              <a:cs typeface="Arial"/>
                            </a:rPr>
                            <m:t>3</m:t>
                          </m:r>
                        </m:sup>
                      </m:sSub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5</m:t>
                          </m:r>
                        </m:sub>
                        <m:sup>
                          <m:r>
                            <a:rPr lang="en-US" i="1">
                              <a:effectLst/>
                              <a:latin typeface="Cambria Math"/>
                              <a:ea typeface="Calibri"/>
                              <a:cs typeface="Arial"/>
                            </a:rPr>
                            <m:t>4</m:t>
                          </m:r>
                        </m:sup>
                      </m:sSubSup>
                      <m:r>
                        <a:rPr lang="en-US" i="1">
                          <a:effectLst/>
                          <a:latin typeface="Cambria Math"/>
                          <a:ea typeface="Calibri"/>
                          <a:cs typeface="Arial"/>
                        </a:rPr>
                        <m:t>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𝐸</m:t>
                          </m:r>
                        </m:sub>
                        <m:sup>
                          <m:r>
                            <a:rPr lang="en-US" i="1">
                              <a:effectLst/>
                              <a:latin typeface="Cambria Math"/>
                              <a:ea typeface="Calibri"/>
                              <a:cs typeface="Arial"/>
                            </a:rPr>
                            <m:t>5</m:t>
                          </m:r>
                        </m:sup>
                      </m:sSubSup>
                    </m:oMath>
                  </m:oMathPara>
                </a14:m>
                <a:endParaRPr lang="en-US" dirty="0">
                  <a:effectLst/>
                  <a:latin typeface="Calibri"/>
                  <a:ea typeface="Calibri"/>
                  <a:cs typeface="Arial"/>
                </a:endParaRPr>
              </a:p>
            </p:txBody>
          </p:sp>
        </mc:Choice>
        <mc:Fallback>
          <p:sp>
            <p:nvSpPr>
              <p:cNvPr id="6" name="Rectangle 5"/>
              <p:cNvSpPr>
                <a:spLocks noRot="1" noChangeAspect="1" noMove="1" noResize="1" noEditPoints="1" noAdjustHandles="1" noChangeArrowheads="1" noChangeShapeType="1" noTextEdit="1"/>
              </p:cNvSpPr>
              <p:nvPr/>
            </p:nvSpPr>
            <p:spPr>
              <a:xfrm>
                <a:off x="3439932" y="2075007"/>
                <a:ext cx="2984215" cy="553228"/>
              </a:xfrm>
              <a:prstGeom prst="rect">
                <a:avLst/>
              </a:prstGeom>
              <a:blipFill>
                <a:blip r:embed="rId3"/>
                <a:stretch>
                  <a:fillRect r="-397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3245487" y="2642224"/>
                <a:ext cx="3373103" cy="1394100"/>
              </a:xfrm>
              <a:prstGeom prst="rect">
                <a:avLst/>
              </a:prstGeom>
            </p:spPr>
            <p:txBody>
              <a:bodyPr wrap="none">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Calibri"/>
                              <a:cs typeface="Arial"/>
                            </a:rPr>
                          </m:ctrlPr>
                        </m:sSupPr>
                        <m:e>
                          <m:d>
                            <m:dPr>
                              <m:begChr m:val="["/>
                              <m:endChr m:val="]"/>
                              <m:ctrlPr>
                                <a:rPr lang="en-US" i="1">
                                  <a:effectLst/>
                                  <a:latin typeface="Cambria Math" panose="02040503050406030204" pitchFamily="18" charset="0"/>
                                  <a:ea typeface="Calibri"/>
                                  <a:cs typeface="Arial"/>
                                </a:rPr>
                              </m:ctrlPr>
                            </m:dPr>
                            <m:e>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𝑇</m:t>
                                  </m:r>
                                </m:e>
                                <m:sub>
                                  <m:r>
                                    <a:rPr lang="en-US" i="1">
                                      <a:effectLst/>
                                      <a:latin typeface="Cambria Math"/>
                                      <a:ea typeface="Calibri"/>
                                      <a:cs typeface="Arial"/>
                                    </a:rPr>
                                    <m:t>1</m:t>
                                  </m:r>
                                </m:sub>
                                <m:sup>
                                  <m:r>
                                    <a:rPr lang="en-US" i="1">
                                      <a:effectLst/>
                                      <a:latin typeface="Cambria Math"/>
                                      <a:ea typeface="Calibri"/>
                                      <a:cs typeface="Arial"/>
                                    </a:rPr>
                                    <m:t>0</m:t>
                                  </m:r>
                                </m:sup>
                              </m:sSubSup>
                            </m:e>
                          </m:d>
                        </m:e>
                        <m:sup>
                          <m:r>
                            <a:rPr lang="en-US" i="1">
                              <a:effectLst/>
                              <a:latin typeface="Cambria Math"/>
                              <a:ea typeface="Calibri"/>
                              <a:cs typeface="Arial"/>
                            </a:rPr>
                            <m:t>−</m:t>
                          </m:r>
                          <m:r>
                            <a:rPr lang="en-US" i="1">
                              <a:effectLst/>
                              <a:latin typeface="Cambria Math"/>
                              <a:ea typeface="Calibri"/>
                              <a:cs typeface="Arial"/>
                            </a:rPr>
                            <m:t>1</m:t>
                          </m:r>
                        </m:sup>
                      </m:sSup>
                      <m:r>
                        <a:rPr lang="en-US" i="1">
                          <a:effectLst/>
                          <a:latin typeface="Cambria Math"/>
                          <a:ea typeface="Calibri"/>
                          <a:cs typeface="Arial"/>
                        </a:rPr>
                        <m:t>= </m:t>
                      </m:r>
                      <m:d>
                        <m:dPr>
                          <m:begChr m:val="["/>
                          <m:endChr m:val="]"/>
                          <m:ctrlPr>
                            <a:rPr lang="en-US" i="1">
                              <a:effectLst/>
                              <a:latin typeface="Cambria Math" panose="02040503050406030204" pitchFamily="18" charset="0"/>
                              <a:ea typeface="Calibri"/>
                              <a:cs typeface="Arial"/>
                            </a:rPr>
                          </m:ctrlPr>
                        </m:dPr>
                        <m:e>
                          <m:m>
                            <m:mPr>
                              <m:mcs>
                                <m:mc>
                                  <m:mcPr>
                                    <m:count m:val="2"/>
                                    <m:mcJc m:val="center"/>
                                  </m:mcPr>
                                </m:mc>
                              </m:mcs>
                              <m:ctrlPr>
                                <a:rPr lang="en-US" i="1">
                                  <a:effectLst/>
                                  <a:latin typeface="Cambria Math" panose="02040503050406030204" pitchFamily="18" charset="0"/>
                                  <a:ea typeface="Calibri"/>
                                  <a:cs typeface="Arial"/>
                                </a:rPr>
                              </m:ctrlPr>
                            </m:mPr>
                            <m:mr>
                              <m:e>
                                <m:m>
                                  <m:mPr>
                                    <m:mcs>
                                      <m:mc>
                                        <m:mcPr>
                                          <m:count m:val="2"/>
                                          <m:mcJc m:val="center"/>
                                        </m:mcPr>
                                      </m:mc>
                                    </m:mcs>
                                    <m:ctrlPr>
                                      <a:rPr lang="en-US" i="1">
                                        <a:effectLst/>
                                        <a:latin typeface="Cambria Math" panose="02040503050406030204" pitchFamily="18" charset="0"/>
                                        <a:ea typeface="Calibri"/>
                                        <a:cs typeface="Arial"/>
                                      </a:rPr>
                                    </m:ctrlPr>
                                  </m:mPr>
                                  <m:mr>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r>
                                            <a:rPr lang="en-US" i="1">
                                              <a:effectLst/>
                                              <a:latin typeface="Cambria Math"/>
                                              <a:ea typeface="Calibri"/>
                                              <a:cs typeface="Arial"/>
                                            </a:rPr>
                                            <m:t>    </m:t>
                                          </m:r>
                                        </m:sub>
                                      </m:sSub>
                                    </m:e>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1</m:t>
                                          </m:r>
                                        </m:sub>
                                      </m:sSub>
                                      <m:r>
                                        <a:rPr lang="en-US" i="1">
                                          <a:effectLst/>
                                          <a:latin typeface="Cambria Math"/>
                                          <a:ea typeface="Calibri"/>
                                          <a:cs typeface="Arial"/>
                                        </a:rPr>
                                        <m:t>  </m:t>
                                      </m:r>
                                    </m:e>
                                  </m:mr>
                                  <m:mr>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𝑠</m:t>
                                          </m:r>
                                        </m:e>
                                        <m:sub>
                                          <m:r>
                                            <a:rPr lang="en-US" i="1">
                                              <a:effectLst/>
                                              <a:latin typeface="Cambria Math"/>
                                              <a:ea typeface="Calibri"/>
                                              <a:cs typeface="Arial"/>
                                            </a:rPr>
                                            <m:t>1</m:t>
                                          </m:r>
                                        </m:sub>
                                      </m:sSub>
                                    </m:e>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r>
                                        <a:rPr lang="en-US" i="1">
                                          <a:effectLst/>
                                          <a:latin typeface="Cambria Math"/>
                                          <a:ea typeface="Calibri"/>
                                          <a:cs typeface="Arial"/>
                                        </a:rPr>
                                        <m:t>  </m:t>
                                      </m:r>
                                    </m:e>
                                  </m:mr>
                                </m:m>
                              </m:e>
                              <m:e>
                                <m:m>
                                  <m:mPr>
                                    <m:mcs>
                                      <m:mc>
                                        <m:mcPr>
                                          <m:count m:val="2"/>
                                          <m:mcJc m:val="center"/>
                                        </m:mcPr>
                                      </m:mc>
                                    </m:mcs>
                                    <m:ctrlPr>
                                      <a:rPr lang="en-US" i="1">
                                        <a:effectLst/>
                                        <a:latin typeface="Cambria Math" panose="02040503050406030204" pitchFamily="18" charset="0"/>
                                        <a:ea typeface="Calibri"/>
                                        <a:cs typeface="Arial"/>
                                      </a:rPr>
                                    </m:ctrlPr>
                                  </m:mPr>
                                  <m:mr>
                                    <m:e>
                                      <m:r>
                                        <a:rPr lang="en-US" i="1">
                                          <a:effectLst/>
                                          <a:latin typeface="Cambria Math"/>
                                          <a:ea typeface="Calibri"/>
                                          <a:cs typeface="Arial"/>
                                        </a:rPr>
                                        <m:t>0</m:t>
                                      </m:r>
                                      <m:r>
                                        <a:rPr lang="en-US" i="1">
                                          <a:effectLst/>
                                          <a:latin typeface="Cambria Math"/>
                                          <a:ea typeface="Calibri"/>
                                          <a:cs typeface="Arial"/>
                                        </a:rPr>
                                        <m:t>    </m:t>
                                      </m:r>
                                    </m:e>
                                    <m:e>
                                      <m:r>
                                        <a:rPr lang="en-US" i="1">
                                          <a:effectLst/>
                                          <a:latin typeface="Cambria Math"/>
                                          <a:ea typeface="Calibri"/>
                                          <a:cs typeface="Arial"/>
                                        </a:rPr>
                                        <m:t>0</m:t>
                                      </m:r>
                                      <m:r>
                                        <a:rPr lang="en-US" i="1">
                                          <a:effectLst/>
                                          <a:latin typeface="Cambria Math"/>
                                          <a:ea typeface="Calibri"/>
                                          <a:cs typeface="Arial"/>
                                        </a:rPr>
                                        <m:t> </m:t>
                                      </m:r>
                                    </m:e>
                                  </m:mr>
                                  <m:mr>
                                    <m:e>
                                      <m:r>
                                        <a:rPr lang="en-US" i="1">
                                          <a:effectLst/>
                                          <a:latin typeface="Cambria Math"/>
                                          <a:ea typeface="Calibri"/>
                                          <a:cs typeface="Arial"/>
                                        </a:rPr>
                                        <m:t>0</m:t>
                                      </m:r>
                                      <m:r>
                                        <a:rPr lang="en-US" i="1">
                                          <a:effectLst/>
                                          <a:latin typeface="Cambria Math"/>
                                          <a:ea typeface="Calibri"/>
                                          <a:cs typeface="Arial"/>
                                        </a:rPr>
                                        <m:t>    </m:t>
                                      </m:r>
                                    </m:e>
                                    <m:e>
                                      <m:r>
                                        <a:rPr lang="en-US" i="1">
                                          <a:effectLst/>
                                          <a:latin typeface="Cambria Math"/>
                                          <a:ea typeface="Calibri"/>
                                          <a:cs typeface="Arial"/>
                                        </a:rPr>
                                        <m:t>0</m:t>
                                      </m:r>
                                      <m:r>
                                        <a:rPr lang="en-US" i="1">
                                          <a:effectLst/>
                                          <a:latin typeface="Cambria Math"/>
                                          <a:ea typeface="Calibri"/>
                                          <a:cs typeface="Arial"/>
                                        </a:rPr>
                                        <m:t> </m:t>
                                      </m:r>
                                    </m:e>
                                  </m:mr>
                                </m:m>
                              </m:e>
                            </m:mr>
                            <m:mr>
                              <m:e>
                                <m:m>
                                  <m:mPr>
                                    <m:mcs>
                                      <m:mc>
                                        <m:mcPr>
                                          <m:count m:val="2"/>
                                          <m:mcJc m:val="center"/>
                                        </m:mcPr>
                                      </m:mc>
                                    </m:mcs>
                                    <m:ctrlPr>
                                      <a:rPr lang="en-US" i="1">
                                        <a:effectLst/>
                                        <a:latin typeface="Cambria Math" panose="02040503050406030204" pitchFamily="18" charset="0"/>
                                        <a:ea typeface="Calibri"/>
                                        <a:cs typeface="Arial"/>
                                      </a:rPr>
                                    </m:ctrlPr>
                                  </m:mPr>
                                  <m:mr>
                                    <m:e>
                                      <m:r>
                                        <a:rPr lang="en-US" i="1">
                                          <a:effectLst/>
                                          <a:latin typeface="Cambria Math"/>
                                          <a:ea typeface="Calibri"/>
                                          <a:cs typeface="Arial"/>
                                        </a:rPr>
                                        <m:t>0</m:t>
                                      </m:r>
                                      <m:r>
                                        <a:rPr lang="en-US" i="1">
                                          <a:effectLst/>
                                          <a:latin typeface="Cambria Math"/>
                                          <a:ea typeface="Calibri"/>
                                          <a:cs typeface="Arial"/>
                                        </a:rPr>
                                        <m:t>   </m:t>
                                      </m:r>
                                    </m:e>
                                    <m:e>
                                      <m:r>
                                        <a:rPr lang="en-US" i="1">
                                          <a:effectLst/>
                                          <a:latin typeface="Cambria Math"/>
                                          <a:ea typeface="Calibri"/>
                                          <a:cs typeface="Arial"/>
                                        </a:rPr>
                                        <m:t>  </m:t>
                                      </m:r>
                                      <m:r>
                                        <a:rPr lang="en-US" i="1">
                                          <a:effectLst/>
                                          <a:latin typeface="Cambria Math"/>
                                          <a:ea typeface="Calibri"/>
                                          <a:cs typeface="Arial"/>
                                        </a:rPr>
                                        <m:t>0</m:t>
                                      </m:r>
                                      <m:r>
                                        <a:rPr lang="en-US" i="1">
                                          <a:effectLst/>
                                          <a:latin typeface="Cambria Math"/>
                                          <a:ea typeface="Calibri"/>
                                          <a:cs typeface="Arial"/>
                                        </a:rPr>
                                        <m:t>   </m:t>
                                      </m:r>
                                    </m:e>
                                  </m:mr>
                                  <m:mr>
                                    <m:e>
                                      <m:r>
                                        <a:rPr lang="en-US" i="1">
                                          <a:effectLst/>
                                          <a:latin typeface="Cambria Math"/>
                                          <a:ea typeface="Calibri"/>
                                          <a:cs typeface="Arial"/>
                                        </a:rPr>
                                        <m:t>0</m:t>
                                      </m:r>
                                      <m:r>
                                        <a:rPr lang="en-US" i="1">
                                          <a:effectLst/>
                                          <a:latin typeface="Cambria Math"/>
                                          <a:ea typeface="Calibri"/>
                                          <a:cs typeface="Arial"/>
                                        </a:rPr>
                                        <m:t>   </m:t>
                                      </m:r>
                                    </m:e>
                                    <m:e>
                                      <m:r>
                                        <a:rPr lang="en-US" i="1">
                                          <a:effectLst/>
                                          <a:latin typeface="Cambria Math"/>
                                          <a:ea typeface="Calibri"/>
                                          <a:cs typeface="Arial"/>
                                        </a:rPr>
                                        <m:t>  </m:t>
                                      </m:r>
                                      <m:r>
                                        <a:rPr lang="en-US" i="1">
                                          <a:effectLst/>
                                          <a:latin typeface="Cambria Math"/>
                                          <a:ea typeface="Calibri"/>
                                          <a:cs typeface="Arial"/>
                                        </a:rPr>
                                        <m:t>0</m:t>
                                      </m:r>
                                      <m:r>
                                        <a:rPr lang="en-US" i="1">
                                          <a:effectLst/>
                                          <a:latin typeface="Cambria Math"/>
                                          <a:ea typeface="Calibri"/>
                                          <a:cs typeface="Arial"/>
                                        </a:rPr>
                                        <m:t>   </m:t>
                                      </m:r>
                                    </m:e>
                                  </m:mr>
                                </m:m>
                              </m:e>
                              <m:e>
                                <m:m>
                                  <m:mPr>
                                    <m:mcs>
                                      <m:mc>
                                        <m:mcPr>
                                          <m:count m:val="2"/>
                                          <m:mcJc m:val="center"/>
                                        </m:mcPr>
                                      </m:mc>
                                    </m:mcs>
                                    <m:ctrlPr>
                                      <a:rPr lang="en-US" i="1">
                                        <a:effectLst/>
                                        <a:latin typeface="Cambria Math" panose="02040503050406030204" pitchFamily="18" charset="0"/>
                                        <a:ea typeface="Calibri"/>
                                        <a:cs typeface="Arial"/>
                                      </a:rPr>
                                    </m:ctrlPr>
                                  </m:mPr>
                                  <m:mr>
                                    <m:e>
                                      <m:r>
                                        <a:rPr lang="en-US" i="1">
                                          <a:effectLst/>
                                          <a:latin typeface="Cambria Math"/>
                                          <a:ea typeface="Calibri"/>
                                          <a:cs typeface="Arial"/>
                                        </a:rPr>
                                        <m:t>1</m:t>
                                      </m:r>
                                      <m:r>
                                        <a:rPr lang="en-US" i="1">
                                          <a:effectLst/>
                                          <a:latin typeface="Cambria Math"/>
                                          <a:ea typeface="Calibri"/>
                                          <a:cs typeface="Arial"/>
                                        </a:rPr>
                                        <m:t> </m:t>
                                      </m:r>
                                    </m:e>
                                    <m:e>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𝑙</m:t>
                                          </m:r>
                                        </m:e>
                                        <m:sub>
                                          <m:r>
                                            <a:rPr lang="en-US" i="1">
                                              <a:effectLst/>
                                              <a:latin typeface="Cambria Math"/>
                                              <a:ea typeface="Calibri"/>
                                              <a:cs typeface="Arial"/>
                                            </a:rPr>
                                            <m:t>0</m:t>
                                          </m:r>
                                        </m:sub>
                                      </m:sSub>
                                    </m:e>
                                  </m:mr>
                                  <m:mr>
                                    <m:e>
                                      <m:r>
                                        <a:rPr lang="en-US" i="1">
                                          <a:effectLst/>
                                          <a:latin typeface="Cambria Math"/>
                                          <a:ea typeface="Calibri"/>
                                          <a:cs typeface="Arial"/>
                                        </a:rPr>
                                        <m:t> </m:t>
                                      </m:r>
                                      <m:r>
                                        <a:rPr lang="en-US" i="1">
                                          <a:effectLst/>
                                          <a:latin typeface="Cambria Math"/>
                                          <a:ea typeface="Calibri"/>
                                          <a:cs typeface="Arial"/>
                                        </a:rPr>
                                        <m:t>0</m:t>
                                      </m:r>
                                    </m:e>
                                    <m:e>
                                      <m:r>
                                        <a:rPr lang="en-US" i="1">
                                          <a:effectLst/>
                                          <a:latin typeface="Cambria Math"/>
                                          <a:ea typeface="Calibri"/>
                                          <a:cs typeface="Arial"/>
                                        </a:rPr>
                                        <m:t>   </m:t>
                                      </m:r>
                                      <m:r>
                                        <a:rPr lang="en-US" i="1">
                                          <a:effectLst/>
                                          <a:latin typeface="Cambria Math"/>
                                          <a:ea typeface="Calibri"/>
                                          <a:cs typeface="Arial"/>
                                        </a:rPr>
                                        <m:t>1</m:t>
                                      </m:r>
                                      <m:r>
                                        <a:rPr lang="en-US" i="1">
                                          <a:effectLst/>
                                          <a:latin typeface="Cambria Math"/>
                                          <a:ea typeface="Calibri"/>
                                          <a:cs typeface="Arial"/>
                                        </a:rPr>
                                        <m:t>  </m:t>
                                      </m:r>
                                    </m:e>
                                  </m:mr>
                                </m:m>
                              </m:e>
                            </m:mr>
                          </m:m>
                        </m:e>
                      </m:d>
                    </m:oMath>
                  </m:oMathPara>
                </a14:m>
                <a:endParaRPr lang="en-US" dirty="0">
                  <a:effectLst/>
                  <a:latin typeface="Calibri"/>
                  <a:ea typeface="Calibri"/>
                  <a:cs typeface="Arial"/>
                </a:endParaRPr>
              </a:p>
            </p:txBody>
          </p:sp>
        </mc:Choice>
        <mc:Fallback>
          <p:sp>
            <p:nvSpPr>
              <p:cNvPr id="7" name="Rectangle 6"/>
              <p:cNvSpPr>
                <a:spLocks noRot="1" noChangeAspect="1" noMove="1" noResize="1" noEditPoints="1" noAdjustHandles="1" noChangeArrowheads="1" noChangeShapeType="1" noTextEdit="1"/>
              </p:cNvSpPr>
              <p:nvPr/>
            </p:nvSpPr>
            <p:spPr>
              <a:xfrm>
                <a:off x="3245487" y="2642224"/>
                <a:ext cx="3373103" cy="1394100"/>
              </a:xfrm>
              <a:prstGeom prst="rect">
                <a:avLst/>
              </a:prstGeom>
              <a:blipFill>
                <a:blip r:embed="rId4"/>
                <a:stretch>
                  <a:fillRect r="-404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1188640" y="4099224"/>
                <a:ext cx="8000869" cy="1263744"/>
              </a:xfrm>
              <a:prstGeom prst="rect">
                <a:avLst/>
              </a:prstGeom>
            </p:spPr>
            <p:txBody>
              <a:bodyPr wrap="square">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ea typeface="Calibri"/>
                              <a:cs typeface="Arial"/>
                            </a:rPr>
                          </m:ctrlPr>
                        </m:sSubSupPr>
                        <m:e>
                          <m:r>
                            <a:rPr lang="en-US" sz="1600" i="1">
                              <a:effectLst/>
                              <a:latin typeface="Cambria Math"/>
                              <a:ea typeface="Calibri"/>
                              <a:cs typeface="Arial"/>
                            </a:rPr>
                            <m:t>𝑇</m:t>
                          </m:r>
                        </m:e>
                        <m:sub>
                          <m:r>
                            <a:rPr lang="en-US" sz="1600" i="1">
                              <a:effectLst/>
                              <a:latin typeface="Cambria Math"/>
                              <a:ea typeface="Calibri"/>
                              <a:cs typeface="Arial"/>
                            </a:rPr>
                            <m:t>2</m:t>
                          </m:r>
                        </m:sub>
                        <m:sup>
                          <m:r>
                            <a:rPr lang="en-US" sz="1600" i="1">
                              <a:effectLst/>
                              <a:latin typeface="Cambria Math"/>
                              <a:ea typeface="Calibri"/>
                              <a:cs typeface="Arial"/>
                            </a:rPr>
                            <m:t>1</m:t>
                          </m:r>
                        </m:sup>
                      </m:sSubSup>
                      <m:r>
                        <a:rPr lang="en-US" sz="1600" i="1">
                          <a:effectLst/>
                          <a:latin typeface="Cambria Math"/>
                          <a:ea typeface="Calibri"/>
                          <a:cs typeface="Arial"/>
                        </a:rPr>
                        <m:t> </m:t>
                      </m:r>
                      <m:sSubSup>
                        <m:sSubSupPr>
                          <m:ctrlPr>
                            <a:rPr lang="en-US" sz="1600" i="1">
                              <a:effectLst/>
                              <a:latin typeface="Cambria Math" panose="02040503050406030204" pitchFamily="18" charset="0"/>
                              <a:ea typeface="Calibri"/>
                              <a:cs typeface="Arial"/>
                            </a:rPr>
                          </m:ctrlPr>
                        </m:sSubSupPr>
                        <m:e>
                          <m:r>
                            <a:rPr lang="en-US" sz="1600" i="1">
                              <a:effectLst/>
                              <a:latin typeface="Cambria Math"/>
                              <a:ea typeface="Calibri"/>
                              <a:cs typeface="Arial"/>
                            </a:rPr>
                            <m:t>𝑇</m:t>
                          </m:r>
                        </m:e>
                        <m:sub>
                          <m:r>
                            <a:rPr lang="en-US" sz="1600" i="1">
                              <a:effectLst/>
                              <a:latin typeface="Cambria Math"/>
                              <a:ea typeface="Calibri"/>
                              <a:cs typeface="Arial"/>
                            </a:rPr>
                            <m:t>3</m:t>
                          </m:r>
                        </m:sub>
                        <m:sup>
                          <m:r>
                            <a:rPr lang="en-US" sz="1600" i="1">
                              <a:effectLst/>
                              <a:latin typeface="Cambria Math"/>
                              <a:ea typeface="Calibri"/>
                              <a:cs typeface="Arial"/>
                            </a:rPr>
                            <m:t>2</m:t>
                          </m:r>
                        </m:sup>
                      </m:sSubSup>
                      <m:r>
                        <a:rPr lang="en-US" sz="1600" i="1">
                          <a:effectLst/>
                          <a:latin typeface="Cambria Math"/>
                          <a:ea typeface="Calibri"/>
                          <a:cs typeface="Arial"/>
                        </a:rPr>
                        <m:t> </m:t>
                      </m:r>
                      <m:sSubSup>
                        <m:sSubSupPr>
                          <m:ctrlPr>
                            <a:rPr lang="en-US" sz="1600" i="1">
                              <a:effectLst/>
                              <a:latin typeface="Cambria Math" panose="02040503050406030204" pitchFamily="18" charset="0"/>
                              <a:ea typeface="Calibri"/>
                              <a:cs typeface="Arial"/>
                            </a:rPr>
                          </m:ctrlPr>
                        </m:sSubSupPr>
                        <m:e>
                          <m:r>
                            <a:rPr lang="en-US" sz="1600" i="1">
                              <a:effectLst/>
                              <a:latin typeface="Cambria Math"/>
                              <a:ea typeface="Calibri"/>
                              <a:cs typeface="Arial"/>
                            </a:rPr>
                            <m:t>𝑇</m:t>
                          </m:r>
                        </m:e>
                        <m:sub>
                          <m:r>
                            <a:rPr lang="en-US" sz="1600" i="1">
                              <a:effectLst/>
                              <a:latin typeface="Cambria Math"/>
                              <a:ea typeface="Calibri"/>
                              <a:cs typeface="Arial"/>
                            </a:rPr>
                            <m:t>4</m:t>
                          </m:r>
                        </m:sub>
                        <m:sup>
                          <m:r>
                            <a:rPr lang="en-US" sz="1600" i="1">
                              <a:effectLst/>
                              <a:latin typeface="Cambria Math"/>
                              <a:ea typeface="Calibri"/>
                              <a:cs typeface="Arial"/>
                            </a:rPr>
                            <m:t>3</m:t>
                          </m:r>
                        </m:sup>
                      </m:sSubSup>
                      <m:r>
                        <a:rPr lang="en-US" sz="1600" i="1">
                          <a:effectLst/>
                          <a:latin typeface="Cambria Math"/>
                          <a:ea typeface="Calibri"/>
                          <a:cs typeface="Arial"/>
                        </a:rPr>
                        <m:t> </m:t>
                      </m:r>
                      <m:sSubSup>
                        <m:sSubSupPr>
                          <m:ctrlPr>
                            <a:rPr lang="en-US" sz="1600" i="1">
                              <a:effectLst/>
                              <a:latin typeface="Cambria Math" panose="02040503050406030204" pitchFamily="18" charset="0"/>
                              <a:ea typeface="Calibri"/>
                              <a:cs typeface="Arial"/>
                            </a:rPr>
                          </m:ctrlPr>
                        </m:sSubSupPr>
                        <m:e>
                          <m:r>
                            <a:rPr lang="en-US" sz="1600" i="1">
                              <a:effectLst/>
                              <a:latin typeface="Cambria Math"/>
                              <a:ea typeface="Calibri"/>
                              <a:cs typeface="Arial"/>
                            </a:rPr>
                            <m:t>𝑇</m:t>
                          </m:r>
                        </m:e>
                        <m:sub>
                          <m:r>
                            <a:rPr lang="en-US" sz="1600" i="1">
                              <a:effectLst/>
                              <a:latin typeface="Cambria Math"/>
                              <a:ea typeface="Calibri"/>
                              <a:cs typeface="Arial"/>
                            </a:rPr>
                            <m:t>5</m:t>
                          </m:r>
                        </m:sub>
                        <m:sup>
                          <m:r>
                            <a:rPr lang="en-US" sz="1600" i="1">
                              <a:effectLst/>
                              <a:latin typeface="Cambria Math"/>
                              <a:ea typeface="Calibri"/>
                              <a:cs typeface="Arial"/>
                            </a:rPr>
                            <m:t>4</m:t>
                          </m:r>
                        </m:sup>
                      </m:sSubSup>
                      <m:r>
                        <a:rPr lang="en-US" sz="1600" i="1">
                          <a:effectLst/>
                          <a:latin typeface="Cambria Math"/>
                          <a:ea typeface="Calibri"/>
                          <a:cs typeface="Arial"/>
                        </a:rPr>
                        <m:t> </m:t>
                      </m:r>
                      <m:sSubSup>
                        <m:sSubSupPr>
                          <m:ctrlPr>
                            <a:rPr lang="en-US" sz="1600" i="1">
                              <a:effectLst/>
                              <a:latin typeface="Cambria Math" panose="02040503050406030204" pitchFamily="18" charset="0"/>
                              <a:ea typeface="Calibri"/>
                              <a:cs typeface="Arial"/>
                            </a:rPr>
                          </m:ctrlPr>
                        </m:sSubSupPr>
                        <m:e>
                          <m:r>
                            <a:rPr lang="en-US" sz="1600" i="1">
                              <a:effectLst/>
                              <a:latin typeface="Cambria Math"/>
                              <a:ea typeface="Calibri"/>
                              <a:cs typeface="Arial"/>
                            </a:rPr>
                            <m:t>𝑇</m:t>
                          </m:r>
                        </m:e>
                        <m:sub>
                          <m:r>
                            <a:rPr lang="en-US" sz="1600" i="1">
                              <a:effectLst/>
                              <a:latin typeface="Cambria Math"/>
                              <a:ea typeface="Calibri"/>
                              <a:cs typeface="Arial"/>
                            </a:rPr>
                            <m:t>𝐸</m:t>
                          </m:r>
                        </m:sub>
                        <m:sup>
                          <m:r>
                            <a:rPr lang="en-US" sz="1600" i="1">
                              <a:effectLst/>
                              <a:latin typeface="Cambria Math"/>
                              <a:ea typeface="Calibri"/>
                              <a:cs typeface="Arial"/>
                            </a:rPr>
                            <m:t>5</m:t>
                          </m:r>
                        </m:sup>
                      </m:sSubSup>
                      <m:r>
                        <a:rPr lang="en-US" sz="1600" i="1">
                          <a:effectLst/>
                          <a:latin typeface="Cambria Math"/>
                          <a:ea typeface="Calibri"/>
                          <a:cs typeface="Arial"/>
                        </a:rPr>
                        <m:t>= </m:t>
                      </m:r>
                      <m:d>
                        <m:dPr>
                          <m:begChr m:val="["/>
                          <m:endChr m:val="]"/>
                          <m:ctrlPr>
                            <a:rPr lang="en-US" sz="1600" i="1">
                              <a:effectLst/>
                              <a:latin typeface="Cambria Math" panose="02040503050406030204" pitchFamily="18" charset="0"/>
                              <a:ea typeface="Calibri"/>
                              <a:cs typeface="Arial"/>
                            </a:rPr>
                          </m:ctrlPr>
                        </m:dPr>
                        <m:e>
                          <m:m>
                            <m:mPr>
                              <m:mcs>
                                <m:mc>
                                  <m:mcPr>
                                    <m:count m:val="2"/>
                                    <m:mcJc m:val="center"/>
                                  </m:mcPr>
                                </m:mc>
                              </m:mcs>
                              <m:ctrlPr>
                                <a:rPr lang="en-US" sz="1600" i="1">
                                  <a:effectLst/>
                                  <a:latin typeface="Cambria Math" panose="02040503050406030204" pitchFamily="18" charset="0"/>
                                  <a:ea typeface="Calibri"/>
                                  <a:cs typeface="Arial"/>
                                </a:rPr>
                              </m:ctrlPr>
                            </m:mPr>
                            <m:mr>
                              <m:e>
                                <m:m>
                                  <m:mPr>
                                    <m:mcs>
                                      <m:mc>
                                        <m:mcPr>
                                          <m:count m:val="2"/>
                                          <m:mcJc m:val="center"/>
                                        </m:mcPr>
                                      </m:mc>
                                    </m:mcs>
                                    <m:ctrlPr>
                                      <a:rPr lang="en-US" sz="1600" i="1">
                                        <a:effectLst/>
                                        <a:latin typeface="Cambria Math" panose="02040503050406030204" pitchFamily="18" charset="0"/>
                                        <a:ea typeface="Calibri"/>
                                        <a:cs typeface="Arial"/>
                                      </a:rPr>
                                    </m:ctrlPr>
                                  </m:mPr>
                                  <m:mr>
                                    <m:e>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m:t>
                                          </m:r>
                                          <m:r>
                                            <a:rPr lang="en-US" sz="1600" i="1">
                                              <a:effectLst/>
                                              <a:latin typeface="Cambria Math"/>
                                              <a:ea typeface="Calibri"/>
                                              <a:cs typeface="Arial"/>
                                            </a:rPr>
                                            <m:t>𝑐</m:t>
                                          </m:r>
                                        </m:e>
                                        <m:sub>
                                          <m:r>
                                            <a:rPr lang="en-US" sz="1600" i="1">
                                              <a:effectLst/>
                                              <a:latin typeface="Cambria Math"/>
                                              <a:ea typeface="Calibri"/>
                                              <a:cs typeface="Arial"/>
                                            </a:rPr>
                                            <m:t>234</m:t>
                                          </m:r>
                                        </m:sub>
                                      </m:sSub>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𝑐</m:t>
                                          </m:r>
                                        </m:e>
                                        <m:sub>
                                          <m:r>
                                            <a:rPr lang="en-US" sz="1600" i="1">
                                              <a:effectLst/>
                                              <a:latin typeface="Cambria Math"/>
                                              <a:ea typeface="Calibri"/>
                                              <a:cs typeface="Arial"/>
                                            </a:rPr>
                                            <m:t>5</m:t>
                                          </m:r>
                                        </m:sub>
                                      </m:sSub>
                                    </m:e>
                                    <m:e>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𝑐</m:t>
                                          </m:r>
                                        </m:e>
                                        <m:sub>
                                          <m:r>
                                            <a:rPr lang="en-US" sz="1600" i="1">
                                              <a:effectLst/>
                                              <a:latin typeface="Cambria Math"/>
                                              <a:ea typeface="Calibri"/>
                                              <a:cs typeface="Arial"/>
                                            </a:rPr>
                                            <m:t>234</m:t>
                                          </m:r>
                                        </m:sub>
                                      </m:sSub>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𝑠</m:t>
                                          </m:r>
                                        </m:e>
                                        <m:sub>
                                          <m:r>
                                            <a:rPr lang="en-US" sz="1600" i="1">
                                              <a:effectLst/>
                                              <a:latin typeface="Cambria Math"/>
                                              <a:ea typeface="Calibri"/>
                                              <a:cs typeface="Arial"/>
                                            </a:rPr>
                                            <m:t>5</m:t>
                                          </m:r>
                                        </m:sub>
                                      </m:sSub>
                                    </m:e>
                                  </m:mr>
                                  <m:mr>
                                    <m:e>
                                      <m:r>
                                        <a:rPr lang="en-US" sz="1600" i="1">
                                          <a:effectLst/>
                                          <a:latin typeface="Cambria Math"/>
                                          <a:ea typeface="Calibri"/>
                                          <a:cs typeface="Arial"/>
                                        </a:rPr>
                                        <m:t>−</m:t>
                                      </m:r>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𝑠</m:t>
                                          </m:r>
                                        </m:e>
                                        <m:sub>
                                          <m:r>
                                            <a:rPr lang="en-US" sz="1600" i="1">
                                              <a:effectLst/>
                                              <a:latin typeface="Cambria Math"/>
                                              <a:ea typeface="Calibri"/>
                                              <a:cs typeface="Arial"/>
                                            </a:rPr>
                                            <m:t>5</m:t>
                                          </m:r>
                                        </m:sub>
                                      </m:sSub>
                                    </m:e>
                                    <m:e>
                                      <m:r>
                                        <a:rPr lang="en-US" sz="1600" i="1">
                                          <a:effectLst/>
                                          <a:latin typeface="Cambria Math"/>
                                          <a:ea typeface="Calibri"/>
                                          <a:cs typeface="Arial"/>
                                        </a:rPr>
                                        <m:t>−</m:t>
                                      </m:r>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𝑐</m:t>
                                          </m:r>
                                        </m:e>
                                        <m:sub>
                                          <m:r>
                                            <a:rPr lang="en-US" sz="1600" i="1">
                                              <a:effectLst/>
                                              <a:latin typeface="Cambria Math"/>
                                              <a:ea typeface="Calibri"/>
                                              <a:cs typeface="Arial"/>
                                            </a:rPr>
                                            <m:t>5</m:t>
                                          </m:r>
                                        </m:sub>
                                      </m:sSub>
                                    </m:e>
                                  </m:mr>
                                </m:m>
                              </m:e>
                              <m:e>
                                <m:m>
                                  <m:mPr>
                                    <m:mcs>
                                      <m:mc>
                                        <m:mcPr>
                                          <m:count m:val="2"/>
                                          <m:mcJc m:val="center"/>
                                        </m:mcPr>
                                      </m:mc>
                                    </m:mcs>
                                    <m:ctrlPr>
                                      <a:rPr lang="en-US" sz="1600" i="1">
                                        <a:effectLst/>
                                        <a:latin typeface="Cambria Math" panose="02040503050406030204" pitchFamily="18" charset="0"/>
                                        <a:ea typeface="Calibri"/>
                                        <a:cs typeface="Arial"/>
                                      </a:rPr>
                                    </m:ctrlPr>
                                  </m:mPr>
                                  <m:mr>
                                    <m:e>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m:t>
                                          </m:r>
                                          <m:r>
                                            <a:rPr lang="en-US" sz="1600" i="1">
                                              <a:effectLst/>
                                              <a:latin typeface="Cambria Math"/>
                                              <a:ea typeface="Calibri"/>
                                              <a:cs typeface="Arial"/>
                                            </a:rPr>
                                            <m:t>𝑠</m:t>
                                          </m:r>
                                        </m:e>
                                        <m:sub>
                                          <m:r>
                                            <a:rPr lang="en-US" sz="1600" i="1">
                                              <a:effectLst/>
                                              <a:latin typeface="Cambria Math"/>
                                              <a:ea typeface="Calibri"/>
                                              <a:cs typeface="Arial"/>
                                            </a:rPr>
                                            <m:t>234</m:t>
                                          </m:r>
                                        </m:sub>
                                      </m:sSub>
                                    </m:e>
                                    <m:e>
                                      <m:r>
                                        <a:rPr lang="en-US" sz="1600" i="1">
                                          <a:effectLst/>
                                          <a:latin typeface="Cambria Math"/>
                                          <a:ea typeface="Calibri"/>
                                          <a:cs typeface="Arial"/>
                                        </a:rPr>
                                        <m:t>𝑎</m:t>
                                      </m:r>
                                      <m:r>
                                        <a:rPr lang="en-US" sz="1600" i="1">
                                          <a:effectLst/>
                                          <a:latin typeface="Cambria Math"/>
                                          <a:ea typeface="Calibri"/>
                                          <a:cs typeface="Arial"/>
                                        </a:rPr>
                                        <m:t>−</m:t>
                                      </m:r>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𝑙</m:t>
                                          </m:r>
                                        </m:e>
                                        <m:sub>
                                          <m:r>
                                            <a:rPr lang="en-US" sz="1600" i="1">
                                              <a:effectLst/>
                                              <a:latin typeface="Cambria Math"/>
                                              <a:ea typeface="Calibri"/>
                                              <a:cs typeface="Arial"/>
                                            </a:rPr>
                                            <m:t>1</m:t>
                                          </m:r>
                                        </m:sub>
                                      </m:sSub>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𝑠</m:t>
                                          </m:r>
                                        </m:e>
                                        <m:sub>
                                          <m:r>
                                            <a:rPr lang="en-US" sz="1600" i="1">
                                              <a:effectLst/>
                                              <a:latin typeface="Cambria Math"/>
                                              <a:ea typeface="Calibri"/>
                                              <a:cs typeface="Arial"/>
                                            </a:rPr>
                                            <m:t>2</m:t>
                                          </m:r>
                                        </m:sub>
                                      </m:sSub>
                                      <m:r>
                                        <a:rPr lang="en-US" sz="1600" i="1">
                                          <a:effectLst/>
                                          <a:latin typeface="Cambria Math"/>
                                          <a:ea typeface="Calibri"/>
                                          <a:cs typeface="Arial"/>
                                        </a:rPr>
                                        <m:t>−</m:t>
                                      </m:r>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𝑙</m:t>
                                          </m:r>
                                        </m:e>
                                        <m:sub>
                                          <m:r>
                                            <a:rPr lang="en-US" sz="1600" i="1">
                                              <a:effectLst/>
                                              <a:latin typeface="Cambria Math"/>
                                              <a:ea typeface="Calibri"/>
                                              <a:cs typeface="Arial"/>
                                            </a:rPr>
                                            <m:t>2</m:t>
                                          </m:r>
                                        </m:sub>
                                      </m:sSub>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𝑠</m:t>
                                          </m:r>
                                        </m:e>
                                        <m:sub>
                                          <m:r>
                                            <a:rPr lang="en-US" sz="1600" i="1">
                                              <a:effectLst/>
                                              <a:latin typeface="Cambria Math"/>
                                              <a:ea typeface="Calibri"/>
                                              <a:cs typeface="Arial"/>
                                            </a:rPr>
                                            <m:t>23</m:t>
                                          </m:r>
                                        </m:sub>
                                      </m:sSub>
                                      <m:r>
                                        <a:rPr lang="en-US" sz="1600" i="1">
                                          <a:effectLst/>
                                          <a:latin typeface="Cambria Math"/>
                                          <a:ea typeface="Calibri"/>
                                          <a:cs typeface="Arial"/>
                                        </a:rPr>
                                        <m:t>−</m:t>
                                      </m:r>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𝑙</m:t>
                                          </m:r>
                                        </m:e>
                                        <m:sub>
                                          <m:r>
                                            <a:rPr lang="en-US" sz="1600" i="1">
                                              <a:effectLst/>
                                              <a:latin typeface="Cambria Math"/>
                                              <a:ea typeface="Calibri"/>
                                              <a:cs typeface="Arial"/>
                                            </a:rPr>
                                            <m:t>3</m:t>
                                          </m:r>
                                        </m:sub>
                                      </m:sSub>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𝑠</m:t>
                                          </m:r>
                                        </m:e>
                                        <m:sub>
                                          <m:r>
                                            <a:rPr lang="en-US" sz="1600" i="1">
                                              <a:effectLst/>
                                              <a:latin typeface="Cambria Math"/>
                                              <a:ea typeface="Calibri"/>
                                              <a:cs typeface="Arial"/>
                                            </a:rPr>
                                            <m:t>234</m:t>
                                          </m:r>
                                        </m:sub>
                                      </m:sSub>
                                    </m:e>
                                  </m:mr>
                                  <m:mr>
                                    <m:e>
                                      <m:r>
                                        <a:rPr lang="en-US" sz="1600" i="1">
                                          <a:effectLst/>
                                          <a:latin typeface="Cambria Math"/>
                                          <a:ea typeface="Calibri"/>
                                          <a:cs typeface="Arial"/>
                                        </a:rPr>
                                        <m:t>0</m:t>
                                      </m:r>
                                    </m:e>
                                    <m:e>
                                      <m:r>
                                        <a:rPr lang="en-US" sz="1600" i="1">
                                          <a:effectLst/>
                                          <a:latin typeface="Cambria Math"/>
                                          <a:ea typeface="Calibri"/>
                                          <a:cs typeface="Arial"/>
                                        </a:rPr>
                                        <m:t>0</m:t>
                                      </m:r>
                                    </m:e>
                                  </m:mr>
                                </m:m>
                              </m:e>
                            </m:mr>
                            <m:mr>
                              <m:e>
                                <m:m>
                                  <m:mPr>
                                    <m:mcs>
                                      <m:mc>
                                        <m:mcPr>
                                          <m:count m:val="2"/>
                                          <m:mcJc m:val="center"/>
                                        </m:mcPr>
                                      </m:mc>
                                    </m:mcs>
                                    <m:ctrlPr>
                                      <a:rPr lang="en-US" sz="1600" i="1">
                                        <a:effectLst/>
                                        <a:latin typeface="Cambria Math" panose="02040503050406030204" pitchFamily="18" charset="0"/>
                                        <a:ea typeface="Calibri"/>
                                        <a:cs typeface="Arial"/>
                                      </a:rPr>
                                    </m:ctrlPr>
                                  </m:mPr>
                                  <m:mr>
                                    <m:e>
                                      <m:r>
                                        <a:rPr lang="en-US" sz="1600" i="1">
                                          <a:effectLst/>
                                          <a:latin typeface="Cambria Math"/>
                                          <a:ea typeface="Calibri"/>
                                          <a:cs typeface="Arial"/>
                                        </a:rPr>
                                        <m:t>−</m:t>
                                      </m:r>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𝑐</m:t>
                                          </m:r>
                                        </m:e>
                                        <m:sub>
                                          <m:r>
                                            <a:rPr lang="en-US" sz="1600" i="1">
                                              <a:effectLst/>
                                              <a:latin typeface="Cambria Math"/>
                                              <a:ea typeface="Calibri"/>
                                              <a:cs typeface="Arial"/>
                                            </a:rPr>
                                            <m:t>5</m:t>
                                          </m:r>
                                        </m:sub>
                                      </m:sSub>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𝑠</m:t>
                                          </m:r>
                                        </m:e>
                                        <m:sub>
                                          <m:r>
                                            <a:rPr lang="en-US" sz="1600" i="1">
                                              <a:effectLst/>
                                              <a:latin typeface="Cambria Math"/>
                                              <a:ea typeface="Calibri"/>
                                              <a:cs typeface="Arial"/>
                                            </a:rPr>
                                            <m:t>234</m:t>
                                          </m:r>
                                        </m:sub>
                                      </m:sSub>
                                    </m:e>
                                    <m:e>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𝑠</m:t>
                                          </m:r>
                                        </m:e>
                                        <m:sub>
                                          <m:r>
                                            <a:rPr lang="en-US" sz="1600" i="1">
                                              <a:effectLst/>
                                              <a:latin typeface="Cambria Math"/>
                                              <a:ea typeface="Calibri"/>
                                              <a:cs typeface="Arial"/>
                                            </a:rPr>
                                            <m:t>5</m:t>
                                          </m:r>
                                        </m:sub>
                                      </m:sSub>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𝑠</m:t>
                                          </m:r>
                                        </m:e>
                                        <m:sub>
                                          <m:r>
                                            <a:rPr lang="en-US" sz="1600" i="1">
                                              <a:effectLst/>
                                              <a:latin typeface="Cambria Math"/>
                                              <a:ea typeface="Calibri"/>
                                              <a:cs typeface="Arial"/>
                                            </a:rPr>
                                            <m:t>234</m:t>
                                          </m:r>
                                        </m:sub>
                                      </m:sSub>
                                    </m:e>
                                  </m:mr>
                                  <m:mr>
                                    <m:e>
                                      <m:r>
                                        <a:rPr lang="en-US" sz="1600" i="1">
                                          <a:effectLst/>
                                          <a:latin typeface="Cambria Math"/>
                                          <a:ea typeface="Calibri"/>
                                          <a:cs typeface="Arial"/>
                                        </a:rPr>
                                        <m:t>0</m:t>
                                      </m:r>
                                    </m:e>
                                    <m:e>
                                      <m:r>
                                        <a:rPr lang="en-US" sz="1600" i="1">
                                          <a:effectLst/>
                                          <a:latin typeface="Cambria Math"/>
                                          <a:ea typeface="Calibri"/>
                                          <a:cs typeface="Arial"/>
                                        </a:rPr>
                                        <m:t>0</m:t>
                                      </m:r>
                                    </m:e>
                                  </m:mr>
                                </m:m>
                              </m:e>
                              <m:e>
                                <m:m>
                                  <m:mPr>
                                    <m:mcs>
                                      <m:mc>
                                        <m:mcPr>
                                          <m:count m:val="2"/>
                                          <m:mcJc m:val="center"/>
                                        </m:mcPr>
                                      </m:mc>
                                    </m:mcs>
                                    <m:ctrlPr>
                                      <a:rPr lang="en-US" sz="1600" i="1">
                                        <a:effectLst/>
                                        <a:latin typeface="Cambria Math" panose="02040503050406030204" pitchFamily="18" charset="0"/>
                                        <a:ea typeface="Calibri"/>
                                        <a:cs typeface="Arial"/>
                                      </a:rPr>
                                    </m:ctrlPr>
                                  </m:mPr>
                                  <m:mr>
                                    <m:e>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𝑐</m:t>
                                          </m:r>
                                        </m:e>
                                        <m:sub>
                                          <m:r>
                                            <a:rPr lang="en-US" sz="1600" i="1">
                                              <a:effectLst/>
                                              <a:latin typeface="Cambria Math"/>
                                              <a:ea typeface="Calibri"/>
                                              <a:cs typeface="Arial"/>
                                            </a:rPr>
                                            <m:t>234</m:t>
                                          </m:r>
                                        </m:sub>
                                      </m:sSub>
                                      <m:r>
                                        <a:rPr lang="en-US" sz="1600" i="1">
                                          <a:effectLst/>
                                          <a:latin typeface="Cambria Math"/>
                                          <a:ea typeface="Calibri"/>
                                          <a:cs typeface="Arial"/>
                                        </a:rPr>
                                        <m:t>      </m:t>
                                      </m:r>
                                    </m:e>
                                    <m:e>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𝑙</m:t>
                                          </m:r>
                                        </m:e>
                                        <m:sub>
                                          <m:r>
                                            <a:rPr lang="en-US" sz="1600" i="1">
                                              <a:effectLst/>
                                              <a:latin typeface="Cambria Math"/>
                                              <a:ea typeface="Calibri"/>
                                              <a:cs typeface="Arial"/>
                                            </a:rPr>
                                            <m:t>1</m:t>
                                          </m:r>
                                        </m:sub>
                                      </m:sSub>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𝑐</m:t>
                                          </m:r>
                                        </m:e>
                                        <m:sub>
                                          <m:r>
                                            <a:rPr lang="en-US" sz="1600" i="1">
                                              <a:effectLst/>
                                              <a:latin typeface="Cambria Math"/>
                                              <a:ea typeface="Calibri"/>
                                              <a:cs typeface="Arial"/>
                                            </a:rPr>
                                            <m:t>2</m:t>
                                          </m:r>
                                        </m:sub>
                                      </m:sSub>
                                      <m:r>
                                        <a:rPr lang="en-US" sz="1600" i="1">
                                          <a:effectLst/>
                                          <a:latin typeface="Cambria Math"/>
                                          <a:ea typeface="Calibri"/>
                                          <a:cs typeface="Arial"/>
                                        </a:rPr>
                                        <m:t>+</m:t>
                                      </m:r>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𝑙</m:t>
                                          </m:r>
                                        </m:e>
                                        <m:sub>
                                          <m:r>
                                            <a:rPr lang="en-US" sz="1600" i="1">
                                              <a:effectLst/>
                                              <a:latin typeface="Cambria Math"/>
                                              <a:ea typeface="Calibri"/>
                                              <a:cs typeface="Arial"/>
                                            </a:rPr>
                                            <m:t>2</m:t>
                                          </m:r>
                                        </m:sub>
                                      </m:sSub>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𝑐</m:t>
                                          </m:r>
                                        </m:e>
                                        <m:sub>
                                          <m:r>
                                            <a:rPr lang="en-US" sz="1600" i="1">
                                              <a:effectLst/>
                                              <a:latin typeface="Cambria Math"/>
                                              <a:ea typeface="Calibri"/>
                                              <a:cs typeface="Arial"/>
                                            </a:rPr>
                                            <m:t>23</m:t>
                                          </m:r>
                                        </m:sub>
                                      </m:sSub>
                                      <m:r>
                                        <a:rPr lang="en-US" sz="1600" i="1">
                                          <a:effectLst/>
                                          <a:latin typeface="Cambria Math"/>
                                          <a:ea typeface="Calibri"/>
                                          <a:cs typeface="Arial"/>
                                        </a:rPr>
                                        <m:t>+</m:t>
                                      </m:r>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𝑙</m:t>
                                          </m:r>
                                        </m:e>
                                        <m:sub>
                                          <m:r>
                                            <a:rPr lang="en-US" sz="1600" i="1">
                                              <a:effectLst/>
                                              <a:latin typeface="Cambria Math"/>
                                              <a:ea typeface="Calibri"/>
                                              <a:cs typeface="Arial"/>
                                            </a:rPr>
                                            <m:t>3</m:t>
                                          </m:r>
                                        </m:sub>
                                      </m:sSub>
                                      <m:sSub>
                                        <m:sSubPr>
                                          <m:ctrlPr>
                                            <a:rPr lang="en-US" sz="1600" i="1">
                                              <a:effectLst/>
                                              <a:latin typeface="Cambria Math" panose="02040503050406030204" pitchFamily="18" charset="0"/>
                                              <a:ea typeface="Calibri"/>
                                              <a:cs typeface="Arial"/>
                                            </a:rPr>
                                          </m:ctrlPr>
                                        </m:sSubPr>
                                        <m:e>
                                          <m:r>
                                            <a:rPr lang="en-US" sz="1600" i="1">
                                              <a:effectLst/>
                                              <a:latin typeface="Cambria Math"/>
                                              <a:ea typeface="Calibri"/>
                                              <a:cs typeface="Arial"/>
                                            </a:rPr>
                                            <m:t>𝑐</m:t>
                                          </m:r>
                                        </m:e>
                                        <m:sub>
                                          <m:r>
                                            <a:rPr lang="en-US" sz="1600" i="1">
                                              <a:effectLst/>
                                              <a:latin typeface="Cambria Math"/>
                                              <a:ea typeface="Calibri"/>
                                              <a:cs typeface="Arial"/>
                                            </a:rPr>
                                            <m:t>234</m:t>
                                          </m:r>
                                          <m:r>
                                            <a:rPr lang="en-US" sz="1600" i="1">
                                              <a:effectLst/>
                                              <a:latin typeface="Cambria Math"/>
                                              <a:ea typeface="Calibri"/>
                                              <a:cs typeface="Arial"/>
                                            </a:rPr>
                                            <m:t>  </m:t>
                                          </m:r>
                                        </m:sub>
                                      </m:sSub>
                                    </m:e>
                                  </m:mr>
                                  <m:mr>
                                    <m:e>
                                      <m:r>
                                        <a:rPr lang="en-US" sz="1600" i="1">
                                          <a:effectLst/>
                                          <a:latin typeface="Cambria Math"/>
                                          <a:ea typeface="Calibri"/>
                                          <a:cs typeface="Arial"/>
                                        </a:rPr>
                                        <m:t>0</m:t>
                                      </m:r>
                                      <m:r>
                                        <a:rPr lang="en-US" sz="1600" i="1">
                                          <a:effectLst/>
                                          <a:latin typeface="Cambria Math"/>
                                          <a:ea typeface="Calibri"/>
                                          <a:cs typeface="Arial"/>
                                        </a:rPr>
                                        <m:t>      </m:t>
                                      </m:r>
                                    </m:e>
                                    <m:e>
                                      <m:r>
                                        <a:rPr lang="en-US" sz="1600" i="1">
                                          <a:effectLst/>
                                          <a:latin typeface="Cambria Math"/>
                                          <a:ea typeface="Calibri"/>
                                          <a:cs typeface="Arial"/>
                                        </a:rPr>
                                        <m:t> </m:t>
                                      </m:r>
                                      <m:r>
                                        <a:rPr lang="en-US" sz="1600" i="1">
                                          <a:effectLst/>
                                          <a:latin typeface="Cambria Math"/>
                                          <a:ea typeface="Calibri"/>
                                          <a:cs typeface="Arial"/>
                                        </a:rPr>
                                        <m:t>1</m:t>
                                      </m:r>
                                      <m:r>
                                        <a:rPr lang="en-US" sz="1600" i="1">
                                          <a:effectLst/>
                                          <a:latin typeface="Cambria Math"/>
                                          <a:ea typeface="Calibri"/>
                                          <a:cs typeface="Arial"/>
                                        </a:rPr>
                                        <m:t>    </m:t>
                                      </m:r>
                                    </m:e>
                                  </m:mr>
                                </m:m>
                              </m:e>
                            </m:mr>
                          </m:m>
                        </m:e>
                      </m:d>
                    </m:oMath>
                  </m:oMathPara>
                </a14:m>
                <a:endParaRPr lang="en-US" sz="1600" dirty="0">
                  <a:effectLst/>
                  <a:latin typeface="Calibri"/>
                  <a:ea typeface="Calibri"/>
                  <a:cs typeface="Arial"/>
                </a:endParaRPr>
              </a:p>
            </p:txBody>
          </p:sp>
        </mc:Choice>
        <mc:Fallback>
          <p:sp>
            <p:nvSpPr>
              <p:cNvPr id="8" name="Rectangle 7"/>
              <p:cNvSpPr>
                <a:spLocks noRot="1" noChangeAspect="1" noMove="1" noResize="1" noEditPoints="1" noAdjustHandles="1" noChangeArrowheads="1" noChangeShapeType="1" noTextEdit="1"/>
              </p:cNvSpPr>
              <p:nvPr/>
            </p:nvSpPr>
            <p:spPr>
              <a:xfrm>
                <a:off x="-1188640" y="4099224"/>
                <a:ext cx="8000869" cy="1263744"/>
              </a:xfrm>
              <a:prstGeom prst="rect">
                <a:avLst/>
              </a:prstGeom>
              <a:blipFill>
                <a:blip r:embed="rId5"/>
                <a:stretch>
                  <a:fillRect r="-275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4932038" y="5405467"/>
                <a:ext cx="2631810" cy="1310487"/>
              </a:xfrm>
              <a:prstGeom prst="rect">
                <a:avLst/>
              </a:prstGeom>
            </p:spPr>
            <p:txBody>
              <a:bodyPr wrap="none">
                <a:spAutoFit/>
              </a:bodyPr>
              <a:lstStyle/>
              <a:p>
                <a:pPr rtl="1"/>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𝐸</m:t>
                          </m:r>
                        </m:sub>
                        <m:sup>
                          <m:r>
                            <a:rPr lang="en-US" i="1">
                              <a:latin typeface="Cambria Math" panose="02040503050406030204" pitchFamily="18" charset="0"/>
                            </a:rPr>
                            <m:t>0</m:t>
                          </m:r>
                        </m:sup>
                      </m:sSubSup>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𝑥</m:t>
                                          </m:r>
                                        </m:sub>
                                        <m:sup>
                                          <m:r>
                                            <a:rPr lang="en-US" i="1">
                                              <a:latin typeface="Cambria Math" panose="02040503050406030204" pitchFamily="18" charset="0"/>
                                            </a:rPr>
                                            <m:t>′</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𝑜</m:t>
                                          </m:r>
                                        </m:e>
                                        <m:sub>
                                          <m:r>
                                            <a:rPr lang="en-US" i="1">
                                              <a:latin typeface="Cambria Math" panose="02040503050406030204" pitchFamily="18" charset="0"/>
                                            </a:rPr>
                                            <m:t>𝑥</m:t>
                                          </m:r>
                                        </m:sub>
                                        <m:sup>
                                          <m:r>
                                            <a:rPr lang="en-US" i="1">
                                              <a:latin typeface="Cambria Math" panose="02040503050406030204" pitchFamily="18" charset="0"/>
                                            </a:rPr>
                                            <m:t>′</m:t>
                                          </m:r>
                                        </m:sup>
                                      </m:sSubSup>
                                    </m:e>
                                  </m:mr>
                                  <m:mr>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𝑦</m:t>
                                          </m:r>
                                        </m:sub>
                                        <m:sup>
                                          <m:r>
                                            <a:rPr lang="en-US" i="1">
                                              <a:latin typeface="Cambria Math" panose="02040503050406030204" pitchFamily="18" charset="0"/>
                                            </a:rPr>
                                            <m:t>′</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𝑜</m:t>
                                          </m:r>
                                        </m:e>
                                        <m:sub>
                                          <m:r>
                                            <a:rPr lang="en-US" i="1">
                                              <a:latin typeface="Cambria Math" panose="02040503050406030204" pitchFamily="18" charset="0"/>
                                            </a:rPr>
                                            <m:t>𝑦</m:t>
                                          </m:r>
                                        </m:sub>
                                        <m:sup>
                                          <m:r>
                                            <a:rPr lang="en-US" i="1">
                                              <a:latin typeface="Cambria Math" panose="02040503050406030204" pitchFamily="18" charset="0"/>
                                            </a:rPr>
                                            <m:t>′</m:t>
                                          </m:r>
                                        </m:sup>
                                      </m:sSubSup>
                                    </m:e>
                                  </m:mr>
                                </m:m>
                              </m:e>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𝑥</m:t>
                                          </m:r>
                                        </m:sub>
                                        <m:sup>
                                          <m:r>
                                            <a:rPr lang="en-US" i="1">
                                              <a:latin typeface="Cambria Math" panose="02040503050406030204" pitchFamily="18" charset="0"/>
                                            </a:rPr>
                                            <m:t>′</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𝑥</m:t>
                                          </m:r>
                                        </m:sub>
                                        <m:sup>
                                          <m:r>
                                            <a:rPr lang="en-US" i="1">
                                              <a:latin typeface="Cambria Math" panose="02040503050406030204" pitchFamily="18" charset="0"/>
                                            </a:rPr>
                                            <m:t>′</m:t>
                                          </m:r>
                                        </m:sup>
                                      </m:sSubSup>
                                    </m:e>
                                  </m:mr>
                                  <m:m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𝑦</m:t>
                                          </m:r>
                                        </m:sub>
                                        <m:sup>
                                          <m:r>
                                            <a:rPr lang="en-US" i="1">
                                              <a:latin typeface="Cambria Math" panose="02040503050406030204" pitchFamily="18" charset="0"/>
                                            </a:rPr>
                                            <m:t>′</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𝑦</m:t>
                                          </m:r>
                                        </m:sub>
                                        <m:sup>
                                          <m:r>
                                            <a:rPr lang="en-US" i="1">
                                              <a:latin typeface="Cambria Math" panose="02040503050406030204" pitchFamily="18" charset="0"/>
                                            </a:rPr>
                                            <m:t>′</m:t>
                                          </m:r>
                                        </m:sup>
                                      </m:sSubSup>
                                    </m:e>
                                  </m:mr>
                                </m:m>
                              </m:e>
                            </m:mr>
                            <m:mr>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𝑧</m:t>
                                          </m:r>
                                        </m:sub>
                                        <m:sup>
                                          <m:r>
                                            <a:rPr lang="en-US" i="1">
                                              <a:latin typeface="Cambria Math" panose="02040503050406030204" pitchFamily="18" charset="0"/>
                                            </a:rPr>
                                            <m:t>′</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𝑜</m:t>
                                          </m:r>
                                        </m:e>
                                        <m:sub>
                                          <m:r>
                                            <a:rPr lang="en-US" i="1">
                                              <a:latin typeface="Cambria Math" panose="02040503050406030204" pitchFamily="18" charset="0"/>
                                            </a:rPr>
                                            <m:t>𝑧</m:t>
                                          </m:r>
                                        </m:sub>
                                        <m:sup>
                                          <m:r>
                                            <a:rPr lang="en-US" i="1">
                                              <a:latin typeface="Cambria Math" panose="02040503050406030204" pitchFamily="18" charset="0"/>
                                            </a:rPr>
                                            <m:t>′</m:t>
                                          </m:r>
                                        </m:sup>
                                      </m:sSubSup>
                                    </m:e>
                                  </m:mr>
                                  <m:mr>
                                    <m:e>
                                      <m:r>
                                        <a:rPr lang="en-US" i="1">
                                          <a:latin typeface="Cambria Math" panose="02040503050406030204" pitchFamily="18" charset="0"/>
                                        </a:rPr>
                                        <m:t>0</m:t>
                                      </m:r>
                                    </m:e>
                                    <m:e>
                                      <m:r>
                                        <a:rPr lang="en-US" i="1">
                                          <a:latin typeface="Cambria Math" panose="02040503050406030204" pitchFamily="18" charset="0"/>
                                        </a:rPr>
                                        <m:t>0</m:t>
                                      </m:r>
                                    </m:e>
                                  </m:mr>
                                </m:m>
                              </m:e>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𝑧</m:t>
                                          </m:r>
                                        </m:sub>
                                        <m:sup>
                                          <m:r>
                                            <a:rPr lang="en-US" i="1">
                                              <a:latin typeface="Cambria Math" panose="02040503050406030204" pitchFamily="18" charset="0"/>
                                            </a:rPr>
                                            <m:t>′</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𝑧</m:t>
                                          </m:r>
                                        </m:sub>
                                        <m:sup>
                                          <m:r>
                                            <a:rPr lang="en-US" i="1">
                                              <a:latin typeface="Cambria Math" panose="02040503050406030204" pitchFamily="18" charset="0"/>
                                            </a:rPr>
                                            <m:t>′</m:t>
                                          </m:r>
                                        </m:sup>
                                      </m:sSubSup>
                                    </m:e>
                                  </m:mr>
                                  <m:mr>
                                    <m:e>
                                      <m:r>
                                        <a:rPr lang="en-US" i="1">
                                          <a:latin typeface="Cambria Math" panose="02040503050406030204" pitchFamily="18" charset="0"/>
                                        </a:rPr>
                                        <m:t>0</m:t>
                                      </m:r>
                                    </m:e>
                                    <m:e>
                                      <m:r>
                                        <a:rPr lang="en-US" i="1">
                                          <a:latin typeface="Cambria Math" panose="02040503050406030204" pitchFamily="18" charset="0"/>
                                        </a:rPr>
                                        <m:t>1</m:t>
                                      </m:r>
                                    </m:e>
                                  </m:mr>
                                </m:m>
                              </m:e>
                            </m:mr>
                          </m:m>
                        </m:e>
                      </m:d>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4932038" y="5405467"/>
                <a:ext cx="2631810" cy="131048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44083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5589240"/>
            <a:ext cx="3610284" cy="630942"/>
          </a:xfrm>
          <a:prstGeom prst="rect">
            <a:avLst/>
          </a:prstGeom>
        </p:spPr>
        <p:txBody>
          <a:bodyPr wrap="none">
            <a:spAutoFit/>
          </a:bodyPr>
          <a:lstStyle/>
          <a:p>
            <a:pPr lvl="0" algn="ctr" rtl="1"/>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حل سینماتیک معکوس</a:t>
            </a:r>
            <a:endParaRPr lang="en-US" sz="3500" dirty="0">
              <a:ln w="1905">
                <a:solidFill>
                  <a:srgbClr val="FFC000"/>
                </a:solidFill>
              </a:ln>
              <a:solidFill>
                <a:prstClr val="white"/>
              </a:solidFill>
            </a:endParaRPr>
          </a:p>
        </p:txBody>
      </p:sp>
      <mc:AlternateContent xmlns:mc="http://schemas.openxmlformats.org/markup-compatibility/2006">
        <mc:Choice xmlns:a14="http://schemas.microsoft.com/office/drawing/2010/main" Requires="a14">
          <p:sp>
            <p:nvSpPr>
              <p:cNvPr id="3" name="Rectangle 2"/>
              <p:cNvSpPr/>
              <p:nvPr/>
            </p:nvSpPr>
            <p:spPr>
              <a:xfrm>
                <a:off x="346726" y="543994"/>
                <a:ext cx="4572000" cy="1825949"/>
              </a:xfrm>
              <a:prstGeom prst="rect">
                <a:avLst/>
              </a:prstGeom>
            </p:spPr>
            <p:txBody>
              <a:bodyPr>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ea typeface="Calibri"/>
                              <a:cs typeface="Arial"/>
                            </a:rPr>
                          </m:ctrlPr>
                        </m:dPr>
                        <m:e>
                          <m:m>
                            <m:mPr>
                              <m:mcs>
                                <m:mc>
                                  <m:mcPr>
                                    <m:count m:val="2"/>
                                    <m:mcJc m:val="center"/>
                                  </m:mcPr>
                                </m:mc>
                              </m:mcs>
                              <m:ctrlPr>
                                <a:rPr lang="en-US" i="1">
                                  <a:effectLst/>
                                  <a:latin typeface="Cambria Math" panose="02040503050406030204" pitchFamily="18" charset="0"/>
                                  <a:ea typeface="Calibri"/>
                                  <a:cs typeface="Arial"/>
                                </a:rPr>
                              </m:ctrlPr>
                            </m:mPr>
                            <m:mr>
                              <m:e>
                                <m:m>
                                  <m:mPr>
                                    <m:mcs>
                                      <m:mc>
                                        <m:mcPr>
                                          <m:count m:val="2"/>
                                          <m:mcJc m:val="center"/>
                                        </m:mcPr>
                                      </m:mc>
                                    </m:mcs>
                                    <m:ctrlPr>
                                      <a:rPr lang="en-US" i="1">
                                        <a:effectLst/>
                                        <a:latin typeface="Cambria Math" panose="02040503050406030204" pitchFamily="18" charset="0"/>
                                        <a:ea typeface="Calibri"/>
                                        <a:cs typeface="Arial"/>
                                      </a:rPr>
                                    </m:ctrlPr>
                                  </m:mPr>
                                  <m:mr>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𝑛</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𝑛</m:t>
                                          </m:r>
                                        </m:e>
                                        <m:sub>
                                          <m:r>
                                            <a:rPr lang="en-US" i="1">
                                              <a:effectLst/>
                                              <a:latin typeface="Cambria Math"/>
                                              <a:ea typeface="Calibri"/>
                                              <a:cs typeface="Arial"/>
                                            </a:rPr>
                                            <m:t>𝑦</m:t>
                                          </m:r>
                                        </m:sub>
                                        <m:sup>
                                          <m:r>
                                            <a:rPr lang="en-US" i="1">
                                              <a:effectLst/>
                                              <a:latin typeface="Cambria Math"/>
                                              <a:ea typeface="Calibri"/>
                                              <a:cs typeface="Arial"/>
                                            </a:rPr>
                                            <m:t>′</m:t>
                                          </m:r>
                                        </m:sup>
                                      </m:sSubSup>
                                    </m:e>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𝑜</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𝑜</m:t>
                                          </m:r>
                                        </m:e>
                                        <m:sub>
                                          <m:r>
                                            <a:rPr lang="en-US" i="1">
                                              <a:effectLst/>
                                              <a:latin typeface="Cambria Math"/>
                                              <a:ea typeface="Calibri"/>
                                              <a:cs typeface="Arial"/>
                                            </a:rPr>
                                            <m:t>𝑦</m:t>
                                          </m:r>
                                        </m:sub>
                                        <m:sup>
                                          <m:r>
                                            <a:rPr lang="en-US" i="1">
                                              <a:effectLst/>
                                              <a:latin typeface="Cambria Math"/>
                                              <a:ea typeface="Calibri"/>
                                              <a:cs typeface="Arial"/>
                                            </a:rPr>
                                            <m:t>′</m:t>
                                          </m:r>
                                        </m:sup>
                                      </m:sSubSup>
                                    </m:e>
                                  </m:mr>
                                  <m:mr>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𝑠</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𝑛</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𝑛</m:t>
                                          </m:r>
                                        </m:e>
                                        <m:sub>
                                          <m:r>
                                            <a:rPr lang="en-US" i="1">
                                              <a:effectLst/>
                                              <a:latin typeface="Cambria Math"/>
                                              <a:ea typeface="Calibri"/>
                                              <a:cs typeface="Arial"/>
                                            </a:rPr>
                                            <m:t>𝑦</m:t>
                                          </m:r>
                                        </m:sub>
                                        <m:sup>
                                          <m:r>
                                            <a:rPr lang="en-US" i="1">
                                              <a:effectLst/>
                                              <a:latin typeface="Cambria Math"/>
                                              <a:ea typeface="Calibri"/>
                                              <a:cs typeface="Arial"/>
                                            </a:rPr>
                                            <m:t>′</m:t>
                                          </m:r>
                                        </m:sup>
                                      </m:sSubSup>
                                    </m:e>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𝑠</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𝑜</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𝑜</m:t>
                                          </m:r>
                                        </m:e>
                                        <m:sub>
                                          <m:r>
                                            <a:rPr lang="en-US" i="1">
                                              <a:effectLst/>
                                              <a:latin typeface="Cambria Math"/>
                                              <a:ea typeface="Calibri"/>
                                              <a:cs typeface="Arial"/>
                                            </a:rPr>
                                            <m:t>𝑦</m:t>
                                          </m:r>
                                        </m:sub>
                                        <m:sup>
                                          <m:r>
                                            <a:rPr lang="en-US" i="1">
                                              <a:effectLst/>
                                              <a:latin typeface="Cambria Math"/>
                                              <a:ea typeface="Calibri"/>
                                              <a:cs typeface="Arial"/>
                                            </a:rPr>
                                            <m:t>′</m:t>
                                          </m:r>
                                        </m:sup>
                                      </m:sSubSup>
                                    </m:e>
                                  </m:mr>
                                </m:m>
                              </m:e>
                              <m:e>
                                <m:m>
                                  <m:mPr>
                                    <m:mcs>
                                      <m:mc>
                                        <m:mcPr>
                                          <m:count m:val="2"/>
                                          <m:mcJc m:val="center"/>
                                        </m:mcPr>
                                      </m:mc>
                                    </m:mcs>
                                    <m:ctrlPr>
                                      <a:rPr lang="en-US" i="1">
                                        <a:effectLst/>
                                        <a:latin typeface="Cambria Math" panose="02040503050406030204" pitchFamily="18" charset="0"/>
                                        <a:ea typeface="Calibri"/>
                                        <a:cs typeface="Arial"/>
                                      </a:rPr>
                                    </m:ctrlPr>
                                  </m:mPr>
                                  <m:mr>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𝑎</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𝑎</m:t>
                                          </m:r>
                                        </m:e>
                                        <m:sub>
                                          <m:r>
                                            <a:rPr lang="en-US" i="1">
                                              <a:effectLst/>
                                              <a:latin typeface="Cambria Math"/>
                                              <a:ea typeface="Calibri"/>
                                              <a:cs typeface="Arial"/>
                                            </a:rPr>
                                            <m:t>𝑦</m:t>
                                          </m:r>
                                        </m:sub>
                                        <m:sup>
                                          <m:r>
                                            <a:rPr lang="en-US" i="1">
                                              <a:effectLst/>
                                              <a:latin typeface="Cambria Math"/>
                                              <a:ea typeface="Calibri"/>
                                              <a:cs typeface="Arial"/>
                                            </a:rPr>
                                            <m:t>′</m:t>
                                          </m:r>
                                        </m:sup>
                                      </m:sSubSup>
                                    </m:e>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𝑝</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𝑝</m:t>
                                          </m:r>
                                        </m:e>
                                        <m:sub>
                                          <m:r>
                                            <a:rPr lang="en-US" i="1">
                                              <a:effectLst/>
                                              <a:latin typeface="Cambria Math"/>
                                              <a:ea typeface="Calibri"/>
                                              <a:cs typeface="Arial"/>
                                            </a:rPr>
                                            <m:t>𝑦</m:t>
                                          </m:r>
                                        </m:sub>
                                        <m:sup>
                                          <m:r>
                                            <a:rPr lang="en-US" i="1">
                                              <a:effectLst/>
                                              <a:latin typeface="Cambria Math"/>
                                              <a:ea typeface="Calibri"/>
                                              <a:cs typeface="Arial"/>
                                            </a:rPr>
                                            <m:t>′</m:t>
                                          </m:r>
                                        </m:sup>
                                      </m:sSubSup>
                                    </m:e>
                                  </m:mr>
                                  <m:mr>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𝑠</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𝑎</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𝑎</m:t>
                                          </m:r>
                                        </m:e>
                                        <m:sub>
                                          <m:r>
                                            <a:rPr lang="en-US" i="1">
                                              <a:effectLst/>
                                              <a:latin typeface="Cambria Math"/>
                                              <a:ea typeface="Calibri"/>
                                              <a:cs typeface="Arial"/>
                                            </a:rPr>
                                            <m:t>𝑦</m:t>
                                          </m:r>
                                        </m:sub>
                                        <m:sup>
                                          <m:r>
                                            <a:rPr lang="en-US" i="1">
                                              <a:effectLst/>
                                              <a:latin typeface="Cambria Math"/>
                                              <a:ea typeface="Calibri"/>
                                              <a:cs typeface="Arial"/>
                                            </a:rPr>
                                            <m:t>′</m:t>
                                          </m:r>
                                        </m:sup>
                                      </m:sSubSup>
                                    </m:e>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𝑠</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𝑝</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𝑝</m:t>
                                          </m:r>
                                        </m:e>
                                        <m:sub>
                                          <m:r>
                                            <a:rPr lang="en-US" i="1">
                                              <a:effectLst/>
                                              <a:latin typeface="Cambria Math"/>
                                              <a:ea typeface="Calibri"/>
                                              <a:cs typeface="Arial"/>
                                            </a:rPr>
                                            <m:t>𝑦</m:t>
                                          </m:r>
                                        </m:sub>
                                        <m:sup>
                                          <m:r>
                                            <a:rPr lang="en-US" i="1">
                                              <a:effectLst/>
                                              <a:latin typeface="Cambria Math"/>
                                              <a:ea typeface="Calibri"/>
                                              <a:cs typeface="Arial"/>
                                            </a:rPr>
                                            <m:t>′</m:t>
                                          </m:r>
                                        </m:sup>
                                      </m:sSubSup>
                                    </m:e>
                                  </m:mr>
                                </m:m>
                              </m:e>
                            </m:mr>
                            <m:mr>
                              <m:e>
                                <m:m>
                                  <m:mPr>
                                    <m:mcs>
                                      <m:mc>
                                        <m:mcPr>
                                          <m:count m:val="2"/>
                                          <m:mcJc m:val="center"/>
                                        </m:mcPr>
                                      </m:mc>
                                    </m:mcs>
                                    <m:ctrlPr>
                                      <a:rPr lang="en-US" i="1">
                                        <a:effectLst/>
                                        <a:latin typeface="Cambria Math" panose="02040503050406030204" pitchFamily="18" charset="0"/>
                                        <a:ea typeface="Calibri"/>
                                        <a:cs typeface="Arial"/>
                                      </a:rPr>
                                    </m:ctrlPr>
                                  </m:mPr>
                                  <m:mr>
                                    <m:e>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𝑛</m:t>
                                          </m:r>
                                        </m:e>
                                        <m:sub>
                                          <m:r>
                                            <a:rPr lang="en-US" i="1">
                                              <a:effectLst/>
                                              <a:latin typeface="Cambria Math"/>
                                              <a:ea typeface="Calibri"/>
                                              <a:cs typeface="Arial"/>
                                            </a:rPr>
                                            <m:t>𝑧</m:t>
                                          </m:r>
                                          <m:r>
                                            <a:rPr lang="en-US" i="1">
                                              <a:effectLst/>
                                              <a:latin typeface="Cambria Math"/>
                                              <a:ea typeface="Calibri"/>
                                              <a:cs typeface="Arial"/>
                                            </a:rPr>
                                            <m:t>                              </m:t>
                                          </m:r>
                                        </m:sub>
                                        <m:sup>
                                          <m:r>
                                            <a:rPr lang="en-US" i="1">
                                              <a:effectLst/>
                                              <a:latin typeface="Cambria Math"/>
                                              <a:ea typeface="Calibri"/>
                                              <a:cs typeface="Arial"/>
                                            </a:rPr>
                                            <m:t>′</m:t>
                                          </m:r>
                                        </m:sup>
                                      </m:sSubSup>
                                    </m:e>
                                    <m:e>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𝑜</m:t>
                                          </m:r>
                                        </m:e>
                                        <m:sub>
                                          <m:r>
                                            <a:rPr lang="en-US" i="1">
                                              <a:effectLst/>
                                              <a:latin typeface="Cambria Math"/>
                                              <a:ea typeface="Calibri"/>
                                              <a:cs typeface="Arial"/>
                                            </a:rPr>
                                            <m:t>𝑧</m:t>
                                          </m:r>
                                        </m:sub>
                                        <m:sup>
                                          <m:r>
                                            <a:rPr lang="en-US" i="1">
                                              <a:effectLst/>
                                              <a:latin typeface="Cambria Math"/>
                                              <a:ea typeface="Calibri"/>
                                              <a:cs typeface="Arial"/>
                                            </a:rPr>
                                            <m:t>′</m:t>
                                          </m:r>
                                        </m:sup>
                                      </m:sSubSup>
                                    </m:e>
                                  </m:mr>
                                  <m:mr>
                                    <m:e>
                                      <m:r>
                                        <a:rPr lang="en-US" i="1">
                                          <a:effectLst/>
                                          <a:latin typeface="Cambria Math"/>
                                          <a:ea typeface="Calibri"/>
                                          <a:cs typeface="Arial"/>
                                        </a:rPr>
                                        <m:t>0</m:t>
                                      </m:r>
                                      <m:r>
                                        <a:rPr lang="en-US" i="1">
                                          <a:effectLst/>
                                          <a:latin typeface="Cambria Math"/>
                                          <a:ea typeface="Calibri"/>
                                          <a:cs typeface="Arial"/>
                                        </a:rPr>
                                        <m:t>                      </m:t>
                                      </m:r>
                                    </m:e>
                                    <m:e>
                                      <m:r>
                                        <a:rPr lang="en-US" i="1">
                                          <a:effectLst/>
                                          <a:latin typeface="Cambria Math"/>
                                          <a:ea typeface="Calibri"/>
                                          <a:cs typeface="Arial"/>
                                        </a:rPr>
                                        <m:t>0</m:t>
                                      </m:r>
                                    </m:e>
                                  </m:mr>
                                </m:m>
                                <m:r>
                                  <a:rPr lang="en-US" i="1">
                                    <a:effectLst/>
                                    <a:latin typeface="Cambria Math"/>
                                    <a:ea typeface="Calibri"/>
                                    <a:cs typeface="Arial"/>
                                  </a:rPr>
                                  <m:t> </m:t>
                                </m:r>
                              </m:e>
                              <m:e>
                                <m:m>
                                  <m:mPr>
                                    <m:mcs>
                                      <m:mc>
                                        <m:mcPr>
                                          <m:count m:val="2"/>
                                          <m:mcJc m:val="center"/>
                                        </m:mcPr>
                                      </m:mc>
                                    </m:mcs>
                                    <m:ctrlPr>
                                      <a:rPr lang="en-US" i="1">
                                        <a:effectLst/>
                                        <a:latin typeface="Cambria Math" panose="02040503050406030204" pitchFamily="18" charset="0"/>
                                        <a:ea typeface="Calibri"/>
                                        <a:cs typeface="Arial"/>
                                      </a:rPr>
                                    </m:ctrlPr>
                                  </m:mPr>
                                  <m:mr>
                                    <m:e>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𝑎</m:t>
                                          </m:r>
                                        </m:e>
                                        <m:sub>
                                          <m:r>
                                            <a:rPr lang="en-US" i="1">
                                              <a:effectLst/>
                                              <a:latin typeface="Cambria Math"/>
                                              <a:ea typeface="Calibri"/>
                                              <a:cs typeface="Arial"/>
                                            </a:rPr>
                                            <m:t>𝑧</m:t>
                                          </m:r>
                                        </m:sub>
                                        <m:sup>
                                          <m:r>
                                            <a:rPr lang="en-US" i="1">
                                              <a:effectLst/>
                                              <a:latin typeface="Cambria Math"/>
                                              <a:ea typeface="Calibri"/>
                                              <a:cs typeface="Arial"/>
                                            </a:rPr>
                                            <m:t>′</m:t>
                                          </m:r>
                                        </m:sup>
                                      </m:sSubSup>
                                      <m:r>
                                        <a:rPr lang="en-US" i="1">
                                          <a:effectLst/>
                                          <a:latin typeface="Cambria Math"/>
                                          <a:ea typeface="Calibri"/>
                                          <a:cs typeface="Arial"/>
                                        </a:rPr>
                                        <m:t>           </m:t>
                                      </m:r>
                                    </m:e>
                                    <m:e>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   </m:t>
                                          </m:r>
                                          <m:r>
                                            <a:rPr lang="en-US" i="1">
                                              <a:effectLst/>
                                              <a:latin typeface="Cambria Math"/>
                                              <a:ea typeface="Calibri"/>
                                              <a:cs typeface="Arial"/>
                                            </a:rPr>
                                            <m:t>𝑝</m:t>
                                          </m:r>
                                        </m:e>
                                        <m:sub>
                                          <m:r>
                                            <a:rPr lang="en-US" i="1">
                                              <a:effectLst/>
                                              <a:latin typeface="Cambria Math"/>
                                              <a:ea typeface="Calibri"/>
                                              <a:cs typeface="Arial"/>
                                            </a:rPr>
                                            <m:t>𝑧</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𝑙</m:t>
                                          </m:r>
                                        </m:e>
                                        <m:sub>
                                          <m:r>
                                            <a:rPr lang="en-US" i="1">
                                              <a:effectLst/>
                                              <a:latin typeface="Cambria Math"/>
                                              <a:ea typeface="Calibri"/>
                                              <a:cs typeface="Arial"/>
                                            </a:rPr>
                                            <m:t>0</m:t>
                                          </m:r>
                                        </m:sub>
                                      </m:sSub>
                                    </m:e>
                                  </m:mr>
                                  <m:mr>
                                    <m:e>
                                      <m:r>
                                        <a:rPr lang="en-US" i="1">
                                          <a:effectLst/>
                                          <a:latin typeface="Cambria Math"/>
                                          <a:ea typeface="Calibri"/>
                                          <a:cs typeface="Arial"/>
                                        </a:rPr>
                                        <m:t>       </m:t>
                                      </m:r>
                                      <m:r>
                                        <a:rPr lang="en-US" i="1">
                                          <a:effectLst/>
                                          <a:latin typeface="Cambria Math"/>
                                          <a:ea typeface="Calibri"/>
                                          <a:cs typeface="Arial"/>
                                        </a:rPr>
                                        <m:t>0</m:t>
                                      </m:r>
                                      <m:r>
                                        <a:rPr lang="en-US" i="1">
                                          <a:effectLst/>
                                          <a:latin typeface="Cambria Math"/>
                                          <a:ea typeface="Calibri"/>
                                          <a:cs typeface="Arial"/>
                                        </a:rPr>
                                        <m:t>                  </m:t>
                                      </m:r>
                                    </m:e>
                                    <m:e>
                                      <m:r>
                                        <a:rPr lang="en-US" i="1">
                                          <a:effectLst/>
                                          <a:latin typeface="Cambria Math"/>
                                          <a:ea typeface="Calibri"/>
                                          <a:cs typeface="Arial"/>
                                        </a:rPr>
                                        <m:t> </m:t>
                                      </m:r>
                                      <m:r>
                                        <a:rPr lang="en-US" i="1">
                                          <a:effectLst/>
                                          <a:latin typeface="Cambria Math"/>
                                          <a:ea typeface="Calibri"/>
                                          <a:cs typeface="Arial"/>
                                        </a:rPr>
                                        <m:t>1</m:t>
                                      </m:r>
                                      <m:r>
                                        <a:rPr lang="en-US" i="1">
                                          <a:effectLst/>
                                          <a:latin typeface="Cambria Math"/>
                                          <a:ea typeface="Calibri"/>
                                          <a:cs typeface="Arial"/>
                                        </a:rPr>
                                        <m:t>  </m:t>
                                      </m:r>
                                    </m:e>
                                  </m:mr>
                                </m:m>
                              </m:e>
                            </m:mr>
                          </m:m>
                        </m:e>
                      </m:d>
                    </m:oMath>
                  </m:oMathPara>
                </a14:m>
                <a:endParaRPr lang="fa-IR" dirty="0">
                  <a:effectLst/>
                  <a:latin typeface="Calibri"/>
                  <a:ea typeface="Times New Roman"/>
                  <a:cs typeface="Arial"/>
                </a:endParaRPr>
              </a:p>
              <a:p>
                <a:pPr algn="ctr" rtl="1">
                  <a:lnSpc>
                    <a:spcPct val="115000"/>
                  </a:lnSpc>
                  <a:spcAft>
                    <a:spcPts val="1000"/>
                  </a:spcAft>
                </a:pPr>
                <a:r>
                  <a:rPr lang="en-US" dirty="0">
                    <a:effectLst/>
                    <a:latin typeface="Calibri"/>
                    <a:ea typeface="Times New Roman"/>
                    <a:cs typeface="Arial"/>
                  </a:rPr>
                  <a:t> </a:t>
                </a:r>
                <a:endParaRPr lang="en-US" dirty="0">
                  <a:effectLst/>
                  <a:latin typeface="Calibri"/>
                  <a:ea typeface="Calibri"/>
                  <a:cs typeface="Arial"/>
                </a:endParaRPr>
              </a:p>
            </p:txBody>
          </p:sp>
        </mc:Choice>
        <mc:Fallback>
          <p:sp>
            <p:nvSpPr>
              <p:cNvPr id="3" name="Rectangle 2"/>
              <p:cNvSpPr>
                <a:spLocks noRot="1" noChangeAspect="1" noMove="1" noResize="1" noEditPoints="1" noAdjustHandles="1" noChangeArrowheads="1" noChangeShapeType="1" noTextEdit="1"/>
              </p:cNvSpPr>
              <p:nvPr/>
            </p:nvSpPr>
            <p:spPr>
              <a:xfrm>
                <a:off x="346726" y="543994"/>
                <a:ext cx="4572000" cy="1825949"/>
              </a:xfrm>
              <a:prstGeom prst="rect">
                <a:avLst/>
              </a:prstGeom>
              <a:blipFill>
                <a:blip r:embed="rId2"/>
                <a:stretch>
                  <a:fillRect r="-6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1299580" y="2409124"/>
                <a:ext cx="5662064" cy="1265859"/>
              </a:xfrm>
              <a:prstGeom prst="rect">
                <a:avLst/>
              </a:prstGeom>
            </p:spPr>
            <p:txBody>
              <a:bodyPr wrap="none">
                <a:spAutoFit/>
              </a:bodyPr>
              <a:lstStyle/>
              <a:p>
                <a:pPr algn="ctr" rtl="1">
                  <a:lnSpc>
                    <a:spcPct val="115000"/>
                  </a:lnSpc>
                  <a:spcAft>
                    <a:spcPts val="1000"/>
                  </a:spcAft>
                </a:pPr>
                <a14:m>
                  <m:oMath xmlns:m="http://schemas.openxmlformats.org/officeDocument/2006/math">
                    <m:d>
                      <m:dPr>
                        <m:begChr m:val="["/>
                        <m:endChr m:val="]"/>
                        <m:ctrlPr>
                          <a:rPr lang="en-US" i="1" smtClean="0">
                            <a:latin typeface="Cambria Math" panose="02040503050406030204" pitchFamily="18" charset="0"/>
                            <a:ea typeface="Calibri"/>
                            <a:cs typeface="Arial"/>
                          </a:rPr>
                        </m:ctrlPr>
                      </m:dPr>
                      <m:e>
                        <m:m>
                          <m:mPr>
                            <m:mcs>
                              <m:mc>
                                <m:mcPr>
                                  <m:count m:val="2"/>
                                  <m:mcJc m:val="center"/>
                                </m:mcPr>
                              </m:mc>
                            </m:mcs>
                            <m:ctrlPr>
                              <a:rPr lang="en-US" i="1">
                                <a:effectLst/>
                                <a:latin typeface="Cambria Math" panose="02040503050406030204" pitchFamily="18" charset="0"/>
                                <a:ea typeface="Calibri"/>
                                <a:cs typeface="Arial"/>
                              </a:rPr>
                            </m:ctrlPr>
                          </m:mPr>
                          <m:mr>
                            <m:e>
                              <m:m>
                                <m:mPr>
                                  <m:mcs>
                                    <m:mc>
                                      <m:mcPr>
                                        <m:count m:val="2"/>
                                        <m:mcJc m:val="center"/>
                                      </m:mcPr>
                                    </m:mc>
                                  </m:mcs>
                                  <m:ctrlPr>
                                    <a:rPr lang="en-US" i="1">
                                      <a:effectLst/>
                                      <a:latin typeface="Cambria Math" panose="02040503050406030204" pitchFamily="18" charset="0"/>
                                      <a:ea typeface="Calibri"/>
                                      <a:cs typeface="Arial"/>
                                    </a:rPr>
                                  </m:ctrlPr>
                                </m:mPr>
                                <m:mr>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𝑐</m:t>
                                        </m:r>
                                      </m:e>
                                      <m:sub>
                                        <m:r>
                                          <a:rPr lang="en-US" i="1">
                                            <a:effectLst/>
                                            <a:latin typeface="Cambria Math"/>
                                            <a:ea typeface="Calibri"/>
                                            <a:cs typeface="Arial"/>
                                          </a:rPr>
                                          <m:t>234</m:t>
                                        </m:r>
                                      </m:sub>
                                    </m:sSub>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5</m:t>
                                        </m:r>
                                      </m:sub>
                                    </m:sSub>
                                  </m:e>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234</m:t>
                                        </m:r>
                                      </m:sub>
                                    </m:sSub>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5</m:t>
                                        </m:r>
                                      </m:sub>
                                    </m:sSub>
                                  </m:e>
                                </m:mr>
                                <m:mr>
                                  <m:e>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5</m:t>
                                        </m:r>
                                      </m:sub>
                                    </m:sSub>
                                  </m:e>
                                  <m:e>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5</m:t>
                                        </m:r>
                                      </m:sub>
                                    </m:sSub>
                                  </m:e>
                                </m:mr>
                              </m:m>
                            </m:e>
                            <m:e>
                              <m:m>
                                <m:mPr>
                                  <m:mcs>
                                    <m:mc>
                                      <m:mcPr>
                                        <m:count m:val="2"/>
                                        <m:mcJc m:val="center"/>
                                      </m:mcPr>
                                    </m:mc>
                                  </m:mcs>
                                  <m:ctrlPr>
                                    <a:rPr lang="en-US" i="1">
                                      <a:effectLst/>
                                      <a:latin typeface="Cambria Math" panose="02040503050406030204" pitchFamily="18" charset="0"/>
                                      <a:ea typeface="Calibri"/>
                                      <a:cs typeface="Arial"/>
                                    </a:rPr>
                                  </m:ctrlPr>
                                </m:mPr>
                                <m:mr>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𝑠</m:t>
                                        </m:r>
                                      </m:e>
                                      <m:sub>
                                        <m:r>
                                          <a:rPr lang="en-US" i="1">
                                            <a:effectLst/>
                                            <a:latin typeface="Cambria Math"/>
                                            <a:ea typeface="Calibri"/>
                                            <a:cs typeface="Arial"/>
                                          </a:rPr>
                                          <m:t>234</m:t>
                                        </m:r>
                                      </m:sub>
                                    </m:sSub>
                                  </m:e>
                                  <m:e>
                                    <m:r>
                                      <a:rPr lang="en-US" i="1">
                                        <a:effectLst/>
                                        <a:latin typeface="Cambria Math"/>
                                        <a:ea typeface="Calibri"/>
                                        <a:cs typeface="Arial"/>
                                      </a:rPr>
                                      <m:t>𝑎</m:t>
                                    </m:r>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𝑙</m:t>
                                        </m:r>
                                      </m:e>
                                      <m:sub>
                                        <m:r>
                                          <a:rPr lang="en-US" i="1">
                                            <a:effectLst/>
                                            <a:latin typeface="Cambria Math"/>
                                            <a:ea typeface="Calibri"/>
                                            <a:cs typeface="Arial"/>
                                          </a:rPr>
                                          <m:t>1</m:t>
                                        </m:r>
                                      </m:sub>
                                    </m:sSub>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2</m:t>
                                        </m:r>
                                      </m:sub>
                                    </m:sSub>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𝑙</m:t>
                                        </m:r>
                                      </m:e>
                                      <m:sub>
                                        <m:r>
                                          <a:rPr lang="en-US" i="1">
                                            <a:effectLst/>
                                            <a:latin typeface="Cambria Math"/>
                                            <a:ea typeface="Calibri"/>
                                            <a:cs typeface="Arial"/>
                                          </a:rPr>
                                          <m:t>2</m:t>
                                        </m:r>
                                      </m:sub>
                                    </m:sSub>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23</m:t>
                                        </m:r>
                                      </m:sub>
                                    </m:sSub>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𝑙</m:t>
                                        </m:r>
                                      </m:e>
                                      <m:sub>
                                        <m:r>
                                          <a:rPr lang="en-US" i="1">
                                            <a:effectLst/>
                                            <a:latin typeface="Cambria Math"/>
                                            <a:ea typeface="Calibri"/>
                                            <a:cs typeface="Arial"/>
                                          </a:rPr>
                                          <m:t>3</m:t>
                                        </m:r>
                                      </m:sub>
                                    </m:sSub>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234</m:t>
                                        </m:r>
                                      </m:sub>
                                    </m:sSub>
                                  </m:e>
                                </m:mr>
                                <m:mr>
                                  <m:e>
                                    <m:r>
                                      <a:rPr lang="en-US" i="1">
                                        <a:effectLst/>
                                        <a:latin typeface="Cambria Math"/>
                                        <a:ea typeface="Calibri"/>
                                        <a:cs typeface="Arial"/>
                                      </a:rPr>
                                      <m:t>0</m:t>
                                    </m:r>
                                  </m:e>
                                  <m:e>
                                    <m:r>
                                      <a:rPr lang="en-US" i="1">
                                        <a:effectLst/>
                                        <a:latin typeface="Cambria Math"/>
                                        <a:ea typeface="Calibri"/>
                                        <a:cs typeface="Arial"/>
                                      </a:rPr>
                                      <m:t>0</m:t>
                                    </m:r>
                                  </m:e>
                                </m:mr>
                              </m:m>
                            </m:e>
                          </m:mr>
                          <m:mr>
                            <m:e>
                              <m:m>
                                <m:mPr>
                                  <m:mcs>
                                    <m:mc>
                                      <m:mcPr>
                                        <m:count m:val="2"/>
                                        <m:mcJc m:val="center"/>
                                      </m:mcPr>
                                    </m:mc>
                                  </m:mcs>
                                  <m:ctrlPr>
                                    <a:rPr lang="en-US" i="1">
                                      <a:effectLst/>
                                      <a:latin typeface="Cambria Math" panose="02040503050406030204" pitchFamily="18" charset="0"/>
                                      <a:ea typeface="Calibri"/>
                                      <a:cs typeface="Arial"/>
                                    </a:rPr>
                                  </m:ctrlPr>
                                </m:mPr>
                                <m:mr>
                                  <m:e>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5</m:t>
                                        </m:r>
                                      </m:sub>
                                    </m:sSub>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234</m:t>
                                        </m:r>
                                      </m:sub>
                                    </m:sSub>
                                  </m:e>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5</m:t>
                                        </m:r>
                                      </m:sub>
                                    </m:sSub>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234</m:t>
                                        </m:r>
                                      </m:sub>
                                    </m:sSub>
                                  </m:e>
                                </m:mr>
                                <m:mr>
                                  <m:e>
                                    <m:r>
                                      <a:rPr lang="en-US" i="1">
                                        <a:effectLst/>
                                        <a:latin typeface="Cambria Math"/>
                                        <a:ea typeface="Calibri"/>
                                        <a:cs typeface="Arial"/>
                                      </a:rPr>
                                      <m:t>0</m:t>
                                    </m:r>
                                  </m:e>
                                  <m:e>
                                    <m:r>
                                      <a:rPr lang="en-US" i="1">
                                        <a:effectLst/>
                                        <a:latin typeface="Cambria Math"/>
                                        <a:ea typeface="Calibri"/>
                                        <a:cs typeface="Arial"/>
                                      </a:rPr>
                                      <m:t>0</m:t>
                                    </m:r>
                                  </m:e>
                                </m:mr>
                              </m:m>
                            </m:e>
                            <m:e>
                              <m:m>
                                <m:mPr>
                                  <m:mcs>
                                    <m:mc>
                                      <m:mcPr>
                                        <m:count m:val="2"/>
                                        <m:mcJc m:val="center"/>
                                      </m:mcPr>
                                    </m:mc>
                                  </m:mcs>
                                  <m:ctrlPr>
                                    <a:rPr lang="en-US" i="1">
                                      <a:effectLst/>
                                      <a:latin typeface="Cambria Math" panose="02040503050406030204" pitchFamily="18" charset="0"/>
                                      <a:ea typeface="Calibri"/>
                                      <a:cs typeface="Arial"/>
                                    </a:rPr>
                                  </m:ctrlPr>
                                </m:mPr>
                                <m:mr>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234</m:t>
                                        </m:r>
                                      </m:sub>
                                    </m:sSub>
                                    <m:r>
                                      <a:rPr lang="en-US" i="1">
                                        <a:effectLst/>
                                        <a:latin typeface="Cambria Math"/>
                                        <a:ea typeface="Calibri"/>
                                        <a:cs typeface="Arial"/>
                                      </a:rPr>
                                      <m:t>      </m:t>
                                    </m:r>
                                  </m:e>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𝑙</m:t>
                                        </m:r>
                                      </m:e>
                                      <m:sub>
                                        <m:r>
                                          <a:rPr lang="en-US" i="1">
                                            <a:effectLst/>
                                            <a:latin typeface="Cambria Math"/>
                                            <a:ea typeface="Calibri"/>
                                            <a:cs typeface="Arial"/>
                                          </a:rPr>
                                          <m:t>1</m:t>
                                        </m:r>
                                      </m:sub>
                                    </m:sSub>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2</m:t>
                                        </m:r>
                                      </m:sub>
                                    </m:sSub>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𝑙</m:t>
                                        </m:r>
                                      </m:e>
                                      <m:sub>
                                        <m:r>
                                          <a:rPr lang="en-US" i="1">
                                            <a:effectLst/>
                                            <a:latin typeface="Cambria Math"/>
                                            <a:ea typeface="Calibri"/>
                                            <a:cs typeface="Arial"/>
                                          </a:rPr>
                                          <m:t>2</m:t>
                                        </m:r>
                                      </m:sub>
                                    </m:sSub>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23</m:t>
                                        </m:r>
                                      </m:sub>
                                    </m:sSub>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𝑙</m:t>
                                        </m:r>
                                      </m:e>
                                      <m:sub>
                                        <m:r>
                                          <a:rPr lang="en-US" i="1">
                                            <a:effectLst/>
                                            <a:latin typeface="Cambria Math"/>
                                            <a:ea typeface="Calibri"/>
                                            <a:cs typeface="Arial"/>
                                          </a:rPr>
                                          <m:t>3</m:t>
                                        </m:r>
                                      </m:sub>
                                    </m:sSub>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234</m:t>
                                        </m:r>
                                        <m:r>
                                          <a:rPr lang="en-US" i="1">
                                            <a:effectLst/>
                                            <a:latin typeface="Cambria Math"/>
                                            <a:ea typeface="Calibri"/>
                                            <a:cs typeface="Arial"/>
                                          </a:rPr>
                                          <m:t>  </m:t>
                                        </m:r>
                                      </m:sub>
                                    </m:sSub>
                                  </m:e>
                                </m:mr>
                                <m:mr>
                                  <m:e>
                                    <m:r>
                                      <a:rPr lang="en-US" i="1">
                                        <a:effectLst/>
                                        <a:latin typeface="Cambria Math"/>
                                        <a:ea typeface="Calibri"/>
                                        <a:cs typeface="Arial"/>
                                      </a:rPr>
                                      <m:t>0</m:t>
                                    </m:r>
                                    <m:r>
                                      <a:rPr lang="en-US" i="1">
                                        <a:effectLst/>
                                        <a:latin typeface="Cambria Math"/>
                                        <a:ea typeface="Calibri"/>
                                        <a:cs typeface="Arial"/>
                                      </a:rPr>
                                      <m:t>      </m:t>
                                    </m:r>
                                  </m:e>
                                  <m:e>
                                    <m:r>
                                      <a:rPr lang="en-US" i="1">
                                        <a:effectLst/>
                                        <a:latin typeface="Cambria Math"/>
                                        <a:ea typeface="Calibri"/>
                                        <a:cs typeface="Arial"/>
                                      </a:rPr>
                                      <m:t>1</m:t>
                                    </m:r>
                                    <m:r>
                                      <a:rPr lang="en-US" i="1">
                                        <a:effectLst/>
                                        <a:latin typeface="Cambria Math"/>
                                        <a:ea typeface="Calibri"/>
                                        <a:cs typeface="Arial"/>
                                      </a:rPr>
                                      <m:t>    </m:t>
                                    </m:r>
                                  </m:e>
                                </m:mr>
                              </m:m>
                            </m:e>
                          </m:mr>
                        </m:m>
                      </m:e>
                    </m:d>
                  </m:oMath>
                </a14:m>
                <a:r>
                  <a:rPr lang="fa-IR" dirty="0">
                    <a:effectLst/>
                    <a:latin typeface="Calibri"/>
                    <a:ea typeface="Calibri"/>
                    <a:cs typeface="Arial"/>
                  </a:rPr>
                  <a:t> =</a:t>
                </a:r>
                <a:endParaRPr lang="en-US" dirty="0">
                  <a:effectLst/>
                  <a:latin typeface="Calibri"/>
                  <a:ea typeface="Calibri"/>
                  <a:cs typeface="Arial"/>
                </a:endParaRPr>
              </a:p>
            </p:txBody>
          </p:sp>
        </mc:Choice>
        <mc:Fallback>
          <p:sp>
            <p:nvSpPr>
              <p:cNvPr id="4" name="Rectangle 3"/>
              <p:cNvSpPr>
                <a:spLocks noRot="1" noChangeAspect="1" noMove="1" noResize="1" noEditPoints="1" noAdjustHandles="1" noChangeArrowheads="1" noChangeShapeType="1" noTextEdit="1"/>
              </p:cNvSpPr>
              <p:nvPr/>
            </p:nvSpPr>
            <p:spPr>
              <a:xfrm>
                <a:off x="1299580" y="2409124"/>
                <a:ext cx="5662064" cy="1265859"/>
              </a:xfrm>
              <a:prstGeom prst="rect">
                <a:avLst/>
              </a:prstGeom>
              <a:blipFill>
                <a:blip r:embed="rId3"/>
                <a:stretch>
                  <a:fillRect l="-3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563208" y="4294560"/>
                <a:ext cx="1999650" cy="391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libri"/>
                          <a:cs typeface="Arial"/>
                        </a:rPr>
                        <m:t>−</m:t>
                      </m:r>
                      <m:sSubSup>
                        <m:sSubSupPr>
                          <m:ctrlPr>
                            <a:rPr lang="en-US" i="1">
                              <a:effectLst/>
                              <a:latin typeface="Cambria Math" panose="02040503050406030204" pitchFamily="18" charset="0"/>
                            </a:rPr>
                          </m:ctrlPr>
                        </m:sSubSupPr>
                        <m:e>
                          <m:r>
                            <a:rPr lang="en-US" i="1">
                              <a:effectLst/>
                              <a:latin typeface="Cambria Math"/>
                              <a:ea typeface="Calibri"/>
                              <a:cs typeface="Arial"/>
                            </a:rPr>
                            <m:t>𝑝</m:t>
                          </m:r>
                        </m:e>
                        <m:sub>
                          <m:r>
                            <a:rPr lang="en-US" i="1">
                              <a:effectLst/>
                              <a:latin typeface="Cambria Math"/>
                              <a:ea typeface="Calibri"/>
                              <a:cs typeface="Arial"/>
                            </a:rPr>
                            <m:t>𝑥</m:t>
                          </m:r>
                        </m:sub>
                        <m:sup>
                          <m:r>
                            <a:rPr lang="en-US" i="1">
                              <a:effectLst/>
                              <a:latin typeface="Cambria Math"/>
                              <a:ea typeface="Calibri"/>
                              <a:cs typeface="Arial"/>
                            </a:rPr>
                            <m:t>′</m:t>
                          </m:r>
                        </m:sup>
                      </m:sSubSup>
                      <m:sSub>
                        <m:sSubPr>
                          <m:ctrlPr>
                            <a:rPr lang="en-US" i="1">
                              <a:effectLst/>
                              <a:latin typeface="Cambria Math" panose="02040503050406030204" pitchFamily="18" charset="0"/>
                            </a:rPr>
                          </m:ctrlPr>
                        </m:sSubPr>
                        <m:e>
                          <m:r>
                            <a:rPr lang="en-US" i="1">
                              <a:effectLst/>
                              <a:latin typeface="Cambria Math"/>
                              <a:ea typeface="Calibri"/>
                              <a:cs typeface="Arial"/>
                            </a:rPr>
                            <m:t>𝑠</m:t>
                          </m:r>
                        </m:e>
                        <m:sub>
                          <m:r>
                            <a:rPr lang="en-US" i="1">
                              <a:effectLst/>
                              <a:latin typeface="Cambria Math"/>
                              <a:ea typeface="Calibri"/>
                              <a:cs typeface="Arial"/>
                            </a:rPr>
                            <m:t>1</m:t>
                          </m:r>
                        </m:sub>
                      </m:sSub>
                      <m:r>
                        <a:rPr lang="en-US" i="1">
                          <a:effectLst/>
                          <a:latin typeface="Cambria Math"/>
                          <a:ea typeface="Calibri"/>
                          <a:cs typeface="Arial"/>
                        </a:rPr>
                        <m:t>+</m:t>
                      </m:r>
                      <m:sSubSup>
                        <m:sSubSupPr>
                          <m:ctrlPr>
                            <a:rPr lang="en-US" i="1">
                              <a:effectLst/>
                              <a:latin typeface="Cambria Math" panose="02040503050406030204" pitchFamily="18" charset="0"/>
                            </a:rPr>
                          </m:ctrlPr>
                        </m:sSubSupPr>
                        <m:e>
                          <m:r>
                            <a:rPr lang="en-US" i="1">
                              <a:effectLst/>
                              <a:latin typeface="Cambria Math"/>
                              <a:ea typeface="Calibri"/>
                              <a:cs typeface="Arial"/>
                            </a:rPr>
                            <m:t>𝑝</m:t>
                          </m:r>
                        </m:e>
                        <m:sub>
                          <m:r>
                            <a:rPr lang="en-US" i="1">
                              <a:effectLst/>
                              <a:latin typeface="Cambria Math"/>
                              <a:ea typeface="Calibri"/>
                              <a:cs typeface="Arial"/>
                            </a:rPr>
                            <m:t>𝑦</m:t>
                          </m:r>
                        </m:sub>
                        <m:sup>
                          <m:r>
                            <a:rPr lang="en-US" i="1">
                              <a:effectLst/>
                              <a:latin typeface="Cambria Math"/>
                              <a:ea typeface="Calibri"/>
                              <a:cs typeface="Arial"/>
                            </a:rPr>
                            <m:t>′</m:t>
                          </m:r>
                        </m:sup>
                      </m:sSubSup>
                      <m:sSub>
                        <m:sSubPr>
                          <m:ctrlPr>
                            <a:rPr lang="en-US" i="1">
                              <a:effectLst/>
                              <a:latin typeface="Cambria Math" panose="02040503050406030204" pitchFamily="18" charset="0"/>
                            </a:rPr>
                          </m:ctrlPr>
                        </m:sSubPr>
                        <m:e>
                          <m:r>
                            <a:rPr lang="en-US" i="1">
                              <a:effectLst/>
                              <a:latin typeface="Cambria Math"/>
                              <a:ea typeface="Calibri"/>
                              <a:cs typeface="Arial"/>
                            </a:rPr>
                            <m:t>𝑐</m:t>
                          </m:r>
                        </m:e>
                        <m:sub>
                          <m:r>
                            <a:rPr lang="en-US" i="1">
                              <a:effectLst/>
                              <a:latin typeface="Cambria Math"/>
                              <a:ea typeface="Calibri"/>
                              <a:cs typeface="Arial"/>
                            </a:rPr>
                            <m:t>1</m:t>
                          </m:r>
                        </m:sub>
                      </m:sSub>
                      <m:r>
                        <a:rPr lang="en-US" i="1">
                          <a:effectLst/>
                          <a:latin typeface="Cambria Math"/>
                          <a:ea typeface="Calibri"/>
                          <a:cs typeface="Arial"/>
                        </a:rPr>
                        <m:t>=</m:t>
                      </m:r>
                      <m:r>
                        <a:rPr lang="en-US" i="1">
                          <a:effectLst/>
                          <a:latin typeface="Cambria Math"/>
                          <a:ea typeface="Calibri"/>
                          <a:cs typeface="Arial"/>
                        </a:rPr>
                        <m:t>0</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563208" y="4294560"/>
                <a:ext cx="1999650" cy="391261"/>
              </a:xfrm>
              <a:prstGeom prst="rect">
                <a:avLst/>
              </a:prstGeom>
              <a:blipFill rotWithShape="1">
                <a:blip r:embed="rId4"/>
                <a:stretch>
                  <a:fillRect b="-1538"/>
                </a:stretch>
              </a:blipFill>
            </p:spPr>
            <p:txBody>
              <a:bodyPr/>
              <a:lstStyle/>
              <a:p>
                <a:r>
                  <a:rPr lang="en-US">
                    <a:noFill/>
                  </a:rPr>
                  <a:t> </a:t>
                </a:r>
              </a:p>
            </p:txBody>
          </p:sp>
        </mc:Fallback>
      </mc:AlternateContent>
    </p:spTree>
    <p:extLst>
      <p:ext uri="{BB962C8B-B14F-4D97-AF65-F5344CB8AC3E}">
        <p14:creationId xmlns:p14="http://schemas.microsoft.com/office/powerpoint/2010/main" val="2764178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1720" y="1412776"/>
            <a:ext cx="5544616" cy="3108543"/>
          </a:xfrm>
          <a:prstGeom prst="rect">
            <a:avLst/>
          </a:prstGeom>
          <a:noFill/>
        </p:spPr>
        <p:txBody>
          <a:bodyPr wrap="square" rtlCol="0">
            <a:spAutoFit/>
            <a:scene3d>
              <a:camera prst="orthographicFront"/>
              <a:lightRig rig="threePt" dir="t"/>
            </a:scene3d>
            <a:sp3d extrusionH="57150">
              <a:bevelT w="38100" h="38100" prst="angle"/>
            </a:sp3d>
          </a:bodyPr>
          <a:lstStyle/>
          <a:p>
            <a:pPr marL="285750" indent="-285750" algn="r" rtl="1">
              <a:buFont typeface="Wingdings" panose="05000000000000000000" pitchFamily="2" charset="2"/>
              <a:buChar char="q"/>
            </a:pPr>
            <a:r>
              <a:rPr lang="en-US" sz="2800" b="1" dirty="0">
                <a:ln>
                  <a:solidFill>
                    <a:schemeClr val="tx1"/>
                  </a:solidFill>
                </a:ln>
                <a:latin typeface="Arial" panose="020B0604020202020204" pitchFamily="34" charset="0"/>
                <a:cs typeface="B Nazanin" panose="00000400000000000000" pitchFamily="2" charset="-78"/>
              </a:rPr>
              <a:t> </a:t>
            </a:r>
            <a:r>
              <a:rPr lang="fa-IR" sz="2400" b="1" dirty="0">
                <a:ln>
                  <a:solidFill>
                    <a:schemeClr val="tx1"/>
                  </a:solidFill>
                </a:ln>
                <a:latin typeface="Arial" panose="020B0604020202020204" pitchFamily="34" charset="0"/>
                <a:cs typeface="B Nazanin" panose="00000400000000000000" pitchFamily="2" charset="-78"/>
              </a:rPr>
              <a:t>چکیده و مقدمه</a:t>
            </a:r>
            <a:endParaRPr lang="en-US" sz="2400" b="1" dirty="0">
              <a:ln>
                <a:solidFill>
                  <a:schemeClr val="tx1"/>
                </a:solidFill>
              </a:ln>
              <a:latin typeface="Arial" panose="020B0604020202020204" pitchFamily="34" charset="0"/>
              <a:cs typeface="B Nazanin" panose="00000400000000000000" pitchFamily="2" charset="-78"/>
            </a:endParaRPr>
          </a:p>
          <a:p>
            <a:pPr marL="285750" indent="-285750" algn="r" rtl="1">
              <a:buFont typeface="Wingdings" panose="05000000000000000000" pitchFamily="2" charset="2"/>
              <a:buChar char="q"/>
            </a:pPr>
            <a:r>
              <a:rPr lang="en-US" sz="2400" b="1" dirty="0">
                <a:ln>
                  <a:solidFill>
                    <a:schemeClr val="tx1"/>
                  </a:solidFill>
                </a:ln>
                <a:latin typeface="Arial" panose="020B0604020202020204" pitchFamily="34" charset="0"/>
                <a:cs typeface="B Nazanin" panose="00000400000000000000" pitchFamily="2" charset="-78"/>
              </a:rPr>
              <a:t> </a:t>
            </a:r>
            <a:r>
              <a:rPr lang="fa-IR" sz="2400" b="1" dirty="0">
                <a:ln>
                  <a:solidFill>
                    <a:schemeClr val="tx1"/>
                  </a:solidFill>
                </a:ln>
                <a:latin typeface="Calibri"/>
                <a:ea typeface="Calibri"/>
                <a:cs typeface="B Nazanin" panose="00000400000000000000" pitchFamily="2" charset="-78"/>
              </a:rPr>
              <a:t>معرفی اولیه ربات</a:t>
            </a:r>
            <a:r>
              <a:rPr lang="en-US" sz="2400" b="1" dirty="0">
                <a:ln>
                  <a:solidFill>
                    <a:schemeClr val="tx1"/>
                  </a:solidFill>
                </a:ln>
                <a:latin typeface="Arial" panose="020B0604020202020204" pitchFamily="34" charset="0"/>
                <a:cs typeface="B Nazanin" panose="00000400000000000000" pitchFamily="2" charset="-78"/>
              </a:rPr>
              <a:t> </a:t>
            </a:r>
            <a:endParaRPr lang="fa-IR" sz="2400" b="1" dirty="0">
              <a:ln>
                <a:solidFill>
                  <a:schemeClr val="tx1"/>
                </a:solidFill>
              </a:ln>
              <a:latin typeface="Arial" panose="020B0604020202020204" pitchFamily="34" charset="0"/>
              <a:cs typeface="B Nazanin" panose="00000400000000000000" pitchFamily="2" charset="-78"/>
            </a:endParaRPr>
          </a:p>
          <a:p>
            <a:pPr marL="285750" indent="-285750" algn="r" rtl="1">
              <a:buFont typeface="Wingdings" panose="05000000000000000000" pitchFamily="2" charset="2"/>
              <a:buChar char="q"/>
            </a:pPr>
            <a:r>
              <a:rPr lang="fa-IR" sz="2400" b="1" dirty="0">
                <a:ln>
                  <a:solidFill>
                    <a:schemeClr val="tx1"/>
                  </a:solidFill>
                </a:ln>
                <a:latin typeface="Arial" panose="020B0604020202020204" pitchFamily="34" charset="0"/>
                <a:cs typeface="B Nazanin" panose="00000400000000000000" pitchFamily="2" charset="-78"/>
              </a:rPr>
              <a:t> </a:t>
            </a:r>
            <a:r>
              <a:rPr lang="fa-IR" sz="2400" b="1" dirty="0">
                <a:ln>
                  <a:solidFill>
                    <a:schemeClr val="tx1"/>
                  </a:solidFill>
                </a:ln>
                <a:latin typeface="Calibri"/>
                <a:ea typeface="Calibri"/>
                <a:cs typeface="B Nazanin" panose="00000400000000000000" pitchFamily="2" charset="-78"/>
              </a:rPr>
              <a:t>ساختار ربات</a:t>
            </a:r>
          </a:p>
          <a:p>
            <a:pPr marL="800100" lvl="1" indent="-342900" algn="r" rtl="1">
              <a:buFont typeface="Wingdings" panose="05000000000000000000" pitchFamily="2" charset="2"/>
              <a:buChar char="v"/>
            </a:pPr>
            <a:r>
              <a:rPr lang="fa-IR" sz="2400" b="1" dirty="0">
                <a:ln>
                  <a:solidFill>
                    <a:schemeClr val="tx1"/>
                  </a:solidFill>
                </a:ln>
                <a:latin typeface="Calibri"/>
                <a:ea typeface="Calibri"/>
                <a:cs typeface="B Nazanin" panose="00000400000000000000" pitchFamily="2" charset="-78"/>
              </a:rPr>
              <a:t> </a:t>
            </a:r>
            <a:r>
              <a:rPr lang="fa-IR" sz="2400" dirty="0">
                <a:ln>
                  <a:solidFill>
                    <a:schemeClr val="tx1"/>
                  </a:solidFill>
                </a:ln>
                <a:latin typeface="Calibri"/>
                <a:ea typeface="Calibri"/>
                <a:cs typeface="B Nazanin" panose="00000400000000000000" pitchFamily="2" charset="-78"/>
              </a:rPr>
              <a:t>سکوی موبایل</a:t>
            </a:r>
          </a:p>
          <a:p>
            <a:pPr marL="800100" lvl="1" indent="-342900" algn="r" rtl="1">
              <a:buFont typeface="Wingdings" panose="05000000000000000000" pitchFamily="2" charset="2"/>
              <a:buChar char="v"/>
            </a:pPr>
            <a:r>
              <a:rPr lang="fa-IR" sz="2400" dirty="0">
                <a:ln>
                  <a:solidFill>
                    <a:schemeClr val="tx1"/>
                  </a:solidFill>
                </a:ln>
                <a:latin typeface="Calibri"/>
                <a:ea typeface="Calibri"/>
                <a:cs typeface="B Nazanin" panose="00000400000000000000" pitchFamily="2" charset="-78"/>
              </a:rPr>
              <a:t> بازوی مکانیکی    </a:t>
            </a:r>
          </a:p>
          <a:p>
            <a:pPr marL="285750" indent="-285750" algn="r" rtl="1">
              <a:buFont typeface="Wingdings" panose="05000000000000000000" pitchFamily="2" charset="2"/>
              <a:buChar char="q"/>
            </a:pPr>
            <a:r>
              <a:rPr lang="fa-IR" sz="2400" b="1" dirty="0">
                <a:ln>
                  <a:solidFill>
                    <a:schemeClr val="tx1"/>
                  </a:solidFill>
                </a:ln>
                <a:latin typeface="Arial" panose="020B0604020202020204" pitchFamily="34" charset="0"/>
                <a:cs typeface="B Nazanin" panose="00000400000000000000" pitchFamily="2" charset="-78"/>
              </a:rPr>
              <a:t> </a:t>
            </a:r>
            <a:r>
              <a:rPr lang="fa-IR" sz="2400" dirty="0">
                <a:ln>
                  <a:solidFill>
                    <a:schemeClr val="tx1"/>
                  </a:solidFill>
                </a:ln>
                <a:latin typeface="Calibri"/>
                <a:ea typeface="Calibri"/>
                <a:cs typeface="B Nazanin" panose="00000400000000000000" pitchFamily="2" charset="-78"/>
              </a:rPr>
              <a:t>کاربرد های ربات</a:t>
            </a:r>
          </a:p>
          <a:p>
            <a:pPr marL="285750" indent="-285750" algn="r" rtl="1">
              <a:buFont typeface="Wingdings" panose="05000000000000000000" pitchFamily="2" charset="2"/>
              <a:buChar char="q"/>
            </a:pPr>
            <a:r>
              <a:rPr lang="fa-IR" sz="2400" b="1" dirty="0">
                <a:ln>
                  <a:solidFill>
                    <a:schemeClr val="tx1"/>
                  </a:solidFill>
                </a:ln>
                <a:latin typeface="Calibri"/>
                <a:cs typeface="B Nazanin" panose="00000400000000000000" pitchFamily="2" charset="-78"/>
              </a:rPr>
              <a:t> </a:t>
            </a:r>
            <a:r>
              <a:rPr lang="fa-IR" sz="2400" dirty="0">
                <a:ln>
                  <a:solidFill>
                    <a:schemeClr val="tx1"/>
                  </a:solidFill>
                </a:ln>
                <a:latin typeface="Calibri"/>
                <a:ea typeface="Calibri"/>
                <a:cs typeface="B Nazanin" panose="00000400000000000000" pitchFamily="2" charset="-78"/>
              </a:rPr>
              <a:t>پارامتر های </a:t>
            </a:r>
            <a:r>
              <a:rPr lang="en-US" sz="2400" b="1" dirty="0">
                <a:ln>
                  <a:solidFill>
                    <a:schemeClr val="tx1"/>
                  </a:solidFill>
                </a:ln>
                <a:latin typeface="Calibri"/>
                <a:ea typeface="Calibri"/>
                <a:cs typeface="B Nazanin" panose="00000400000000000000" pitchFamily="2" charset="-78"/>
              </a:rPr>
              <a:t>D-H</a:t>
            </a:r>
            <a:r>
              <a:rPr lang="fa-IR" sz="2400" dirty="0">
                <a:ln>
                  <a:solidFill>
                    <a:schemeClr val="tx1"/>
                  </a:solidFill>
                </a:ln>
                <a:latin typeface="Calibri"/>
                <a:ea typeface="Calibri"/>
                <a:cs typeface="B Nazanin" panose="00000400000000000000" pitchFamily="2" charset="-78"/>
              </a:rPr>
              <a:t>  و حل سنماتیک مستقیم</a:t>
            </a:r>
          </a:p>
          <a:p>
            <a:pPr marL="285750" indent="-285750" algn="r" rtl="1">
              <a:buFont typeface="Wingdings" panose="05000000000000000000" pitchFamily="2" charset="2"/>
              <a:buChar char="q"/>
            </a:pPr>
            <a:r>
              <a:rPr lang="fa-IR" sz="2400" dirty="0">
                <a:ln>
                  <a:solidFill>
                    <a:schemeClr val="tx1"/>
                  </a:solidFill>
                </a:ln>
                <a:latin typeface="Calibri"/>
                <a:ea typeface="Calibri"/>
                <a:cs typeface="B Nazanin" panose="00000400000000000000" pitchFamily="2" charset="-78"/>
              </a:rPr>
              <a:t>حل سینماتیک معکوس</a:t>
            </a:r>
            <a:endParaRPr lang="en-US" sz="2400" b="1" dirty="0">
              <a:ln>
                <a:solidFill>
                  <a:schemeClr val="tx1"/>
                </a:solidFill>
              </a:ln>
              <a:latin typeface="Arial" panose="020B0604020202020204" pitchFamily="34" charset="0"/>
              <a:cs typeface="B Nazanin" panose="00000400000000000000" pitchFamily="2" charset="-78"/>
            </a:endParaRPr>
          </a:p>
        </p:txBody>
      </p:sp>
      <p:sp>
        <p:nvSpPr>
          <p:cNvPr id="4" name="TextBox 3">
            <a:extLst>
              <a:ext uri="{FF2B5EF4-FFF2-40B4-BE49-F238E27FC236}">
                <a16:creationId xmlns:a16="http://schemas.microsoft.com/office/drawing/2014/main" id="{412C30E7-D3AE-48F6-81BA-79E12F68A88E}"/>
              </a:ext>
            </a:extLst>
          </p:cNvPr>
          <p:cNvSpPr txBox="1"/>
          <p:nvPr/>
        </p:nvSpPr>
        <p:spPr>
          <a:xfrm>
            <a:off x="1439652" y="594266"/>
            <a:ext cx="6264696" cy="584775"/>
          </a:xfrm>
          <a:prstGeom prst="rect">
            <a:avLst/>
          </a:prstGeom>
          <a:noFill/>
        </p:spPr>
        <p:txBody>
          <a:bodyPr wrap="square" rtlCol="0">
            <a:spAutoFit/>
          </a:bodyPr>
          <a:lstStyle/>
          <a:p>
            <a:pPr algn="r" rtl="1"/>
            <a:r>
              <a:rPr lang="fa-IR" sz="3200" dirty="0">
                <a:solidFill>
                  <a:srgbClr val="FFC000"/>
                </a:solidFill>
                <a:latin typeface="Calibri"/>
                <a:cs typeface="B Titr" panose="00000700000000000000" pitchFamily="2" charset="-78"/>
              </a:rPr>
              <a:t>نگاهی کلی بر مباحث:</a:t>
            </a:r>
            <a:endParaRPr lang="en-US" sz="3200" dirty="0">
              <a:solidFill>
                <a:srgbClr val="FFC000"/>
              </a:solidFill>
              <a:latin typeface="Calibri"/>
              <a:cs typeface="B Titr" panose="00000700000000000000" pitchFamily="2" charset="-78"/>
            </a:endParaRPr>
          </a:p>
        </p:txBody>
      </p:sp>
    </p:spTree>
    <p:extLst>
      <p:ext uri="{BB962C8B-B14F-4D97-AF65-F5344CB8AC3E}">
        <p14:creationId xmlns:p14="http://schemas.microsoft.com/office/powerpoint/2010/main" val="2295284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375" autoRev="1" fill="remove"/>
                                        <p:tgtEl>
                                          <p:spTgt spid="3">
                                            <p:txEl>
                                              <p:pRg st="0" end="0"/>
                                            </p:txEl>
                                          </p:spTgt>
                                        </p:tgtEl>
                                        <p:attrNameLst>
                                          <p:attrName>style.color</p:attrName>
                                        </p:attrNameLst>
                                      </p:cBhvr>
                                      <p:to>
                                        <a:schemeClr val="bg1"/>
                                      </p:to>
                                    </p:animClr>
                                    <p:animClr clrSpc="rgb" dir="cw">
                                      <p:cBhvr>
                                        <p:cTn id="7" dur="375" autoRev="1" fill="remove"/>
                                        <p:tgtEl>
                                          <p:spTgt spid="3">
                                            <p:txEl>
                                              <p:pRg st="0" end="0"/>
                                            </p:txEl>
                                          </p:spTgt>
                                        </p:tgtEl>
                                        <p:attrNameLst>
                                          <p:attrName>fillcolor</p:attrName>
                                        </p:attrNameLst>
                                      </p:cBhvr>
                                      <p:to>
                                        <a:schemeClr val="bg1"/>
                                      </p:to>
                                    </p:animClr>
                                    <p:set>
                                      <p:cBhvr>
                                        <p:cTn id="8" dur="375" autoRev="1" fill="remove"/>
                                        <p:tgtEl>
                                          <p:spTgt spid="3">
                                            <p:txEl>
                                              <p:pRg st="0" end="0"/>
                                            </p:txEl>
                                          </p:spTgt>
                                        </p:tgtEl>
                                        <p:attrNameLst>
                                          <p:attrName>fill.type</p:attrName>
                                        </p:attrNameLst>
                                      </p:cBhvr>
                                      <p:to>
                                        <p:strVal val="solid"/>
                                      </p:to>
                                    </p:set>
                                    <p:set>
                                      <p:cBhvr>
                                        <p:cTn id="9" dur="375"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nodeType="clickEffect">
                                  <p:stCondLst>
                                    <p:cond delay="0"/>
                                  </p:stCondLst>
                                  <p:childTnLst>
                                    <p:animClr clrSpc="rgb" dir="cw">
                                      <p:cBhvr override="childStyle">
                                        <p:cTn id="13" dur="375" autoRev="1" fill="remove"/>
                                        <p:tgtEl>
                                          <p:spTgt spid="3">
                                            <p:txEl>
                                              <p:pRg st="1" end="1"/>
                                            </p:txEl>
                                          </p:spTgt>
                                        </p:tgtEl>
                                        <p:attrNameLst>
                                          <p:attrName>style.color</p:attrName>
                                        </p:attrNameLst>
                                      </p:cBhvr>
                                      <p:to>
                                        <a:schemeClr val="bg1"/>
                                      </p:to>
                                    </p:animClr>
                                    <p:animClr clrSpc="rgb" dir="cw">
                                      <p:cBhvr>
                                        <p:cTn id="14" dur="375" autoRev="1" fill="remove"/>
                                        <p:tgtEl>
                                          <p:spTgt spid="3">
                                            <p:txEl>
                                              <p:pRg st="1" end="1"/>
                                            </p:txEl>
                                          </p:spTgt>
                                        </p:tgtEl>
                                        <p:attrNameLst>
                                          <p:attrName>fillcolor</p:attrName>
                                        </p:attrNameLst>
                                      </p:cBhvr>
                                      <p:to>
                                        <a:schemeClr val="bg1"/>
                                      </p:to>
                                    </p:animClr>
                                    <p:set>
                                      <p:cBhvr>
                                        <p:cTn id="15" dur="375" autoRev="1" fill="remove"/>
                                        <p:tgtEl>
                                          <p:spTgt spid="3">
                                            <p:txEl>
                                              <p:pRg st="1" end="1"/>
                                            </p:txEl>
                                          </p:spTgt>
                                        </p:tgtEl>
                                        <p:attrNameLst>
                                          <p:attrName>fill.type</p:attrName>
                                        </p:attrNameLst>
                                      </p:cBhvr>
                                      <p:to>
                                        <p:strVal val="solid"/>
                                      </p:to>
                                    </p:set>
                                    <p:set>
                                      <p:cBhvr>
                                        <p:cTn id="16" dur="375" autoRev="1" fill="remove"/>
                                        <p:tgtEl>
                                          <p:spTgt spid="3">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nodeType="clickEffect">
                                  <p:stCondLst>
                                    <p:cond delay="0"/>
                                  </p:stCondLst>
                                  <p:childTnLst>
                                    <p:animClr clrSpc="rgb" dir="cw">
                                      <p:cBhvr override="childStyle">
                                        <p:cTn id="20" dur="375" autoRev="1" fill="remove"/>
                                        <p:tgtEl>
                                          <p:spTgt spid="3">
                                            <p:txEl>
                                              <p:pRg st="2" end="2"/>
                                            </p:txEl>
                                          </p:spTgt>
                                        </p:tgtEl>
                                        <p:attrNameLst>
                                          <p:attrName>style.color</p:attrName>
                                        </p:attrNameLst>
                                      </p:cBhvr>
                                      <p:to>
                                        <a:schemeClr val="bg1"/>
                                      </p:to>
                                    </p:animClr>
                                    <p:animClr clrSpc="rgb" dir="cw">
                                      <p:cBhvr>
                                        <p:cTn id="21" dur="375" autoRev="1" fill="remove"/>
                                        <p:tgtEl>
                                          <p:spTgt spid="3">
                                            <p:txEl>
                                              <p:pRg st="2" end="2"/>
                                            </p:txEl>
                                          </p:spTgt>
                                        </p:tgtEl>
                                        <p:attrNameLst>
                                          <p:attrName>fillcolor</p:attrName>
                                        </p:attrNameLst>
                                      </p:cBhvr>
                                      <p:to>
                                        <a:schemeClr val="bg1"/>
                                      </p:to>
                                    </p:animClr>
                                    <p:set>
                                      <p:cBhvr>
                                        <p:cTn id="22" dur="375" autoRev="1" fill="remove"/>
                                        <p:tgtEl>
                                          <p:spTgt spid="3">
                                            <p:txEl>
                                              <p:pRg st="2" end="2"/>
                                            </p:txEl>
                                          </p:spTgt>
                                        </p:tgtEl>
                                        <p:attrNameLst>
                                          <p:attrName>fill.type</p:attrName>
                                        </p:attrNameLst>
                                      </p:cBhvr>
                                      <p:to>
                                        <p:strVal val="solid"/>
                                      </p:to>
                                    </p:set>
                                    <p:set>
                                      <p:cBhvr>
                                        <p:cTn id="23" dur="375" autoRev="1" fill="remove"/>
                                        <p:tgtEl>
                                          <p:spTgt spid="3">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nodeType="clickEffect">
                                  <p:stCondLst>
                                    <p:cond delay="0"/>
                                  </p:stCondLst>
                                  <p:childTnLst>
                                    <p:animClr clrSpc="rgb" dir="cw">
                                      <p:cBhvr override="childStyle">
                                        <p:cTn id="27" dur="375" autoRev="1" fill="remove"/>
                                        <p:tgtEl>
                                          <p:spTgt spid="3">
                                            <p:txEl>
                                              <p:pRg st="3" end="3"/>
                                            </p:txEl>
                                          </p:spTgt>
                                        </p:tgtEl>
                                        <p:attrNameLst>
                                          <p:attrName>style.color</p:attrName>
                                        </p:attrNameLst>
                                      </p:cBhvr>
                                      <p:to>
                                        <a:schemeClr val="bg1"/>
                                      </p:to>
                                    </p:animClr>
                                    <p:animClr clrSpc="rgb" dir="cw">
                                      <p:cBhvr>
                                        <p:cTn id="28" dur="375" autoRev="1" fill="remove"/>
                                        <p:tgtEl>
                                          <p:spTgt spid="3">
                                            <p:txEl>
                                              <p:pRg st="3" end="3"/>
                                            </p:txEl>
                                          </p:spTgt>
                                        </p:tgtEl>
                                        <p:attrNameLst>
                                          <p:attrName>fillcolor</p:attrName>
                                        </p:attrNameLst>
                                      </p:cBhvr>
                                      <p:to>
                                        <a:schemeClr val="bg1"/>
                                      </p:to>
                                    </p:animClr>
                                    <p:set>
                                      <p:cBhvr>
                                        <p:cTn id="29" dur="375" autoRev="1" fill="remove"/>
                                        <p:tgtEl>
                                          <p:spTgt spid="3">
                                            <p:txEl>
                                              <p:pRg st="3" end="3"/>
                                            </p:txEl>
                                          </p:spTgt>
                                        </p:tgtEl>
                                        <p:attrNameLst>
                                          <p:attrName>fill.type</p:attrName>
                                        </p:attrNameLst>
                                      </p:cBhvr>
                                      <p:to>
                                        <p:strVal val="solid"/>
                                      </p:to>
                                    </p:set>
                                    <p:set>
                                      <p:cBhvr>
                                        <p:cTn id="30" dur="375" autoRev="1" fill="remove"/>
                                        <p:tgtEl>
                                          <p:spTgt spid="3">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nodeType="clickEffect">
                                  <p:stCondLst>
                                    <p:cond delay="0"/>
                                  </p:stCondLst>
                                  <p:childTnLst>
                                    <p:animClr clrSpc="rgb" dir="cw">
                                      <p:cBhvr override="childStyle">
                                        <p:cTn id="34" dur="375" autoRev="1" fill="remove"/>
                                        <p:tgtEl>
                                          <p:spTgt spid="3">
                                            <p:txEl>
                                              <p:pRg st="4" end="4"/>
                                            </p:txEl>
                                          </p:spTgt>
                                        </p:tgtEl>
                                        <p:attrNameLst>
                                          <p:attrName>style.color</p:attrName>
                                        </p:attrNameLst>
                                      </p:cBhvr>
                                      <p:to>
                                        <a:schemeClr val="bg1"/>
                                      </p:to>
                                    </p:animClr>
                                    <p:animClr clrSpc="rgb" dir="cw">
                                      <p:cBhvr>
                                        <p:cTn id="35" dur="375" autoRev="1" fill="remove"/>
                                        <p:tgtEl>
                                          <p:spTgt spid="3">
                                            <p:txEl>
                                              <p:pRg st="4" end="4"/>
                                            </p:txEl>
                                          </p:spTgt>
                                        </p:tgtEl>
                                        <p:attrNameLst>
                                          <p:attrName>fillcolor</p:attrName>
                                        </p:attrNameLst>
                                      </p:cBhvr>
                                      <p:to>
                                        <a:schemeClr val="bg1"/>
                                      </p:to>
                                    </p:animClr>
                                    <p:set>
                                      <p:cBhvr>
                                        <p:cTn id="36" dur="375" autoRev="1" fill="remove"/>
                                        <p:tgtEl>
                                          <p:spTgt spid="3">
                                            <p:txEl>
                                              <p:pRg st="4" end="4"/>
                                            </p:txEl>
                                          </p:spTgt>
                                        </p:tgtEl>
                                        <p:attrNameLst>
                                          <p:attrName>fill.type</p:attrName>
                                        </p:attrNameLst>
                                      </p:cBhvr>
                                      <p:to>
                                        <p:strVal val="solid"/>
                                      </p:to>
                                    </p:set>
                                    <p:set>
                                      <p:cBhvr>
                                        <p:cTn id="37" dur="375" autoRev="1" fill="remove"/>
                                        <p:tgtEl>
                                          <p:spTgt spid="3">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7" presetClass="emph" presetSubtype="0" fill="remove" nodeType="clickEffect">
                                  <p:stCondLst>
                                    <p:cond delay="0"/>
                                  </p:stCondLst>
                                  <p:childTnLst>
                                    <p:animClr clrSpc="rgb" dir="cw">
                                      <p:cBhvr override="childStyle">
                                        <p:cTn id="41" dur="375" autoRev="1" fill="remove"/>
                                        <p:tgtEl>
                                          <p:spTgt spid="3">
                                            <p:txEl>
                                              <p:pRg st="5" end="5"/>
                                            </p:txEl>
                                          </p:spTgt>
                                        </p:tgtEl>
                                        <p:attrNameLst>
                                          <p:attrName>style.color</p:attrName>
                                        </p:attrNameLst>
                                      </p:cBhvr>
                                      <p:to>
                                        <a:schemeClr val="bg1"/>
                                      </p:to>
                                    </p:animClr>
                                    <p:animClr clrSpc="rgb" dir="cw">
                                      <p:cBhvr>
                                        <p:cTn id="42" dur="375" autoRev="1" fill="remove"/>
                                        <p:tgtEl>
                                          <p:spTgt spid="3">
                                            <p:txEl>
                                              <p:pRg st="5" end="5"/>
                                            </p:txEl>
                                          </p:spTgt>
                                        </p:tgtEl>
                                        <p:attrNameLst>
                                          <p:attrName>fillcolor</p:attrName>
                                        </p:attrNameLst>
                                      </p:cBhvr>
                                      <p:to>
                                        <a:schemeClr val="bg1"/>
                                      </p:to>
                                    </p:animClr>
                                    <p:set>
                                      <p:cBhvr>
                                        <p:cTn id="43" dur="375" autoRev="1" fill="remove"/>
                                        <p:tgtEl>
                                          <p:spTgt spid="3">
                                            <p:txEl>
                                              <p:pRg st="5" end="5"/>
                                            </p:txEl>
                                          </p:spTgt>
                                        </p:tgtEl>
                                        <p:attrNameLst>
                                          <p:attrName>fill.type</p:attrName>
                                        </p:attrNameLst>
                                      </p:cBhvr>
                                      <p:to>
                                        <p:strVal val="solid"/>
                                      </p:to>
                                    </p:set>
                                    <p:set>
                                      <p:cBhvr>
                                        <p:cTn id="44" dur="375" autoRev="1" fill="remove"/>
                                        <p:tgtEl>
                                          <p:spTgt spid="3">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7" presetClass="emph" presetSubtype="0" fill="remove" nodeType="clickEffect">
                                  <p:stCondLst>
                                    <p:cond delay="0"/>
                                  </p:stCondLst>
                                  <p:childTnLst>
                                    <p:animClr clrSpc="rgb" dir="cw">
                                      <p:cBhvr override="childStyle">
                                        <p:cTn id="48" dur="375" autoRev="1" fill="remove"/>
                                        <p:tgtEl>
                                          <p:spTgt spid="3">
                                            <p:txEl>
                                              <p:pRg st="6" end="6"/>
                                            </p:txEl>
                                          </p:spTgt>
                                        </p:tgtEl>
                                        <p:attrNameLst>
                                          <p:attrName>style.color</p:attrName>
                                        </p:attrNameLst>
                                      </p:cBhvr>
                                      <p:to>
                                        <a:schemeClr val="bg1"/>
                                      </p:to>
                                    </p:animClr>
                                    <p:animClr clrSpc="rgb" dir="cw">
                                      <p:cBhvr>
                                        <p:cTn id="49" dur="375" autoRev="1" fill="remove"/>
                                        <p:tgtEl>
                                          <p:spTgt spid="3">
                                            <p:txEl>
                                              <p:pRg st="6" end="6"/>
                                            </p:txEl>
                                          </p:spTgt>
                                        </p:tgtEl>
                                        <p:attrNameLst>
                                          <p:attrName>fillcolor</p:attrName>
                                        </p:attrNameLst>
                                      </p:cBhvr>
                                      <p:to>
                                        <a:schemeClr val="bg1"/>
                                      </p:to>
                                    </p:animClr>
                                    <p:set>
                                      <p:cBhvr>
                                        <p:cTn id="50" dur="375" autoRev="1" fill="remove"/>
                                        <p:tgtEl>
                                          <p:spTgt spid="3">
                                            <p:txEl>
                                              <p:pRg st="6" end="6"/>
                                            </p:txEl>
                                          </p:spTgt>
                                        </p:tgtEl>
                                        <p:attrNameLst>
                                          <p:attrName>fill.type</p:attrName>
                                        </p:attrNameLst>
                                      </p:cBhvr>
                                      <p:to>
                                        <p:strVal val="solid"/>
                                      </p:to>
                                    </p:set>
                                    <p:set>
                                      <p:cBhvr>
                                        <p:cTn id="51" dur="375" autoRev="1" fill="remove"/>
                                        <p:tgtEl>
                                          <p:spTgt spid="3">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27" presetClass="emph" presetSubtype="0" fill="remove" nodeType="clickEffect">
                                  <p:stCondLst>
                                    <p:cond delay="0"/>
                                  </p:stCondLst>
                                  <p:childTnLst>
                                    <p:animClr clrSpc="rgb" dir="cw">
                                      <p:cBhvr override="childStyle">
                                        <p:cTn id="55" dur="375" autoRev="1" fill="remove"/>
                                        <p:tgtEl>
                                          <p:spTgt spid="3">
                                            <p:txEl>
                                              <p:pRg st="7" end="7"/>
                                            </p:txEl>
                                          </p:spTgt>
                                        </p:tgtEl>
                                        <p:attrNameLst>
                                          <p:attrName>style.color</p:attrName>
                                        </p:attrNameLst>
                                      </p:cBhvr>
                                      <p:to>
                                        <a:schemeClr val="bg1"/>
                                      </p:to>
                                    </p:animClr>
                                    <p:animClr clrSpc="rgb" dir="cw">
                                      <p:cBhvr>
                                        <p:cTn id="56" dur="375" autoRev="1" fill="remove"/>
                                        <p:tgtEl>
                                          <p:spTgt spid="3">
                                            <p:txEl>
                                              <p:pRg st="7" end="7"/>
                                            </p:txEl>
                                          </p:spTgt>
                                        </p:tgtEl>
                                        <p:attrNameLst>
                                          <p:attrName>fillcolor</p:attrName>
                                        </p:attrNameLst>
                                      </p:cBhvr>
                                      <p:to>
                                        <a:schemeClr val="bg1"/>
                                      </p:to>
                                    </p:animClr>
                                    <p:set>
                                      <p:cBhvr>
                                        <p:cTn id="57" dur="375" autoRev="1" fill="remove"/>
                                        <p:tgtEl>
                                          <p:spTgt spid="3">
                                            <p:txEl>
                                              <p:pRg st="7" end="7"/>
                                            </p:txEl>
                                          </p:spTgt>
                                        </p:tgtEl>
                                        <p:attrNameLst>
                                          <p:attrName>fill.type</p:attrName>
                                        </p:attrNameLst>
                                      </p:cBhvr>
                                      <p:to>
                                        <p:strVal val="solid"/>
                                      </p:to>
                                    </p:set>
                                    <p:set>
                                      <p:cBhvr>
                                        <p:cTn id="58" dur="375" autoRev="1" fill="remove"/>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450376"/>
            <a:ext cx="4248472" cy="461665"/>
          </a:xfrm>
          <a:prstGeom prst="rect">
            <a:avLst/>
          </a:prstGeom>
          <a:noFill/>
        </p:spPr>
        <p:txBody>
          <a:bodyPr wrap="square" rtlCol="0">
            <a:spAutoFit/>
          </a:bodyPr>
          <a:lstStyle/>
          <a:p>
            <a:pPr algn="just" rtl="1"/>
            <a:r>
              <a:rPr lang="fa-IR" sz="2400" dirty="0">
                <a:solidFill>
                  <a:srgbClr val="FFC000"/>
                </a:solidFill>
                <a:latin typeface="Calibri"/>
                <a:cs typeface="B Titr" panose="00000700000000000000" pitchFamily="2" charset="-78"/>
              </a:rPr>
              <a:t>زوایای مطرح شده :</a:t>
            </a:r>
            <a:endParaRPr lang="en-US" sz="2400" dirty="0">
              <a:solidFill>
                <a:srgbClr val="FFC000"/>
              </a:solidFill>
              <a:latin typeface="Calibri"/>
              <a:cs typeface="B Titr" panose="00000700000000000000" pitchFamily="2" charset="-78"/>
            </a:endParaRPr>
          </a:p>
        </p:txBody>
      </p:sp>
      <mc:AlternateContent xmlns:mc="http://schemas.openxmlformats.org/markup-compatibility/2006">
        <mc:Choice xmlns:a14="http://schemas.microsoft.com/office/drawing/2010/main" Requires="a14">
          <p:sp>
            <p:nvSpPr>
              <p:cNvPr id="4" name="Rectangle 3"/>
              <p:cNvSpPr/>
              <p:nvPr/>
            </p:nvSpPr>
            <p:spPr>
              <a:xfrm>
                <a:off x="1161256" y="1436415"/>
                <a:ext cx="5310336" cy="587084"/>
              </a:xfrm>
              <a:prstGeom prst="rect">
                <a:avLst/>
              </a:prstGeom>
            </p:spPr>
            <p:txBody>
              <a:bodyPr wrap="square">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a:cs typeface="Arial"/>
                            </a:rPr>
                          </m:ctrlPr>
                        </m:sSubPr>
                        <m:e>
                          <m:r>
                            <a:rPr lang="en-US" i="1">
                              <a:effectLst/>
                              <a:latin typeface="Cambria Math"/>
                              <a:ea typeface="Calibri"/>
                              <a:cs typeface="Arial"/>
                            </a:rPr>
                            <m:t>𝑞</m:t>
                          </m:r>
                        </m:e>
                        <m:sub>
                          <m:r>
                            <a:rPr lang="en-US" i="1">
                              <a:effectLst/>
                              <a:latin typeface="Cambria Math"/>
                              <a:ea typeface="Calibri"/>
                              <a:cs typeface="Arial"/>
                            </a:rPr>
                            <m:t>1</m:t>
                          </m:r>
                          <m:r>
                            <a:rPr lang="en-US" i="1">
                              <a:effectLst/>
                              <a:latin typeface="Cambria Math"/>
                              <a:ea typeface="Calibri"/>
                              <a:cs typeface="Arial"/>
                            </a:rPr>
                            <m:t>,</m:t>
                          </m:r>
                          <m:r>
                            <a:rPr lang="en-US" i="1">
                              <a:effectLst/>
                              <a:latin typeface="Cambria Math"/>
                              <a:ea typeface="Calibri"/>
                              <a:cs typeface="Arial"/>
                            </a:rPr>
                            <m:t>1</m:t>
                          </m:r>
                        </m:sub>
                      </m:sSub>
                      <m:r>
                        <a:rPr lang="en-US" i="1">
                          <a:effectLst/>
                          <a:latin typeface="Cambria Math"/>
                          <a:ea typeface="Calibri"/>
                          <a:cs typeface="Arial"/>
                        </a:rPr>
                        <m:t>=</m:t>
                      </m:r>
                      <m:r>
                        <a:rPr lang="en-US" i="1">
                          <a:effectLst/>
                          <a:latin typeface="Cambria Math"/>
                          <a:ea typeface="Calibri"/>
                          <a:cs typeface="Arial"/>
                        </a:rPr>
                        <m:t>𝑎𝑡𝑎𝑛</m:t>
                      </m:r>
                      <m:r>
                        <a:rPr lang="en-US" i="1">
                          <a:effectLst/>
                          <a:latin typeface="Cambria Math"/>
                          <a:ea typeface="Calibri"/>
                          <a:cs typeface="Arial"/>
                        </a:rPr>
                        <m:t>2</m:t>
                      </m:r>
                      <m:d>
                        <m:dPr>
                          <m:ctrlPr>
                            <a:rPr lang="en-US" i="1">
                              <a:effectLst/>
                              <a:latin typeface="Cambria Math" panose="02040503050406030204" pitchFamily="18" charset="0"/>
                              <a:ea typeface="Calibri"/>
                              <a:cs typeface="Arial"/>
                            </a:rPr>
                          </m:ctrlPr>
                        </m:dPr>
                        <m:e>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𝑝</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 ,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𝑝</m:t>
                              </m:r>
                            </m:e>
                            <m:sub>
                              <m:r>
                                <a:rPr lang="en-US" i="1">
                                  <a:effectLst/>
                                  <a:latin typeface="Cambria Math"/>
                                  <a:ea typeface="Calibri"/>
                                  <a:cs typeface="Arial"/>
                                </a:rPr>
                                <m:t>𝑦</m:t>
                              </m:r>
                            </m:sub>
                            <m:sup>
                              <m:r>
                                <a:rPr lang="en-US" i="1">
                                  <a:effectLst/>
                                  <a:latin typeface="Cambria Math"/>
                                  <a:ea typeface="Calibri"/>
                                  <a:cs typeface="Arial"/>
                                </a:rPr>
                                <m:t>′</m:t>
                              </m:r>
                            </m:sup>
                          </m:sSubSup>
                        </m:e>
                      </m:d>
                      <m:r>
                        <a:rPr lang="en-US" i="1">
                          <a:effectLst/>
                          <a:latin typeface="Cambria Math"/>
                          <a:ea typeface="Calibri"/>
                          <a:cs typeface="Arial"/>
                        </a:rPr>
                        <m:t> </m:t>
                      </m:r>
                      <m:r>
                        <a:rPr lang="en-US" i="1">
                          <a:effectLst/>
                          <a:latin typeface="Cambria Math"/>
                          <a:ea typeface="Calibri"/>
                          <a:cs typeface="Arial"/>
                        </a:rPr>
                        <m:t>𝑎𝑛𝑑</m:t>
                      </m:r>
                      <m:r>
                        <a:rPr lang="en-US" i="1">
                          <a:effectLst/>
                          <a:latin typeface="Cambria Math"/>
                          <a:ea typeface="Calibri"/>
                          <a:cs typeface="Arial"/>
                        </a:rPr>
                        <m:t> </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𝑞</m:t>
                          </m:r>
                        </m:e>
                        <m:sub>
                          <m:r>
                            <a:rPr lang="en-US" i="1">
                              <a:effectLst/>
                              <a:latin typeface="Cambria Math"/>
                              <a:ea typeface="Calibri"/>
                              <a:cs typeface="Arial"/>
                            </a:rPr>
                            <m:t>1</m:t>
                          </m:r>
                          <m:r>
                            <a:rPr lang="en-US" i="1">
                              <a:effectLst/>
                              <a:latin typeface="Cambria Math"/>
                              <a:ea typeface="Calibri"/>
                              <a:cs typeface="Arial"/>
                            </a:rPr>
                            <m:t>,</m:t>
                          </m:r>
                          <m:r>
                            <a:rPr lang="en-US" i="1">
                              <a:effectLst/>
                              <a:latin typeface="Cambria Math"/>
                              <a:ea typeface="Calibri"/>
                              <a:cs typeface="Arial"/>
                            </a:rPr>
                            <m:t>2</m:t>
                          </m:r>
                        </m:sub>
                      </m:sSub>
                      <m:r>
                        <a:rPr lang="en-US" i="1">
                          <a:effectLst/>
                          <a:latin typeface="Cambria Math"/>
                          <a:ea typeface="Calibri"/>
                          <a:cs typeface="Arial"/>
                        </a:rPr>
                        <m:t>=</m:t>
                      </m:r>
                      <m:r>
                        <a:rPr lang="en-US" i="1">
                          <a:effectLst/>
                          <a:latin typeface="Cambria Math"/>
                          <a:ea typeface="Calibri"/>
                          <a:cs typeface="Arial"/>
                        </a:rPr>
                        <m:t>𝑎𝑡𝑎𝑛</m:t>
                      </m:r>
                      <m:r>
                        <a:rPr lang="en-US" i="1">
                          <a:effectLst/>
                          <a:latin typeface="Cambria Math"/>
                          <a:ea typeface="Calibri"/>
                          <a:cs typeface="Arial"/>
                        </a:rPr>
                        <m:t>2</m:t>
                      </m:r>
                      <m:d>
                        <m:dPr>
                          <m:ctrlPr>
                            <a:rPr lang="en-US" i="1">
                              <a:effectLst/>
                              <a:latin typeface="Cambria Math" panose="02040503050406030204" pitchFamily="18" charset="0"/>
                              <a:ea typeface="Calibri"/>
                              <a:cs typeface="Arial"/>
                            </a:rPr>
                          </m:ctrlPr>
                        </m:dPr>
                        <m:e>
                          <m:r>
                            <a:rPr lang="en-US" i="1">
                              <a:effectLst/>
                              <a:latin typeface="Cambria Math"/>
                              <a:ea typeface="Calibri"/>
                              <a:cs typeface="Arial"/>
                            </a:rPr>
                            <m:t>−</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𝑝</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 , −</m:t>
                          </m:r>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𝑝</m:t>
                              </m:r>
                            </m:e>
                            <m:sub>
                              <m:r>
                                <a:rPr lang="en-US" i="1">
                                  <a:effectLst/>
                                  <a:latin typeface="Cambria Math"/>
                                  <a:ea typeface="Calibri"/>
                                  <a:cs typeface="Arial"/>
                                </a:rPr>
                                <m:t>𝑦</m:t>
                              </m:r>
                            </m:sub>
                            <m:sup>
                              <m:r>
                                <a:rPr lang="en-US" i="1">
                                  <a:effectLst/>
                                  <a:latin typeface="Cambria Math"/>
                                  <a:ea typeface="Calibri"/>
                                  <a:cs typeface="Arial"/>
                                </a:rPr>
                                <m:t>′</m:t>
                              </m:r>
                            </m:sup>
                          </m:sSubSup>
                        </m:e>
                      </m:d>
                    </m:oMath>
                  </m:oMathPara>
                </a14:m>
                <a:endParaRPr lang="en-US" dirty="0">
                  <a:effectLst/>
                  <a:latin typeface="Calibri"/>
                  <a:ea typeface="Calibri"/>
                  <a:cs typeface="Arial"/>
                </a:endParaRPr>
              </a:p>
            </p:txBody>
          </p:sp>
        </mc:Choice>
        <mc:Fallback>
          <p:sp>
            <p:nvSpPr>
              <p:cNvPr id="4" name="Rectangle 3"/>
              <p:cNvSpPr>
                <a:spLocks noRot="1" noChangeAspect="1" noMove="1" noResize="1" noEditPoints="1" noAdjustHandles="1" noChangeArrowheads="1" noChangeShapeType="1" noTextEdit="1"/>
              </p:cNvSpPr>
              <p:nvPr/>
            </p:nvSpPr>
            <p:spPr>
              <a:xfrm>
                <a:off x="1161256" y="1436415"/>
                <a:ext cx="5310336" cy="587084"/>
              </a:xfrm>
              <a:prstGeom prst="rect">
                <a:avLst/>
              </a:prstGeom>
              <a:blipFill>
                <a:blip r:embed="rId2"/>
                <a:stretch>
                  <a:fillRect r="-42775"/>
                </a:stretch>
              </a:blipFill>
            </p:spPr>
            <p:txBody>
              <a:bodyPr/>
              <a:lstStyle/>
              <a:p>
                <a:r>
                  <a:rPr lang="en-US">
                    <a:noFill/>
                  </a:rPr>
                  <a:t> </a:t>
                </a:r>
              </a:p>
            </p:txBody>
          </p:sp>
        </mc:Fallback>
      </mc:AlternateContent>
      <p:sp>
        <p:nvSpPr>
          <p:cNvPr id="5" name="Title 1"/>
          <p:cNvSpPr txBox="1">
            <a:spLocks/>
          </p:cNvSpPr>
          <p:nvPr/>
        </p:nvSpPr>
        <p:spPr>
          <a:xfrm>
            <a:off x="-621668" y="1124744"/>
            <a:ext cx="4680520" cy="781736"/>
          </a:xfrm>
          <a:prstGeom prst="rect">
            <a:avLst/>
          </a:prstGeom>
        </p:spPr>
        <p:txBody>
          <a:bodyPr vert="horz" lIns="91440" tIns="45720" rIns="91440" bIns="45720" rtlCol="0" anchor="b">
            <a:noAutofit/>
          </a:bodyPr>
          <a:lst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حل سینماتیک معکوس</a:t>
            </a:r>
            <a:endParaRPr lang="en-US" sz="3500" dirty="0">
              <a:ln w="1905">
                <a:solidFill>
                  <a:srgbClr val="FFC000"/>
                </a:solidFill>
              </a:ln>
            </a:endParaRPr>
          </a:p>
        </p:txBody>
      </p:sp>
      <mc:AlternateContent xmlns:mc="http://schemas.openxmlformats.org/markup-compatibility/2006">
        <mc:Choice xmlns:a14="http://schemas.microsoft.com/office/drawing/2010/main" Requires="a14">
          <p:sp>
            <p:nvSpPr>
              <p:cNvPr id="6" name="Rectangle 5"/>
              <p:cNvSpPr/>
              <p:nvPr/>
            </p:nvSpPr>
            <p:spPr>
              <a:xfrm>
                <a:off x="2483768" y="2023499"/>
                <a:ext cx="4572000" cy="1011111"/>
              </a:xfrm>
              <a:prstGeom prst="rect">
                <a:avLst/>
              </a:prstGeom>
            </p:spPr>
            <p:txBody>
              <a:bodyPr>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𝑠</m:t>
                          </m:r>
                        </m:e>
                        <m:sub>
                          <m:r>
                            <a:rPr lang="en-US" i="1">
                              <a:effectLst/>
                              <a:latin typeface="Cambria Math"/>
                              <a:ea typeface="Calibri"/>
                              <a:cs typeface="Arial"/>
                            </a:rPr>
                            <m:t>5</m:t>
                          </m:r>
                        </m:sub>
                      </m:sSub>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𝑠</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𝑛</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𝑜</m:t>
                          </m:r>
                        </m:e>
                        <m:sub>
                          <m:r>
                            <a:rPr lang="en-US" i="1">
                              <a:effectLst/>
                              <a:latin typeface="Cambria Math"/>
                              <a:ea typeface="Calibri"/>
                              <a:cs typeface="Arial"/>
                            </a:rPr>
                            <m:t>𝑥</m:t>
                          </m:r>
                        </m:sub>
                        <m:sup>
                          <m:r>
                            <a:rPr lang="en-US" i="1">
                              <a:effectLst/>
                              <a:latin typeface="Cambria Math"/>
                              <a:ea typeface="Calibri"/>
                              <a:cs typeface="Arial"/>
                            </a:rPr>
                            <m:t>′</m:t>
                          </m:r>
                        </m:sup>
                      </m:sSubSup>
                    </m:oMath>
                  </m:oMathPara>
                </a14:m>
                <a:endParaRPr lang="en-US" dirty="0">
                  <a:effectLst/>
                  <a:latin typeface="Calibri"/>
                  <a:ea typeface="Calibri"/>
                  <a:cs typeface="Arial"/>
                </a:endParaRPr>
              </a:p>
              <a:p>
                <a:pPr algn="ctr" rtl="1">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𝑐</m:t>
                          </m:r>
                        </m:e>
                        <m:sub>
                          <m:r>
                            <a:rPr lang="en-US" i="1">
                              <a:effectLst/>
                              <a:latin typeface="Cambria Math"/>
                              <a:ea typeface="Calibri"/>
                              <a:cs typeface="Arial"/>
                            </a:rPr>
                            <m:t>5</m:t>
                          </m:r>
                        </m:sub>
                      </m:sSub>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m:t>
                          </m:r>
                          <m:r>
                            <a:rPr lang="en-US" i="1">
                              <a:effectLst/>
                              <a:latin typeface="Cambria Math"/>
                              <a:ea typeface="Calibri"/>
                              <a:cs typeface="Arial"/>
                            </a:rPr>
                            <m:t>𝑠</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𝑛</m:t>
                          </m:r>
                        </m:e>
                        <m:sub>
                          <m:r>
                            <a:rPr lang="en-US" i="1">
                              <a:effectLst/>
                              <a:latin typeface="Cambria Math"/>
                              <a:ea typeface="Calibri"/>
                              <a:cs typeface="Arial"/>
                            </a:rPr>
                            <m:t>𝑦</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𝑜</m:t>
                          </m:r>
                        </m:e>
                        <m:sub>
                          <m:r>
                            <a:rPr lang="en-US" i="1">
                              <a:effectLst/>
                              <a:latin typeface="Cambria Math"/>
                              <a:ea typeface="Calibri"/>
                              <a:cs typeface="Arial"/>
                            </a:rPr>
                            <m:t>𝑦</m:t>
                          </m:r>
                        </m:sub>
                        <m:sup>
                          <m:r>
                            <a:rPr lang="en-US" i="1">
                              <a:effectLst/>
                              <a:latin typeface="Cambria Math"/>
                              <a:ea typeface="Calibri"/>
                              <a:cs typeface="Arial"/>
                            </a:rPr>
                            <m:t>′</m:t>
                          </m:r>
                        </m:sup>
                      </m:sSubSup>
                    </m:oMath>
                  </m:oMathPara>
                </a14:m>
                <a:endParaRPr lang="en-US" dirty="0">
                  <a:effectLst/>
                  <a:latin typeface="Calibri"/>
                  <a:ea typeface="Calibri"/>
                  <a:cs typeface="Arial"/>
                </a:endParaRPr>
              </a:p>
            </p:txBody>
          </p:sp>
        </mc:Choice>
        <mc:Fallback>
          <p:sp>
            <p:nvSpPr>
              <p:cNvPr id="6" name="Rectangle 5"/>
              <p:cNvSpPr>
                <a:spLocks noRot="1" noChangeAspect="1" noMove="1" noResize="1" noEditPoints="1" noAdjustHandles="1" noChangeArrowheads="1" noChangeShapeType="1" noTextEdit="1"/>
              </p:cNvSpPr>
              <p:nvPr/>
            </p:nvSpPr>
            <p:spPr>
              <a:xfrm>
                <a:off x="2483768" y="2023499"/>
                <a:ext cx="4572000" cy="10111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269776" y="3119473"/>
                <a:ext cx="5958408" cy="587084"/>
              </a:xfrm>
              <a:prstGeom prst="rect">
                <a:avLst/>
              </a:prstGeom>
            </p:spPr>
            <p:txBody>
              <a:bodyPr wrap="square">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a:cs typeface="Arial"/>
                            </a:rPr>
                          </m:ctrlPr>
                        </m:sSubPr>
                        <m:e>
                          <m:r>
                            <a:rPr lang="en-US" i="1">
                              <a:effectLst/>
                              <a:latin typeface="Cambria Math"/>
                              <a:ea typeface="Calibri"/>
                              <a:cs typeface="Arial"/>
                            </a:rPr>
                            <m:t>𝑞</m:t>
                          </m:r>
                        </m:e>
                        <m:sub>
                          <m:r>
                            <a:rPr lang="en-US" i="1">
                              <a:effectLst/>
                              <a:latin typeface="Cambria Math"/>
                              <a:ea typeface="Calibri"/>
                              <a:cs typeface="Arial"/>
                            </a:rPr>
                            <m:t>5</m:t>
                          </m:r>
                          <m:r>
                            <a:rPr lang="en-US" i="1">
                              <a:effectLst/>
                              <a:latin typeface="Cambria Math"/>
                              <a:ea typeface="Calibri"/>
                              <a:cs typeface="Arial"/>
                            </a:rPr>
                            <m:t>,</m:t>
                          </m:r>
                          <m:r>
                            <a:rPr lang="en-US" i="1">
                              <a:effectLst/>
                              <a:latin typeface="Cambria Math"/>
                              <a:ea typeface="Calibri"/>
                              <a:cs typeface="Arial"/>
                            </a:rPr>
                            <m:t>𝑖</m:t>
                          </m:r>
                        </m:sub>
                      </m:sSub>
                      <m:r>
                        <a:rPr lang="en-US" i="1">
                          <a:effectLst/>
                          <a:latin typeface="Cambria Math"/>
                          <a:ea typeface="Calibri"/>
                          <a:cs typeface="Arial"/>
                        </a:rPr>
                        <m:t>=</m:t>
                      </m:r>
                      <m:r>
                        <a:rPr lang="en-US" i="1">
                          <a:effectLst/>
                          <a:latin typeface="Cambria Math"/>
                          <a:ea typeface="Calibri"/>
                          <a:cs typeface="Arial"/>
                        </a:rPr>
                        <m:t>𝑎𝑡𝑎𝑛</m:t>
                      </m:r>
                      <m:r>
                        <a:rPr lang="en-US" i="1">
                          <a:effectLst/>
                          <a:latin typeface="Cambria Math"/>
                          <a:ea typeface="Calibri"/>
                          <a:cs typeface="Arial"/>
                        </a:rPr>
                        <m:t>2</m:t>
                      </m:r>
                      <m:d>
                        <m:dPr>
                          <m:ctrlPr>
                            <a:rPr lang="en-US" i="1">
                              <a:effectLst/>
                              <a:latin typeface="Cambria Math" panose="02040503050406030204" pitchFamily="18" charset="0"/>
                              <a:ea typeface="Calibri"/>
                              <a:cs typeface="Arial"/>
                            </a:rPr>
                          </m:ctrlPr>
                        </m:dPr>
                        <m:e>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1</m:t>
                              </m:r>
                              <m:r>
                                <a:rPr lang="en-US" i="1">
                                  <a:effectLst/>
                                  <a:latin typeface="Cambria Math"/>
                                  <a:ea typeface="Calibri"/>
                                  <a:cs typeface="Arial"/>
                                </a:rPr>
                                <m:t>,</m:t>
                              </m:r>
                              <m:r>
                                <a:rPr lang="en-US" i="1">
                                  <a:effectLst/>
                                  <a:latin typeface="Cambria Math"/>
                                  <a:ea typeface="Calibri"/>
                                  <a:cs typeface="Arial"/>
                                </a:rPr>
                                <m:t>𝑖</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𝑛</m:t>
                              </m:r>
                            </m:e>
                            <m:sub>
                              <m:r>
                                <a:rPr lang="en-US" i="1">
                                  <a:effectLst/>
                                  <a:latin typeface="Cambria Math"/>
                                  <a:ea typeface="Calibri"/>
                                  <a:cs typeface="Arial"/>
                                </a:rPr>
                                <m:t>𝑥</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r>
                                <a:rPr lang="en-US" i="1">
                                  <a:effectLst/>
                                  <a:latin typeface="Cambria Math"/>
                                  <a:ea typeface="Calibri"/>
                                  <a:cs typeface="Arial"/>
                                </a:rPr>
                                <m:t>,</m:t>
                              </m:r>
                              <m:r>
                                <a:rPr lang="en-US" i="1">
                                  <a:effectLst/>
                                  <a:latin typeface="Cambria Math"/>
                                  <a:ea typeface="Calibri"/>
                                  <a:cs typeface="Arial"/>
                                </a:rPr>
                                <m:t>𝑖</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𝑜</m:t>
                              </m:r>
                            </m:e>
                            <m:sub>
                              <m:r>
                                <a:rPr lang="en-US" i="1">
                                  <a:effectLst/>
                                  <a:latin typeface="Cambria Math"/>
                                  <a:ea typeface="Calibri"/>
                                  <a:cs typeface="Arial"/>
                                </a:rPr>
                                <m:t>𝑥</m:t>
                              </m:r>
                              <m:r>
                                <a:rPr lang="en-US" i="1">
                                  <a:effectLst/>
                                  <a:latin typeface="Cambria Math"/>
                                  <a:ea typeface="Calibri"/>
                                  <a:cs typeface="Arial"/>
                                </a:rPr>
                                <m:t> </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1</m:t>
                              </m:r>
                              <m:r>
                                <a:rPr lang="en-US" i="1">
                                  <a:effectLst/>
                                  <a:latin typeface="Cambria Math"/>
                                  <a:ea typeface="Calibri"/>
                                  <a:cs typeface="Arial"/>
                                </a:rPr>
                                <m:t>,</m:t>
                              </m:r>
                              <m:r>
                                <a:rPr lang="en-US" i="1">
                                  <a:effectLst/>
                                  <a:latin typeface="Cambria Math"/>
                                  <a:ea typeface="Calibri"/>
                                  <a:cs typeface="Arial"/>
                                </a:rPr>
                                <m:t>𝑖</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𝑛</m:t>
                              </m:r>
                            </m:e>
                            <m:sub>
                              <m:r>
                                <a:rPr lang="en-US" i="1">
                                  <a:effectLst/>
                                  <a:latin typeface="Cambria Math"/>
                                  <a:ea typeface="Calibri"/>
                                  <a:cs typeface="Arial"/>
                                </a:rPr>
                                <m:t>𝑦</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r>
                                <a:rPr lang="en-US" i="1">
                                  <a:effectLst/>
                                  <a:latin typeface="Cambria Math"/>
                                  <a:ea typeface="Calibri"/>
                                  <a:cs typeface="Arial"/>
                                </a:rPr>
                                <m:t>,</m:t>
                              </m:r>
                              <m:r>
                                <a:rPr lang="en-US" i="1">
                                  <a:effectLst/>
                                  <a:latin typeface="Cambria Math"/>
                                  <a:ea typeface="Calibri"/>
                                  <a:cs typeface="Arial"/>
                                </a:rPr>
                                <m:t>𝑖</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𝑜</m:t>
                              </m:r>
                            </m:e>
                            <m:sub>
                              <m:r>
                                <a:rPr lang="en-US" i="1">
                                  <a:effectLst/>
                                  <a:latin typeface="Cambria Math"/>
                                  <a:ea typeface="Calibri"/>
                                  <a:cs typeface="Arial"/>
                                </a:rPr>
                                <m:t>𝑦</m:t>
                              </m:r>
                              <m:r>
                                <a:rPr lang="en-US" i="1">
                                  <a:effectLst/>
                                  <a:latin typeface="Cambria Math"/>
                                  <a:ea typeface="Calibri"/>
                                  <a:cs typeface="Arial"/>
                                </a:rPr>
                                <m:t> </m:t>
                              </m:r>
                            </m:sub>
                            <m:sup>
                              <m:r>
                                <a:rPr lang="en-US" i="1">
                                  <a:effectLst/>
                                  <a:latin typeface="Cambria Math"/>
                                  <a:ea typeface="Calibri"/>
                                  <a:cs typeface="Arial"/>
                                </a:rPr>
                                <m:t>′</m:t>
                              </m:r>
                            </m:sup>
                          </m:sSubSup>
                          <m:r>
                            <a:rPr lang="en-US" i="1">
                              <a:effectLst/>
                              <a:latin typeface="Cambria Math"/>
                              <a:ea typeface="Calibri"/>
                              <a:cs typeface="Arial"/>
                            </a:rPr>
                            <m:t> </m:t>
                          </m:r>
                        </m:e>
                      </m:d>
                      <m:r>
                        <a:rPr lang="en-US" i="1">
                          <a:effectLst/>
                          <a:latin typeface="Cambria Math"/>
                          <a:ea typeface="Calibri"/>
                          <a:cs typeface="Arial"/>
                        </a:rPr>
                        <m:t>  ,  </m:t>
                      </m:r>
                      <m:r>
                        <a:rPr lang="en-US" i="1">
                          <a:effectLst/>
                          <a:latin typeface="Cambria Math"/>
                          <a:ea typeface="Calibri"/>
                          <a:cs typeface="Arial"/>
                        </a:rPr>
                        <m:t>𝑖</m:t>
                      </m:r>
                      <m:r>
                        <a:rPr lang="en-US" i="1">
                          <a:effectLst/>
                          <a:latin typeface="Cambria Math"/>
                          <a:ea typeface="Calibri"/>
                          <a:cs typeface="Arial"/>
                        </a:rPr>
                        <m:t>=</m:t>
                      </m:r>
                      <m:r>
                        <a:rPr lang="en-US" i="1">
                          <a:effectLst/>
                          <a:latin typeface="Cambria Math"/>
                          <a:ea typeface="Calibri"/>
                          <a:cs typeface="Arial"/>
                        </a:rPr>
                        <m:t>1</m:t>
                      </m:r>
                      <m:r>
                        <a:rPr lang="en-US" i="1">
                          <a:effectLst/>
                          <a:latin typeface="Cambria Math"/>
                          <a:ea typeface="Calibri"/>
                          <a:cs typeface="Arial"/>
                        </a:rPr>
                        <m:t>,</m:t>
                      </m:r>
                      <m:r>
                        <a:rPr lang="en-US" i="1">
                          <a:effectLst/>
                          <a:latin typeface="Cambria Math"/>
                          <a:ea typeface="Calibri"/>
                          <a:cs typeface="Arial"/>
                        </a:rPr>
                        <m:t>2</m:t>
                      </m:r>
                      <m:r>
                        <a:rPr lang="en-US" i="1">
                          <a:effectLst/>
                          <a:latin typeface="Cambria Math"/>
                          <a:ea typeface="Calibri"/>
                          <a:cs typeface="Arial"/>
                        </a:rPr>
                        <m:t> </m:t>
                      </m:r>
                    </m:oMath>
                  </m:oMathPara>
                </a14:m>
                <a:endParaRPr lang="en-US" dirty="0">
                  <a:effectLst/>
                  <a:latin typeface="Calibri"/>
                  <a:ea typeface="Calibri"/>
                  <a:cs typeface="Arial"/>
                </a:endParaRPr>
              </a:p>
            </p:txBody>
          </p:sp>
        </mc:Choice>
        <mc:Fallback>
          <p:sp>
            <p:nvSpPr>
              <p:cNvPr id="7" name="Rectangle 6"/>
              <p:cNvSpPr>
                <a:spLocks noRot="1" noChangeAspect="1" noMove="1" noResize="1" noEditPoints="1" noAdjustHandles="1" noChangeArrowheads="1" noChangeShapeType="1" noTextEdit="1"/>
              </p:cNvSpPr>
              <p:nvPr/>
            </p:nvSpPr>
            <p:spPr>
              <a:xfrm>
                <a:off x="269776" y="3119473"/>
                <a:ext cx="5958408" cy="587084"/>
              </a:xfrm>
              <a:prstGeom prst="rect">
                <a:avLst/>
              </a:prstGeom>
              <a:blipFill>
                <a:blip r:embed="rId4"/>
                <a:stretch>
                  <a:fillRect r="-437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1772852" y="3742047"/>
                <a:ext cx="4572000" cy="1011111"/>
              </a:xfrm>
              <a:prstGeom prst="rect">
                <a:avLst/>
              </a:prstGeom>
            </p:spPr>
            <p:txBody>
              <a:bodyPr>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a:cs typeface="Arial"/>
                            </a:rPr>
                          </m:ctrlPr>
                        </m:sSubPr>
                        <m:e>
                          <m:r>
                            <a:rPr lang="en-US" i="1">
                              <a:effectLst/>
                              <a:latin typeface="Cambria Math"/>
                              <a:ea typeface="Times New Roman"/>
                              <a:cs typeface="Arial"/>
                            </a:rPr>
                            <m:t>𝑐</m:t>
                          </m:r>
                        </m:e>
                        <m:sub>
                          <m:r>
                            <a:rPr lang="en-US" i="1">
                              <a:effectLst/>
                              <a:latin typeface="Cambria Math"/>
                              <a:ea typeface="Times New Roman"/>
                              <a:cs typeface="Arial"/>
                            </a:rPr>
                            <m:t>234</m:t>
                          </m:r>
                        </m:sub>
                      </m:sSub>
                      <m:r>
                        <a:rPr lang="en-US" i="1">
                          <a:effectLst/>
                          <a:latin typeface="Cambria Math"/>
                          <a:ea typeface="Times New Roman"/>
                          <a:cs typeface="Arial"/>
                        </a:rPr>
                        <m:t>=</m:t>
                      </m:r>
                      <m:sSubSup>
                        <m:sSubSupPr>
                          <m:ctrlPr>
                            <a:rPr lang="en-US" i="1">
                              <a:effectLst/>
                              <a:latin typeface="Cambria Math" panose="02040503050406030204" pitchFamily="18" charset="0"/>
                              <a:ea typeface="Times New Roman"/>
                              <a:cs typeface="Arial"/>
                            </a:rPr>
                          </m:ctrlPr>
                        </m:sSubSupPr>
                        <m:e>
                          <m:r>
                            <a:rPr lang="en-US" i="1">
                              <a:effectLst/>
                              <a:latin typeface="Cambria Math"/>
                              <a:ea typeface="Times New Roman"/>
                              <a:cs typeface="Arial"/>
                            </a:rPr>
                            <m:t>𝑎</m:t>
                          </m:r>
                        </m:e>
                        <m:sub>
                          <m:r>
                            <a:rPr lang="en-US" i="1">
                              <a:effectLst/>
                              <a:latin typeface="Cambria Math"/>
                              <a:ea typeface="Times New Roman"/>
                              <a:cs typeface="Arial"/>
                            </a:rPr>
                            <m:t>𝑧</m:t>
                          </m:r>
                        </m:sub>
                        <m:sup>
                          <m:r>
                            <a:rPr lang="en-US" i="1">
                              <a:effectLst/>
                              <a:latin typeface="Cambria Math"/>
                              <a:ea typeface="Times New Roman"/>
                              <a:cs typeface="Arial"/>
                            </a:rPr>
                            <m:t>′</m:t>
                          </m:r>
                        </m:sup>
                      </m:sSubSup>
                    </m:oMath>
                  </m:oMathPara>
                </a14:m>
                <a:endParaRPr lang="en-US" dirty="0">
                  <a:effectLst/>
                  <a:latin typeface="Calibri"/>
                  <a:ea typeface="Calibri"/>
                  <a:cs typeface="Arial"/>
                </a:endParaRPr>
              </a:p>
              <a:p>
                <a:pPr algn="ctr" rtl="1">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Times New Roman"/>
                              <a:cs typeface="Arial"/>
                            </a:rPr>
                          </m:ctrlPr>
                        </m:sSubPr>
                        <m:e>
                          <m:r>
                            <a:rPr lang="en-US" i="1">
                              <a:effectLst/>
                              <a:latin typeface="Cambria Math"/>
                              <a:ea typeface="Times New Roman"/>
                              <a:cs typeface="Arial"/>
                            </a:rPr>
                            <m:t>−</m:t>
                          </m:r>
                          <m:r>
                            <a:rPr lang="en-US" i="1">
                              <a:effectLst/>
                              <a:latin typeface="Cambria Math"/>
                              <a:ea typeface="Times New Roman"/>
                              <a:cs typeface="Arial"/>
                            </a:rPr>
                            <m:t>𝑠</m:t>
                          </m:r>
                        </m:e>
                        <m:sub>
                          <m:r>
                            <a:rPr lang="en-US" i="1">
                              <a:effectLst/>
                              <a:latin typeface="Cambria Math"/>
                              <a:ea typeface="Times New Roman"/>
                              <a:cs typeface="Arial"/>
                            </a:rPr>
                            <m:t>234</m:t>
                          </m:r>
                        </m:sub>
                      </m:sSub>
                      <m:r>
                        <a:rPr lang="en-US" i="1">
                          <a:effectLst/>
                          <a:latin typeface="Cambria Math"/>
                          <a:ea typeface="Times New Roman"/>
                          <a:cs typeface="Arial"/>
                        </a:rPr>
                        <m:t>= </m:t>
                      </m:r>
                      <m:sSub>
                        <m:sSubPr>
                          <m:ctrlPr>
                            <a:rPr lang="en-US" i="1">
                              <a:effectLst/>
                              <a:latin typeface="Cambria Math" panose="02040503050406030204" pitchFamily="18" charset="0"/>
                              <a:ea typeface="Times New Roman"/>
                              <a:cs typeface="Arial"/>
                            </a:rPr>
                          </m:ctrlPr>
                        </m:sSubPr>
                        <m:e>
                          <m:r>
                            <a:rPr lang="en-US" i="1">
                              <a:effectLst/>
                              <a:latin typeface="Cambria Math"/>
                              <a:ea typeface="Times New Roman"/>
                              <a:cs typeface="Arial"/>
                            </a:rPr>
                            <m:t>𝑠</m:t>
                          </m:r>
                        </m:e>
                        <m:sub>
                          <m:r>
                            <a:rPr lang="en-US" i="1">
                              <a:effectLst/>
                              <a:latin typeface="Cambria Math"/>
                              <a:ea typeface="Times New Roman"/>
                              <a:cs typeface="Arial"/>
                            </a:rPr>
                            <m:t>1</m:t>
                          </m:r>
                        </m:sub>
                      </m:sSub>
                      <m:sSubSup>
                        <m:sSubSupPr>
                          <m:ctrlPr>
                            <a:rPr lang="en-US" i="1">
                              <a:effectLst/>
                              <a:latin typeface="Cambria Math" panose="02040503050406030204" pitchFamily="18" charset="0"/>
                              <a:ea typeface="Times New Roman"/>
                              <a:cs typeface="Arial"/>
                            </a:rPr>
                          </m:ctrlPr>
                        </m:sSubSupPr>
                        <m:e>
                          <m:r>
                            <a:rPr lang="en-US" i="1">
                              <a:effectLst/>
                              <a:latin typeface="Cambria Math"/>
                              <a:ea typeface="Times New Roman"/>
                              <a:cs typeface="Arial"/>
                            </a:rPr>
                            <m:t>𝑎</m:t>
                          </m:r>
                        </m:e>
                        <m:sub>
                          <m:r>
                            <a:rPr lang="en-US" i="1">
                              <a:effectLst/>
                              <a:latin typeface="Cambria Math"/>
                              <a:ea typeface="Times New Roman"/>
                              <a:cs typeface="Arial"/>
                            </a:rPr>
                            <m:t>𝑦</m:t>
                          </m:r>
                        </m:sub>
                        <m:sup>
                          <m:r>
                            <a:rPr lang="en-US" i="1">
                              <a:effectLst/>
                              <a:latin typeface="Cambria Math"/>
                              <a:ea typeface="Times New Roman"/>
                              <a:cs typeface="Arial"/>
                            </a:rPr>
                            <m:t>′</m:t>
                          </m:r>
                        </m:sup>
                      </m:sSubSup>
                      <m:r>
                        <a:rPr lang="en-US" i="1">
                          <a:effectLst/>
                          <a:latin typeface="Cambria Math"/>
                          <a:ea typeface="Times New Roman"/>
                          <a:cs typeface="Arial"/>
                        </a:rPr>
                        <m:t>+</m:t>
                      </m:r>
                      <m:sSub>
                        <m:sSubPr>
                          <m:ctrlPr>
                            <a:rPr lang="en-US" i="1">
                              <a:effectLst/>
                              <a:latin typeface="Cambria Math" panose="02040503050406030204" pitchFamily="18" charset="0"/>
                              <a:ea typeface="Times New Roman"/>
                              <a:cs typeface="Arial"/>
                            </a:rPr>
                          </m:ctrlPr>
                        </m:sSubPr>
                        <m:e>
                          <m:r>
                            <a:rPr lang="en-US" i="1">
                              <a:effectLst/>
                              <a:latin typeface="Cambria Math"/>
                              <a:ea typeface="Times New Roman"/>
                              <a:cs typeface="Arial"/>
                            </a:rPr>
                            <m:t>𝑐</m:t>
                          </m:r>
                        </m:e>
                        <m:sub>
                          <m:r>
                            <a:rPr lang="en-US" i="1">
                              <a:effectLst/>
                              <a:latin typeface="Cambria Math"/>
                              <a:ea typeface="Times New Roman"/>
                              <a:cs typeface="Arial"/>
                            </a:rPr>
                            <m:t>1</m:t>
                          </m:r>
                        </m:sub>
                      </m:sSub>
                      <m:sSubSup>
                        <m:sSubSupPr>
                          <m:ctrlPr>
                            <a:rPr lang="en-US" i="1">
                              <a:effectLst/>
                              <a:latin typeface="Cambria Math" panose="02040503050406030204" pitchFamily="18" charset="0"/>
                              <a:ea typeface="Times New Roman"/>
                              <a:cs typeface="Arial"/>
                            </a:rPr>
                          </m:ctrlPr>
                        </m:sSubSupPr>
                        <m:e>
                          <m:r>
                            <a:rPr lang="en-US" i="1">
                              <a:effectLst/>
                              <a:latin typeface="Cambria Math"/>
                              <a:ea typeface="Times New Roman"/>
                              <a:cs typeface="Arial"/>
                            </a:rPr>
                            <m:t>𝑎</m:t>
                          </m:r>
                        </m:e>
                        <m:sub>
                          <m:r>
                            <a:rPr lang="en-US" i="1">
                              <a:effectLst/>
                              <a:latin typeface="Cambria Math"/>
                              <a:ea typeface="Times New Roman"/>
                              <a:cs typeface="Arial"/>
                            </a:rPr>
                            <m:t>𝑥</m:t>
                          </m:r>
                        </m:sub>
                        <m:sup>
                          <m:r>
                            <a:rPr lang="en-US" i="1">
                              <a:effectLst/>
                              <a:latin typeface="Cambria Math"/>
                              <a:ea typeface="Times New Roman"/>
                              <a:cs typeface="Arial"/>
                            </a:rPr>
                            <m:t>′</m:t>
                          </m:r>
                        </m:sup>
                      </m:sSubSup>
                    </m:oMath>
                  </m:oMathPara>
                </a14:m>
                <a:endParaRPr lang="en-US" dirty="0">
                  <a:effectLst/>
                  <a:latin typeface="Calibri"/>
                  <a:ea typeface="Calibri"/>
                  <a:cs typeface="Arial"/>
                </a:endParaRPr>
              </a:p>
            </p:txBody>
          </p:sp>
        </mc:Choice>
        <mc:Fallback>
          <p:sp>
            <p:nvSpPr>
              <p:cNvPr id="8" name="Rectangle 7"/>
              <p:cNvSpPr>
                <a:spLocks noRot="1" noChangeAspect="1" noMove="1" noResize="1" noEditPoints="1" noAdjustHandles="1" noChangeArrowheads="1" noChangeShapeType="1" noTextEdit="1"/>
              </p:cNvSpPr>
              <p:nvPr/>
            </p:nvSpPr>
            <p:spPr>
              <a:xfrm>
                <a:off x="1772852" y="3742047"/>
                <a:ext cx="4572000" cy="101111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105288" y="5003813"/>
                <a:ext cx="6120680" cy="587084"/>
              </a:xfrm>
              <a:prstGeom prst="rect">
                <a:avLst/>
              </a:prstGeom>
            </p:spPr>
            <p:txBody>
              <a:bodyPr wrap="square">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a:cs typeface="Arial"/>
                            </a:rPr>
                          </m:ctrlPr>
                        </m:sSubPr>
                        <m:e>
                          <m:r>
                            <a:rPr lang="en-US" i="1">
                              <a:effectLst/>
                              <a:latin typeface="Cambria Math"/>
                              <a:ea typeface="Times New Roman"/>
                              <a:cs typeface="Arial"/>
                            </a:rPr>
                            <m:t>(</m:t>
                          </m:r>
                          <m:sSub>
                            <m:sSubPr>
                              <m:ctrlPr>
                                <a:rPr lang="en-US" i="1">
                                  <a:effectLst/>
                                  <a:latin typeface="Cambria Math" panose="02040503050406030204" pitchFamily="18" charset="0"/>
                                  <a:ea typeface="Times New Roman"/>
                                  <a:cs typeface="Arial"/>
                                </a:rPr>
                              </m:ctrlPr>
                            </m:sSubPr>
                            <m:e>
                              <m:r>
                                <a:rPr lang="en-US" i="1">
                                  <a:effectLst/>
                                  <a:latin typeface="Cambria Math"/>
                                  <a:ea typeface="Times New Roman"/>
                                  <a:cs typeface="Arial"/>
                                </a:rPr>
                                <m:t>𝑞</m:t>
                              </m:r>
                            </m:e>
                            <m:sub>
                              <m:r>
                                <a:rPr lang="en-US" i="1">
                                  <a:effectLst/>
                                  <a:latin typeface="Cambria Math"/>
                                  <a:ea typeface="Times New Roman"/>
                                  <a:cs typeface="Arial"/>
                                </a:rPr>
                                <m:t>2</m:t>
                              </m:r>
                            </m:sub>
                          </m:sSub>
                          <m:r>
                            <a:rPr lang="en-US" i="1">
                              <a:effectLst/>
                              <a:latin typeface="Cambria Math"/>
                              <a:ea typeface="Times New Roman"/>
                              <a:cs typeface="Arial"/>
                            </a:rPr>
                            <m:t>+</m:t>
                          </m:r>
                          <m:sSub>
                            <m:sSubPr>
                              <m:ctrlPr>
                                <a:rPr lang="en-US" i="1">
                                  <a:effectLst/>
                                  <a:latin typeface="Cambria Math" panose="02040503050406030204" pitchFamily="18" charset="0"/>
                                  <a:ea typeface="Times New Roman"/>
                                  <a:cs typeface="Arial"/>
                                </a:rPr>
                              </m:ctrlPr>
                            </m:sSubPr>
                            <m:e>
                              <m:r>
                                <a:rPr lang="en-US" i="1">
                                  <a:effectLst/>
                                  <a:latin typeface="Cambria Math"/>
                                  <a:ea typeface="Times New Roman"/>
                                  <a:cs typeface="Arial"/>
                                </a:rPr>
                                <m:t>𝑞</m:t>
                              </m:r>
                            </m:e>
                            <m:sub>
                              <m:r>
                                <a:rPr lang="en-US" i="1">
                                  <a:effectLst/>
                                  <a:latin typeface="Cambria Math"/>
                                  <a:ea typeface="Times New Roman"/>
                                  <a:cs typeface="Arial"/>
                                </a:rPr>
                                <m:t>3</m:t>
                              </m:r>
                            </m:sub>
                          </m:sSub>
                          <m:r>
                            <a:rPr lang="en-US" i="1">
                              <a:effectLst/>
                              <a:latin typeface="Cambria Math"/>
                              <a:ea typeface="Times New Roman"/>
                              <a:cs typeface="Arial"/>
                            </a:rPr>
                            <m:t>+</m:t>
                          </m:r>
                          <m:sSub>
                            <m:sSubPr>
                              <m:ctrlPr>
                                <a:rPr lang="en-US" i="1">
                                  <a:effectLst/>
                                  <a:latin typeface="Cambria Math" panose="02040503050406030204" pitchFamily="18" charset="0"/>
                                  <a:ea typeface="Times New Roman"/>
                                  <a:cs typeface="Arial"/>
                                </a:rPr>
                              </m:ctrlPr>
                            </m:sSubPr>
                            <m:e>
                              <m:r>
                                <a:rPr lang="en-US" i="1">
                                  <a:effectLst/>
                                  <a:latin typeface="Cambria Math"/>
                                  <a:ea typeface="Times New Roman"/>
                                  <a:cs typeface="Arial"/>
                                </a:rPr>
                                <m:t>𝑞</m:t>
                              </m:r>
                            </m:e>
                            <m:sub>
                              <m:r>
                                <a:rPr lang="en-US" i="1">
                                  <a:effectLst/>
                                  <a:latin typeface="Cambria Math"/>
                                  <a:ea typeface="Times New Roman"/>
                                  <a:cs typeface="Arial"/>
                                </a:rPr>
                                <m:t>4</m:t>
                              </m:r>
                            </m:sub>
                          </m:sSub>
                          <m:r>
                            <a:rPr lang="en-US" i="1">
                              <a:effectLst/>
                              <a:latin typeface="Cambria Math"/>
                              <a:ea typeface="Times New Roman"/>
                              <a:cs typeface="Arial"/>
                            </a:rPr>
                            <m:t>)</m:t>
                          </m:r>
                        </m:e>
                        <m:sub>
                          <m:r>
                            <a:rPr lang="en-US" i="1">
                              <a:effectLst/>
                              <a:latin typeface="Cambria Math"/>
                              <a:ea typeface="Times New Roman"/>
                              <a:cs typeface="Arial"/>
                            </a:rPr>
                            <m:t>𝑖</m:t>
                          </m:r>
                        </m:sub>
                      </m:sSub>
                      <m:r>
                        <a:rPr lang="en-US" i="1">
                          <a:effectLst/>
                          <a:latin typeface="Cambria Math"/>
                          <a:ea typeface="Times New Roman"/>
                          <a:cs typeface="Arial"/>
                        </a:rPr>
                        <m:t>=</m:t>
                      </m:r>
                      <m:r>
                        <a:rPr lang="en-US" i="1">
                          <a:effectLst/>
                          <a:latin typeface="Cambria Math"/>
                          <a:ea typeface="Times New Roman"/>
                          <a:cs typeface="Arial"/>
                        </a:rPr>
                        <m:t>𝑎𝑡𝑎𝑛</m:t>
                      </m:r>
                      <m:r>
                        <a:rPr lang="en-US" i="1">
                          <a:effectLst/>
                          <a:latin typeface="Cambria Math"/>
                          <a:ea typeface="Times New Roman"/>
                          <a:cs typeface="Arial"/>
                        </a:rPr>
                        <m:t>2</m:t>
                      </m:r>
                      <m:d>
                        <m:dPr>
                          <m:ctrlPr>
                            <a:rPr lang="en-US" i="1">
                              <a:effectLst/>
                              <a:latin typeface="Cambria Math" panose="02040503050406030204" pitchFamily="18" charset="0"/>
                              <a:ea typeface="Calibri"/>
                              <a:cs typeface="Arial"/>
                            </a:rPr>
                          </m:ctrlPr>
                        </m:dPr>
                        <m:e>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𝑎</m:t>
                              </m:r>
                            </m:e>
                            <m:sub>
                              <m:r>
                                <a:rPr lang="en-US" i="1">
                                  <a:effectLst/>
                                  <a:latin typeface="Cambria Math"/>
                                  <a:ea typeface="Calibri"/>
                                  <a:cs typeface="Arial"/>
                                </a:rPr>
                                <m:t>𝑧</m:t>
                              </m:r>
                            </m:sub>
                            <m:sup>
                              <m:r>
                                <a:rPr lang="en-US" i="1">
                                  <a:effectLst/>
                                  <a:latin typeface="Cambria Math"/>
                                  <a:ea typeface="Calibri"/>
                                  <a:cs typeface="Arial"/>
                                </a:rPr>
                                <m:t>′</m:t>
                              </m:r>
                            </m:sup>
                          </m:sSubSup>
                          <m:r>
                            <a:rPr lang="en-US" i="1">
                              <a:effectLst/>
                              <a:latin typeface="Cambria Math"/>
                              <a:ea typeface="Calibri"/>
                              <a:cs typeface="Arial"/>
                            </a:rPr>
                            <m:t> ,−</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𝑠</m:t>
                              </m:r>
                            </m:e>
                            <m:sub>
                              <m:r>
                                <a:rPr lang="en-US" i="1">
                                  <a:effectLst/>
                                  <a:latin typeface="Cambria Math"/>
                                  <a:ea typeface="Calibri"/>
                                  <a:cs typeface="Arial"/>
                                </a:rPr>
                                <m:t>1</m:t>
                              </m:r>
                              <m:r>
                                <a:rPr lang="en-US" i="1">
                                  <a:effectLst/>
                                  <a:latin typeface="Cambria Math"/>
                                  <a:ea typeface="Calibri"/>
                                  <a:cs typeface="Arial"/>
                                </a:rPr>
                                <m:t>,</m:t>
                              </m:r>
                              <m:r>
                                <a:rPr lang="en-US" i="1">
                                  <a:effectLst/>
                                  <a:latin typeface="Cambria Math"/>
                                  <a:ea typeface="Calibri"/>
                                  <a:cs typeface="Arial"/>
                                </a:rPr>
                                <m:t>𝑖</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𝑎</m:t>
                              </m:r>
                            </m:e>
                            <m:sub>
                              <m:r>
                                <a:rPr lang="en-US" i="1">
                                  <a:effectLst/>
                                  <a:latin typeface="Cambria Math"/>
                                  <a:ea typeface="Calibri"/>
                                  <a:cs typeface="Arial"/>
                                </a:rPr>
                                <m:t>𝑦</m:t>
                              </m:r>
                            </m:sub>
                            <m:sup>
                              <m:r>
                                <a:rPr lang="en-US" i="1">
                                  <a:effectLst/>
                                  <a:latin typeface="Cambria Math"/>
                                  <a:ea typeface="Calibri"/>
                                  <a:cs typeface="Arial"/>
                                </a:rPr>
                                <m:t>′</m:t>
                              </m:r>
                            </m:sup>
                          </m:sSubSup>
                          <m:r>
                            <a:rPr lang="en-US" i="1">
                              <a:effectLst/>
                              <a:latin typeface="Cambria Math"/>
                              <a:ea typeface="Calibri"/>
                              <a:cs typeface="Arial"/>
                            </a:rPr>
                            <m:t>−</m:t>
                          </m:r>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𝑐</m:t>
                              </m:r>
                            </m:e>
                            <m:sub>
                              <m:r>
                                <a:rPr lang="en-US" i="1">
                                  <a:effectLst/>
                                  <a:latin typeface="Cambria Math"/>
                                  <a:ea typeface="Calibri"/>
                                  <a:cs typeface="Arial"/>
                                </a:rPr>
                                <m:t>1</m:t>
                              </m:r>
                              <m:r>
                                <a:rPr lang="en-US" i="1">
                                  <a:effectLst/>
                                  <a:latin typeface="Cambria Math"/>
                                  <a:ea typeface="Calibri"/>
                                  <a:cs typeface="Arial"/>
                                </a:rPr>
                                <m:t>,</m:t>
                              </m:r>
                              <m:r>
                                <a:rPr lang="en-US" i="1">
                                  <a:effectLst/>
                                  <a:latin typeface="Cambria Math"/>
                                  <a:ea typeface="Calibri"/>
                                  <a:cs typeface="Arial"/>
                                </a:rPr>
                                <m:t>𝑖</m:t>
                              </m:r>
                            </m:sub>
                          </m:sSub>
                          <m:sSubSup>
                            <m:sSubSupPr>
                              <m:ctrlPr>
                                <a:rPr lang="en-US" i="1">
                                  <a:effectLst/>
                                  <a:latin typeface="Cambria Math" panose="02040503050406030204" pitchFamily="18" charset="0"/>
                                  <a:ea typeface="Calibri"/>
                                  <a:cs typeface="Arial"/>
                                </a:rPr>
                              </m:ctrlPr>
                            </m:sSubSupPr>
                            <m:e>
                              <m:r>
                                <a:rPr lang="en-US" i="1">
                                  <a:effectLst/>
                                  <a:latin typeface="Cambria Math"/>
                                  <a:ea typeface="Calibri"/>
                                  <a:cs typeface="Arial"/>
                                </a:rPr>
                                <m:t>𝑎</m:t>
                              </m:r>
                            </m:e>
                            <m:sub>
                              <m:r>
                                <a:rPr lang="en-US" i="1">
                                  <a:effectLst/>
                                  <a:latin typeface="Cambria Math"/>
                                  <a:ea typeface="Calibri"/>
                                  <a:cs typeface="Arial"/>
                                </a:rPr>
                                <m:t>𝑥</m:t>
                              </m:r>
                              <m:r>
                                <a:rPr lang="en-US" i="1">
                                  <a:effectLst/>
                                  <a:latin typeface="Cambria Math"/>
                                  <a:ea typeface="Calibri"/>
                                  <a:cs typeface="Arial"/>
                                </a:rPr>
                                <m:t> </m:t>
                              </m:r>
                            </m:sub>
                            <m:sup>
                              <m:r>
                                <a:rPr lang="en-US" i="1">
                                  <a:effectLst/>
                                  <a:latin typeface="Cambria Math"/>
                                  <a:ea typeface="Calibri"/>
                                  <a:cs typeface="Arial"/>
                                </a:rPr>
                                <m:t>′</m:t>
                              </m:r>
                            </m:sup>
                          </m:sSubSup>
                          <m:r>
                            <a:rPr lang="en-US" i="1">
                              <a:effectLst/>
                              <a:latin typeface="Cambria Math"/>
                              <a:ea typeface="Calibri"/>
                              <a:cs typeface="Arial"/>
                            </a:rPr>
                            <m:t> </m:t>
                          </m:r>
                        </m:e>
                      </m:d>
                      <m:r>
                        <a:rPr lang="en-US" i="1">
                          <a:effectLst/>
                          <a:latin typeface="Cambria Math"/>
                          <a:ea typeface="Calibri"/>
                          <a:cs typeface="Arial"/>
                        </a:rPr>
                        <m:t> ,   </m:t>
                      </m:r>
                      <m:r>
                        <a:rPr lang="en-US" i="1">
                          <a:effectLst/>
                          <a:latin typeface="Cambria Math"/>
                          <a:ea typeface="Calibri"/>
                          <a:cs typeface="Arial"/>
                        </a:rPr>
                        <m:t>𝑖</m:t>
                      </m:r>
                      <m:r>
                        <a:rPr lang="en-US" i="1">
                          <a:effectLst/>
                          <a:latin typeface="Cambria Math"/>
                          <a:ea typeface="Calibri"/>
                          <a:cs typeface="Arial"/>
                        </a:rPr>
                        <m:t>=</m:t>
                      </m:r>
                      <m:r>
                        <a:rPr lang="en-US" i="1">
                          <a:effectLst/>
                          <a:latin typeface="Cambria Math"/>
                          <a:ea typeface="Calibri"/>
                          <a:cs typeface="Arial"/>
                        </a:rPr>
                        <m:t>1</m:t>
                      </m:r>
                      <m:r>
                        <a:rPr lang="en-US" i="1">
                          <a:effectLst/>
                          <a:latin typeface="Cambria Math"/>
                          <a:ea typeface="Calibri"/>
                          <a:cs typeface="Arial"/>
                        </a:rPr>
                        <m:t>,</m:t>
                      </m:r>
                      <m:r>
                        <a:rPr lang="en-US" i="1">
                          <a:effectLst/>
                          <a:latin typeface="Cambria Math"/>
                          <a:ea typeface="Calibri"/>
                          <a:cs typeface="Arial"/>
                        </a:rPr>
                        <m:t>2</m:t>
                      </m:r>
                    </m:oMath>
                  </m:oMathPara>
                </a14:m>
                <a:endParaRPr lang="en-US" dirty="0">
                  <a:effectLst/>
                  <a:latin typeface="Calibri"/>
                  <a:ea typeface="Calibri"/>
                  <a:cs typeface="Arial"/>
                </a:endParaRPr>
              </a:p>
            </p:txBody>
          </p:sp>
        </mc:Choice>
        <mc:Fallback>
          <p:sp>
            <p:nvSpPr>
              <p:cNvPr id="9" name="Rectangle 8"/>
              <p:cNvSpPr>
                <a:spLocks noRot="1" noChangeAspect="1" noMove="1" noResize="1" noEditPoints="1" noAdjustHandles="1" noChangeArrowheads="1" noChangeShapeType="1" noTextEdit="1"/>
              </p:cNvSpPr>
              <p:nvPr/>
            </p:nvSpPr>
            <p:spPr>
              <a:xfrm>
                <a:off x="105288" y="5003813"/>
                <a:ext cx="6120680" cy="587084"/>
              </a:xfrm>
              <a:prstGeom prst="rect">
                <a:avLst/>
              </a:prstGeom>
              <a:blipFill>
                <a:blip r:embed="rId6"/>
                <a:stretch>
                  <a:fillRect r="-441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1343379" y="5900108"/>
                <a:ext cx="4207754" cy="553228"/>
              </a:xfrm>
              <a:prstGeom prst="rect">
                <a:avLst/>
              </a:prstGeom>
            </p:spPr>
            <p:txBody>
              <a:bodyPr wrap="none">
                <a:spAutoFit/>
              </a:bodyPr>
              <a:lstStyle/>
              <a:p>
                <a:pPr algn="ctr" rtl="1">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Times New Roman"/>
                              <a:cs typeface="Arial"/>
                            </a:rPr>
                          </m:ctrlPr>
                        </m:sSupPr>
                        <m:e>
                          <m:d>
                            <m:dPr>
                              <m:begChr m:val="["/>
                              <m:endChr m:val="]"/>
                              <m:ctrlPr>
                                <a:rPr lang="en-US" i="1">
                                  <a:effectLst/>
                                  <a:latin typeface="Cambria Math" panose="02040503050406030204" pitchFamily="18" charset="0"/>
                                  <a:ea typeface="Times New Roman"/>
                                  <a:cs typeface="Arial"/>
                                </a:rPr>
                              </m:ctrlPr>
                            </m:dPr>
                            <m:e>
                              <m:sSubSup>
                                <m:sSubSupPr>
                                  <m:ctrlPr>
                                    <a:rPr lang="en-US" i="1">
                                      <a:effectLst/>
                                      <a:latin typeface="Cambria Math" panose="02040503050406030204" pitchFamily="18" charset="0"/>
                                      <a:ea typeface="Times New Roman"/>
                                      <a:cs typeface="Arial"/>
                                    </a:rPr>
                                  </m:ctrlPr>
                                </m:sSubSupPr>
                                <m:e>
                                  <m:r>
                                    <a:rPr lang="en-US" i="1">
                                      <a:effectLst/>
                                      <a:latin typeface="Cambria Math"/>
                                      <a:ea typeface="Times New Roman"/>
                                      <a:cs typeface="Arial"/>
                                    </a:rPr>
                                    <m:t>𝑇</m:t>
                                  </m:r>
                                </m:e>
                                <m:sub>
                                  <m:r>
                                    <a:rPr lang="en-US" i="1">
                                      <a:effectLst/>
                                      <a:latin typeface="Cambria Math"/>
                                      <a:ea typeface="Times New Roman"/>
                                      <a:cs typeface="Arial"/>
                                    </a:rPr>
                                    <m:t>4</m:t>
                                  </m:r>
                                </m:sub>
                                <m:sup>
                                  <m:r>
                                    <a:rPr lang="en-US" i="1">
                                      <a:effectLst/>
                                      <a:latin typeface="Cambria Math"/>
                                      <a:ea typeface="Times New Roman"/>
                                      <a:cs typeface="Arial"/>
                                    </a:rPr>
                                    <m:t>3</m:t>
                                  </m:r>
                                </m:sup>
                              </m:sSubSup>
                            </m:e>
                          </m:d>
                        </m:e>
                        <m:sup>
                          <m:r>
                            <a:rPr lang="en-US" i="1">
                              <a:effectLst/>
                              <a:latin typeface="Cambria Math"/>
                              <a:ea typeface="Times New Roman"/>
                              <a:cs typeface="Arial"/>
                            </a:rPr>
                            <m:t>−</m:t>
                          </m:r>
                          <m:r>
                            <a:rPr lang="en-US" i="1">
                              <a:effectLst/>
                              <a:latin typeface="Cambria Math"/>
                              <a:ea typeface="Times New Roman"/>
                              <a:cs typeface="Arial"/>
                            </a:rPr>
                            <m:t>1</m:t>
                          </m:r>
                        </m:sup>
                      </m:sSup>
                      <m:r>
                        <a:rPr lang="en-US" i="1">
                          <a:effectLst/>
                          <a:latin typeface="Cambria Math"/>
                          <a:ea typeface="Times New Roman"/>
                          <a:cs typeface="Arial"/>
                        </a:rPr>
                        <m:t> </m:t>
                      </m:r>
                      <m:sSup>
                        <m:sSupPr>
                          <m:ctrlPr>
                            <a:rPr lang="en-US" i="1">
                              <a:effectLst/>
                              <a:latin typeface="Cambria Math" panose="02040503050406030204" pitchFamily="18" charset="0"/>
                              <a:ea typeface="Times New Roman"/>
                              <a:cs typeface="Arial"/>
                            </a:rPr>
                          </m:ctrlPr>
                        </m:sSupPr>
                        <m:e>
                          <m:d>
                            <m:dPr>
                              <m:begChr m:val="["/>
                              <m:endChr m:val="]"/>
                              <m:ctrlPr>
                                <a:rPr lang="en-US" i="1">
                                  <a:effectLst/>
                                  <a:latin typeface="Cambria Math" panose="02040503050406030204" pitchFamily="18" charset="0"/>
                                  <a:ea typeface="Times New Roman"/>
                                  <a:cs typeface="Arial"/>
                                </a:rPr>
                              </m:ctrlPr>
                            </m:dPr>
                            <m:e>
                              <m:sSubSup>
                                <m:sSubSupPr>
                                  <m:ctrlPr>
                                    <a:rPr lang="en-US" i="1">
                                      <a:effectLst/>
                                      <a:latin typeface="Cambria Math" panose="02040503050406030204" pitchFamily="18" charset="0"/>
                                      <a:ea typeface="Times New Roman"/>
                                      <a:cs typeface="Arial"/>
                                    </a:rPr>
                                  </m:ctrlPr>
                                </m:sSubSupPr>
                                <m:e>
                                  <m:r>
                                    <a:rPr lang="en-US" i="1">
                                      <a:effectLst/>
                                      <a:latin typeface="Cambria Math"/>
                                      <a:ea typeface="Times New Roman"/>
                                      <a:cs typeface="Arial"/>
                                    </a:rPr>
                                    <m:t>𝑇</m:t>
                                  </m:r>
                                </m:e>
                                <m:sub>
                                  <m:r>
                                    <a:rPr lang="en-US" i="1">
                                      <a:effectLst/>
                                      <a:latin typeface="Cambria Math"/>
                                      <a:ea typeface="Times New Roman"/>
                                      <a:cs typeface="Arial"/>
                                    </a:rPr>
                                    <m:t>3</m:t>
                                  </m:r>
                                </m:sub>
                                <m:sup>
                                  <m:r>
                                    <a:rPr lang="en-US" i="1">
                                      <a:effectLst/>
                                      <a:latin typeface="Cambria Math"/>
                                      <a:ea typeface="Times New Roman"/>
                                      <a:cs typeface="Arial"/>
                                    </a:rPr>
                                    <m:t>2</m:t>
                                  </m:r>
                                </m:sup>
                              </m:sSubSup>
                            </m:e>
                          </m:d>
                        </m:e>
                        <m:sup>
                          <m:r>
                            <a:rPr lang="en-US" i="1">
                              <a:effectLst/>
                              <a:latin typeface="Cambria Math"/>
                              <a:ea typeface="Times New Roman"/>
                              <a:cs typeface="Arial"/>
                            </a:rPr>
                            <m:t>−</m:t>
                          </m:r>
                          <m:r>
                            <a:rPr lang="en-US" i="1">
                              <a:effectLst/>
                              <a:latin typeface="Cambria Math"/>
                              <a:ea typeface="Times New Roman"/>
                              <a:cs typeface="Arial"/>
                            </a:rPr>
                            <m:t>1</m:t>
                          </m:r>
                        </m:sup>
                      </m:sSup>
                      <m:r>
                        <a:rPr lang="en-US" i="1">
                          <a:effectLst/>
                          <a:latin typeface="Cambria Math"/>
                          <a:ea typeface="Times New Roman"/>
                          <a:cs typeface="Arial"/>
                        </a:rPr>
                        <m:t> </m:t>
                      </m:r>
                      <m:sSup>
                        <m:sSupPr>
                          <m:ctrlPr>
                            <a:rPr lang="en-US" i="1">
                              <a:effectLst/>
                              <a:latin typeface="Cambria Math" panose="02040503050406030204" pitchFamily="18" charset="0"/>
                              <a:ea typeface="Times New Roman"/>
                              <a:cs typeface="Arial"/>
                            </a:rPr>
                          </m:ctrlPr>
                        </m:sSupPr>
                        <m:e>
                          <m:d>
                            <m:dPr>
                              <m:begChr m:val="["/>
                              <m:endChr m:val="]"/>
                              <m:ctrlPr>
                                <a:rPr lang="en-US" i="1">
                                  <a:effectLst/>
                                  <a:latin typeface="Cambria Math" panose="02040503050406030204" pitchFamily="18" charset="0"/>
                                  <a:ea typeface="Times New Roman"/>
                                  <a:cs typeface="Arial"/>
                                </a:rPr>
                              </m:ctrlPr>
                            </m:dPr>
                            <m:e>
                              <m:sSubSup>
                                <m:sSubSupPr>
                                  <m:ctrlPr>
                                    <a:rPr lang="en-US" i="1">
                                      <a:effectLst/>
                                      <a:latin typeface="Cambria Math" panose="02040503050406030204" pitchFamily="18" charset="0"/>
                                      <a:ea typeface="Times New Roman"/>
                                      <a:cs typeface="Arial"/>
                                    </a:rPr>
                                  </m:ctrlPr>
                                </m:sSubSupPr>
                                <m:e>
                                  <m:r>
                                    <a:rPr lang="en-US" i="1">
                                      <a:effectLst/>
                                      <a:latin typeface="Cambria Math"/>
                                      <a:ea typeface="Times New Roman"/>
                                      <a:cs typeface="Arial"/>
                                    </a:rPr>
                                    <m:t>𝑇</m:t>
                                  </m:r>
                                </m:e>
                                <m:sub>
                                  <m:r>
                                    <a:rPr lang="en-US" i="1">
                                      <a:effectLst/>
                                      <a:latin typeface="Cambria Math"/>
                                      <a:ea typeface="Times New Roman"/>
                                      <a:cs typeface="Arial"/>
                                    </a:rPr>
                                    <m:t>2</m:t>
                                  </m:r>
                                </m:sub>
                                <m:sup>
                                  <m:r>
                                    <a:rPr lang="en-US" i="1">
                                      <a:effectLst/>
                                      <a:latin typeface="Cambria Math"/>
                                      <a:ea typeface="Times New Roman"/>
                                      <a:cs typeface="Arial"/>
                                    </a:rPr>
                                    <m:t>1</m:t>
                                  </m:r>
                                </m:sup>
                              </m:sSubSup>
                            </m:e>
                          </m:d>
                        </m:e>
                        <m:sup>
                          <m:r>
                            <a:rPr lang="en-US" i="1">
                              <a:effectLst/>
                              <a:latin typeface="Cambria Math"/>
                              <a:ea typeface="Times New Roman"/>
                              <a:cs typeface="Arial"/>
                            </a:rPr>
                            <m:t>−</m:t>
                          </m:r>
                          <m:r>
                            <a:rPr lang="en-US" i="1">
                              <a:effectLst/>
                              <a:latin typeface="Cambria Math"/>
                              <a:ea typeface="Times New Roman"/>
                              <a:cs typeface="Arial"/>
                            </a:rPr>
                            <m:t>1</m:t>
                          </m:r>
                        </m:sup>
                      </m:sSup>
                      <m:r>
                        <a:rPr lang="en-US" i="1">
                          <a:effectLst/>
                          <a:latin typeface="Cambria Math"/>
                          <a:ea typeface="Times New Roman"/>
                          <a:cs typeface="Arial"/>
                        </a:rPr>
                        <m:t> </m:t>
                      </m:r>
                      <m:sSup>
                        <m:sSupPr>
                          <m:ctrlPr>
                            <a:rPr lang="en-US" i="1">
                              <a:effectLst/>
                              <a:latin typeface="Cambria Math" panose="02040503050406030204" pitchFamily="18" charset="0"/>
                              <a:ea typeface="Times New Roman"/>
                              <a:cs typeface="Arial"/>
                            </a:rPr>
                          </m:ctrlPr>
                        </m:sSupPr>
                        <m:e>
                          <m:d>
                            <m:dPr>
                              <m:begChr m:val="["/>
                              <m:endChr m:val="]"/>
                              <m:ctrlPr>
                                <a:rPr lang="en-US" i="1">
                                  <a:effectLst/>
                                  <a:latin typeface="Cambria Math" panose="02040503050406030204" pitchFamily="18" charset="0"/>
                                  <a:ea typeface="Times New Roman"/>
                                  <a:cs typeface="Arial"/>
                                </a:rPr>
                              </m:ctrlPr>
                            </m:dPr>
                            <m:e>
                              <m:sSubSup>
                                <m:sSubSupPr>
                                  <m:ctrlPr>
                                    <a:rPr lang="en-US" i="1">
                                      <a:effectLst/>
                                      <a:latin typeface="Cambria Math" panose="02040503050406030204" pitchFamily="18" charset="0"/>
                                      <a:ea typeface="Times New Roman"/>
                                      <a:cs typeface="Arial"/>
                                    </a:rPr>
                                  </m:ctrlPr>
                                </m:sSubSupPr>
                                <m:e>
                                  <m:r>
                                    <a:rPr lang="en-US" i="1">
                                      <a:effectLst/>
                                      <a:latin typeface="Cambria Math"/>
                                      <a:ea typeface="Times New Roman"/>
                                      <a:cs typeface="Arial"/>
                                    </a:rPr>
                                    <m:t>𝑇</m:t>
                                  </m:r>
                                </m:e>
                                <m:sub>
                                  <m:r>
                                    <a:rPr lang="en-US" i="1">
                                      <a:effectLst/>
                                      <a:latin typeface="Cambria Math"/>
                                      <a:ea typeface="Times New Roman"/>
                                      <a:cs typeface="Arial"/>
                                    </a:rPr>
                                    <m:t>1</m:t>
                                  </m:r>
                                </m:sub>
                                <m:sup>
                                  <m:r>
                                    <a:rPr lang="en-US" i="1">
                                      <a:effectLst/>
                                      <a:latin typeface="Cambria Math"/>
                                      <a:ea typeface="Times New Roman"/>
                                      <a:cs typeface="Arial"/>
                                    </a:rPr>
                                    <m:t>0</m:t>
                                  </m:r>
                                </m:sup>
                              </m:sSubSup>
                            </m:e>
                          </m:d>
                        </m:e>
                        <m:sup>
                          <m:r>
                            <a:rPr lang="en-US" i="1">
                              <a:effectLst/>
                              <a:latin typeface="Cambria Math"/>
                              <a:ea typeface="Times New Roman"/>
                              <a:cs typeface="Arial"/>
                            </a:rPr>
                            <m:t>−</m:t>
                          </m:r>
                          <m:r>
                            <a:rPr lang="en-US" i="1">
                              <a:effectLst/>
                              <a:latin typeface="Cambria Math"/>
                              <a:ea typeface="Times New Roman"/>
                              <a:cs typeface="Arial"/>
                            </a:rPr>
                            <m:t>1</m:t>
                          </m:r>
                        </m:sup>
                      </m:sSup>
                      <m:sSubSup>
                        <m:sSubSupPr>
                          <m:ctrlPr>
                            <a:rPr lang="en-US" i="1">
                              <a:effectLst/>
                              <a:latin typeface="Cambria Math" panose="02040503050406030204" pitchFamily="18" charset="0"/>
                              <a:ea typeface="Times New Roman"/>
                              <a:cs typeface="Arial"/>
                            </a:rPr>
                          </m:ctrlPr>
                        </m:sSubSupPr>
                        <m:e>
                          <m:r>
                            <a:rPr lang="en-US" i="1">
                              <a:effectLst/>
                              <a:latin typeface="Cambria Math"/>
                              <a:ea typeface="Times New Roman"/>
                              <a:cs typeface="Arial"/>
                            </a:rPr>
                            <m:t> </m:t>
                          </m:r>
                          <m:r>
                            <a:rPr lang="en-US" i="1">
                              <a:effectLst/>
                              <a:latin typeface="Cambria Math"/>
                              <a:ea typeface="Times New Roman"/>
                              <a:cs typeface="Arial"/>
                            </a:rPr>
                            <m:t>𝑇</m:t>
                          </m:r>
                        </m:e>
                        <m:sub>
                          <m:r>
                            <a:rPr lang="en-US" i="1">
                              <a:effectLst/>
                              <a:latin typeface="Cambria Math"/>
                              <a:ea typeface="Times New Roman"/>
                              <a:cs typeface="Arial"/>
                            </a:rPr>
                            <m:t>𝐸</m:t>
                          </m:r>
                        </m:sub>
                        <m:sup>
                          <m:r>
                            <a:rPr lang="en-US" i="1">
                              <a:effectLst/>
                              <a:latin typeface="Cambria Math"/>
                              <a:ea typeface="Times New Roman"/>
                              <a:cs typeface="Arial"/>
                            </a:rPr>
                            <m:t>0</m:t>
                          </m:r>
                        </m:sup>
                      </m:sSubSup>
                      <m:r>
                        <a:rPr lang="en-US" i="1">
                          <a:effectLst/>
                          <a:latin typeface="Cambria Math"/>
                          <a:ea typeface="Times New Roman"/>
                          <a:cs typeface="Arial"/>
                        </a:rPr>
                        <m:t> = </m:t>
                      </m:r>
                      <m:sSubSup>
                        <m:sSubSupPr>
                          <m:ctrlPr>
                            <a:rPr lang="en-US" i="1">
                              <a:effectLst/>
                              <a:latin typeface="Cambria Math" panose="02040503050406030204" pitchFamily="18" charset="0"/>
                              <a:ea typeface="Times New Roman"/>
                              <a:cs typeface="Arial"/>
                            </a:rPr>
                          </m:ctrlPr>
                        </m:sSubSupPr>
                        <m:e>
                          <m:r>
                            <a:rPr lang="en-US" i="1">
                              <a:effectLst/>
                              <a:latin typeface="Cambria Math"/>
                              <a:ea typeface="Times New Roman"/>
                              <a:cs typeface="Arial"/>
                            </a:rPr>
                            <m:t>𝑇</m:t>
                          </m:r>
                        </m:e>
                        <m:sub>
                          <m:r>
                            <a:rPr lang="en-US" i="1">
                              <a:effectLst/>
                              <a:latin typeface="Cambria Math"/>
                              <a:ea typeface="Times New Roman"/>
                              <a:cs typeface="Arial"/>
                            </a:rPr>
                            <m:t>5</m:t>
                          </m:r>
                        </m:sub>
                        <m:sup>
                          <m:r>
                            <a:rPr lang="en-US" i="1">
                              <a:effectLst/>
                              <a:latin typeface="Cambria Math"/>
                              <a:ea typeface="Times New Roman"/>
                              <a:cs typeface="Arial"/>
                            </a:rPr>
                            <m:t>4</m:t>
                          </m:r>
                        </m:sup>
                      </m:sSubSup>
                      <m:sSubSup>
                        <m:sSubSupPr>
                          <m:ctrlPr>
                            <a:rPr lang="en-US" i="1">
                              <a:effectLst/>
                              <a:latin typeface="Cambria Math" panose="02040503050406030204" pitchFamily="18" charset="0"/>
                              <a:ea typeface="Times New Roman"/>
                              <a:cs typeface="Arial"/>
                            </a:rPr>
                          </m:ctrlPr>
                        </m:sSubSupPr>
                        <m:e>
                          <m:r>
                            <a:rPr lang="en-US" i="1">
                              <a:effectLst/>
                              <a:latin typeface="Cambria Math"/>
                              <a:ea typeface="Times New Roman"/>
                              <a:cs typeface="Arial"/>
                            </a:rPr>
                            <m:t>𝑇</m:t>
                          </m:r>
                        </m:e>
                        <m:sub>
                          <m:r>
                            <a:rPr lang="en-US" i="1">
                              <a:effectLst/>
                              <a:latin typeface="Cambria Math"/>
                              <a:ea typeface="Times New Roman"/>
                              <a:cs typeface="Arial"/>
                            </a:rPr>
                            <m:t>𝐸</m:t>
                          </m:r>
                        </m:sub>
                        <m:sup>
                          <m:r>
                            <a:rPr lang="en-US" i="1">
                              <a:effectLst/>
                              <a:latin typeface="Cambria Math"/>
                              <a:ea typeface="Times New Roman"/>
                              <a:cs typeface="Arial"/>
                            </a:rPr>
                            <m:t>5</m:t>
                          </m:r>
                        </m:sup>
                      </m:sSubSup>
                    </m:oMath>
                  </m:oMathPara>
                </a14:m>
                <a:endParaRPr lang="en-US" dirty="0">
                  <a:effectLst/>
                  <a:latin typeface="Calibri"/>
                  <a:ea typeface="Calibri"/>
                  <a:cs typeface="Arial"/>
                </a:endParaRPr>
              </a:p>
            </p:txBody>
          </p:sp>
        </mc:Choice>
        <mc:Fallback>
          <p:sp>
            <p:nvSpPr>
              <p:cNvPr id="10" name="Rectangle 9"/>
              <p:cNvSpPr>
                <a:spLocks noRot="1" noChangeAspect="1" noMove="1" noResize="1" noEditPoints="1" noAdjustHandles="1" noChangeArrowheads="1" noChangeShapeType="1" noTextEdit="1"/>
              </p:cNvSpPr>
              <p:nvPr/>
            </p:nvSpPr>
            <p:spPr>
              <a:xfrm>
                <a:off x="1343379" y="5900108"/>
                <a:ext cx="4207754" cy="553228"/>
              </a:xfrm>
              <a:prstGeom prst="rect">
                <a:avLst/>
              </a:prstGeom>
              <a:blipFill>
                <a:blip r:embed="rId7"/>
                <a:stretch>
                  <a:fillRect r="-42402"/>
                </a:stretch>
              </a:blipFill>
            </p:spPr>
            <p:txBody>
              <a:bodyPr/>
              <a:lstStyle/>
              <a:p>
                <a:r>
                  <a:rPr lang="en-US">
                    <a:noFill/>
                  </a:rPr>
                  <a:t> </a:t>
                </a:r>
              </a:p>
            </p:txBody>
          </p:sp>
        </mc:Fallback>
      </mc:AlternateContent>
    </p:spTree>
    <p:extLst>
      <p:ext uri="{BB962C8B-B14F-4D97-AF65-F5344CB8AC3E}">
        <p14:creationId xmlns:p14="http://schemas.microsoft.com/office/powerpoint/2010/main" val="3936802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8EF55D5E-D698-4DEC-85CF-B032ACC7A288}"/>
              </a:ext>
            </a:extLst>
          </p:cNvPr>
          <p:cNvSpPr txBox="1">
            <a:spLocks/>
          </p:cNvSpPr>
          <p:nvPr/>
        </p:nvSpPr>
        <p:spPr>
          <a:xfrm>
            <a:off x="179512" y="3140968"/>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4800" b="1" dirty="0">
                <a:ln>
                  <a:solidFill>
                    <a:srgbClr val="FFC000"/>
                  </a:solidFill>
                </a:ln>
                <a:effectLst>
                  <a:outerShdw blurRad="38100" dist="38100" dir="2700000" algn="tl">
                    <a:srgbClr val="000000">
                      <a:alpha val="43137"/>
                    </a:srgbClr>
                  </a:outerShdw>
                </a:effectLst>
                <a:latin typeface="Arial" panose="020B0604020202020204" pitchFamily="34" charset="0"/>
                <a:ea typeface="+mj-ea"/>
                <a:cs typeface="B Titr" panose="00000700000000000000" pitchFamily="2" charset="-78"/>
              </a:rPr>
              <a:t>موبایل ربات</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p:nvPr/>
        </p:nvSpPr>
        <p:spPr>
          <a:xfrm>
            <a:off x="5868144" y="116632"/>
            <a:ext cx="2978100" cy="2493600"/>
          </a:xfrm>
          <a:prstGeom prst="rect">
            <a:avLst/>
          </a:prstGeom>
          <a:noFill/>
          <a:ln>
            <a:noFill/>
          </a:ln>
        </p:spPr>
        <p:txBody>
          <a:bodyPr spcFirstLastPara="1" wrap="square" lIns="91425" tIns="91425" rIns="91425" bIns="91425" anchor="t" anchorCtr="0">
            <a:noAutofit/>
          </a:bodyPr>
          <a:lstStyle/>
          <a:p>
            <a:pPr algn="r" rtl="1"/>
            <a:r>
              <a:rPr lang="en" sz="2400" dirty="0">
                <a:solidFill>
                  <a:srgbClr val="FFC000"/>
                </a:solidFill>
                <a:latin typeface="Calibri"/>
                <a:cs typeface="B Titr" panose="00000700000000000000" pitchFamily="2" charset="-78"/>
                <a:sym typeface="Rockwell"/>
              </a:rPr>
              <a:t>انواع حرکت موبایل ربات:</a:t>
            </a:r>
          </a:p>
          <a:p>
            <a:pPr algn="r" rtl="1"/>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AutoNum type="arabicPeriod"/>
            </a:pPr>
            <a:r>
              <a:rPr lang="en" dirty="0">
                <a:solidFill>
                  <a:srgbClr val="FFFFFF"/>
                </a:solidFill>
                <a:latin typeface="Rockwell"/>
                <a:ea typeface="Rockwell"/>
                <a:cs typeface="B Nazanin" panose="00000400000000000000" pitchFamily="2" charset="-78"/>
                <a:sym typeface="Rockwell"/>
              </a:rPr>
              <a:t>حرکت به سمت جلو</a:t>
            </a:r>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AutoNum type="arabicPeriod"/>
            </a:pPr>
            <a:r>
              <a:rPr lang="en" dirty="0">
                <a:solidFill>
                  <a:srgbClr val="FFFFFF"/>
                </a:solidFill>
                <a:latin typeface="Rockwell"/>
                <a:ea typeface="Rockwell"/>
                <a:cs typeface="B Nazanin" panose="00000400000000000000" pitchFamily="2" charset="-78"/>
                <a:sym typeface="Rockwell"/>
              </a:rPr>
              <a:t>حرکت به سمت عقب</a:t>
            </a:r>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AutoNum type="arabicPeriod"/>
            </a:pPr>
            <a:r>
              <a:rPr lang="en" dirty="0">
                <a:solidFill>
                  <a:srgbClr val="FFFFFF"/>
                </a:solidFill>
                <a:latin typeface="Rockwell"/>
                <a:ea typeface="Rockwell"/>
                <a:cs typeface="B Nazanin" panose="00000400000000000000" pitchFamily="2" charset="-78"/>
                <a:sym typeface="Rockwell"/>
              </a:rPr>
              <a:t>حرکت به سمت چپ</a:t>
            </a:r>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AutoNum type="arabicPeriod"/>
            </a:pPr>
            <a:r>
              <a:rPr lang="en" dirty="0">
                <a:solidFill>
                  <a:srgbClr val="FFFFFF"/>
                </a:solidFill>
                <a:latin typeface="Rockwell"/>
                <a:ea typeface="Rockwell"/>
                <a:cs typeface="B Nazanin" panose="00000400000000000000" pitchFamily="2" charset="-78"/>
                <a:sym typeface="Rockwell"/>
              </a:rPr>
              <a:t>حرکت به سمت راست</a:t>
            </a:r>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AutoNum type="arabicPeriod"/>
            </a:pPr>
            <a:r>
              <a:rPr lang="en" dirty="0">
                <a:solidFill>
                  <a:srgbClr val="FFFFFF"/>
                </a:solidFill>
                <a:latin typeface="Rockwell"/>
                <a:ea typeface="Rockwell"/>
                <a:cs typeface="B Nazanin" panose="00000400000000000000" pitchFamily="2" charset="-78"/>
                <a:sym typeface="Rockwell"/>
              </a:rPr>
              <a:t>گردش به سمت چپ</a:t>
            </a:r>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AutoNum type="arabicPeriod"/>
            </a:pPr>
            <a:r>
              <a:rPr lang="en" dirty="0">
                <a:solidFill>
                  <a:srgbClr val="FFFFFF"/>
                </a:solidFill>
                <a:latin typeface="Rockwell"/>
                <a:ea typeface="Rockwell"/>
                <a:cs typeface="B Nazanin" panose="00000400000000000000" pitchFamily="2" charset="-78"/>
                <a:sym typeface="Rockwell"/>
              </a:rPr>
              <a:t>گردش به سمت راست</a:t>
            </a:r>
            <a:endParaRPr dirty="0">
              <a:solidFill>
                <a:srgbClr val="FFFFFF"/>
              </a:solidFill>
              <a:latin typeface="Rockwell"/>
              <a:ea typeface="Rockwell"/>
              <a:cs typeface="B Nazanin" panose="00000400000000000000" pitchFamily="2" charset="-78"/>
              <a:sym typeface="Rockwell"/>
            </a:endParaRPr>
          </a:p>
          <a:p>
            <a:pPr algn="r" rtl="1"/>
            <a:endParaRPr dirty="0">
              <a:solidFill>
                <a:srgbClr val="FFFFFF"/>
              </a:solidFill>
              <a:latin typeface="Rockwell"/>
              <a:ea typeface="Rockwell"/>
              <a:cs typeface="B Nazanin" panose="00000400000000000000" pitchFamily="2" charset="-78"/>
              <a:sym typeface="Rockwell"/>
            </a:endParaRPr>
          </a:p>
          <a:p>
            <a:pPr algn="r" rtl="1"/>
            <a:endParaRPr dirty="0">
              <a:solidFill>
                <a:srgbClr val="FFFFFF"/>
              </a:solidFill>
              <a:latin typeface="Rockwell"/>
              <a:ea typeface="Rockwell"/>
              <a:cs typeface="B Nazanin" panose="00000400000000000000" pitchFamily="2" charset="-78"/>
              <a:sym typeface="Rockwell"/>
            </a:endParaRPr>
          </a:p>
          <a:p>
            <a:pPr algn="r" rtl="1"/>
            <a:endParaRPr dirty="0">
              <a:solidFill>
                <a:srgbClr val="FFFFFF"/>
              </a:solidFill>
              <a:latin typeface="Rockwell"/>
              <a:ea typeface="Rockwell"/>
              <a:cs typeface="B Nazanin" panose="00000400000000000000" pitchFamily="2" charset="-78"/>
              <a:sym typeface="Rockwell"/>
            </a:endParaRPr>
          </a:p>
        </p:txBody>
      </p:sp>
      <p:sp>
        <p:nvSpPr>
          <p:cNvPr id="284" name="Google Shape;284;p39"/>
          <p:cNvSpPr txBox="1"/>
          <p:nvPr/>
        </p:nvSpPr>
        <p:spPr>
          <a:xfrm>
            <a:off x="3275857" y="2449968"/>
            <a:ext cx="5589000" cy="789600"/>
          </a:xfrm>
          <a:prstGeom prst="rect">
            <a:avLst/>
          </a:prstGeom>
          <a:noFill/>
          <a:ln>
            <a:noFill/>
          </a:ln>
        </p:spPr>
        <p:txBody>
          <a:bodyPr spcFirstLastPara="1" wrap="square" lIns="91425" tIns="91425" rIns="91425" bIns="91425" anchor="t" anchorCtr="0">
            <a:noAutofit/>
          </a:bodyPr>
          <a:lstStyle/>
          <a:p>
            <a:pPr algn="r" rtl="1"/>
            <a:r>
              <a:rPr lang="en" dirty="0">
                <a:solidFill>
                  <a:srgbClr val="FFFFFF"/>
                </a:solidFill>
                <a:latin typeface="Rockwell"/>
                <a:ea typeface="Rockwell"/>
                <a:cs typeface="B Nazanin" panose="00000400000000000000" pitchFamily="2" charset="-78"/>
                <a:sym typeface="Rockwell"/>
              </a:rPr>
              <a:t>هولونومیک بودن ربات نتیجه</a:t>
            </a:r>
            <a:r>
              <a:rPr lang="fa-IR" dirty="0">
                <a:solidFill>
                  <a:srgbClr val="FFFFFF"/>
                </a:solidFill>
                <a:latin typeface="Rockwell"/>
                <a:ea typeface="Rockwell"/>
                <a:cs typeface="B Nazanin" panose="00000400000000000000" pitchFamily="2" charset="-78"/>
                <a:sym typeface="Rockwell"/>
              </a:rPr>
              <a:t> 6</a:t>
            </a:r>
            <a:r>
              <a:rPr lang="en" dirty="0">
                <a:solidFill>
                  <a:srgbClr val="FFFFFF"/>
                </a:solidFill>
                <a:latin typeface="Rockwell"/>
                <a:ea typeface="Rockwell"/>
                <a:cs typeface="B Nazanin" panose="00000400000000000000" pitchFamily="2" charset="-78"/>
                <a:sym typeface="Rockwell"/>
              </a:rPr>
              <a:t> حالت حرکتی بالا می باشد که  باعث کنترل پذیری ربات در تمام درجه های قابل کنترل شده است.</a:t>
            </a:r>
            <a:endParaRPr dirty="0">
              <a:solidFill>
                <a:srgbClr val="FFFFFF"/>
              </a:solidFill>
              <a:latin typeface="Rockwell"/>
              <a:ea typeface="Rockwell"/>
              <a:cs typeface="B Nazanin" panose="00000400000000000000" pitchFamily="2" charset="-78"/>
              <a:sym typeface="Rockwell"/>
            </a:endParaRPr>
          </a:p>
        </p:txBody>
      </p:sp>
      <p:pic>
        <p:nvPicPr>
          <p:cNvPr id="285" name="Google Shape;285;p39"/>
          <p:cNvPicPr preferRelativeResize="0"/>
          <p:nvPr/>
        </p:nvPicPr>
        <p:blipFill>
          <a:blip r:embed="rId3">
            <a:alphaModFix/>
          </a:blip>
          <a:stretch>
            <a:fillRect/>
          </a:stretch>
        </p:blipFill>
        <p:spPr>
          <a:xfrm>
            <a:off x="3920490" y="3297169"/>
            <a:ext cx="4759403" cy="3292798"/>
          </a:xfrm>
          <a:prstGeom prst="rect">
            <a:avLst/>
          </a:prstGeom>
          <a:noFill/>
          <a:ln>
            <a:noFill/>
          </a:ln>
        </p:spPr>
      </p:pic>
      <p:sp>
        <p:nvSpPr>
          <p:cNvPr id="2" name="Title 1">
            <a:extLst>
              <a:ext uri="{FF2B5EF4-FFF2-40B4-BE49-F238E27FC236}">
                <a16:creationId xmlns:a16="http://schemas.microsoft.com/office/drawing/2014/main" id="{4488A194-9604-43E1-8A3B-79FBE6349BF5}"/>
              </a:ext>
            </a:extLst>
          </p:cNvPr>
          <p:cNvSpPr txBox="1">
            <a:spLocks/>
          </p:cNvSpPr>
          <p:nvPr/>
        </p:nvSpPr>
        <p:spPr>
          <a:xfrm>
            <a:off x="-1764704" y="980728"/>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موبایل ربات</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wipe(down)">
                                      <p:cBhvr>
                                        <p:cTn id="12" dur="500"/>
                                        <p:tgtEl>
                                          <p:spTgt spid="28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5"/>
                                        </p:tgtEl>
                                        <p:attrNameLst>
                                          <p:attrName>style.visibility</p:attrName>
                                        </p:attrNameLst>
                                      </p:cBhvr>
                                      <p:to>
                                        <p:strVal val="visible"/>
                                      </p:to>
                                    </p:set>
                                    <p:animEffect transition="in" filter="barn(inVertical)">
                                      <p:cBhvr>
                                        <p:cTn id="17" dur="5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P spid="28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p:nvPr/>
        </p:nvSpPr>
        <p:spPr>
          <a:xfrm>
            <a:off x="5436096" y="353456"/>
            <a:ext cx="3192257" cy="555263"/>
          </a:xfrm>
          <a:prstGeom prst="rect">
            <a:avLst/>
          </a:prstGeom>
          <a:noFill/>
          <a:ln>
            <a:noFill/>
          </a:ln>
        </p:spPr>
        <p:txBody>
          <a:bodyPr spcFirstLastPara="1" wrap="square" lIns="91425" tIns="91425" rIns="91425" bIns="91425" anchor="t" anchorCtr="0">
            <a:noAutofit/>
          </a:bodyPr>
          <a:lstStyle/>
          <a:p>
            <a:pPr algn="r" rtl="1"/>
            <a:r>
              <a:rPr lang="en" sz="2400" dirty="0">
                <a:solidFill>
                  <a:srgbClr val="FFC000"/>
                </a:solidFill>
                <a:latin typeface="Calibri"/>
                <a:cs typeface="B Titr" panose="00000700000000000000" pitchFamily="2" charset="-78"/>
                <a:sym typeface="Rockwell"/>
              </a:rPr>
              <a:t>الگوریتم جا به جایی ربات:</a:t>
            </a:r>
            <a:endParaRPr sz="2400" dirty="0">
              <a:solidFill>
                <a:srgbClr val="FFC000"/>
              </a:solidFill>
              <a:latin typeface="Calibri"/>
              <a:cs typeface="B Titr" panose="00000700000000000000" pitchFamily="2" charset="-78"/>
              <a:sym typeface="Rockwell"/>
            </a:endParaRPr>
          </a:p>
        </p:txBody>
      </p:sp>
      <p:sp>
        <p:nvSpPr>
          <p:cNvPr id="291" name="Google Shape;291;p40"/>
          <p:cNvSpPr txBox="1"/>
          <p:nvPr/>
        </p:nvSpPr>
        <p:spPr>
          <a:xfrm>
            <a:off x="183790" y="888455"/>
            <a:ext cx="8150393" cy="1080120"/>
          </a:xfrm>
          <a:prstGeom prst="rect">
            <a:avLst/>
          </a:prstGeom>
          <a:noFill/>
          <a:ln>
            <a:noFill/>
          </a:ln>
        </p:spPr>
        <p:txBody>
          <a:bodyPr spcFirstLastPara="1" wrap="square" lIns="91425" tIns="91425" rIns="91425" bIns="91425" anchor="t" anchorCtr="0">
            <a:noAutofit/>
          </a:bodyPr>
          <a:lstStyle/>
          <a:p>
            <a:pPr algn="r" rtl="1"/>
            <a:r>
              <a:rPr lang="en" dirty="0">
                <a:solidFill>
                  <a:srgbClr val="FFFFFF"/>
                </a:solidFill>
                <a:latin typeface="Rockwell"/>
                <a:ea typeface="Rockwell"/>
                <a:cs typeface="B Nazanin" panose="00000400000000000000" pitchFamily="2" charset="-78"/>
                <a:sym typeface="Rockwell"/>
              </a:rPr>
              <a:t>الگوریتم جا به جایی ربات به صورت یک حلقه کنترلی بسته با فیدبک منفی می باشد که به صورت تکراری تا زمانی که ربات به مقصد نرسیده باشد انجام می شود.</a:t>
            </a:r>
            <a:endParaRPr dirty="0">
              <a:solidFill>
                <a:srgbClr val="FFFFFF"/>
              </a:solidFill>
              <a:latin typeface="Rockwell"/>
              <a:ea typeface="Rockwell"/>
              <a:cs typeface="B Nazanin" panose="00000400000000000000" pitchFamily="2" charset="-78"/>
              <a:sym typeface="Rockwell"/>
            </a:endParaRPr>
          </a:p>
        </p:txBody>
      </p:sp>
      <p:pic>
        <p:nvPicPr>
          <p:cNvPr id="292" name="Google Shape;292;p40"/>
          <p:cNvPicPr preferRelativeResize="0"/>
          <p:nvPr/>
        </p:nvPicPr>
        <p:blipFill>
          <a:blip r:embed="rId3">
            <a:alphaModFix/>
          </a:blip>
          <a:stretch>
            <a:fillRect/>
          </a:stretch>
        </p:blipFill>
        <p:spPr>
          <a:xfrm>
            <a:off x="827584" y="2604538"/>
            <a:ext cx="6389268" cy="2895591"/>
          </a:xfrm>
          <a:prstGeom prst="rect">
            <a:avLst/>
          </a:prstGeom>
          <a:noFill/>
          <a:ln>
            <a:noFill/>
          </a:ln>
        </p:spPr>
      </p:pic>
      <p:sp>
        <p:nvSpPr>
          <p:cNvPr id="293" name="Google Shape;293;p40"/>
          <p:cNvSpPr txBox="1"/>
          <p:nvPr/>
        </p:nvSpPr>
        <p:spPr>
          <a:xfrm>
            <a:off x="179512" y="1663554"/>
            <a:ext cx="8154671" cy="875400"/>
          </a:xfrm>
          <a:prstGeom prst="rect">
            <a:avLst/>
          </a:prstGeom>
          <a:noFill/>
          <a:ln>
            <a:noFill/>
          </a:ln>
        </p:spPr>
        <p:txBody>
          <a:bodyPr spcFirstLastPara="1" wrap="square" lIns="91425" tIns="91425" rIns="91425" bIns="91425" anchor="t" anchorCtr="0">
            <a:noAutofit/>
          </a:bodyPr>
          <a:lstStyle/>
          <a:p>
            <a:pPr algn="r" rtl="1"/>
            <a:r>
              <a:rPr lang="en" dirty="0">
                <a:solidFill>
                  <a:srgbClr val="FFFFFF"/>
                </a:solidFill>
                <a:latin typeface="Rockwell"/>
                <a:ea typeface="Rockwell"/>
                <a:cs typeface="B Nazanin" panose="00000400000000000000" pitchFamily="2" charset="-78"/>
                <a:sym typeface="Rockwell"/>
              </a:rPr>
              <a:t>ماژول کنترلر بردار اختلاف موقعیت فعلی و هدف را دریافت می کند و بردار های سرعت لحظه ای را برای رسیدن به مقصد تولید کرده و تحویل موتور می دهد.</a:t>
            </a:r>
            <a:endParaRPr dirty="0">
              <a:solidFill>
                <a:srgbClr val="FFFFFF"/>
              </a:solidFill>
              <a:latin typeface="Rockwell"/>
              <a:ea typeface="Rockwell"/>
              <a:cs typeface="B Nazanin" panose="00000400000000000000" pitchFamily="2" charset="-78"/>
              <a:sym typeface="Rockwell"/>
            </a:endParaRPr>
          </a:p>
        </p:txBody>
      </p:sp>
      <p:sp>
        <p:nvSpPr>
          <p:cNvPr id="2" name="Title 1">
            <a:extLst>
              <a:ext uri="{FF2B5EF4-FFF2-40B4-BE49-F238E27FC236}">
                <a16:creationId xmlns:a16="http://schemas.microsoft.com/office/drawing/2014/main" id="{58CEC14B-F45C-4E1D-8771-082835602F40}"/>
              </a:ext>
            </a:extLst>
          </p:cNvPr>
          <p:cNvSpPr txBox="1">
            <a:spLocks/>
          </p:cNvSpPr>
          <p:nvPr/>
        </p:nvSpPr>
        <p:spPr>
          <a:xfrm>
            <a:off x="1691680" y="5682569"/>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موبایل ربات</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1000"/>
                                        <p:tgtEl>
                                          <p:spTgt spid="291"/>
                                        </p:tgtEl>
                                      </p:cBhvr>
                                    </p:animEffect>
                                    <p:anim calcmode="lin" valueType="num">
                                      <p:cBhvr>
                                        <p:cTn id="8" dur="1000" fill="hold"/>
                                        <p:tgtEl>
                                          <p:spTgt spid="291"/>
                                        </p:tgtEl>
                                        <p:attrNameLst>
                                          <p:attrName>ppt_x</p:attrName>
                                        </p:attrNameLst>
                                      </p:cBhvr>
                                      <p:tavLst>
                                        <p:tav tm="0">
                                          <p:val>
                                            <p:strVal val="#ppt_x"/>
                                          </p:val>
                                        </p:tav>
                                        <p:tav tm="100000">
                                          <p:val>
                                            <p:strVal val="#ppt_x"/>
                                          </p:val>
                                        </p:tav>
                                      </p:tavLst>
                                    </p:anim>
                                    <p:anim calcmode="lin" valueType="num">
                                      <p:cBhvr>
                                        <p:cTn id="9" dur="1000" fill="hold"/>
                                        <p:tgtEl>
                                          <p:spTgt spid="29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93"/>
                                        </p:tgtEl>
                                        <p:attrNameLst>
                                          <p:attrName>style.visibility</p:attrName>
                                        </p:attrNameLst>
                                      </p:cBhvr>
                                      <p:to>
                                        <p:strVal val="visible"/>
                                      </p:to>
                                    </p:set>
                                    <p:animEffect transition="in" filter="barn(inVertical)">
                                      <p:cBhvr>
                                        <p:cTn id="14" dur="500"/>
                                        <p:tgtEl>
                                          <p:spTgt spid="29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92"/>
                                        </p:tgtEl>
                                        <p:attrNameLst>
                                          <p:attrName>style.visibility</p:attrName>
                                        </p:attrNameLst>
                                      </p:cBhvr>
                                      <p:to>
                                        <p:strVal val="visible"/>
                                      </p:to>
                                    </p:set>
                                    <p:animEffect transition="in" filter="wipe(down)">
                                      <p:cBhvr>
                                        <p:cTn id="19"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P spid="2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1"/>
          <p:cNvSpPr txBox="1"/>
          <p:nvPr/>
        </p:nvSpPr>
        <p:spPr>
          <a:xfrm>
            <a:off x="5574700" y="278704"/>
            <a:ext cx="3494100" cy="703500"/>
          </a:xfrm>
          <a:prstGeom prst="rect">
            <a:avLst/>
          </a:prstGeom>
          <a:noFill/>
          <a:ln>
            <a:noFill/>
          </a:ln>
        </p:spPr>
        <p:txBody>
          <a:bodyPr spcFirstLastPara="1" wrap="square" lIns="91425" tIns="91425" rIns="91425" bIns="91425" anchor="t" anchorCtr="0">
            <a:noAutofit/>
          </a:bodyPr>
          <a:lstStyle/>
          <a:p>
            <a:pPr algn="r" rtl="1"/>
            <a:r>
              <a:rPr lang="en" sz="2400" dirty="0">
                <a:solidFill>
                  <a:srgbClr val="FFC000"/>
                </a:solidFill>
                <a:latin typeface="Calibri"/>
                <a:cs typeface="B Titr" panose="00000700000000000000" pitchFamily="2" charset="-78"/>
                <a:sym typeface="Rockwell"/>
              </a:rPr>
              <a:t>محاسبات جبری کنترلر:</a:t>
            </a:r>
            <a:endParaRPr sz="2400" dirty="0">
              <a:solidFill>
                <a:srgbClr val="FFC000"/>
              </a:solidFill>
              <a:latin typeface="Calibri"/>
              <a:cs typeface="B Titr" panose="00000700000000000000" pitchFamily="2" charset="-78"/>
              <a:sym typeface="Rockwell"/>
            </a:endParaRPr>
          </a:p>
        </p:txBody>
      </p:sp>
      <p:pic>
        <p:nvPicPr>
          <p:cNvPr id="299" name="Google Shape;299;p41"/>
          <p:cNvPicPr preferRelativeResize="0"/>
          <p:nvPr/>
        </p:nvPicPr>
        <p:blipFill>
          <a:blip r:embed="rId3">
            <a:alphaModFix/>
          </a:blip>
          <a:stretch>
            <a:fillRect/>
          </a:stretch>
        </p:blipFill>
        <p:spPr>
          <a:xfrm>
            <a:off x="3543213" y="1956862"/>
            <a:ext cx="4939225" cy="3544551"/>
          </a:xfrm>
          <a:prstGeom prst="rect">
            <a:avLst/>
          </a:prstGeom>
          <a:noFill/>
          <a:ln>
            <a:noFill/>
          </a:ln>
        </p:spPr>
      </p:pic>
      <p:pic>
        <p:nvPicPr>
          <p:cNvPr id="300" name="Google Shape;300;p41"/>
          <p:cNvPicPr preferRelativeResize="0"/>
          <p:nvPr/>
        </p:nvPicPr>
        <p:blipFill>
          <a:blip r:embed="rId4">
            <a:alphaModFix/>
          </a:blip>
          <a:stretch>
            <a:fillRect/>
          </a:stretch>
        </p:blipFill>
        <p:spPr>
          <a:xfrm>
            <a:off x="2898663" y="5592271"/>
            <a:ext cx="5583775" cy="987025"/>
          </a:xfrm>
          <a:prstGeom prst="rect">
            <a:avLst/>
          </a:prstGeom>
          <a:noFill/>
          <a:ln>
            <a:noFill/>
          </a:ln>
        </p:spPr>
      </p:pic>
      <p:sp>
        <p:nvSpPr>
          <p:cNvPr id="301" name="Google Shape;301;p41"/>
          <p:cNvSpPr txBox="1"/>
          <p:nvPr/>
        </p:nvSpPr>
        <p:spPr>
          <a:xfrm>
            <a:off x="5755750" y="917093"/>
            <a:ext cx="3132000" cy="1180500"/>
          </a:xfrm>
          <a:prstGeom prst="rect">
            <a:avLst/>
          </a:prstGeom>
          <a:noFill/>
          <a:ln>
            <a:noFill/>
          </a:ln>
        </p:spPr>
        <p:txBody>
          <a:bodyPr spcFirstLastPara="1" wrap="square" lIns="91425" tIns="91425" rIns="91425" bIns="91425" anchor="t" anchorCtr="0">
            <a:noAutofit/>
          </a:bodyPr>
          <a:lstStyle/>
          <a:p>
            <a:pPr algn="r" rtl="1"/>
            <a:r>
              <a:rPr lang="en" dirty="0">
                <a:solidFill>
                  <a:srgbClr val="FFFFFF"/>
                </a:solidFill>
                <a:latin typeface="Rockwell"/>
                <a:ea typeface="Rockwell"/>
                <a:cs typeface="B Nazanin" panose="00000400000000000000" pitchFamily="2" charset="-78"/>
                <a:sym typeface="Rockwell"/>
              </a:rPr>
              <a:t>سیگنال خطا:</a:t>
            </a:r>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AutoNum type="arabicPeriod"/>
            </a:pPr>
            <a:r>
              <a:rPr lang="en" dirty="0">
                <a:solidFill>
                  <a:srgbClr val="FFFFFF"/>
                </a:solidFill>
                <a:latin typeface="Rockwell"/>
                <a:ea typeface="Rockwell"/>
                <a:cs typeface="B Nazanin" panose="00000400000000000000" pitchFamily="2" charset="-78"/>
                <a:sym typeface="Rockwell"/>
              </a:rPr>
              <a:t>خطای زاویه</a:t>
            </a:r>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AutoNum type="arabicPeriod"/>
            </a:pPr>
            <a:r>
              <a:rPr lang="en" dirty="0">
                <a:solidFill>
                  <a:srgbClr val="FFFFFF"/>
                </a:solidFill>
                <a:latin typeface="Rockwell"/>
                <a:ea typeface="Rockwell"/>
                <a:cs typeface="B Nazanin" panose="00000400000000000000" pitchFamily="2" charset="-78"/>
                <a:sym typeface="Rockwell"/>
              </a:rPr>
              <a:t>خطای موقعیت</a:t>
            </a:r>
            <a:endParaRPr dirty="0">
              <a:solidFill>
                <a:srgbClr val="FFFFFF"/>
              </a:solidFill>
              <a:latin typeface="Rockwell"/>
              <a:ea typeface="Rockwell"/>
              <a:cs typeface="B Nazanin" panose="00000400000000000000" pitchFamily="2" charset="-78"/>
              <a:sym typeface="Rockwell"/>
            </a:endParaRPr>
          </a:p>
        </p:txBody>
      </p:sp>
      <p:sp>
        <p:nvSpPr>
          <p:cNvPr id="2" name="Title 1">
            <a:extLst>
              <a:ext uri="{FF2B5EF4-FFF2-40B4-BE49-F238E27FC236}">
                <a16:creationId xmlns:a16="http://schemas.microsoft.com/office/drawing/2014/main" id="{CE7A8785-309E-4AE2-AD79-2BC0D4B96EE0}"/>
              </a:ext>
            </a:extLst>
          </p:cNvPr>
          <p:cNvSpPr txBox="1">
            <a:spLocks/>
          </p:cNvSpPr>
          <p:nvPr/>
        </p:nvSpPr>
        <p:spPr>
          <a:xfrm>
            <a:off x="-1692696" y="1047597"/>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موبایل ربات</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p:nvPr/>
        </p:nvSpPr>
        <p:spPr>
          <a:xfrm>
            <a:off x="4788024" y="291600"/>
            <a:ext cx="3642600" cy="922500"/>
          </a:xfrm>
          <a:prstGeom prst="rect">
            <a:avLst/>
          </a:prstGeom>
          <a:noFill/>
          <a:ln>
            <a:noFill/>
          </a:ln>
        </p:spPr>
        <p:txBody>
          <a:bodyPr spcFirstLastPara="1" wrap="square" lIns="91425" tIns="91425" rIns="91425" bIns="91425" anchor="t" anchorCtr="0">
            <a:noAutofit/>
          </a:bodyPr>
          <a:lstStyle/>
          <a:p>
            <a:pPr algn="r" rtl="1"/>
            <a:r>
              <a:rPr lang="en" sz="2400" dirty="0">
                <a:solidFill>
                  <a:srgbClr val="FFC000"/>
                </a:solidFill>
                <a:latin typeface="Calibri"/>
                <a:cs typeface="B Titr" panose="00000700000000000000" pitchFamily="2" charset="-78"/>
                <a:sym typeface="Rockwell"/>
              </a:rPr>
              <a:t>تصحیح خطای زاویه:</a:t>
            </a:r>
            <a:endParaRPr sz="2400" dirty="0">
              <a:solidFill>
                <a:srgbClr val="FFC000"/>
              </a:solidFill>
              <a:latin typeface="Calibri"/>
              <a:cs typeface="B Titr" panose="00000700000000000000" pitchFamily="2" charset="-78"/>
              <a:sym typeface="Rockwell"/>
            </a:endParaRPr>
          </a:p>
          <a:p>
            <a:pPr algn="r" rtl="1"/>
            <a:endParaRPr sz="2100" dirty="0">
              <a:solidFill>
                <a:srgbClr val="FFFFFF"/>
              </a:solidFill>
              <a:highlight>
                <a:srgbClr val="FF9900"/>
              </a:highlight>
              <a:latin typeface="Rockwell"/>
              <a:ea typeface="Rockwell"/>
              <a:cs typeface="Rockwell"/>
              <a:sym typeface="Rockwell"/>
            </a:endParaRPr>
          </a:p>
        </p:txBody>
      </p:sp>
      <p:sp>
        <p:nvSpPr>
          <p:cNvPr id="307" name="Google Shape;307;p42"/>
          <p:cNvSpPr txBox="1"/>
          <p:nvPr/>
        </p:nvSpPr>
        <p:spPr>
          <a:xfrm>
            <a:off x="0" y="772054"/>
            <a:ext cx="8325188" cy="2171700"/>
          </a:xfrm>
          <a:prstGeom prst="rect">
            <a:avLst/>
          </a:prstGeom>
          <a:noFill/>
          <a:ln>
            <a:noFill/>
          </a:ln>
        </p:spPr>
        <p:txBody>
          <a:bodyPr spcFirstLastPara="1" wrap="square" lIns="91425" tIns="91425" rIns="91425" bIns="91425" anchor="t" anchorCtr="0">
            <a:noAutofit/>
          </a:bodyPr>
          <a:lstStyle/>
          <a:p>
            <a:pPr marL="457200" indent="-317500" algn="r" rtl="1">
              <a:buClr>
                <a:srgbClr val="FFFFFF"/>
              </a:buClr>
              <a:buSzPts val="1400"/>
              <a:buFont typeface="Rockwell"/>
              <a:buChar char="●"/>
            </a:pPr>
            <a:r>
              <a:rPr lang="en" dirty="0">
                <a:solidFill>
                  <a:srgbClr val="FFFFFF"/>
                </a:solidFill>
                <a:latin typeface="Rockwell"/>
                <a:ea typeface="Rockwell"/>
                <a:cs typeface="B Nazanin" panose="00000400000000000000" pitchFamily="2" charset="-78"/>
                <a:sym typeface="Rockwell"/>
              </a:rPr>
              <a:t>برای تصحیح خطای زاویه از حرکت های گردش به راست یا چپ استفاده می شود.</a:t>
            </a:r>
            <a:endParaRPr dirty="0">
              <a:solidFill>
                <a:srgbClr val="FFFFFF"/>
              </a:solidFill>
              <a:latin typeface="Rockwell"/>
              <a:ea typeface="Rockwell"/>
              <a:cs typeface="B Nazanin" panose="00000400000000000000" pitchFamily="2" charset="-78"/>
              <a:sym typeface="Rockwell"/>
            </a:endParaRPr>
          </a:p>
          <a:p>
            <a:pPr algn="r" rtl="1"/>
            <a:r>
              <a:rPr lang="en" dirty="0">
                <a:solidFill>
                  <a:srgbClr val="FFFFFF"/>
                </a:solidFill>
                <a:latin typeface="Rockwell"/>
                <a:ea typeface="Rockwell"/>
                <a:cs typeface="B Nazanin" panose="00000400000000000000" pitchFamily="2" charset="-78"/>
                <a:sym typeface="Rockwell"/>
              </a:rPr>
              <a:t> </a:t>
            </a:r>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Char char="●"/>
            </a:pPr>
            <a:r>
              <a:rPr lang="en" dirty="0">
                <a:solidFill>
                  <a:srgbClr val="FFFFFF"/>
                </a:solidFill>
                <a:latin typeface="Rockwell"/>
                <a:ea typeface="Rockwell"/>
                <a:cs typeface="B Nazanin" panose="00000400000000000000" pitchFamily="2" charset="-78"/>
                <a:sym typeface="Rockwell"/>
              </a:rPr>
              <a:t>ضریب اهمیت تصحیح خطای زاویه۳ </a:t>
            </a:r>
            <a:r>
              <a:rPr lang="fa-IR" dirty="0">
                <a:solidFill>
                  <a:srgbClr val="FFFFFF"/>
                </a:solidFill>
                <a:latin typeface="Rockwell"/>
                <a:ea typeface="Rockwell"/>
                <a:cs typeface="B Nazanin" panose="00000400000000000000" pitchFamily="2" charset="-78"/>
                <a:sym typeface="Rockwell"/>
              </a:rPr>
              <a:t> </a:t>
            </a:r>
            <a:r>
              <a:rPr lang="en" dirty="0">
                <a:solidFill>
                  <a:srgbClr val="FFFFFF"/>
                </a:solidFill>
                <a:latin typeface="Rockwell"/>
                <a:ea typeface="Rockwell"/>
                <a:cs typeface="B Nazanin" panose="00000400000000000000" pitchFamily="2" charset="-78"/>
                <a:sym typeface="Rockwell"/>
              </a:rPr>
              <a:t>در نظر گرفته شده است تا ربات در ابتدای حرکت سریع جهت خود را تنظیم کند.</a:t>
            </a:r>
            <a:endParaRPr dirty="0">
              <a:solidFill>
                <a:srgbClr val="FFFFFF"/>
              </a:solidFill>
              <a:latin typeface="Rockwell"/>
              <a:ea typeface="Rockwell"/>
              <a:cs typeface="B Nazanin" panose="00000400000000000000" pitchFamily="2" charset="-78"/>
              <a:sym typeface="Rockwell"/>
            </a:endParaRPr>
          </a:p>
          <a:p>
            <a:pPr marL="457200" algn="r" rtl="1"/>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Char char="●"/>
            </a:pPr>
            <a:r>
              <a:rPr lang="en" dirty="0">
                <a:solidFill>
                  <a:srgbClr val="FFFFFF"/>
                </a:solidFill>
                <a:latin typeface="Rockwell"/>
                <a:ea typeface="Rockwell"/>
                <a:cs typeface="B Nazanin" panose="00000400000000000000" pitchFamily="2" charset="-78"/>
                <a:sym typeface="Rockwell"/>
              </a:rPr>
              <a:t>کنترلر اختلاف زاویه ربات با زاویه مقصد را دریافت می کند و متناسب با </a:t>
            </a:r>
            <a:r>
              <a:rPr lang="fa-IR" dirty="0">
                <a:solidFill>
                  <a:srgbClr val="FFFFFF"/>
                </a:solidFill>
                <a:latin typeface="Rockwell"/>
                <a:ea typeface="Rockwell"/>
                <a:cs typeface="B Nazanin" panose="00000400000000000000" pitchFamily="2" charset="-78"/>
                <a:sym typeface="Rockwell"/>
              </a:rPr>
              <a:t>آ</a:t>
            </a:r>
            <a:r>
              <a:rPr lang="en" dirty="0">
                <a:solidFill>
                  <a:srgbClr val="FFFFFF"/>
                </a:solidFill>
                <a:latin typeface="Rockwell"/>
                <a:ea typeface="Rockwell"/>
                <a:cs typeface="B Nazanin" panose="00000400000000000000" pitchFamily="2" charset="-78"/>
                <a:sym typeface="Rockwell"/>
              </a:rPr>
              <a:t>ن سرعت هایی را تولید می کند که ربات در سریع ترین حالت اختلاف زاویه را کمینه کند.</a:t>
            </a:r>
            <a:endParaRPr dirty="0">
              <a:solidFill>
                <a:srgbClr val="FFFFFF"/>
              </a:solidFill>
              <a:latin typeface="Rockwell"/>
              <a:ea typeface="Rockwell"/>
              <a:cs typeface="B Nazanin" panose="00000400000000000000" pitchFamily="2" charset="-78"/>
              <a:sym typeface="Rockwell"/>
            </a:endParaRPr>
          </a:p>
        </p:txBody>
      </p:sp>
      <p:pic>
        <p:nvPicPr>
          <p:cNvPr id="308" name="Google Shape;308;p42"/>
          <p:cNvPicPr preferRelativeResize="0"/>
          <p:nvPr/>
        </p:nvPicPr>
        <p:blipFill>
          <a:blip r:embed="rId3">
            <a:alphaModFix/>
          </a:blip>
          <a:stretch>
            <a:fillRect/>
          </a:stretch>
        </p:blipFill>
        <p:spPr>
          <a:xfrm>
            <a:off x="179512" y="3140968"/>
            <a:ext cx="6112221" cy="1031725"/>
          </a:xfrm>
          <a:prstGeom prst="rect">
            <a:avLst/>
          </a:prstGeom>
          <a:noFill/>
          <a:ln>
            <a:noFill/>
          </a:ln>
        </p:spPr>
      </p:pic>
      <p:pic>
        <p:nvPicPr>
          <p:cNvPr id="309" name="Google Shape;309;p42"/>
          <p:cNvPicPr preferRelativeResize="0"/>
          <p:nvPr/>
        </p:nvPicPr>
        <p:blipFill>
          <a:blip r:embed="rId4">
            <a:alphaModFix/>
          </a:blip>
          <a:stretch>
            <a:fillRect/>
          </a:stretch>
        </p:blipFill>
        <p:spPr>
          <a:xfrm>
            <a:off x="3563888" y="3009492"/>
            <a:ext cx="3962400" cy="2171700"/>
          </a:xfrm>
          <a:prstGeom prst="rect">
            <a:avLst/>
          </a:prstGeom>
          <a:noFill/>
          <a:ln>
            <a:noFill/>
          </a:ln>
        </p:spPr>
      </p:pic>
      <p:sp>
        <p:nvSpPr>
          <p:cNvPr id="3" name="Title 1">
            <a:extLst>
              <a:ext uri="{FF2B5EF4-FFF2-40B4-BE49-F238E27FC236}">
                <a16:creationId xmlns:a16="http://schemas.microsoft.com/office/drawing/2014/main" id="{9B0883D2-0BA2-41D0-BFDC-0DEB8A325884}"/>
              </a:ext>
            </a:extLst>
          </p:cNvPr>
          <p:cNvSpPr txBox="1">
            <a:spLocks/>
          </p:cNvSpPr>
          <p:nvPr/>
        </p:nvSpPr>
        <p:spPr>
          <a:xfrm>
            <a:off x="1512640" y="5646907"/>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موبایل ربات</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txBox="1"/>
          <p:nvPr/>
        </p:nvSpPr>
        <p:spPr>
          <a:xfrm>
            <a:off x="3030543" y="182014"/>
            <a:ext cx="3400200" cy="883200"/>
          </a:xfrm>
          <a:prstGeom prst="rect">
            <a:avLst/>
          </a:prstGeom>
          <a:noFill/>
          <a:ln>
            <a:noFill/>
          </a:ln>
        </p:spPr>
        <p:txBody>
          <a:bodyPr spcFirstLastPara="1" wrap="square" lIns="91425" tIns="91425" rIns="91425" bIns="91425" anchor="t" anchorCtr="0">
            <a:noAutofit/>
          </a:bodyPr>
          <a:lstStyle/>
          <a:p>
            <a:pPr algn="r" rtl="1"/>
            <a:r>
              <a:rPr lang="en" sz="2400" dirty="0">
                <a:solidFill>
                  <a:srgbClr val="FFC000"/>
                </a:solidFill>
                <a:latin typeface="Calibri"/>
                <a:cs typeface="B Titr" panose="00000700000000000000" pitchFamily="2" charset="-78"/>
                <a:sym typeface="Rockwell"/>
              </a:rPr>
              <a:t>تصحیح خطای موقعیت</a:t>
            </a:r>
            <a:endParaRPr sz="2400" dirty="0">
              <a:solidFill>
                <a:srgbClr val="FFC000"/>
              </a:solidFill>
              <a:latin typeface="Calibri"/>
              <a:cs typeface="B Titr" panose="00000700000000000000" pitchFamily="2" charset="-78"/>
              <a:sym typeface="Rockwell"/>
            </a:endParaRPr>
          </a:p>
        </p:txBody>
      </p:sp>
      <p:sp>
        <p:nvSpPr>
          <p:cNvPr id="315" name="Google Shape;315;p43"/>
          <p:cNvSpPr txBox="1"/>
          <p:nvPr/>
        </p:nvSpPr>
        <p:spPr>
          <a:xfrm>
            <a:off x="100000" y="793866"/>
            <a:ext cx="5810300" cy="3240360"/>
          </a:xfrm>
          <a:prstGeom prst="rect">
            <a:avLst/>
          </a:prstGeom>
          <a:noFill/>
          <a:ln>
            <a:noFill/>
          </a:ln>
        </p:spPr>
        <p:txBody>
          <a:bodyPr spcFirstLastPara="1" wrap="square" lIns="91425" tIns="91425" rIns="91425" bIns="91425" anchor="t" anchorCtr="0">
            <a:noAutofit/>
          </a:bodyPr>
          <a:lstStyle/>
          <a:p>
            <a:pPr marL="457200" indent="-317500" algn="r" rtl="1">
              <a:buClr>
                <a:srgbClr val="FFFFFF"/>
              </a:buClr>
              <a:buSzPts val="1400"/>
              <a:buFont typeface="Rockwell"/>
              <a:buChar char="●"/>
            </a:pPr>
            <a:r>
              <a:rPr lang="en" dirty="0">
                <a:solidFill>
                  <a:srgbClr val="FFFFFF"/>
                </a:solidFill>
                <a:latin typeface="Rockwell"/>
                <a:ea typeface="Rockwell"/>
                <a:cs typeface="B Nazanin" panose="00000400000000000000" pitchFamily="2" charset="-78"/>
                <a:sym typeface="Rockwell"/>
              </a:rPr>
              <a:t>ابتدا بردار جابجایی محاسبه می شود سپس این بردار در راستای بردار های فریم ربات، یعنی بردار های front</a:t>
            </a:r>
            <a:r>
              <a:rPr lang="fa-IR" dirty="0">
                <a:solidFill>
                  <a:srgbClr val="FFFFFF"/>
                </a:solidFill>
                <a:latin typeface="Rockwell"/>
                <a:ea typeface="Rockwell"/>
                <a:cs typeface="B Nazanin" panose="00000400000000000000" pitchFamily="2" charset="-78"/>
                <a:sym typeface="Rockwell"/>
              </a:rPr>
              <a:t> </a:t>
            </a:r>
            <a:r>
              <a:rPr lang="en" dirty="0">
                <a:solidFill>
                  <a:srgbClr val="FFFFFF"/>
                </a:solidFill>
                <a:latin typeface="Rockwell"/>
                <a:ea typeface="Rockwell"/>
                <a:cs typeface="B Nazanin" panose="00000400000000000000" pitchFamily="2" charset="-78"/>
                <a:sym typeface="Rockwell"/>
              </a:rPr>
              <a:t>و right</a:t>
            </a:r>
            <a:r>
              <a:rPr lang="fa-IR" dirty="0">
                <a:solidFill>
                  <a:srgbClr val="FFFFFF"/>
                </a:solidFill>
                <a:latin typeface="Rockwell"/>
                <a:ea typeface="Rockwell"/>
                <a:cs typeface="B Nazanin" panose="00000400000000000000" pitchFamily="2" charset="-78"/>
                <a:sym typeface="Rockwell"/>
              </a:rPr>
              <a:t> </a:t>
            </a:r>
            <a:r>
              <a:rPr lang="en" dirty="0">
                <a:solidFill>
                  <a:srgbClr val="FFFFFF"/>
                </a:solidFill>
                <a:latin typeface="Rockwell"/>
                <a:ea typeface="Rockwell"/>
                <a:cs typeface="B Nazanin" panose="00000400000000000000" pitchFamily="2" charset="-78"/>
                <a:sym typeface="Rockwell"/>
              </a:rPr>
              <a:t>تجزیه می شود.</a:t>
            </a:r>
            <a:endParaRPr dirty="0">
              <a:solidFill>
                <a:srgbClr val="FFFFFF"/>
              </a:solidFill>
              <a:latin typeface="Rockwell"/>
              <a:ea typeface="Rockwell"/>
              <a:cs typeface="B Nazanin" panose="00000400000000000000" pitchFamily="2" charset="-78"/>
              <a:sym typeface="Rockwell"/>
            </a:endParaRPr>
          </a:p>
          <a:p>
            <a:pPr algn="r" rtl="1"/>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Char char="●"/>
            </a:pPr>
            <a:r>
              <a:rPr lang="en" dirty="0">
                <a:solidFill>
                  <a:srgbClr val="FFFFFF"/>
                </a:solidFill>
                <a:latin typeface="Rockwell"/>
                <a:ea typeface="Rockwell"/>
                <a:cs typeface="B Nazanin" panose="00000400000000000000" pitchFamily="2" charset="-78"/>
                <a:sym typeface="Rockwell"/>
              </a:rPr>
              <a:t>کنترلر متناسب با اندازه مولفه های بردار جابجایی در مختصات ربات، بردار های سرعت را تولید می کند و تحویل موتورها می دهد.</a:t>
            </a:r>
            <a:br>
              <a:rPr lang="en" dirty="0">
                <a:solidFill>
                  <a:srgbClr val="FFFFFF"/>
                </a:solidFill>
                <a:latin typeface="Rockwell"/>
                <a:ea typeface="Rockwell"/>
                <a:cs typeface="B Nazanin" panose="00000400000000000000" pitchFamily="2" charset="-78"/>
                <a:sym typeface="Rockwell"/>
              </a:rPr>
            </a:br>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Char char="●"/>
            </a:pPr>
            <a:r>
              <a:rPr lang="en" dirty="0">
                <a:solidFill>
                  <a:srgbClr val="FFFFFF"/>
                </a:solidFill>
                <a:latin typeface="Rockwell"/>
                <a:ea typeface="Rockwell"/>
                <a:cs typeface="B Nazanin" panose="00000400000000000000" pitchFamily="2" charset="-78"/>
                <a:sym typeface="Rockwell"/>
              </a:rPr>
              <a:t>برای کمینه کردن خطای موقعیت از حرکت به سمت جلو، حرکت به عقب، حرکت به سمت راست و حرکت به چپ استفاده می شود.</a:t>
            </a:r>
            <a:endParaRPr dirty="0">
              <a:solidFill>
                <a:srgbClr val="FFFFFF"/>
              </a:solidFill>
              <a:latin typeface="Rockwell"/>
              <a:ea typeface="Rockwell"/>
              <a:cs typeface="B Nazanin" panose="00000400000000000000" pitchFamily="2" charset="-78"/>
              <a:sym typeface="Rockwell"/>
            </a:endParaRPr>
          </a:p>
          <a:p>
            <a:pPr marL="457200" algn="r" rtl="1"/>
            <a:endParaRPr dirty="0">
              <a:solidFill>
                <a:srgbClr val="FFFFFF"/>
              </a:solidFill>
              <a:latin typeface="Rockwell"/>
              <a:ea typeface="Rockwell"/>
              <a:cs typeface="B Nazanin" panose="00000400000000000000" pitchFamily="2" charset="-78"/>
              <a:sym typeface="Rockwell"/>
            </a:endParaRPr>
          </a:p>
          <a:p>
            <a:pPr marL="457200" indent="-317500" algn="r" rtl="1">
              <a:buClr>
                <a:srgbClr val="FFFFFF"/>
              </a:buClr>
              <a:buSzPts val="1400"/>
              <a:buFont typeface="Rockwell"/>
              <a:buChar char="●"/>
            </a:pPr>
            <a:r>
              <a:rPr lang="en" dirty="0">
                <a:solidFill>
                  <a:srgbClr val="FFFFFF"/>
                </a:solidFill>
                <a:latin typeface="Rockwell"/>
                <a:ea typeface="Rockwell"/>
                <a:cs typeface="B Nazanin" panose="00000400000000000000" pitchFamily="2" charset="-78"/>
                <a:sym typeface="Rockwell"/>
              </a:rPr>
              <a:t>ضریب اهمیت تصحیح خطای موقعیت</a:t>
            </a:r>
            <a:r>
              <a:rPr lang="fa-IR" dirty="0">
                <a:solidFill>
                  <a:srgbClr val="FFFFFF"/>
                </a:solidFill>
                <a:latin typeface="Rockwell"/>
                <a:ea typeface="Rockwell"/>
                <a:cs typeface="B Nazanin" panose="00000400000000000000" pitchFamily="2" charset="-78"/>
                <a:sym typeface="Rockwell"/>
              </a:rPr>
              <a:t> 1 </a:t>
            </a:r>
            <a:r>
              <a:rPr lang="en" dirty="0">
                <a:solidFill>
                  <a:srgbClr val="FFFFFF"/>
                </a:solidFill>
                <a:latin typeface="Rockwell"/>
                <a:ea typeface="Rockwell"/>
                <a:cs typeface="B Nazanin" panose="00000400000000000000" pitchFamily="2" charset="-78"/>
                <a:sym typeface="Rockwell"/>
              </a:rPr>
              <a:t>در نظرگرفته شده است.</a:t>
            </a:r>
            <a:endParaRPr dirty="0">
              <a:solidFill>
                <a:srgbClr val="FFFFFF"/>
              </a:solidFill>
              <a:latin typeface="Rockwell"/>
              <a:ea typeface="Rockwell"/>
              <a:cs typeface="B Nazanin" panose="00000400000000000000" pitchFamily="2" charset="-78"/>
              <a:sym typeface="Rockwell"/>
            </a:endParaRPr>
          </a:p>
          <a:p>
            <a:pPr algn="r" rtl="1"/>
            <a:endParaRPr dirty="0">
              <a:solidFill>
                <a:srgbClr val="FFFFFF"/>
              </a:solidFill>
              <a:latin typeface="Rockwell"/>
              <a:ea typeface="Rockwell"/>
              <a:cs typeface="B Nazanin" panose="00000400000000000000" pitchFamily="2" charset="-78"/>
              <a:sym typeface="Rockwell"/>
            </a:endParaRPr>
          </a:p>
        </p:txBody>
      </p:sp>
      <p:pic>
        <p:nvPicPr>
          <p:cNvPr id="316" name="Google Shape;316;p43"/>
          <p:cNvPicPr preferRelativeResize="0"/>
          <p:nvPr/>
        </p:nvPicPr>
        <p:blipFill>
          <a:blip r:embed="rId3">
            <a:alphaModFix/>
          </a:blip>
          <a:stretch>
            <a:fillRect/>
          </a:stretch>
        </p:blipFill>
        <p:spPr>
          <a:xfrm>
            <a:off x="251519" y="4598356"/>
            <a:ext cx="4479125" cy="2077630"/>
          </a:xfrm>
          <a:prstGeom prst="rect">
            <a:avLst/>
          </a:prstGeom>
          <a:noFill/>
          <a:ln>
            <a:noFill/>
          </a:ln>
        </p:spPr>
      </p:pic>
      <p:pic>
        <p:nvPicPr>
          <p:cNvPr id="317" name="Google Shape;317;p43"/>
          <p:cNvPicPr preferRelativeResize="0"/>
          <p:nvPr/>
        </p:nvPicPr>
        <p:blipFill>
          <a:blip r:embed="rId4">
            <a:alphaModFix/>
          </a:blip>
          <a:stretch>
            <a:fillRect/>
          </a:stretch>
        </p:blipFill>
        <p:spPr>
          <a:xfrm>
            <a:off x="251518" y="3778177"/>
            <a:ext cx="4479125" cy="820179"/>
          </a:xfrm>
          <a:prstGeom prst="rect">
            <a:avLst/>
          </a:prstGeom>
          <a:noFill/>
          <a:ln>
            <a:noFill/>
          </a:ln>
        </p:spPr>
      </p:pic>
      <p:sp>
        <p:nvSpPr>
          <p:cNvPr id="5" name="Title 1">
            <a:extLst>
              <a:ext uri="{FF2B5EF4-FFF2-40B4-BE49-F238E27FC236}">
                <a16:creationId xmlns:a16="http://schemas.microsoft.com/office/drawing/2014/main" id="{E9361334-5220-431A-84CF-2584DCC8E645}"/>
              </a:ext>
            </a:extLst>
          </p:cNvPr>
          <p:cNvSpPr txBox="1">
            <a:spLocks/>
          </p:cNvSpPr>
          <p:nvPr/>
        </p:nvSpPr>
        <p:spPr>
          <a:xfrm>
            <a:off x="3707904" y="1169597"/>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موبایل ربات</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4"/>
          <p:cNvSpPr txBox="1"/>
          <p:nvPr/>
        </p:nvSpPr>
        <p:spPr>
          <a:xfrm>
            <a:off x="1043608" y="332656"/>
            <a:ext cx="4791600" cy="922500"/>
          </a:xfrm>
          <a:prstGeom prst="rect">
            <a:avLst/>
          </a:prstGeom>
          <a:noFill/>
          <a:ln>
            <a:noFill/>
          </a:ln>
        </p:spPr>
        <p:txBody>
          <a:bodyPr spcFirstLastPara="1" wrap="square" lIns="91425" tIns="91425" rIns="91425" bIns="91425" anchor="t" anchorCtr="0">
            <a:noAutofit/>
          </a:bodyPr>
          <a:lstStyle/>
          <a:p>
            <a:pPr algn="r" rtl="1"/>
            <a:r>
              <a:rPr lang="en" sz="2400" dirty="0">
                <a:solidFill>
                  <a:srgbClr val="FFC000"/>
                </a:solidFill>
                <a:latin typeface="Calibri"/>
                <a:cs typeface="B Titr" panose="00000700000000000000" pitchFamily="2" charset="-78"/>
                <a:sym typeface="Rockwell"/>
              </a:rPr>
              <a:t>تصحیح خطای موقعیت در راستای front</a:t>
            </a:r>
            <a:r>
              <a:rPr lang="fa-IR" sz="2400" dirty="0">
                <a:solidFill>
                  <a:srgbClr val="FFC000"/>
                </a:solidFill>
                <a:latin typeface="Calibri"/>
                <a:cs typeface="B Titr" panose="00000700000000000000" pitchFamily="2" charset="-78"/>
                <a:sym typeface="Rockwell"/>
              </a:rPr>
              <a:t>:</a:t>
            </a:r>
            <a:endParaRPr sz="2400" dirty="0">
              <a:solidFill>
                <a:srgbClr val="FFC000"/>
              </a:solidFill>
              <a:latin typeface="Calibri"/>
              <a:cs typeface="B Titr" panose="00000700000000000000" pitchFamily="2" charset="-78"/>
              <a:sym typeface="Rockwell"/>
            </a:endParaRPr>
          </a:p>
        </p:txBody>
      </p:sp>
      <p:sp>
        <p:nvSpPr>
          <p:cNvPr id="323" name="Google Shape;323;p44"/>
          <p:cNvSpPr txBox="1"/>
          <p:nvPr/>
        </p:nvSpPr>
        <p:spPr>
          <a:xfrm>
            <a:off x="-324544" y="984575"/>
            <a:ext cx="6336704" cy="922500"/>
          </a:xfrm>
          <a:prstGeom prst="rect">
            <a:avLst/>
          </a:prstGeom>
          <a:noFill/>
          <a:ln>
            <a:noFill/>
          </a:ln>
        </p:spPr>
        <p:txBody>
          <a:bodyPr spcFirstLastPara="1" wrap="square" lIns="91425" tIns="91425" rIns="91425" bIns="91425" anchor="t" anchorCtr="0">
            <a:noAutofit/>
          </a:bodyPr>
          <a:lstStyle/>
          <a:p>
            <a:pPr algn="r" rtl="1"/>
            <a:r>
              <a:rPr lang="en" dirty="0">
                <a:solidFill>
                  <a:srgbClr val="FFFFFF"/>
                </a:solidFill>
                <a:latin typeface="Rockwell"/>
                <a:ea typeface="Rockwell"/>
                <a:cs typeface="B Nazanin" panose="00000400000000000000" pitchFamily="2" charset="-78"/>
                <a:sym typeface="Rockwell"/>
              </a:rPr>
              <a:t>برای تصحیح خطای موقعیت در راستای front</a:t>
            </a:r>
            <a:r>
              <a:rPr lang="fa-IR" dirty="0">
                <a:solidFill>
                  <a:srgbClr val="FFFFFF"/>
                </a:solidFill>
                <a:latin typeface="Rockwell"/>
                <a:ea typeface="Rockwell"/>
                <a:cs typeface="B Nazanin" panose="00000400000000000000" pitchFamily="2" charset="-78"/>
                <a:sym typeface="Rockwell"/>
              </a:rPr>
              <a:t> </a:t>
            </a:r>
            <a:r>
              <a:rPr lang="en" dirty="0">
                <a:solidFill>
                  <a:srgbClr val="FFFFFF"/>
                </a:solidFill>
                <a:latin typeface="Rockwell"/>
                <a:ea typeface="Rockwell"/>
                <a:cs typeface="B Nazanin" panose="00000400000000000000" pitchFamily="2" charset="-78"/>
                <a:sym typeface="Rockwell"/>
              </a:rPr>
              <a:t>از حرکت به سمت جلو و حرکت به سمت عقب استفاده می شود.</a:t>
            </a:r>
            <a:endParaRPr dirty="0">
              <a:solidFill>
                <a:srgbClr val="FFFFFF"/>
              </a:solidFill>
              <a:latin typeface="Rockwell"/>
              <a:ea typeface="Rockwell"/>
              <a:cs typeface="B Nazanin" panose="00000400000000000000" pitchFamily="2" charset="-78"/>
              <a:sym typeface="Rockwell"/>
            </a:endParaRPr>
          </a:p>
        </p:txBody>
      </p:sp>
      <p:pic>
        <p:nvPicPr>
          <p:cNvPr id="324" name="Google Shape;324;p44"/>
          <p:cNvPicPr preferRelativeResize="0"/>
          <p:nvPr/>
        </p:nvPicPr>
        <p:blipFill>
          <a:blip r:embed="rId3">
            <a:alphaModFix/>
          </a:blip>
          <a:stretch>
            <a:fillRect/>
          </a:stretch>
        </p:blipFill>
        <p:spPr>
          <a:xfrm>
            <a:off x="248486" y="4123139"/>
            <a:ext cx="6177525" cy="1125600"/>
          </a:xfrm>
          <a:prstGeom prst="rect">
            <a:avLst/>
          </a:prstGeom>
          <a:noFill/>
          <a:ln>
            <a:noFill/>
          </a:ln>
        </p:spPr>
      </p:pic>
      <p:pic>
        <p:nvPicPr>
          <p:cNvPr id="325" name="Google Shape;325;p44"/>
          <p:cNvPicPr preferRelativeResize="0"/>
          <p:nvPr/>
        </p:nvPicPr>
        <p:blipFill>
          <a:blip r:embed="rId4">
            <a:alphaModFix/>
          </a:blip>
          <a:stretch>
            <a:fillRect/>
          </a:stretch>
        </p:blipFill>
        <p:spPr>
          <a:xfrm>
            <a:off x="215189" y="1886058"/>
            <a:ext cx="3886200" cy="2066925"/>
          </a:xfrm>
          <a:prstGeom prst="rect">
            <a:avLst/>
          </a:prstGeom>
          <a:noFill/>
          <a:ln>
            <a:noFill/>
          </a:ln>
        </p:spPr>
      </p:pic>
      <p:sp>
        <p:nvSpPr>
          <p:cNvPr id="2" name="Title 1">
            <a:extLst>
              <a:ext uri="{FF2B5EF4-FFF2-40B4-BE49-F238E27FC236}">
                <a16:creationId xmlns:a16="http://schemas.microsoft.com/office/drawing/2014/main" id="{9D007951-C81F-4EE9-9B57-4365E3B8544B}"/>
              </a:ext>
            </a:extLst>
          </p:cNvPr>
          <p:cNvSpPr txBox="1">
            <a:spLocks/>
          </p:cNvSpPr>
          <p:nvPr/>
        </p:nvSpPr>
        <p:spPr>
          <a:xfrm>
            <a:off x="4101389" y="3202831"/>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موبایل ربات</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5"/>
          <p:cNvSpPr txBox="1"/>
          <p:nvPr/>
        </p:nvSpPr>
        <p:spPr>
          <a:xfrm>
            <a:off x="3609837" y="149516"/>
            <a:ext cx="4791600" cy="922500"/>
          </a:xfrm>
          <a:prstGeom prst="rect">
            <a:avLst/>
          </a:prstGeom>
          <a:noFill/>
          <a:ln>
            <a:noFill/>
          </a:ln>
        </p:spPr>
        <p:txBody>
          <a:bodyPr spcFirstLastPara="1" wrap="square" lIns="91425" tIns="91425" rIns="91425" bIns="91425" anchor="t" anchorCtr="0">
            <a:noAutofit/>
          </a:bodyPr>
          <a:lstStyle/>
          <a:p>
            <a:pPr algn="r" rtl="1"/>
            <a:r>
              <a:rPr lang="en" sz="2400" dirty="0">
                <a:solidFill>
                  <a:srgbClr val="FFC000"/>
                </a:solidFill>
                <a:latin typeface="Calibri"/>
                <a:cs typeface="B Titr" panose="00000700000000000000" pitchFamily="2" charset="-78"/>
                <a:sym typeface="Rockwell"/>
              </a:rPr>
              <a:t>تصحیح خطای موقعیت در راستای right</a:t>
            </a:r>
            <a:r>
              <a:rPr lang="fa-IR" sz="2400" dirty="0">
                <a:solidFill>
                  <a:srgbClr val="FFC000"/>
                </a:solidFill>
                <a:latin typeface="Calibri"/>
                <a:cs typeface="B Titr" panose="00000700000000000000" pitchFamily="2" charset="-78"/>
                <a:sym typeface="Rockwell"/>
              </a:rPr>
              <a:t>:</a:t>
            </a:r>
            <a:endParaRPr sz="2400" dirty="0">
              <a:solidFill>
                <a:srgbClr val="FFC000"/>
              </a:solidFill>
              <a:latin typeface="Calibri"/>
              <a:cs typeface="B Titr" panose="00000700000000000000" pitchFamily="2" charset="-78"/>
              <a:sym typeface="Rockwell"/>
            </a:endParaRPr>
          </a:p>
        </p:txBody>
      </p:sp>
      <p:sp>
        <p:nvSpPr>
          <p:cNvPr id="331" name="Google Shape;331;p45"/>
          <p:cNvSpPr txBox="1"/>
          <p:nvPr/>
        </p:nvSpPr>
        <p:spPr>
          <a:xfrm>
            <a:off x="539552" y="862687"/>
            <a:ext cx="7578785" cy="922500"/>
          </a:xfrm>
          <a:prstGeom prst="rect">
            <a:avLst/>
          </a:prstGeom>
          <a:noFill/>
          <a:ln>
            <a:noFill/>
          </a:ln>
        </p:spPr>
        <p:txBody>
          <a:bodyPr spcFirstLastPara="1" wrap="square" lIns="91425" tIns="91425" rIns="91425" bIns="91425" anchor="t" anchorCtr="0">
            <a:noAutofit/>
          </a:bodyPr>
          <a:lstStyle/>
          <a:p>
            <a:pPr algn="r" rtl="1"/>
            <a:r>
              <a:rPr lang="en" dirty="0">
                <a:solidFill>
                  <a:srgbClr val="FFFFFF"/>
                </a:solidFill>
                <a:latin typeface="Rockwell"/>
                <a:ea typeface="Rockwell"/>
                <a:cs typeface="B Nazanin" panose="00000400000000000000" pitchFamily="2" charset="-78"/>
                <a:sym typeface="Rockwell"/>
              </a:rPr>
              <a:t>برای تصحیح خطای موقعیت در راستای</a:t>
            </a:r>
            <a:r>
              <a:rPr lang="en-US" dirty="0">
                <a:solidFill>
                  <a:srgbClr val="FFFFFF"/>
                </a:solidFill>
                <a:latin typeface="Rockwell"/>
                <a:ea typeface="Rockwell"/>
                <a:cs typeface="B Nazanin" panose="00000400000000000000" pitchFamily="2" charset="-78"/>
                <a:sym typeface="Rockwell"/>
              </a:rPr>
              <a:t> right</a:t>
            </a:r>
            <a:r>
              <a:rPr lang="fa-IR" dirty="0">
                <a:solidFill>
                  <a:srgbClr val="FFFFFF"/>
                </a:solidFill>
                <a:latin typeface="Rockwell"/>
                <a:ea typeface="Rockwell"/>
                <a:cs typeface="B Nazanin" panose="00000400000000000000" pitchFamily="2" charset="-78"/>
                <a:sym typeface="Rockwell"/>
              </a:rPr>
              <a:t> </a:t>
            </a:r>
            <a:r>
              <a:rPr lang="en" dirty="0">
                <a:solidFill>
                  <a:srgbClr val="FFFFFF"/>
                </a:solidFill>
                <a:latin typeface="Rockwell"/>
                <a:ea typeface="Rockwell"/>
                <a:cs typeface="B Nazanin" panose="00000400000000000000" pitchFamily="2" charset="-78"/>
                <a:sym typeface="Rockwell"/>
              </a:rPr>
              <a:t>از حرکت به سمت چپ و حرکت به سمت راست استفاده می شود.</a:t>
            </a:r>
            <a:endParaRPr dirty="0">
              <a:solidFill>
                <a:srgbClr val="FFFFFF"/>
              </a:solidFill>
              <a:latin typeface="Rockwell"/>
              <a:ea typeface="Rockwell"/>
              <a:cs typeface="B Nazanin" panose="00000400000000000000" pitchFamily="2" charset="-78"/>
              <a:sym typeface="Rockwell"/>
            </a:endParaRPr>
          </a:p>
        </p:txBody>
      </p:sp>
      <p:pic>
        <p:nvPicPr>
          <p:cNvPr id="332" name="Google Shape;332;p45"/>
          <p:cNvPicPr preferRelativeResize="0"/>
          <p:nvPr/>
        </p:nvPicPr>
        <p:blipFill>
          <a:blip r:embed="rId3">
            <a:alphaModFix/>
          </a:blip>
          <a:stretch>
            <a:fillRect/>
          </a:stretch>
        </p:blipFill>
        <p:spPr>
          <a:xfrm>
            <a:off x="395536" y="2713450"/>
            <a:ext cx="6724701" cy="1211250"/>
          </a:xfrm>
          <a:prstGeom prst="rect">
            <a:avLst/>
          </a:prstGeom>
          <a:noFill/>
          <a:ln>
            <a:noFill/>
          </a:ln>
        </p:spPr>
      </p:pic>
      <p:pic>
        <p:nvPicPr>
          <p:cNvPr id="333" name="Google Shape;333;p45"/>
          <p:cNvPicPr preferRelativeResize="0"/>
          <p:nvPr/>
        </p:nvPicPr>
        <p:blipFill>
          <a:blip r:embed="rId4">
            <a:alphaModFix/>
          </a:blip>
          <a:stretch>
            <a:fillRect/>
          </a:stretch>
        </p:blipFill>
        <p:spPr>
          <a:xfrm>
            <a:off x="3995936" y="2309426"/>
            <a:ext cx="1728192" cy="2019300"/>
          </a:xfrm>
          <a:prstGeom prst="rect">
            <a:avLst/>
          </a:prstGeom>
          <a:noFill/>
          <a:ln>
            <a:noFill/>
          </a:ln>
        </p:spPr>
      </p:pic>
      <p:pic>
        <p:nvPicPr>
          <p:cNvPr id="334" name="Google Shape;334;p45"/>
          <p:cNvPicPr preferRelativeResize="0"/>
          <p:nvPr/>
        </p:nvPicPr>
        <p:blipFill>
          <a:blip r:embed="rId5">
            <a:alphaModFix/>
          </a:blip>
          <a:stretch>
            <a:fillRect/>
          </a:stretch>
        </p:blipFill>
        <p:spPr>
          <a:xfrm>
            <a:off x="5724128" y="2309425"/>
            <a:ext cx="1781175" cy="2019300"/>
          </a:xfrm>
          <a:prstGeom prst="rect">
            <a:avLst/>
          </a:prstGeom>
          <a:noFill/>
          <a:ln>
            <a:noFill/>
          </a:ln>
        </p:spPr>
      </p:pic>
      <p:sp>
        <p:nvSpPr>
          <p:cNvPr id="2" name="Title 1">
            <a:extLst>
              <a:ext uri="{FF2B5EF4-FFF2-40B4-BE49-F238E27FC236}">
                <a16:creationId xmlns:a16="http://schemas.microsoft.com/office/drawing/2014/main" id="{BC8ECC95-DA1A-45CD-B4E8-AA1AA10A7677}"/>
              </a:ext>
            </a:extLst>
          </p:cNvPr>
          <p:cNvSpPr txBox="1">
            <a:spLocks/>
          </p:cNvSpPr>
          <p:nvPr/>
        </p:nvSpPr>
        <p:spPr>
          <a:xfrm>
            <a:off x="1691680" y="5661248"/>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موبایل ربات</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7FDB7-A28D-407D-9EAE-BFC80071143F}"/>
              </a:ext>
            </a:extLst>
          </p:cNvPr>
          <p:cNvSpPr txBox="1">
            <a:spLocks/>
          </p:cNvSpPr>
          <p:nvPr/>
        </p:nvSpPr>
        <p:spPr>
          <a:xfrm>
            <a:off x="179512" y="3140968"/>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b="1" dirty="0">
                <a:ln>
                  <a:solidFill>
                    <a:srgbClr val="FFC000"/>
                  </a:solidFill>
                </a:ln>
                <a:latin typeface="Arial" panose="020B0604020202020204" pitchFamily="34" charset="0"/>
                <a:cs typeface="B Titr" panose="00000700000000000000" pitchFamily="2" charset="-78"/>
              </a:rPr>
              <a:t>بازوی ربات</a:t>
            </a:r>
            <a:endParaRPr lang="fa-IR" sz="4800" b="1" dirty="0">
              <a:ln>
                <a:solidFill>
                  <a:srgbClr val="FFC000"/>
                </a:solidFill>
              </a:ln>
              <a:effectLst>
                <a:outerShdw blurRad="38100" dist="38100" dir="2700000" algn="tl">
                  <a:srgbClr val="000000">
                    <a:alpha val="43137"/>
                  </a:srgbClr>
                </a:outerShdw>
              </a:effectLst>
              <a:latin typeface="Arial" panose="020B0604020202020204" pitchFamily="34" charset="0"/>
              <a:ea typeface="+mj-ea"/>
              <a:cs typeface="B Titr" panose="00000700000000000000" pitchFamily="2" charset="-78"/>
            </a:endParaRPr>
          </a:p>
        </p:txBody>
      </p:sp>
    </p:spTree>
    <p:extLst>
      <p:ext uri="{BB962C8B-B14F-4D97-AF65-F5344CB8AC3E}">
        <p14:creationId xmlns:p14="http://schemas.microsoft.com/office/powerpoint/2010/main" val="9392500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986" y="2921829"/>
            <a:ext cx="5690855" cy="1570680"/>
          </a:xfrm>
        </p:spPr>
        <p:txBody>
          <a:bodyPr/>
          <a:lstStyle/>
          <a:p>
            <a:pPr algn="ctr"/>
            <a:r>
              <a:rPr lang="fa-IR" b="1" dirty="0">
                <a:ln>
                  <a:solidFill>
                    <a:srgbClr val="FFC000"/>
                  </a:solidFill>
                </a:ln>
                <a:latin typeface="Arial" panose="020B0604020202020204" pitchFamily="34" charset="0"/>
                <a:cs typeface="B Titr" panose="00000700000000000000" pitchFamily="2" charset="-78"/>
              </a:rPr>
              <a:t>چکیده و مقدمه</a:t>
            </a:r>
            <a:endParaRPr lang="en-US" dirty="0">
              <a:ln>
                <a:solidFill>
                  <a:srgbClr val="FFC000"/>
                </a:solidFill>
              </a:ln>
            </a:endParaRPr>
          </a:p>
        </p:txBody>
      </p:sp>
    </p:spTree>
    <p:extLst>
      <p:ext uri="{BB962C8B-B14F-4D97-AF65-F5344CB8AC3E}">
        <p14:creationId xmlns:p14="http://schemas.microsoft.com/office/powerpoint/2010/main" val="339771953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22;p44">
            <a:extLst>
              <a:ext uri="{FF2B5EF4-FFF2-40B4-BE49-F238E27FC236}">
                <a16:creationId xmlns:a16="http://schemas.microsoft.com/office/drawing/2014/main" id="{BED0F5C0-4567-4642-A453-DD4A46669D00}"/>
              </a:ext>
            </a:extLst>
          </p:cNvPr>
          <p:cNvSpPr txBox="1"/>
          <p:nvPr/>
        </p:nvSpPr>
        <p:spPr>
          <a:xfrm>
            <a:off x="4211960" y="692696"/>
            <a:ext cx="4791600" cy="922500"/>
          </a:xfrm>
          <a:prstGeom prst="rect">
            <a:avLst/>
          </a:prstGeom>
          <a:noFill/>
          <a:ln>
            <a:noFill/>
          </a:ln>
        </p:spPr>
        <p:txBody>
          <a:bodyPr spcFirstLastPara="1" wrap="square" lIns="91425" tIns="91425" rIns="91425" bIns="91425" anchor="t" anchorCtr="0">
            <a:noAutofit/>
          </a:bodyPr>
          <a:lstStyle/>
          <a:p>
            <a:pPr algn="r" rtl="1"/>
            <a:r>
              <a:rPr lang="fa-IR" sz="2400" dirty="0">
                <a:solidFill>
                  <a:srgbClr val="FFC000"/>
                </a:solidFill>
                <a:latin typeface="Calibri"/>
                <a:cs typeface="B Titr" panose="00000700000000000000" pitchFamily="2" charset="-78"/>
                <a:sym typeface="Rockwell"/>
              </a:rPr>
              <a:t>پیاده سازی بازوی ربات:</a:t>
            </a:r>
            <a:endParaRPr sz="2400" dirty="0">
              <a:solidFill>
                <a:srgbClr val="FFC000"/>
              </a:solidFill>
              <a:latin typeface="Calibri"/>
              <a:cs typeface="B Titr" panose="00000700000000000000" pitchFamily="2" charset="-78"/>
              <a:sym typeface="Rockwell"/>
            </a:endParaRPr>
          </a:p>
        </p:txBody>
      </p:sp>
      <p:sp>
        <p:nvSpPr>
          <p:cNvPr id="7" name="TextBox 6">
            <a:extLst>
              <a:ext uri="{FF2B5EF4-FFF2-40B4-BE49-F238E27FC236}">
                <a16:creationId xmlns:a16="http://schemas.microsoft.com/office/drawing/2014/main" id="{6E438CA8-5F13-4444-B725-6C29156C126A}"/>
              </a:ext>
            </a:extLst>
          </p:cNvPr>
          <p:cNvSpPr txBox="1"/>
          <p:nvPr/>
        </p:nvSpPr>
        <p:spPr>
          <a:xfrm>
            <a:off x="3386936" y="1658002"/>
            <a:ext cx="5616624" cy="3541996"/>
          </a:xfrm>
          <a:prstGeom prst="rect">
            <a:avLst/>
          </a:prstGeom>
          <a:noFill/>
        </p:spPr>
        <p:txBody>
          <a:bodyPr wrap="square" rtlCol="0">
            <a:spAutoFit/>
          </a:bodyPr>
          <a:lstStyle/>
          <a:p>
            <a:pPr marL="285750" indent="-285750" algn="r" rtl="1">
              <a:buFont typeface="Wingdings" panose="05000000000000000000" pitchFamily="2" charset="2"/>
              <a:buChar char="§"/>
            </a:pPr>
            <a:r>
              <a:rPr lang="fa-IR" sz="2000" dirty="0">
                <a:cs typeface="B Nazanin" panose="00000400000000000000" pitchFamily="2" charset="-78"/>
              </a:rPr>
              <a:t>در اسلاید های قبل در مورد بازوی ربات و حل سینماتیک مستقیم و معکوس آن صحبت کردیم. حال به پیاده سازی این صحبت های تئوری می پردازیم.</a:t>
            </a:r>
          </a:p>
          <a:p>
            <a:pPr marL="285750" indent="-285750" algn="r" rtl="1">
              <a:buFont typeface="Wingdings" panose="05000000000000000000" pitchFamily="2" charset="2"/>
              <a:buChar char="§"/>
            </a:pPr>
            <a:endParaRPr lang="fa-IR" sz="2000" dirty="0">
              <a:cs typeface="B Nazanin" panose="00000400000000000000" pitchFamily="2" charset="-78"/>
            </a:endParaRPr>
          </a:p>
          <a:p>
            <a:pPr marL="285750" indent="-285750" algn="r" rtl="1">
              <a:buFont typeface="Wingdings" panose="05000000000000000000" pitchFamily="2" charset="2"/>
              <a:buChar char="§"/>
            </a:pPr>
            <a:r>
              <a:rPr lang="fa-IR" sz="2000" dirty="0">
                <a:cs typeface="B Nazanin" panose="00000400000000000000" pitchFamily="2" charset="-78"/>
              </a:rPr>
              <a:t>بازوی ربات توسط کلاس </a:t>
            </a:r>
            <a:r>
              <a:rPr lang="en-US" sz="2000" dirty="0">
                <a:cs typeface="B Nazanin" panose="00000400000000000000" pitchFamily="2" charset="-78"/>
              </a:rPr>
              <a:t>Arm</a:t>
            </a:r>
            <a:r>
              <a:rPr lang="fa-IR" sz="2000" dirty="0">
                <a:cs typeface="B Nazanin" panose="00000400000000000000" pitchFamily="2" charset="-78"/>
              </a:rPr>
              <a:t> تعریف شده است که خود از </a:t>
            </a:r>
            <a:r>
              <a:rPr lang="en-US" sz="2000" dirty="0">
                <a:cs typeface="B Nazanin" panose="00000400000000000000" pitchFamily="2" charset="-78"/>
              </a:rPr>
              <a:t>instance</a:t>
            </a:r>
            <a:r>
              <a:rPr lang="fa-IR" sz="2000" dirty="0">
                <a:cs typeface="B Nazanin" panose="00000400000000000000" pitchFamily="2" charset="-78"/>
              </a:rPr>
              <a:t> هایی از دو زیرکلاس </a:t>
            </a:r>
            <a:r>
              <a:rPr lang="en-US" sz="2000" dirty="0">
                <a:cs typeface="B Nazanin" panose="00000400000000000000" pitchFamily="2" charset="-78"/>
              </a:rPr>
              <a:t>ArmMotor</a:t>
            </a:r>
            <a:r>
              <a:rPr lang="fa-IR" sz="2000" dirty="0">
                <a:cs typeface="B Nazanin" panose="00000400000000000000" pitchFamily="2" charset="-78"/>
              </a:rPr>
              <a:t> و </a:t>
            </a:r>
            <a:r>
              <a:rPr lang="en-US" sz="2000" dirty="0">
                <a:cs typeface="B Nazanin" panose="00000400000000000000" pitchFamily="2" charset="-78"/>
              </a:rPr>
              <a:t>Gripper</a:t>
            </a:r>
            <a:r>
              <a:rPr lang="fa-IR" sz="2000" dirty="0">
                <a:cs typeface="B Nazanin" panose="00000400000000000000" pitchFamily="2" charset="-78"/>
              </a:rPr>
              <a:t> تشکیل شده است.</a:t>
            </a:r>
          </a:p>
          <a:p>
            <a:pPr marL="285750" indent="-285750" algn="r" rtl="1">
              <a:buFont typeface="Wingdings" panose="05000000000000000000" pitchFamily="2" charset="2"/>
              <a:buChar char="§"/>
            </a:pPr>
            <a:endParaRPr lang="fa-IR" sz="2000" dirty="0">
              <a:cs typeface="B Nazanin" panose="00000400000000000000" pitchFamily="2" charset="-78"/>
            </a:endParaRPr>
          </a:p>
          <a:p>
            <a:pPr marL="285750" indent="-285750" algn="r" rtl="1">
              <a:buFont typeface="Wingdings" panose="05000000000000000000" pitchFamily="2" charset="2"/>
              <a:buChar char="§"/>
            </a:pPr>
            <a:endParaRPr lang="fa-IR" sz="2000" dirty="0">
              <a:cs typeface="B Nazanin" panose="00000400000000000000" pitchFamily="2" charset="-78"/>
            </a:endParaRPr>
          </a:p>
          <a:p>
            <a:pPr marL="285750" indent="-285750" algn="r" rtl="1">
              <a:buFont typeface="Wingdings" panose="05000000000000000000" pitchFamily="2" charset="2"/>
              <a:buChar char="§"/>
            </a:pPr>
            <a:endParaRPr lang="fa-IR" sz="2000" dirty="0">
              <a:cs typeface="B Nazanin" panose="00000400000000000000" pitchFamily="2" charset="-78"/>
            </a:endParaRPr>
          </a:p>
          <a:p>
            <a:pPr algn="r" rtl="1"/>
            <a:endParaRPr lang="fa-IR" sz="2000" dirty="0">
              <a:cs typeface="B Nazanin" panose="00000400000000000000" pitchFamily="2" charset="-78"/>
            </a:endParaRPr>
          </a:p>
        </p:txBody>
      </p:sp>
      <p:pic>
        <p:nvPicPr>
          <p:cNvPr id="9" name="Picture 8" descr="figure3">
            <a:extLst>
              <a:ext uri="{FF2B5EF4-FFF2-40B4-BE49-F238E27FC236}">
                <a16:creationId xmlns:a16="http://schemas.microsoft.com/office/drawing/2014/main" id="{35DEC23B-CA58-4368-8A13-FE2061CED7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3868" y="3933056"/>
            <a:ext cx="3760419" cy="25336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itle 1">
            <a:extLst>
              <a:ext uri="{FF2B5EF4-FFF2-40B4-BE49-F238E27FC236}">
                <a16:creationId xmlns:a16="http://schemas.microsoft.com/office/drawing/2014/main" id="{BEDF5EF0-A170-4F6D-9A52-EEFFDB0E3DB4}"/>
              </a:ext>
            </a:extLst>
          </p:cNvPr>
          <p:cNvSpPr txBox="1">
            <a:spLocks/>
          </p:cNvSpPr>
          <p:nvPr/>
        </p:nvSpPr>
        <p:spPr>
          <a:xfrm>
            <a:off x="-1869648" y="1208104"/>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بازوی ربات</a:t>
            </a:r>
          </a:p>
        </p:txBody>
      </p:sp>
    </p:spTree>
    <p:extLst>
      <p:ext uri="{BB962C8B-B14F-4D97-AF65-F5344CB8AC3E}">
        <p14:creationId xmlns:p14="http://schemas.microsoft.com/office/powerpoint/2010/main" val="2716104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690273-8F36-474E-ABC3-8C4E88330664}"/>
              </a:ext>
            </a:extLst>
          </p:cNvPr>
          <p:cNvSpPr txBox="1"/>
          <p:nvPr/>
        </p:nvSpPr>
        <p:spPr>
          <a:xfrm>
            <a:off x="539552" y="980728"/>
            <a:ext cx="7128792" cy="984885"/>
          </a:xfrm>
          <a:prstGeom prst="rect">
            <a:avLst/>
          </a:prstGeom>
          <a:noFill/>
        </p:spPr>
        <p:txBody>
          <a:bodyPr wrap="square" rtlCol="0">
            <a:spAutoFit/>
          </a:bodyPr>
          <a:lstStyle/>
          <a:p>
            <a:pPr algn="r" rtl="1"/>
            <a:r>
              <a:rPr lang="fa-IR" sz="2000" dirty="0">
                <a:cs typeface="B Nazanin" panose="00000400000000000000" pitchFamily="2" charset="-78"/>
              </a:rPr>
              <a:t>مهمترین چالش در پیاده سازی، حل مسئله ي سینماتیک معکوس است پس برای سادگی از پیش پردازش استفاده می کنیم:</a:t>
            </a:r>
          </a:p>
          <a:p>
            <a:pPr algn="r" rtl="1"/>
            <a:endParaRPr lang="en-US" dirty="0"/>
          </a:p>
        </p:txBody>
      </p:sp>
      <p:sp>
        <p:nvSpPr>
          <p:cNvPr id="5" name="TextBox 4">
            <a:extLst>
              <a:ext uri="{FF2B5EF4-FFF2-40B4-BE49-F238E27FC236}">
                <a16:creationId xmlns:a16="http://schemas.microsoft.com/office/drawing/2014/main" id="{0ADECFCD-921E-471D-9497-3479A4D7E00E}"/>
              </a:ext>
            </a:extLst>
          </p:cNvPr>
          <p:cNvSpPr txBox="1"/>
          <p:nvPr/>
        </p:nvSpPr>
        <p:spPr>
          <a:xfrm>
            <a:off x="899592" y="1772816"/>
            <a:ext cx="6336704" cy="3512821"/>
          </a:xfrm>
          <a:prstGeom prst="rect">
            <a:avLst/>
          </a:prstGeom>
          <a:noFill/>
        </p:spPr>
        <p:txBody>
          <a:bodyPr wrap="square" rtlCol="0">
            <a:spAutoFit/>
          </a:bodyPr>
          <a:lstStyle/>
          <a:p>
            <a:pPr marL="0" marR="0" algn="r" rtl="1">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ARM_FRONT_FLOOR </a:t>
            </a:r>
            <a:endParaRPr lang="fa-IR" dirty="0">
              <a:latin typeface="Calibri" panose="020F0502020204030204" pitchFamily="34" charset="0"/>
              <a:ea typeface="Calibri" panose="020F0502020204030204" pitchFamily="34" charset="0"/>
            </a:endParaRPr>
          </a:p>
          <a:p>
            <a:pPr marL="0" marR="0" algn="r" rtl="1">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rPr>
              <a:t>ARM_FRONT_PLATE </a:t>
            </a:r>
            <a:endParaRPr lang="fa-IR" sz="1800" dirty="0">
              <a:effectLst/>
              <a:latin typeface="Times New Roman" panose="02020603050405020304" pitchFamily="18" charset="0"/>
              <a:ea typeface="Calibri" panose="020F0502020204030204" pitchFamily="34" charset="0"/>
            </a:endParaRPr>
          </a:p>
          <a:p>
            <a:pPr marL="0" marR="0" algn="r" rtl="1">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rPr>
              <a:t>ARM_HANOI_PREPARE</a:t>
            </a:r>
            <a:endParaRPr lang="fa-IR" dirty="0">
              <a:latin typeface="Calibri" panose="020F0502020204030204" pitchFamily="34" charset="0"/>
              <a:ea typeface="Calibri" panose="020F0502020204030204" pitchFamily="34" charset="0"/>
            </a:endParaRPr>
          </a:p>
          <a:p>
            <a:pPr marL="0" marR="0" algn="r" rtl="1">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rPr>
              <a:t>ARM_FRONT_CARDBOARD_BOX </a:t>
            </a:r>
            <a:endParaRPr lang="fa-IR" sz="1800" dirty="0">
              <a:effectLst/>
              <a:latin typeface="Times New Roman" panose="02020603050405020304" pitchFamily="18" charset="0"/>
              <a:ea typeface="Calibri" panose="020F0502020204030204" pitchFamily="34" charset="0"/>
            </a:endParaRPr>
          </a:p>
          <a:p>
            <a:pPr marL="0" marR="0" algn="r" rtl="1">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rPr>
              <a:t>ARM_RESET </a:t>
            </a:r>
            <a:endParaRPr lang="fa-IR" sz="1800" dirty="0">
              <a:effectLst/>
              <a:latin typeface="Times New Roman" panose="02020603050405020304" pitchFamily="18" charset="0"/>
              <a:ea typeface="Calibri" panose="020F0502020204030204" pitchFamily="34" charset="0"/>
            </a:endParaRPr>
          </a:p>
          <a:p>
            <a:pPr marL="0" marR="0" algn="r" rtl="1">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rPr>
              <a:t>ARM_BACK_PLATE_HIGH</a:t>
            </a:r>
            <a:endParaRPr lang="fa-IR" dirty="0">
              <a:latin typeface="Calibri" panose="020F0502020204030204" pitchFamily="34" charset="0"/>
              <a:ea typeface="Calibri" panose="020F0502020204030204" pitchFamily="34" charset="0"/>
            </a:endParaRPr>
          </a:p>
          <a:p>
            <a:pPr marL="0" marR="0" algn="r" rtl="1">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rPr>
              <a:t>ARM_BACK_PLATE_LOW</a:t>
            </a:r>
            <a:endParaRPr lang="fa-IR" dirty="0">
              <a:latin typeface="Calibri" panose="020F0502020204030204" pitchFamily="34" charset="0"/>
              <a:ea typeface="Calibri" panose="020F0502020204030204" pitchFamily="34" charset="0"/>
            </a:endParaRPr>
          </a:p>
          <a:p>
            <a:pPr marL="0" marR="0" algn="r" rtl="1">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rPr>
              <a:t>ARM_MAX_HEIGHT</a:t>
            </a:r>
            <a:endParaRPr lang="en-US" dirty="0"/>
          </a:p>
        </p:txBody>
      </p:sp>
      <p:sp>
        <p:nvSpPr>
          <p:cNvPr id="9" name="Title 1">
            <a:extLst>
              <a:ext uri="{FF2B5EF4-FFF2-40B4-BE49-F238E27FC236}">
                <a16:creationId xmlns:a16="http://schemas.microsoft.com/office/drawing/2014/main" id="{6A46D56A-16C6-422F-BC33-9C8199568529}"/>
              </a:ext>
            </a:extLst>
          </p:cNvPr>
          <p:cNvSpPr txBox="1">
            <a:spLocks/>
          </p:cNvSpPr>
          <p:nvPr/>
        </p:nvSpPr>
        <p:spPr>
          <a:xfrm>
            <a:off x="1187624" y="5617978"/>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بازوی ربات</a:t>
            </a:r>
          </a:p>
        </p:txBody>
      </p:sp>
    </p:spTree>
    <p:extLst>
      <p:ext uri="{BB962C8B-B14F-4D97-AF65-F5344CB8AC3E}">
        <p14:creationId xmlns:p14="http://schemas.microsoft.com/office/powerpoint/2010/main" val="356575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5B30397-AF91-4E77-B5BC-6978F029152D}"/>
              </a:ext>
            </a:extLst>
          </p:cNvPr>
          <p:cNvSpPr txBox="1">
            <a:spLocks/>
          </p:cNvSpPr>
          <p:nvPr/>
        </p:nvSpPr>
        <p:spPr>
          <a:xfrm>
            <a:off x="3995936" y="2969253"/>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بازوی ربات</a:t>
            </a:r>
          </a:p>
        </p:txBody>
      </p:sp>
      <p:sp>
        <p:nvSpPr>
          <p:cNvPr id="9" name="TextBox 8">
            <a:extLst>
              <a:ext uri="{FF2B5EF4-FFF2-40B4-BE49-F238E27FC236}">
                <a16:creationId xmlns:a16="http://schemas.microsoft.com/office/drawing/2014/main" id="{A1238F4D-D640-4735-B2D2-7ACC3915106A}"/>
              </a:ext>
            </a:extLst>
          </p:cNvPr>
          <p:cNvSpPr txBox="1"/>
          <p:nvPr/>
        </p:nvSpPr>
        <p:spPr>
          <a:xfrm>
            <a:off x="323528" y="776434"/>
            <a:ext cx="5400600" cy="1015663"/>
          </a:xfrm>
          <a:prstGeom prst="rect">
            <a:avLst/>
          </a:prstGeom>
          <a:noFill/>
        </p:spPr>
        <p:txBody>
          <a:bodyPr wrap="square" rtlCol="0">
            <a:spAutoFit/>
          </a:bodyPr>
          <a:lstStyle/>
          <a:p>
            <a:pPr algn="r" rtl="1"/>
            <a:r>
              <a:rPr lang="fa-IR" sz="2000" dirty="0">
                <a:cs typeface="B Nazanin" panose="00000400000000000000" pitchFamily="2" charset="-78"/>
              </a:rPr>
              <a:t>این حالات </a:t>
            </a:r>
            <a:r>
              <a:rPr lang="fa-IR" sz="2000" dirty="0" err="1">
                <a:cs typeface="B Nazanin" panose="00000400000000000000" pitchFamily="2" charset="-78"/>
              </a:rPr>
              <a:t>پیشفرض</a:t>
            </a:r>
            <a:r>
              <a:rPr lang="fa-IR" sz="2000" dirty="0">
                <a:cs typeface="B Nazanin" panose="00000400000000000000" pitchFamily="2" charset="-78"/>
              </a:rPr>
              <a:t> زوایا را برای 4 مفصل بالایی مشخص می کنند اما با تعریف 8 حالت </a:t>
            </a:r>
            <a:r>
              <a:rPr lang="en-US" sz="2000" dirty="0">
                <a:cs typeface="B Nazanin" panose="00000400000000000000" pitchFamily="2" charset="-78"/>
              </a:rPr>
              <a:t>Orientation</a:t>
            </a:r>
            <a:r>
              <a:rPr lang="fa-IR" sz="2000" dirty="0">
                <a:cs typeface="B Nazanin" panose="00000400000000000000" pitchFamily="2" charset="-78"/>
              </a:rPr>
              <a:t> یا جهت گیری برای مفصل اول دست خود را در استفاده از این حالات بازتر می کنیم.</a:t>
            </a:r>
            <a:endParaRPr lang="en-US" sz="2000" dirty="0">
              <a:cs typeface="B Nazanin" panose="00000400000000000000" pitchFamily="2" charset="-78"/>
            </a:endParaRPr>
          </a:p>
        </p:txBody>
      </p:sp>
      <p:sp>
        <p:nvSpPr>
          <p:cNvPr id="10" name="TextBox 9">
            <a:extLst>
              <a:ext uri="{FF2B5EF4-FFF2-40B4-BE49-F238E27FC236}">
                <a16:creationId xmlns:a16="http://schemas.microsoft.com/office/drawing/2014/main" id="{525CF16D-2EE8-4336-B8D4-A3808F08275C}"/>
              </a:ext>
            </a:extLst>
          </p:cNvPr>
          <p:cNvSpPr txBox="1"/>
          <p:nvPr/>
        </p:nvSpPr>
        <p:spPr>
          <a:xfrm>
            <a:off x="2627784" y="2060848"/>
            <a:ext cx="3096344" cy="3512885"/>
          </a:xfrm>
          <a:prstGeom prst="rect">
            <a:avLst/>
          </a:prstGeom>
          <a:noFill/>
        </p:spPr>
        <p:txBody>
          <a:bodyPr wrap="square" rtlCol="0">
            <a:spAutoFit/>
          </a:bodyPr>
          <a:lstStyle/>
          <a:p>
            <a:pPr lvl="0" algn="r" rtl="1">
              <a:lnSpc>
                <a:spcPct val="115000"/>
              </a:lnSpc>
              <a:spcAft>
                <a:spcPts val="1000"/>
              </a:spcAft>
            </a:pPr>
            <a:r>
              <a:rPr lang="en-US" dirty="0">
                <a:latin typeface="Times New Roman" panose="02020603050405020304" pitchFamily="18" charset="0"/>
              </a:rPr>
              <a:t>ARM_BACK_LEFT</a:t>
            </a:r>
          </a:p>
          <a:p>
            <a:pPr lvl="0" algn="r" rtl="1">
              <a:lnSpc>
                <a:spcPct val="115000"/>
              </a:lnSpc>
              <a:spcAft>
                <a:spcPts val="1000"/>
              </a:spcAft>
            </a:pPr>
            <a:r>
              <a:rPr lang="en-US" dirty="0">
                <a:latin typeface="Times New Roman" panose="02020603050405020304" pitchFamily="18" charset="0"/>
              </a:rPr>
              <a:t>ARM_LEFT</a:t>
            </a:r>
          </a:p>
          <a:p>
            <a:pPr lvl="0" algn="r" rtl="1">
              <a:lnSpc>
                <a:spcPct val="115000"/>
              </a:lnSpc>
              <a:spcAft>
                <a:spcPts val="1000"/>
              </a:spcAft>
            </a:pPr>
            <a:r>
              <a:rPr lang="en-US" dirty="0">
                <a:latin typeface="Times New Roman" panose="02020603050405020304" pitchFamily="18" charset="0"/>
              </a:rPr>
              <a:t>ARM_FRONT_LEFT</a:t>
            </a:r>
          </a:p>
          <a:p>
            <a:pPr lvl="0" algn="r" rtl="1">
              <a:lnSpc>
                <a:spcPct val="115000"/>
              </a:lnSpc>
              <a:spcAft>
                <a:spcPts val="1000"/>
              </a:spcAft>
            </a:pPr>
            <a:r>
              <a:rPr lang="en-US" dirty="0">
                <a:latin typeface="Times New Roman" panose="02020603050405020304" pitchFamily="18" charset="0"/>
              </a:rPr>
              <a:t>ARM_FRONT</a:t>
            </a:r>
          </a:p>
          <a:p>
            <a:pPr lvl="0" algn="r" rtl="1">
              <a:lnSpc>
                <a:spcPct val="115000"/>
              </a:lnSpc>
              <a:spcAft>
                <a:spcPts val="1000"/>
              </a:spcAft>
            </a:pPr>
            <a:r>
              <a:rPr lang="en-US" dirty="0">
                <a:latin typeface="Times New Roman" panose="02020603050405020304" pitchFamily="18" charset="0"/>
              </a:rPr>
              <a:t>ARM_FRONT_RIGHT</a:t>
            </a:r>
          </a:p>
          <a:p>
            <a:pPr lvl="0" algn="r" rtl="1">
              <a:lnSpc>
                <a:spcPct val="115000"/>
              </a:lnSpc>
              <a:spcAft>
                <a:spcPts val="1000"/>
              </a:spcAft>
            </a:pPr>
            <a:r>
              <a:rPr lang="en-US" dirty="0">
                <a:latin typeface="Times New Roman" panose="02020603050405020304" pitchFamily="18" charset="0"/>
              </a:rPr>
              <a:t>ARM_RIGHT</a:t>
            </a:r>
          </a:p>
          <a:p>
            <a:pPr algn="r" rtl="1">
              <a:lnSpc>
                <a:spcPct val="115000"/>
              </a:lnSpc>
              <a:spcAft>
                <a:spcPts val="1000"/>
              </a:spcAft>
            </a:pPr>
            <a:r>
              <a:rPr lang="en-US" dirty="0">
                <a:latin typeface="Times New Roman" panose="02020603050405020304" pitchFamily="18" charset="0"/>
              </a:rPr>
              <a:t>ARM_BACK_RIGHT</a:t>
            </a:r>
          </a:p>
          <a:p>
            <a:pPr marR="0" algn="r" rtl="1">
              <a:lnSpc>
                <a:spcPct val="115000"/>
              </a:lnSpc>
              <a:spcBef>
                <a:spcPts val="0"/>
              </a:spcBef>
              <a:spcAft>
                <a:spcPts val="1000"/>
              </a:spcAft>
            </a:pPr>
            <a:r>
              <a:rPr lang="en-US" dirty="0">
                <a:latin typeface="Times New Roman" panose="02020603050405020304" pitchFamily="18" charset="0"/>
              </a:rPr>
              <a:t>ARM_MAX_SIDE</a:t>
            </a:r>
          </a:p>
        </p:txBody>
      </p:sp>
    </p:spTree>
    <p:extLst>
      <p:ext uri="{BB962C8B-B14F-4D97-AF65-F5344CB8AC3E}">
        <p14:creationId xmlns:p14="http://schemas.microsoft.com/office/powerpoint/2010/main" val="304441379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8A96D4-F9A6-42A8-87FE-F93DFAF0F54E}"/>
              </a:ext>
            </a:extLst>
          </p:cNvPr>
          <p:cNvSpPr txBox="1">
            <a:spLocks/>
          </p:cNvSpPr>
          <p:nvPr/>
        </p:nvSpPr>
        <p:spPr>
          <a:xfrm>
            <a:off x="-1764704" y="1178319"/>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بازوی ربات</a:t>
            </a:r>
          </a:p>
        </p:txBody>
      </p:sp>
      <p:sp>
        <p:nvSpPr>
          <p:cNvPr id="5" name="TextBox 4">
            <a:extLst>
              <a:ext uri="{FF2B5EF4-FFF2-40B4-BE49-F238E27FC236}">
                <a16:creationId xmlns:a16="http://schemas.microsoft.com/office/drawing/2014/main" id="{10C5C6EF-AB66-4996-BE63-1560C6EBF1A8}"/>
              </a:ext>
            </a:extLst>
          </p:cNvPr>
          <p:cNvSpPr txBox="1"/>
          <p:nvPr/>
        </p:nvSpPr>
        <p:spPr>
          <a:xfrm>
            <a:off x="3779912" y="760928"/>
            <a:ext cx="4824536" cy="1015663"/>
          </a:xfrm>
          <a:prstGeom prst="rect">
            <a:avLst/>
          </a:prstGeom>
          <a:noFill/>
        </p:spPr>
        <p:txBody>
          <a:bodyPr wrap="square" rtlCol="0">
            <a:spAutoFit/>
          </a:bodyPr>
          <a:lstStyle/>
          <a:p>
            <a:pPr algn="r" rtl="1"/>
            <a:r>
              <a:rPr lang="fa-IR" sz="2000" b="0" i="0" u="none" strike="noStrike" baseline="0" dirty="0">
                <a:latin typeface="BMitra"/>
                <a:cs typeface="B Nazanin" panose="00000400000000000000" pitchFamily="2" charset="-78"/>
              </a:rPr>
              <a:t>علاوه بر موارد فوق تابعی به نام </a:t>
            </a:r>
            <a:r>
              <a:rPr lang="en-US" sz="2000" dirty="0" err="1">
                <a:latin typeface="BMitra"/>
                <a:cs typeface="B Nazanin" panose="00000400000000000000" pitchFamily="2" charset="-78"/>
              </a:rPr>
              <a:t>arm_ik</a:t>
            </a:r>
            <a:r>
              <a:rPr lang="fa-IR" sz="2000" dirty="0">
                <a:latin typeface="BMitra"/>
                <a:cs typeface="B Nazanin" panose="00000400000000000000" pitchFamily="2" charset="-78"/>
              </a:rPr>
              <a:t> نیز نوشته شده </a:t>
            </a:r>
            <a:r>
              <a:rPr lang="fa-IR" sz="2000" b="0" i="0" u="none" strike="noStrike" baseline="0" dirty="0">
                <a:latin typeface="BMitra"/>
                <a:cs typeface="B Nazanin" panose="00000400000000000000" pitchFamily="2" charset="-78"/>
              </a:rPr>
              <a:t>است که براي حالت هاي تعریف نشده نیز قادر به حل سینماتیک معکوس ربات خواهد بود.</a:t>
            </a:r>
            <a:endParaRPr lang="en-US" sz="2000" dirty="0">
              <a:cs typeface="B Nazanin" panose="00000400000000000000" pitchFamily="2" charset="-78"/>
            </a:endParaRPr>
          </a:p>
        </p:txBody>
      </p:sp>
      <p:sp>
        <p:nvSpPr>
          <p:cNvPr id="6" name="TextBox 5">
            <a:extLst>
              <a:ext uri="{FF2B5EF4-FFF2-40B4-BE49-F238E27FC236}">
                <a16:creationId xmlns:a16="http://schemas.microsoft.com/office/drawing/2014/main" id="{E2946F32-5935-4BC7-8E73-95D9E8AFA448}"/>
              </a:ext>
            </a:extLst>
          </p:cNvPr>
          <p:cNvSpPr txBox="1"/>
          <p:nvPr/>
        </p:nvSpPr>
        <p:spPr>
          <a:xfrm>
            <a:off x="3441008" y="2028252"/>
            <a:ext cx="4968552" cy="369332"/>
          </a:xfrm>
          <a:prstGeom prst="rect">
            <a:avLst/>
          </a:prstGeom>
          <a:noFill/>
        </p:spPr>
        <p:txBody>
          <a:bodyPr wrap="square" rtlCol="0">
            <a:spAutoFit/>
          </a:bodyPr>
          <a:lstStyle/>
          <a:p>
            <a:r>
              <a:rPr lang="pl-PL" b="0" i="0" u="none" strike="noStrike" baseline="0" dirty="0">
                <a:latin typeface="Times New Roman" panose="02020603050405020304" pitchFamily="18" charset="0"/>
                <a:cs typeface="Times New Roman" panose="02020603050405020304" pitchFamily="18" charset="0"/>
              </a:rPr>
              <a:t>x1 = sqrt(x * x + z * z)</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13CEAF-DD56-463A-BD6D-10155E59BEE4}"/>
              </a:ext>
            </a:extLst>
          </p:cNvPr>
          <p:cNvSpPr txBox="1"/>
          <p:nvPr/>
        </p:nvSpPr>
        <p:spPr>
          <a:xfrm>
            <a:off x="3419872" y="2647663"/>
            <a:ext cx="5454202" cy="369332"/>
          </a:xfrm>
          <a:prstGeom prst="rect">
            <a:avLst/>
          </a:prstGeom>
          <a:noFill/>
        </p:spPr>
        <p:txBody>
          <a:bodyPr wrap="square">
            <a:spAutoFit/>
          </a:bodyPr>
          <a:lstStyle/>
          <a:p>
            <a:r>
              <a:rPr lang="en-US" sz="1800" b="0" i="0" u="none" strike="noStrike" baseline="0" dirty="0">
                <a:latin typeface="Times New Roman" panose="02020603050405020304" pitchFamily="18" charset="0"/>
                <a:cs typeface="Times New Roman" panose="02020603050405020304" pitchFamily="18" charset="0"/>
              </a:rPr>
              <a:t>alpha = -</a:t>
            </a:r>
            <a:r>
              <a:rPr lang="en-US" sz="1800" b="0" i="0" u="none" strike="noStrike" baseline="0" dirty="0" err="1">
                <a:latin typeface="Times New Roman" panose="02020603050405020304" pitchFamily="18" charset="0"/>
                <a:cs typeface="Times New Roman" panose="02020603050405020304" pitchFamily="18" charset="0"/>
              </a:rPr>
              <a:t>asin</a:t>
            </a:r>
            <a:r>
              <a:rPr lang="en-US" sz="1800" b="0" i="0" u="none" strike="noStrike" baseline="0" dirty="0">
                <a:latin typeface="Times New Roman" panose="02020603050405020304" pitchFamily="18" charset="0"/>
                <a:cs typeface="Times New Roman" panose="02020603050405020304" pitchFamily="18" charset="0"/>
              </a:rPr>
              <a:t>(z / x1)</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598AE0B-2FDF-4040-985E-A28D577F4A6D}"/>
              </a:ext>
            </a:extLst>
          </p:cNvPr>
          <p:cNvSpPr txBox="1"/>
          <p:nvPr/>
        </p:nvSpPr>
        <p:spPr>
          <a:xfrm>
            <a:off x="3419872" y="3236297"/>
            <a:ext cx="6794248" cy="369332"/>
          </a:xfrm>
          <a:prstGeom prst="rect">
            <a:avLst/>
          </a:prstGeom>
          <a:noFill/>
        </p:spPr>
        <p:txBody>
          <a:bodyPr wrap="square">
            <a:spAutoFit/>
          </a:bodyPr>
          <a:lstStyle/>
          <a:p>
            <a:r>
              <a:rPr lang="en-US" sz="1800" b="0" i="0" u="none" strike="noStrike" baseline="0" dirty="0">
                <a:latin typeface="Times New Roman" panose="02020603050405020304" pitchFamily="18" charset="0"/>
                <a:cs typeface="Times New Roman" panose="02020603050405020304" pitchFamily="18" charset="0"/>
              </a:rPr>
              <a:t>beta = -(M_PI_2-acos((a*</a:t>
            </a:r>
            <a:r>
              <a:rPr lang="en-US" sz="1800" b="0" i="0" u="none" strike="noStrike" baseline="0" dirty="0" err="1">
                <a:latin typeface="Times New Roman" panose="02020603050405020304" pitchFamily="18" charset="0"/>
                <a:cs typeface="Times New Roman" panose="02020603050405020304" pitchFamily="18" charset="0"/>
              </a:rPr>
              <a:t>a+c</a:t>
            </a:r>
            <a:r>
              <a:rPr lang="en-US" sz="1800" b="0" i="0" u="none" strike="noStrike" baseline="0" dirty="0">
                <a:latin typeface="Times New Roman" panose="02020603050405020304" pitchFamily="18" charset="0"/>
                <a:cs typeface="Times New Roman" panose="02020603050405020304" pitchFamily="18" charset="0"/>
              </a:rPr>
              <a:t>*c-b*b)/(2.0*a*c))-</a:t>
            </a:r>
            <a:r>
              <a:rPr lang="en-US" sz="1800" b="0" i="0" u="none" strike="noStrike" baseline="0" dirty="0" err="1">
                <a:latin typeface="Times New Roman" panose="02020603050405020304" pitchFamily="18" charset="0"/>
                <a:cs typeface="Times New Roman" panose="02020603050405020304" pitchFamily="18" charset="0"/>
              </a:rPr>
              <a:t>atan</a:t>
            </a:r>
            <a:r>
              <a:rPr lang="en-US" sz="1800" b="0" i="0" u="none" strike="noStrike" baseline="0" dirty="0">
                <a:latin typeface="Times New Roman" panose="02020603050405020304" pitchFamily="18" charset="0"/>
                <a:cs typeface="Times New Roman" panose="02020603050405020304" pitchFamily="18" charset="0"/>
              </a:rPr>
              <a:t>(y1/x1))</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989C770-0977-44FA-98D9-BD3667167AEA}"/>
              </a:ext>
            </a:extLst>
          </p:cNvPr>
          <p:cNvSpPr txBox="1"/>
          <p:nvPr/>
        </p:nvSpPr>
        <p:spPr>
          <a:xfrm>
            <a:off x="3419872" y="3785839"/>
            <a:ext cx="5988676" cy="369332"/>
          </a:xfrm>
          <a:prstGeom prst="rect">
            <a:avLst/>
          </a:prstGeom>
          <a:noFill/>
        </p:spPr>
        <p:txBody>
          <a:bodyPr wrap="square">
            <a:spAutoFit/>
          </a:bodyPr>
          <a:lstStyle/>
          <a:p>
            <a:r>
              <a:rPr lang="pt-BR" sz="1800" b="0" i="0" u="none" strike="noStrike" baseline="0" dirty="0">
                <a:latin typeface="LMMono10-Regular-Identity-H"/>
              </a:rPr>
              <a:t>gamma = -(M_PI - acos((a*a + b*b - c*c) / (2.0*a*b)))</a:t>
            </a:r>
            <a:endParaRPr lang="en-US" dirty="0"/>
          </a:p>
        </p:txBody>
      </p:sp>
      <p:sp>
        <p:nvSpPr>
          <p:cNvPr id="14" name="TextBox 13">
            <a:extLst>
              <a:ext uri="{FF2B5EF4-FFF2-40B4-BE49-F238E27FC236}">
                <a16:creationId xmlns:a16="http://schemas.microsoft.com/office/drawing/2014/main" id="{E4A6EA3C-A2AA-417F-A8B4-F554653208B4}"/>
              </a:ext>
            </a:extLst>
          </p:cNvPr>
          <p:cNvSpPr txBox="1"/>
          <p:nvPr/>
        </p:nvSpPr>
        <p:spPr>
          <a:xfrm>
            <a:off x="3441008" y="4335381"/>
            <a:ext cx="5988676" cy="369332"/>
          </a:xfrm>
          <a:prstGeom prst="rect">
            <a:avLst/>
          </a:prstGeom>
          <a:noFill/>
        </p:spPr>
        <p:txBody>
          <a:bodyPr wrap="square">
            <a:spAutoFit/>
          </a:bodyPr>
          <a:lstStyle/>
          <a:p>
            <a:r>
              <a:rPr lang="sv-SE" sz="1800" b="0" i="0" u="none" strike="noStrike" baseline="0" dirty="0">
                <a:latin typeface="LMMono10-Regular-Identity-H"/>
              </a:rPr>
              <a:t>delta = -(M_PI + (beta + gamma))</a:t>
            </a:r>
            <a:endParaRPr lang="en-US" dirty="0"/>
          </a:p>
        </p:txBody>
      </p:sp>
      <p:sp>
        <p:nvSpPr>
          <p:cNvPr id="16" name="TextBox 15">
            <a:extLst>
              <a:ext uri="{FF2B5EF4-FFF2-40B4-BE49-F238E27FC236}">
                <a16:creationId xmlns:a16="http://schemas.microsoft.com/office/drawing/2014/main" id="{F3E3A4C7-8205-45A1-BC61-13A3BED1B7B0}"/>
              </a:ext>
            </a:extLst>
          </p:cNvPr>
          <p:cNvSpPr txBox="1"/>
          <p:nvPr/>
        </p:nvSpPr>
        <p:spPr>
          <a:xfrm>
            <a:off x="3430478" y="4910261"/>
            <a:ext cx="5988676" cy="369332"/>
          </a:xfrm>
          <a:prstGeom prst="rect">
            <a:avLst/>
          </a:prstGeom>
          <a:noFill/>
        </p:spPr>
        <p:txBody>
          <a:bodyPr wrap="square">
            <a:spAutoFit/>
          </a:bodyPr>
          <a:lstStyle/>
          <a:p>
            <a:r>
              <a:rPr lang="fi-FI" sz="1800" b="0" i="0" u="none" strike="noStrike" baseline="0" dirty="0">
                <a:latin typeface="LMMono10-Regular-Identity-H"/>
              </a:rPr>
              <a:t>epsilon = M_PI_2 + alpha</a:t>
            </a:r>
            <a:endParaRPr lang="en-US" dirty="0"/>
          </a:p>
        </p:txBody>
      </p:sp>
      <p:pic>
        <p:nvPicPr>
          <p:cNvPr id="17" name="Picture 16">
            <a:extLst>
              <a:ext uri="{FF2B5EF4-FFF2-40B4-BE49-F238E27FC236}">
                <a16:creationId xmlns:a16="http://schemas.microsoft.com/office/drawing/2014/main" id="{67E55F98-FBC1-4DD0-8E2E-D8E03C5BD937}"/>
              </a:ext>
            </a:extLst>
          </p:cNvPr>
          <p:cNvPicPr>
            <a:picLocks noChangeAspect="1"/>
          </p:cNvPicPr>
          <p:nvPr/>
        </p:nvPicPr>
        <p:blipFill>
          <a:blip r:embed="rId2"/>
          <a:stretch>
            <a:fillRect/>
          </a:stretch>
        </p:blipFill>
        <p:spPr>
          <a:xfrm>
            <a:off x="3925028" y="5485141"/>
            <a:ext cx="4961999" cy="1055043"/>
          </a:xfrm>
          <a:prstGeom prst="rect">
            <a:avLst/>
          </a:prstGeom>
        </p:spPr>
      </p:pic>
    </p:spTree>
    <p:extLst>
      <p:ext uri="{BB962C8B-B14F-4D97-AF65-F5344CB8AC3E}">
        <p14:creationId xmlns:p14="http://schemas.microsoft.com/office/powerpoint/2010/main" val="2537080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9C0A-AC14-4220-B092-C23493C19F85}"/>
              </a:ext>
            </a:extLst>
          </p:cNvPr>
          <p:cNvSpPr txBox="1">
            <a:spLocks/>
          </p:cNvSpPr>
          <p:nvPr/>
        </p:nvSpPr>
        <p:spPr>
          <a:xfrm>
            <a:off x="179512" y="3140968"/>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b="1" dirty="0">
                <a:ln>
                  <a:solidFill>
                    <a:srgbClr val="FFC000"/>
                  </a:solidFill>
                </a:ln>
                <a:latin typeface="Arial" panose="020B0604020202020204" pitchFamily="34" charset="0"/>
                <a:cs typeface="B Titr" panose="00000700000000000000" pitchFamily="2" charset="-78"/>
              </a:rPr>
              <a:t>استراتژی ربات</a:t>
            </a:r>
            <a:endParaRPr lang="fa-IR" sz="4800" b="1" dirty="0">
              <a:ln>
                <a:solidFill>
                  <a:srgbClr val="FFC000"/>
                </a:solidFill>
              </a:ln>
              <a:effectLst>
                <a:outerShdw blurRad="38100" dist="38100" dir="2700000" algn="tl">
                  <a:srgbClr val="000000">
                    <a:alpha val="43137"/>
                  </a:srgbClr>
                </a:outerShdw>
              </a:effectLst>
              <a:latin typeface="Arial" panose="020B0604020202020204" pitchFamily="34" charset="0"/>
              <a:ea typeface="+mj-ea"/>
              <a:cs typeface="B Titr" panose="00000700000000000000" pitchFamily="2" charset="-78"/>
            </a:endParaRPr>
          </a:p>
        </p:txBody>
      </p:sp>
    </p:spTree>
    <p:extLst>
      <p:ext uri="{BB962C8B-B14F-4D97-AF65-F5344CB8AC3E}">
        <p14:creationId xmlns:p14="http://schemas.microsoft.com/office/powerpoint/2010/main" val="302676502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8F4F1-EB1C-43A0-8176-38775DA347F3}"/>
              </a:ext>
            </a:extLst>
          </p:cNvPr>
          <p:cNvSpPr>
            <a:spLocks noGrp="1"/>
          </p:cNvSpPr>
          <p:nvPr>
            <p:ph idx="4294967295"/>
          </p:nvPr>
        </p:nvSpPr>
        <p:spPr>
          <a:xfrm>
            <a:off x="1307480" y="1484784"/>
            <a:ext cx="5558333" cy="2592288"/>
          </a:xfrm>
        </p:spPr>
        <p:txBody>
          <a:bodyPr>
            <a:normAutofit/>
          </a:bodyPr>
          <a:lstStyle/>
          <a:p>
            <a:pPr algn="r">
              <a:buFont typeface="Wingdings" panose="05000000000000000000" pitchFamily="2" charset="2"/>
              <a:buChar char="ü"/>
            </a:pPr>
            <a:r>
              <a:rPr lang="fa-IR" sz="2400" dirty="0">
                <a:cs typeface="B Nazanin" panose="00000400000000000000" pitchFamily="2" charset="-78"/>
              </a:rPr>
              <a:t>1- </a:t>
            </a:r>
            <a:r>
              <a:rPr lang="fa-IR" sz="2400" dirty="0">
                <a:cs typeface="B Koodak Outline" panose="00000400000000000000" pitchFamily="2" charset="-78"/>
              </a:rPr>
              <a:t> </a:t>
            </a:r>
            <a:r>
              <a:rPr lang="fa-IR" sz="2400" dirty="0">
                <a:cs typeface="B Nazanin" panose="00000400000000000000" pitchFamily="2" charset="-78"/>
              </a:rPr>
              <a:t>مسئله ی برج هانوی </a:t>
            </a:r>
          </a:p>
          <a:p>
            <a:pPr marL="64008" indent="0" algn="r" rtl="1">
              <a:buNone/>
            </a:pPr>
            <a:endParaRPr lang="fa-IR" sz="2400" dirty="0">
              <a:cs typeface="B Nazanin" panose="00000400000000000000" pitchFamily="2" charset="-78"/>
            </a:endParaRPr>
          </a:p>
          <a:p>
            <a:pPr marL="64008" indent="0" algn="r" rtl="1">
              <a:buNone/>
            </a:pPr>
            <a:r>
              <a:rPr lang="fa-IR" sz="2400" dirty="0">
                <a:cs typeface="B Nazanin" panose="00000400000000000000" pitchFamily="2" charset="-78"/>
              </a:rPr>
              <a:t>2- مسئله ی مرتب کردن جعبه ها بر اساس رنگ</a:t>
            </a:r>
          </a:p>
          <a:p>
            <a:pPr marL="64008" indent="0" algn="r" rtl="1">
              <a:buNone/>
            </a:pPr>
            <a:endParaRPr lang="fa-IR" sz="2400" dirty="0">
              <a:cs typeface="B Nazanin" panose="00000400000000000000" pitchFamily="2" charset="-78"/>
            </a:endParaRPr>
          </a:p>
          <a:p>
            <a:pPr marL="64008" indent="0" algn="r" rtl="1">
              <a:buNone/>
            </a:pPr>
            <a:endParaRPr lang="en-US" sz="2400" dirty="0">
              <a:cs typeface="B Koodak Outline" panose="00000400000000000000" pitchFamily="2" charset="-78"/>
            </a:endParaRPr>
          </a:p>
        </p:txBody>
      </p:sp>
      <p:sp>
        <p:nvSpPr>
          <p:cNvPr id="5" name="Title 1">
            <a:extLst>
              <a:ext uri="{FF2B5EF4-FFF2-40B4-BE49-F238E27FC236}">
                <a16:creationId xmlns:a16="http://schemas.microsoft.com/office/drawing/2014/main" id="{9BF2AE26-88F1-4FD2-B5CD-A49FBAF2C838}"/>
              </a:ext>
            </a:extLst>
          </p:cNvPr>
          <p:cNvSpPr txBox="1">
            <a:spLocks/>
          </p:cNvSpPr>
          <p:nvPr/>
        </p:nvSpPr>
        <p:spPr>
          <a:xfrm>
            <a:off x="1331640" y="5733256"/>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استراتژی ربات</a:t>
            </a:r>
          </a:p>
        </p:txBody>
      </p:sp>
    </p:spTree>
    <p:extLst>
      <p:ext uri="{BB962C8B-B14F-4D97-AF65-F5344CB8AC3E}">
        <p14:creationId xmlns:p14="http://schemas.microsoft.com/office/powerpoint/2010/main" val="19697273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4DA7C8-CE64-4805-BF22-E9EE782CA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888" y="1760921"/>
            <a:ext cx="5451024" cy="3415415"/>
          </a:xfrm>
        </p:spPr>
      </p:pic>
      <p:sp>
        <p:nvSpPr>
          <p:cNvPr id="3" name="TextBox 2">
            <a:extLst>
              <a:ext uri="{FF2B5EF4-FFF2-40B4-BE49-F238E27FC236}">
                <a16:creationId xmlns:a16="http://schemas.microsoft.com/office/drawing/2014/main" id="{F2D11204-960D-44E9-B011-228D40D671D6}"/>
              </a:ext>
            </a:extLst>
          </p:cNvPr>
          <p:cNvSpPr txBox="1"/>
          <p:nvPr/>
        </p:nvSpPr>
        <p:spPr>
          <a:xfrm>
            <a:off x="1979712" y="1007415"/>
            <a:ext cx="9036496" cy="400110"/>
          </a:xfrm>
          <a:prstGeom prst="rect">
            <a:avLst/>
          </a:prstGeom>
          <a:noFill/>
        </p:spPr>
        <p:txBody>
          <a:bodyPr wrap="square" rtlCol="0">
            <a:spAutoFit/>
          </a:bodyPr>
          <a:lstStyle/>
          <a:p>
            <a:pPr algn="ctr" rtl="1"/>
            <a:r>
              <a:rPr lang="fa-IR" sz="2000" dirty="0">
                <a:cs typeface="B Nazanin" panose="00000400000000000000" pitchFamily="2" charset="-78"/>
              </a:rPr>
              <a:t>هدف انتقال برج به استند مقصد با رعایت ترتیب جعبه ها است.</a:t>
            </a:r>
            <a:endParaRPr lang="en-US" sz="2000" dirty="0">
              <a:cs typeface="B Nazanin" panose="00000400000000000000" pitchFamily="2" charset="-78"/>
            </a:endParaRPr>
          </a:p>
        </p:txBody>
      </p:sp>
      <p:sp>
        <p:nvSpPr>
          <p:cNvPr id="8" name="Title 1">
            <a:extLst>
              <a:ext uri="{FF2B5EF4-FFF2-40B4-BE49-F238E27FC236}">
                <a16:creationId xmlns:a16="http://schemas.microsoft.com/office/drawing/2014/main" id="{43CA9E21-E0A6-4758-A2F4-2EADBF381025}"/>
              </a:ext>
            </a:extLst>
          </p:cNvPr>
          <p:cNvSpPr txBox="1">
            <a:spLocks/>
          </p:cNvSpPr>
          <p:nvPr/>
        </p:nvSpPr>
        <p:spPr>
          <a:xfrm>
            <a:off x="-2052736" y="1267019"/>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استراتژی ربات</a:t>
            </a:r>
          </a:p>
        </p:txBody>
      </p:sp>
      <p:sp>
        <p:nvSpPr>
          <p:cNvPr id="9" name="Title 1">
            <a:extLst>
              <a:ext uri="{FF2B5EF4-FFF2-40B4-BE49-F238E27FC236}">
                <a16:creationId xmlns:a16="http://schemas.microsoft.com/office/drawing/2014/main" id="{98B1998E-26B3-466A-AE0F-64E7F83E95F1}"/>
              </a:ext>
            </a:extLst>
          </p:cNvPr>
          <p:cNvSpPr>
            <a:spLocks noGrp="1"/>
          </p:cNvSpPr>
          <p:nvPr>
            <p:ph type="title"/>
          </p:nvPr>
        </p:nvSpPr>
        <p:spPr>
          <a:xfrm>
            <a:off x="5436096" y="-5556"/>
            <a:ext cx="4464496" cy="919493"/>
          </a:xfrm>
        </p:spPr>
        <p:txBody>
          <a:bodyPr/>
          <a:lstStyle/>
          <a:p>
            <a:pPr algn="ctr"/>
            <a:r>
              <a:rPr lang="fa-IR" sz="2400" dirty="0">
                <a:solidFill>
                  <a:srgbClr val="FFC000"/>
                </a:solidFill>
                <a:latin typeface="Calibri"/>
                <a:ea typeface="+mn-ea"/>
                <a:cs typeface="B Titr" panose="00000700000000000000" pitchFamily="2" charset="-78"/>
              </a:rPr>
              <a:t>مسئله ی برج هانوی:</a:t>
            </a:r>
            <a:endParaRPr lang="en-US" sz="2400" dirty="0">
              <a:solidFill>
                <a:srgbClr val="FFC000"/>
              </a:solidFill>
              <a:latin typeface="Calibri"/>
              <a:ea typeface="+mn-ea"/>
              <a:cs typeface="B Titr" panose="00000700000000000000" pitchFamily="2" charset="-78"/>
            </a:endParaRPr>
          </a:p>
        </p:txBody>
      </p:sp>
      <p:pic>
        <p:nvPicPr>
          <p:cNvPr id="10" name="Content Placeholder 4">
            <a:extLst>
              <a:ext uri="{FF2B5EF4-FFF2-40B4-BE49-F238E27FC236}">
                <a16:creationId xmlns:a16="http://schemas.microsoft.com/office/drawing/2014/main" id="{20F8E295-9FD9-4E08-9B2E-C2C869A26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39" y="2636912"/>
            <a:ext cx="5838685" cy="3213673"/>
          </a:xfrm>
          <a:prstGeom prst="rect">
            <a:avLst/>
          </a:prstGeom>
        </p:spPr>
      </p:pic>
    </p:spTree>
    <p:extLst>
      <p:ext uri="{BB962C8B-B14F-4D97-AF65-F5344CB8AC3E}">
        <p14:creationId xmlns:p14="http://schemas.microsoft.com/office/powerpoint/2010/main" val="187434630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268661-2FCB-444E-BDB9-DD901614E9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1848497"/>
            <a:ext cx="6050997" cy="2880320"/>
          </a:xfrm>
        </p:spPr>
      </p:pic>
      <p:sp>
        <p:nvSpPr>
          <p:cNvPr id="6" name="TextBox 5">
            <a:extLst>
              <a:ext uri="{FF2B5EF4-FFF2-40B4-BE49-F238E27FC236}">
                <a16:creationId xmlns:a16="http://schemas.microsoft.com/office/drawing/2014/main" id="{904109F4-7509-40F4-93F3-C87D1AC552CB}"/>
              </a:ext>
            </a:extLst>
          </p:cNvPr>
          <p:cNvSpPr txBox="1"/>
          <p:nvPr/>
        </p:nvSpPr>
        <p:spPr>
          <a:xfrm>
            <a:off x="-2772816" y="980728"/>
            <a:ext cx="8712968" cy="461665"/>
          </a:xfrm>
          <a:prstGeom prst="rect">
            <a:avLst/>
          </a:prstGeom>
          <a:noFill/>
        </p:spPr>
        <p:txBody>
          <a:bodyPr wrap="square" rtlCol="0">
            <a:spAutoFit/>
          </a:bodyPr>
          <a:lstStyle/>
          <a:p>
            <a:pPr algn="r" rtl="1"/>
            <a:r>
              <a:rPr lang="fa-IR" sz="2400" dirty="0">
                <a:solidFill>
                  <a:srgbClr val="FFC000"/>
                </a:solidFill>
                <a:effectLst>
                  <a:outerShdw blurRad="38100" dist="38100" dir="2700000" algn="tl">
                    <a:srgbClr val="000000">
                      <a:alpha val="43137"/>
                    </a:srgbClr>
                  </a:outerShdw>
                </a:effectLst>
                <a:latin typeface="Calibri"/>
                <a:cs typeface="B Titr" panose="00000700000000000000" pitchFamily="2" charset="-78"/>
              </a:rPr>
              <a:t>استفاده از صفحه ی پشت برای جا به جایی جعبه ها:</a:t>
            </a:r>
            <a:endParaRPr lang="en-US" sz="2400" dirty="0">
              <a:solidFill>
                <a:srgbClr val="FFC000"/>
              </a:solidFill>
              <a:effectLst>
                <a:outerShdw blurRad="38100" dist="38100" dir="2700000" algn="tl">
                  <a:srgbClr val="000000">
                    <a:alpha val="43137"/>
                  </a:srgbClr>
                </a:outerShdw>
              </a:effectLst>
              <a:latin typeface="Calibri"/>
              <a:cs typeface="B Titr" panose="00000700000000000000" pitchFamily="2" charset="-78"/>
            </a:endParaRPr>
          </a:p>
        </p:txBody>
      </p:sp>
      <p:sp>
        <p:nvSpPr>
          <p:cNvPr id="8" name="Title 1">
            <a:extLst>
              <a:ext uri="{FF2B5EF4-FFF2-40B4-BE49-F238E27FC236}">
                <a16:creationId xmlns:a16="http://schemas.microsoft.com/office/drawing/2014/main" id="{C978FEA1-6476-4BBF-8A40-D6AF88FE8F8A}"/>
              </a:ext>
            </a:extLst>
          </p:cNvPr>
          <p:cNvSpPr txBox="1">
            <a:spLocks/>
          </p:cNvSpPr>
          <p:nvPr/>
        </p:nvSpPr>
        <p:spPr>
          <a:xfrm>
            <a:off x="3923928" y="2369164"/>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استراتژی ربات</a:t>
            </a:r>
          </a:p>
        </p:txBody>
      </p:sp>
    </p:spTree>
    <p:extLst>
      <p:ext uri="{BB962C8B-B14F-4D97-AF65-F5344CB8AC3E}">
        <p14:creationId xmlns:p14="http://schemas.microsoft.com/office/powerpoint/2010/main" val="721962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7DA7F-1E6C-40FB-9EE7-CE3B8DBBA452}"/>
              </a:ext>
            </a:extLst>
          </p:cNvPr>
          <p:cNvSpPr>
            <a:spLocks noGrp="1"/>
          </p:cNvSpPr>
          <p:nvPr>
            <p:ph idx="1"/>
          </p:nvPr>
        </p:nvSpPr>
        <p:spPr>
          <a:xfrm>
            <a:off x="3707904" y="548680"/>
            <a:ext cx="5112568" cy="5976664"/>
          </a:xfrm>
        </p:spPr>
        <p:txBody>
          <a:bodyPr>
            <a:normAutofit/>
          </a:bodyPr>
          <a:lstStyle/>
          <a:p>
            <a:pPr marL="0" marR="0" lvl="0" indent="0" algn="r" rtl="1">
              <a:lnSpc>
                <a:spcPct val="115000"/>
              </a:lnSpc>
              <a:spcBef>
                <a:spcPts val="0"/>
              </a:spcBef>
              <a:spcAft>
                <a:spcPts val="1000"/>
              </a:spcAft>
              <a:buNone/>
            </a:pPr>
            <a:r>
              <a:rPr lang="fa-IR" sz="2400" dirty="0">
                <a:solidFill>
                  <a:srgbClr val="FFC000"/>
                </a:solidFill>
                <a:latin typeface="Calibri"/>
                <a:cs typeface="B Titr" panose="00000700000000000000" pitchFamily="2" charset="-78"/>
              </a:rPr>
              <a:t> الگوریتم حل مسئله:</a:t>
            </a:r>
          </a:p>
          <a:p>
            <a:pPr marL="342900" marR="0" lvl="0" indent="-342900" algn="r" rtl="1">
              <a:lnSpc>
                <a:spcPct val="115000"/>
              </a:lnSpc>
              <a:spcBef>
                <a:spcPts val="0"/>
              </a:spcBef>
              <a:spcAft>
                <a:spcPts val="1000"/>
              </a:spcAft>
              <a:buFont typeface="+mj-lt"/>
              <a:buAutoNum type="arabicPeriod"/>
            </a:pPr>
            <a:r>
              <a:rPr lang="fa-IR" sz="1800" dirty="0">
                <a:effectLst/>
                <a:latin typeface="Calibri" panose="020F0502020204030204" pitchFamily="34" charset="0"/>
                <a:ea typeface="Calibri" panose="020F0502020204030204" pitchFamily="34" charset="0"/>
                <a:cs typeface="B Nazanin" panose="00000400000000000000" pitchFamily="2" charset="-78"/>
              </a:rPr>
              <a:t>جعبه ی قرمز از استند 1 به 3 منتقل می 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15000"/>
              </a:lnSpc>
              <a:spcBef>
                <a:spcPts val="0"/>
              </a:spcBef>
              <a:spcAft>
                <a:spcPts val="1000"/>
              </a:spcAft>
              <a:buFont typeface="+mj-lt"/>
              <a:buAutoNum type="arabicPeriod"/>
            </a:pPr>
            <a:r>
              <a:rPr lang="fa-IR" sz="1800" dirty="0">
                <a:effectLst/>
                <a:latin typeface="Calibri" panose="020F0502020204030204" pitchFamily="34" charset="0"/>
                <a:ea typeface="Calibri" panose="020F0502020204030204" pitchFamily="34" charset="0"/>
                <a:cs typeface="B Nazanin" panose="00000400000000000000" pitchFamily="2" charset="-78"/>
              </a:rPr>
              <a:t>دو جعبه ی زرد از استند 1 به 2 منتقل می شوند. (یکی از آنها در صفحه ی پشت و دیگری توسط</a:t>
            </a:r>
            <a:r>
              <a:rPr lang="en-US" sz="1800" dirty="0">
                <a:effectLst/>
                <a:latin typeface="Calibri" panose="020F0502020204030204" pitchFamily="34" charset="0"/>
                <a:ea typeface="Calibri" panose="020F0502020204030204" pitchFamily="34" charset="0"/>
                <a:cs typeface="B Nazanin" panose="00000400000000000000" pitchFamily="2" charset="-78"/>
              </a:rPr>
              <a:t>Gripper </a:t>
            </a:r>
            <a:r>
              <a:rPr lang="fa-IR" sz="1800" dirty="0">
                <a:effectLst/>
                <a:latin typeface="Calibri" panose="020F0502020204030204" pitchFamily="34" charset="0"/>
                <a:ea typeface="Calibri" panose="020F0502020204030204" pitchFamily="34" charset="0"/>
                <a:cs typeface="B Nazanin" panose="00000400000000000000" pitchFamily="2" charset="-78"/>
              </a:rPr>
              <a:t> حمل می 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15000"/>
              </a:lnSpc>
              <a:spcBef>
                <a:spcPts val="0"/>
              </a:spcBef>
              <a:spcAft>
                <a:spcPts val="1000"/>
              </a:spcAft>
              <a:buFont typeface="+mj-lt"/>
              <a:buAutoNum type="arabicPeriod"/>
            </a:pPr>
            <a:r>
              <a:rPr lang="fa-IR" sz="1800" dirty="0">
                <a:effectLst/>
                <a:latin typeface="Calibri" panose="020F0502020204030204" pitchFamily="34" charset="0"/>
                <a:ea typeface="Calibri" panose="020F0502020204030204" pitchFamily="34" charset="0"/>
                <a:cs typeface="B Nazanin" panose="00000400000000000000" pitchFamily="2" charset="-78"/>
              </a:rPr>
              <a:t>جعبه ی قرمز از استند 3 به 2 منتقل می 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15000"/>
              </a:lnSpc>
              <a:spcBef>
                <a:spcPts val="0"/>
              </a:spcBef>
              <a:spcAft>
                <a:spcPts val="1000"/>
              </a:spcAft>
              <a:buFont typeface="+mj-lt"/>
              <a:buAutoNum type="arabicPeriod"/>
            </a:pPr>
            <a:r>
              <a:rPr lang="fa-IR" sz="1800" dirty="0">
                <a:effectLst/>
                <a:latin typeface="Calibri" panose="020F0502020204030204" pitchFamily="34" charset="0"/>
                <a:ea typeface="Calibri" panose="020F0502020204030204" pitchFamily="34" charset="0"/>
                <a:cs typeface="B Nazanin" panose="00000400000000000000" pitchFamily="2" charset="-78"/>
              </a:rPr>
              <a:t>سه جعبه ی سبز به طور همزمان از استند 1 به 3 منتقل می شوند (دو تا از آنها توسط صفحه ی پشتی و دیگری توسط </a:t>
            </a:r>
            <a:r>
              <a:rPr lang="en-US" sz="1800" dirty="0">
                <a:effectLst/>
                <a:latin typeface="Calibri" panose="020F0502020204030204" pitchFamily="34" charset="0"/>
                <a:ea typeface="Calibri" panose="020F0502020204030204" pitchFamily="34" charset="0"/>
                <a:cs typeface="B Nazanin" panose="00000400000000000000" pitchFamily="2" charset="-78"/>
              </a:rPr>
              <a:t>Gripper</a:t>
            </a:r>
            <a:r>
              <a:rPr lang="fa-IR" sz="1800" dirty="0">
                <a:effectLst/>
                <a:latin typeface="Calibri" panose="020F0502020204030204" pitchFamily="34" charset="0"/>
                <a:ea typeface="Calibri" panose="020F0502020204030204" pitchFamily="34" charset="0"/>
                <a:cs typeface="B Nazanin" panose="00000400000000000000" pitchFamily="2" charset="-78"/>
              </a:rPr>
              <a:t> حمل می شوند)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15000"/>
              </a:lnSpc>
              <a:spcBef>
                <a:spcPts val="0"/>
              </a:spcBef>
              <a:spcAft>
                <a:spcPts val="1000"/>
              </a:spcAft>
              <a:buFont typeface="+mj-lt"/>
              <a:buAutoNum type="arabicPeriod"/>
            </a:pPr>
            <a:r>
              <a:rPr lang="fa-IR" sz="1800" dirty="0">
                <a:effectLst/>
                <a:latin typeface="Calibri" panose="020F0502020204030204" pitchFamily="34" charset="0"/>
                <a:ea typeface="Calibri" panose="020F0502020204030204" pitchFamily="34" charset="0"/>
                <a:cs typeface="B Nazanin" panose="00000400000000000000" pitchFamily="2" charset="-78"/>
              </a:rPr>
              <a:t>جعبه ی قرمز از استند 3 به 1 منتقل می 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15000"/>
              </a:lnSpc>
              <a:spcBef>
                <a:spcPts val="0"/>
              </a:spcBef>
              <a:spcAft>
                <a:spcPts val="1000"/>
              </a:spcAft>
              <a:buFont typeface="+mj-lt"/>
              <a:buAutoNum type="arabicPeriod"/>
            </a:pPr>
            <a:r>
              <a:rPr lang="fa-IR" sz="1800" dirty="0">
                <a:effectLst/>
                <a:latin typeface="Calibri" panose="020F0502020204030204" pitchFamily="34" charset="0"/>
                <a:ea typeface="Calibri" panose="020F0502020204030204" pitchFamily="34" charset="0"/>
                <a:cs typeface="B Nazanin" panose="00000400000000000000" pitchFamily="2" charset="-78"/>
              </a:rPr>
              <a:t>دو جعبه ی زرد از استند 2 به 3 منتقل شده و روی جعبه های سبز قرار می گیرند.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15000"/>
              </a:lnSpc>
              <a:spcBef>
                <a:spcPts val="0"/>
              </a:spcBef>
              <a:spcAft>
                <a:spcPts val="1000"/>
              </a:spcAft>
              <a:buFont typeface="+mj-lt"/>
              <a:buAutoNum type="arabicPeriod"/>
            </a:pPr>
            <a:r>
              <a:rPr lang="fa-IR" sz="1800" dirty="0">
                <a:effectLst/>
                <a:latin typeface="Calibri" panose="020F0502020204030204" pitchFamily="34" charset="0"/>
                <a:ea typeface="Calibri" panose="020F0502020204030204" pitchFamily="34" charset="0"/>
                <a:cs typeface="B Nazanin" panose="00000400000000000000" pitchFamily="2" charset="-78"/>
              </a:rPr>
              <a:t>جعبه ی قرمز از استند 1 به 3 منتقل شده و روی جعبه های زرد قرار می گیرد و به این ترتیب برج کامل می 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64008" indent="0" algn="r">
              <a:buNone/>
            </a:pPr>
            <a:endParaRPr lang="en-US" sz="1800" dirty="0">
              <a:cs typeface="B Nazanin" panose="00000400000000000000" pitchFamily="2" charset="-78"/>
            </a:endParaRPr>
          </a:p>
        </p:txBody>
      </p:sp>
      <p:sp>
        <p:nvSpPr>
          <p:cNvPr id="7" name="Title 1">
            <a:extLst>
              <a:ext uri="{FF2B5EF4-FFF2-40B4-BE49-F238E27FC236}">
                <a16:creationId xmlns:a16="http://schemas.microsoft.com/office/drawing/2014/main" id="{59558D4D-5CF5-4738-AF4C-D903118F0366}"/>
              </a:ext>
            </a:extLst>
          </p:cNvPr>
          <p:cNvSpPr txBox="1">
            <a:spLocks/>
          </p:cNvSpPr>
          <p:nvPr/>
        </p:nvSpPr>
        <p:spPr>
          <a:xfrm>
            <a:off x="-2124744" y="1196752"/>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استراتژی ربات</a:t>
            </a:r>
          </a:p>
        </p:txBody>
      </p:sp>
    </p:spTree>
    <p:extLst>
      <p:ext uri="{BB962C8B-B14F-4D97-AF65-F5344CB8AC3E}">
        <p14:creationId xmlns:p14="http://schemas.microsoft.com/office/powerpoint/2010/main" val="885886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D8ABE-4A79-4C92-871A-CA988291E007}"/>
              </a:ext>
            </a:extLst>
          </p:cNvPr>
          <p:cNvSpPr>
            <a:spLocks noGrp="1"/>
          </p:cNvSpPr>
          <p:nvPr>
            <p:ph idx="4294967295"/>
          </p:nvPr>
        </p:nvSpPr>
        <p:spPr>
          <a:xfrm>
            <a:off x="1835696" y="1484784"/>
            <a:ext cx="5329237" cy="2089150"/>
          </a:xfrm>
        </p:spPr>
        <p:txBody>
          <a:bodyPr>
            <a:normAutofit/>
          </a:bodyPr>
          <a:lstStyle/>
          <a:p>
            <a:pPr marL="64008" indent="0" algn="r">
              <a:buNone/>
            </a:pPr>
            <a:r>
              <a:rPr lang="fa-IR" sz="2400" dirty="0">
                <a:cs typeface="B Nazanin" panose="00000400000000000000" pitchFamily="2" charset="-78"/>
              </a:rPr>
              <a:t>1- </a:t>
            </a:r>
            <a:r>
              <a:rPr lang="fa-IR" sz="2400" dirty="0">
                <a:cs typeface="B Koodak Outline" panose="00000400000000000000" pitchFamily="2" charset="-78"/>
              </a:rPr>
              <a:t> </a:t>
            </a:r>
            <a:r>
              <a:rPr lang="fa-IR" sz="2400" dirty="0">
                <a:cs typeface="B Nazanin" panose="00000400000000000000" pitchFamily="2" charset="-78"/>
              </a:rPr>
              <a:t>مسئله ی برج هانوی</a:t>
            </a:r>
          </a:p>
          <a:p>
            <a:pPr marL="64008" indent="0" algn="r">
              <a:buNone/>
            </a:pPr>
            <a:endParaRPr lang="fa-IR" sz="2400" dirty="0">
              <a:cs typeface="B Nazanin" panose="00000400000000000000" pitchFamily="2" charset="-78"/>
            </a:endParaRPr>
          </a:p>
          <a:p>
            <a:pPr algn="r">
              <a:buFont typeface="Wingdings" panose="05000000000000000000" pitchFamily="2" charset="2"/>
              <a:buChar char="ü"/>
            </a:pPr>
            <a:r>
              <a:rPr lang="fa-IR" sz="2400" dirty="0">
                <a:cs typeface="B Nazanin" panose="00000400000000000000" pitchFamily="2" charset="-78"/>
              </a:rPr>
              <a:t>2- مسئله ی مرتب کردن جعبه ها بر اساس رنگ</a:t>
            </a:r>
          </a:p>
          <a:p>
            <a:pPr marL="64008" indent="0" algn="r" rtl="1">
              <a:buNone/>
            </a:pPr>
            <a:endParaRPr lang="en-US" sz="2400" dirty="0"/>
          </a:p>
        </p:txBody>
      </p:sp>
      <p:sp>
        <p:nvSpPr>
          <p:cNvPr id="7" name="Title 1">
            <a:extLst>
              <a:ext uri="{FF2B5EF4-FFF2-40B4-BE49-F238E27FC236}">
                <a16:creationId xmlns:a16="http://schemas.microsoft.com/office/drawing/2014/main" id="{7A02A579-C6FF-4275-B254-DB7B19C14CA9}"/>
              </a:ext>
            </a:extLst>
          </p:cNvPr>
          <p:cNvSpPr txBox="1">
            <a:spLocks/>
          </p:cNvSpPr>
          <p:nvPr/>
        </p:nvSpPr>
        <p:spPr>
          <a:xfrm>
            <a:off x="1403648" y="5733256"/>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استراتژی ربات</a:t>
            </a:r>
          </a:p>
        </p:txBody>
      </p:sp>
    </p:spTree>
    <p:extLst>
      <p:ext uri="{BB962C8B-B14F-4D97-AF65-F5344CB8AC3E}">
        <p14:creationId xmlns:p14="http://schemas.microsoft.com/office/powerpoint/2010/main" val="20554593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140000"/>
                <a:lumMod val="120000"/>
              </a:schemeClr>
            </a:gs>
            <a:gs pos="100000">
              <a:schemeClr val="bg2">
                <a:tint val="97000"/>
                <a:shade val="70000"/>
                <a:satMod val="190000"/>
                <a:lumMod val="72000"/>
              </a:schemeClr>
            </a:gs>
          </a:gsLst>
          <a:path path="circle">
            <a:fillToRect l="50000" t="50000" r="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0608" y="1124744"/>
            <a:ext cx="5065776" cy="1168781"/>
          </a:xfrm>
        </p:spPr>
        <p:txBody>
          <a:bodyPr/>
          <a:lstStyle/>
          <a:p>
            <a:pPr algn="ctr"/>
            <a:r>
              <a:rPr lang="fa-IR" b="1" dirty="0">
                <a:ln w="1905">
                  <a:solidFill>
                    <a:srgbClr val="FFC00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چکیده و مقدمه</a:t>
            </a:r>
            <a:endParaRPr lang="en-US" b="1" dirty="0">
              <a:ln w="1905">
                <a:solidFill>
                  <a:srgbClr val="FFC00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3995938" y="404664"/>
            <a:ext cx="4937258" cy="2554545"/>
          </a:xfrm>
          <a:prstGeom prst="rect">
            <a:avLst/>
          </a:prstGeom>
          <a:noFill/>
        </p:spPr>
        <p:txBody>
          <a:bodyPr wrap="square" rtlCol="0">
            <a:spAutoFit/>
          </a:bodyPr>
          <a:lstStyle/>
          <a:p>
            <a:pPr marL="285750" indent="-285750" algn="just" rtl="1">
              <a:buFont typeface="Wingdings" panose="05000000000000000000" pitchFamily="2" charset="2"/>
              <a:buChar char="v"/>
            </a:pPr>
            <a:r>
              <a:rPr lang="fa-IR" sz="2000" dirty="0">
                <a:latin typeface="Calibri"/>
                <a:ea typeface="Calibri"/>
                <a:cs typeface="B Nazanin"/>
              </a:rPr>
              <a:t>قرن بیست و</a:t>
            </a:r>
            <a:r>
              <a:rPr lang="en-US" sz="2000" dirty="0">
                <a:latin typeface="Calibri"/>
                <a:ea typeface="Calibri"/>
                <a:cs typeface="B Nazanin"/>
              </a:rPr>
              <a:t> </a:t>
            </a:r>
            <a:r>
              <a:rPr lang="fa-IR" sz="2000" dirty="0">
                <a:latin typeface="Calibri"/>
                <a:ea typeface="Calibri"/>
                <a:cs typeface="B Nazanin"/>
              </a:rPr>
              <a:t>یکم را میتوان دوره رباتیک دانست. روبات ها این پتانسیل را پیدا کرده اند که پلی بین شکاف دنیای </a:t>
            </a:r>
            <a:r>
              <a:rPr lang="fa-IR" sz="2000" dirty="0" err="1">
                <a:latin typeface="Calibri"/>
                <a:ea typeface="Calibri"/>
                <a:cs typeface="B Nazanin"/>
              </a:rPr>
              <a:t>سایبرنتیک</a:t>
            </a:r>
            <a:r>
              <a:rPr lang="fa-IR" sz="2000" dirty="0">
                <a:latin typeface="Calibri"/>
                <a:ea typeface="Calibri"/>
                <a:cs typeface="B Nazanin"/>
              </a:rPr>
              <a:t> (</a:t>
            </a:r>
            <a:r>
              <a:rPr lang="en-US" sz="2000" dirty="0">
                <a:latin typeface="Calibri"/>
                <a:ea typeface="Calibri"/>
                <a:cs typeface="B Nazanin"/>
              </a:rPr>
              <a:t>cybernetic</a:t>
            </a:r>
            <a:r>
              <a:rPr lang="fa-IR" sz="2000" dirty="0">
                <a:latin typeface="Calibri"/>
                <a:ea typeface="Calibri"/>
                <a:cs typeface="B Nazanin"/>
              </a:rPr>
              <a:t>)</a:t>
            </a:r>
            <a:r>
              <a:rPr lang="fa-IR" sz="2000" dirty="0">
                <a:latin typeface="Calibri"/>
                <a:ea typeface="Calibri"/>
              </a:rPr>
              <a:t> </a:t>
            </a:r>
            <a:r>
              <a:rPr lang="fa-IR" sz="2000" dirty="0">
                <a:latin typeface="Calibri"/>
                <a:ea typeface="Calibri"/>
                <a:cs typeface="B Nazanin"/>
              </a:rPr>
              <a:t>و دنیای فیزیکی ایجاد کنند. دنیای رباتیک به عنوان امیدوار کننده ترین کاندیدای انقلاب صنعتی بزرگ ، که انقلاب صنعتی (دیجیتالی) میباشد معرفی میشوند، رباتیک به دلیل تأثیرگذاری در هر جنبه ای از زندگی، نقش فزاینده ای را در جامعه بازی میکند. </a:t>
            </a:r>
            <a:endParaRPr lang="en-US" sz="2000" dirty="0"/>
          </a:p>
        </p:txBody>
      </p:sp>
      <p:sp>
        <p:nvSpPr>
          <p:cNvPr id="4" name="TextBox 3"/>
          <p:cNvSpPr txBox="1"/>
          <p:nvPr/>
        </p:nvSpPr>
        <p:spPr>
          <a:xfrm>
            <a:off x="3995937" y="3356992"/>
            <a:ext cx="4865250" cy="2554545"/>
          </a:xfrm>
          <a:prstGeom prst="rect">
            <a:avLst/>
          </a:prstGeom>
          <a:noFill/>
        </p:spPr>
        <p:txBody>
          <a:bodyPr wrap="square" rtlCol="0">
            <a:spAutoFit/>
          </a:bodyPr>
          <a:lstStyle/>
          <a:p>
            <a:pPr marL="342900" indent="-342900" algn="just" rtl="1">
              <a:buFont typeface="Wingdings" panose="05000000000000000000" pitchFamily="2" charset="2"/>
              <a:buChar char="v"/>
            </a:pPr>
            <a:r>
              <a:rPr lang="fa-IR" sz="2000" dirty="0">
                <a:latin typeface="Calibri"/>
                <a:ea typeface="Calibri"/>
                <a:cs typeface="B Nazanin" panose="00000400000000000000" pitchFamily="2" charset="-78"/>
              </a:rPr>
              <a:t>در این ارائه هدف </a:t>
            </a:r>
            <a:r>
              <a:rPr lang="fa-IR" sz="2000" dirty="0">
                <a:solidFill>
                  <a:srgbClr val="FFC000"/>
                </a:solidFill>
                <a:latin typeface="Calibri"/>
                <a:ea typeface="Calibri"/>
                <a:cs typeface="B Nazanin" panose="00000400000000000000" pitchFamily="2" charset="-78"/>
              </a:rPr>
              <a:t>شبیه سازی </a:t>
            </a:r>
            <a:r>
              <a:rPr lang="fa-IR" sz="2000" dirty="0">
                <a:latin typeface="Calibri"/>
                <a:ea typeface="Calibri"/>
                <a:cs typeface="B Nazanin" panose="00000400000000000000" pitchFamily="2" charset="-78"/>
              </a:rPr>
              <a:t>و </a:t>
            </a:r>
            <a:r>
              <a:rPr lang="fa-IR" sz="2000" dirty="0">
                <a:solidFill>
                  <a:srgbClr val="FFC000"/>
                </a:solidFill>
                <a:latin typeface="Calibri"/>
                <a:ea typeface="Calibri"/>
                <a:cs typeface="B Nazanin" panose="00000400000000000000" pitchFamily="2" charset="-78"/>
              </a:rPr>
              <a:t>بررسی عملکرد</a:t>
            </a:r>
            <a:r>
              <a:rPr lang="fa-IR" sz="2000" dirty="0">
                <a:latin typeface="Calibri"/>
                <a:ea typeface="Calibri"/>
                <a:cs typeface="B Nazanin" panose="00000400000000000000" pitchFamily="2" charset="-78"/>
              </a:rPr>
              <a:t> ربات </a:t>
            </a:r>
            <a:r>
              <a:rPr lang="en-US" sz="2000" dirty="0" err="1">
                <a:solidFill>
                  <a:srgbClr val="FFC000"/>
                </a:solidFill>
                <a:latin typeface="Calibri"/>
                <a:ea typeface="Calibri"/>
                <a:cs typeface="B Nazanin" panose="00000400000000000000" pitchFamily="2" charset="-78"/>
              </a:rPr>
              <a:t>Kaku</a:t>
            </a:r>
            <a:r>
              <a:rPr lang="en-US" sz="2000" dirty="0">
                <a:solidFill>
                  <a:srgbClr val="FFC000"/>
                </a:solidFill>
                <a:latin typeface="Calibri"/>
                <a:ea typeface="Calibri"/>
                <a:cs typeface="B Nazanin" panose="00000400000000000000" pitchFamily="2" charset="-78"/>
              </a:rPr>
              <a:t> </a:t>
            </a:r>
            <a:r>
              <a:rPr lang="en-US" sz="2000" dirty="0" err="1">
                <a:solidFill>
                  <a:srgbClr val="FFC000"/>
                </a:solidFill>
                <a:latin typeface="Calibri"/>
                <a:ea typeface="Calibri"/>
                <a:cs typeface="B Nazanin" panose="00000400000000000000" pitchFamily="2" charset="-78"/>
              </a:rPr>
              <a:t>youBot</a:t>
            </a:r>
            <a:r>
              <a:rPr lang="fa-IR" sz="2000" dirty="0">
                <a:solidFill>
                  <a:srgbClr val="FFC000"/>
                </a:solidFill>
                <a:latin typeface="Calibri"/>
                <a:ea typeface="Calibri"/>
                <a:cs typeface="B Nazanin" panose="00000400000000000000" pitchFamily="2" charset="-78"/>
              </a:rPr>
              <a:t> </a:t>
            </a:r>
            <a:r>
              <a:rPr lang="fa-IR" sz="2000" dirty="0">
                <a:latin typeface="Calibri"/>
                <a:ea typeface="Calibri"/>
                <a:cs typeface="B Nazanin" panose="00000400000000000000" pitchFamily="2" charset="-78"/>
              </a:rPr>
              <a:t>میباشد. </a:t>
            </a:r>
          </a:p>
          <a:p>
            <a:pPr algn="just" rtl="1"/>
            <a:endParaRPr lang="fa-IR" sz="2000" dirty="0">
              <a:latin typeface="Calibri"/>
              <a:ea typeface="Calibri"/>
              <a:cs typeface="B Nazanin" panose="00000400000000000000" pitchFamily="2" charset="-78"/>
            </a:endParaRPr>
          </a:p>
          <a:p>
            <a:pPr marL="342900" indent="-342900" algn="just" rtl="1">
              <a:buFont typeface="Wingdings" panose="05000000000000000000" pitchFamily="2" charset="2"/>
              <a:buChar char="v"/>
            </a:pPr>
            <a:r>
              <a:rPr lang="fa-IR" sz="2000" dirty="0">
                <a:latin typeface="Calibri"/>
                <a:ea typeface="Calibri"/>
                <a:cs typeface="B Nazanin" panose="00000400000000000000" pitchFamily="2" charset="-78"/>
              </a:rPr>
              <a:t>این ربات از یک سکوی </a:t>
            </a:r>
            <a:r>
              <a:rPr lang="en-US" sz="2000" dirty="0">
                <a:latin typeface="Calibri"/>
                <a:ea typeface="Calibri"/>
                <a:cs typeface="B Nazanin" panose="00000400000000000000" pitchFamily="2" charset="-78"/>
              </a:rPr>
              <a:t>Mobile</a:t>
            </a:r>
            <a:r>
              <a:rPr lang="fa-IR" sz="2000" dirty="0">
                <a:latin typeface="Calibri"/>
                <a:ea typeface="Calibri"/>
                <a:cs typeface="B Nazanin" panose="00000400000000000000" pitchFamily="2" charset="-78"/>
              </a:rPr>
              <a:t> و یک بازوی رباتیک تشکیل شده است. در ادامه شبیه سازی این ربات مورد بحث قرار خواهد گرفت. این شبیه سازی با اضافه کردن قطعاتی مانند دوربین بر روی ربات انجام شده است که توانایی انجام عملیات بیشتری را به ربات می دهد.</a:t>
            </a:r>
            <a:endParaRPr lang="en-US" sz="2000" dirty="0">
              <a:cs typeface="B Nazanin" panose="00000400000000000000" pitchFamily="2" charset="-78"/>
            </a:endParaRPr>
          </a:p>
        </p:txBody>
      </p:sp>
    </p:spTree>
    <p:extLst>
      <p:ext uri="{BB962C8B-B14F-4D97-AF65-F5344CB8AC3E}">
        <p14:creationId xmlns:p14="http://schemas.microsoft.com/office/powerpoint/2010/main" val="23313354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84C7-2571-4635-A3F2-23FF47991F72}"/>
              </a:ext>
            </a:extLst>
          </p:cNvPr>
          <p:cNvSpPr>
            <a:spLocks noGrp="1"/>
          </p:cNvSpPr>
          <p:nvPr>
            <p:ph type="title"/>
          </p:nvPr>
        </p:nvSpPr>
        <p:spPr>
          <a:xfrm>
            <a:off x="4751660" y="405497"/>
            <a:ext cx="4253364" cy="471495"/>
          </a:xfrm>
        </p:spPr>
        <p:txBody>
          <a:bodyPr/>
          <a:lstStyle/>
          <a:p>
            <a:pPr algn="ctr" rtl="1"/>
            <a:r>
              <a:rPr lang="fa-IR" sz="2400" dirty="0">
                <a:solidFill>
                  <a:srgbClr val="FFC000"/>
                </a:solidFill>
                <a:latin typeface="Calibri"/>
                <a:ea typeface="+mn-ea"/>
                <a:cs typeface="B Titr" panose="00000700000000000000" pitchFamily="2" charset="-78"/>
              </a:rPr>
              <a:t>مرتب کردن جعبه ها بر اساس رنگ:</a:t>
            </a:r>
            <a:endParaRPr lang="en-US" sz="2400" dirty="0">
              <a:solidFill>
                <a:srgbClr val="FFC000"/>
              </a:solidFill>
              <a:latin typeface="Calibri"/>
              <a:ea typeface="+mn-ea"/>
              <a:cs typeface="B Titr" panose="00000700000000000000" pitchFamily="2" charset="-78"/>
            </a:endParaRPr>
          </a:p>
        </p:txBody>
      </p:sp>
      <p:pic>
        <p:nvPicPr>
          <p:cNvPr id="5" name="Content Placeholder 4">
            <a:extLst>
              <a:ext uri="{FF2B5EF4-FFF2-40B4-BE49-F238E27FC236}">
                <a16:creationId xmlns:a16="http://schemas.microsoft.com/office/drawing/2014/main" id="{8650022F-B74D-4B1F-AEEF-94E3DE7980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4756" y="1850195"/>
            <a:ext cx="5137480" cy="2730934"/>
          </a:xfrm>
        </p:spPr>
      </p:pic>
      <p:sp>
        <p:nvSpPr>
          <p:cNvPr id="3" name="Title 1">
            <a:extLst>
              <a:ext uri="{FF2B5EF4-FFF2-40B4-BE49-F238E27FC236}">
                <a16:creationId xmlns:a16="http://schemas.microsoft.com/office/drawing/2014/main" id="{D7CC309D-75C5-4C55-8899-50C109CFEC9A}"/>
              </a:ext>
            </a:extLst>
          </p:cNvPr>
          <p:cNvSpPr txBox="1">
            <a:spLocks/>
          </p:cNvSpPr>
          <p:nvPr/>
        </p:nvSpPr>
        <p:spPr>
          <a:xfrm>
            <a:off x="-2052736" y="1157080"/>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استراتژی ربات</a:t>
            </a:r>
          </a:p>
        </p:txBody>
      </p:sp>
      <p:sp>
        <p:nvSpPr>
          <p:cNvPr id="7" name="TextBox 6">
            <a:extLst>
              <a:ext uri="{FF2B5EF4-FFF2-40B4-BE49-F238E27FC236}">
                <a16:creationId xmlns:a16="http://schemas.microsoft.com/office/drawing/2014/main" id="{EE324003-FFF5-4F1B-8802-64AECCA253B5}"/>
              </a:ext>
            </a:extLst>
          </p:cNvPr>
          <p:cNvSpPr txBox="1"/>
          <p:nvPr/>
        </p:nvSpPr>
        <p:spPr>
          <a:xfrm>
            <a:off x="3851920" y="1226410"/>
            <a:ext cx="5600700" cy="400110"/>
          </a:xfrm>
          <a:prstGeom prst="rect">
            <a:avLst/>
          </a:prstGeom>
          <a:noFill/>
        </p:spPr>
        <p:txBody>
          <a:bodyPr wrap="square">
            <a:spAutoFit/>
          </a:bodyPr>
          <a:lstStyle/>
          <a:p>
            <a:pPr algn="ctr" rtl="1"/>
            <a:r>
              <a:rPr lang="fa-IR" sz="2000" dirty="0">
                <a:cs typeface="B Nazanin" panose="00000400000000000000" pitchFamily="2" charset="-78"/>
              </a:rPr>
              <a:t>هدف قرار دادن جعبه ها در استند مقصد به ترتیب رنگ است.</a:t>
            </a:r>
            <a:endParaRPr lang="en-US" sz="2000" dirty="0">
              <a:cs typeface="B Nazanin" panose="00000400000000000000" pitchFamily="2" charset="-78"/>
            </a:endParaRPr>
          </a:p>
        </p:txBody>
      </p:sp>
      <p:pic>
        <p:nvPicPr>
          <p:cNvPr id="8" name="Content Placeholder 4">
            <a:extLst>
              <a:ext uri="{FF2B5EF4-FFF2-40B4-BE49-F238E27FC236}">
                <a16:creationId xmlns:a16="http://schemas.microsoft.com/office/drawing/2014/main" id="{4BCD3EDF-1996-46B3-A61B-11171E9BC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463" y="3579534"/>
            <a:ext cx="5280126" cy="2730934"/>
          </a:xfrm>
          <a:prstGeom prst="rect">
            <a:avLst/>
          </a:prstGeom>
        </p:spPr>
      </p:pic>
    </p:spTree>
    <p:extLst>
      <p:ext uri="{BB962C8B-B14F-4D97-AF65-F5344CB8AC3E}">
        <p14:creationId xmlns:p14="http://schemas.microsoft.com/office/powerpoint/2010/main" val="2403168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13B49A-EA1F-4E6B-A8B8-35F3E5284E1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2790486"/>
            <a:ext cx="6312147" cy="1509664"/>
          </a:xfrm>
        </p:spPr>
      </p:pic>
      <p:sp>
        <p:nvSpPr>
          <p:cNvPr id="7" name="TextBox 6">
            <a:extLst>
              <a:ext uri="{FF2B5EF4-FFF2-40B4-BE49-F238E27FC236}">
                <a16:creationId xmlns:a16="http://schemas.microsoft.com/office/drawing/2014/main" id="{E7506E43-06BB-47D9-A4F7-6870BCCC02BA}"/>
              </a:ext>
            </a:extLst>
          </p:cNvPr>
          <p:cNvSpPr txBox="1"/>
          <p:nvPr/>
        </p:nvSpPr>
        <p:spPr>
          <a:xfrm>
            <a:off x="-984494" y="620688"/>
            <a:ext cx="9036496" cy="461665"/>
          </a:xfrm>
          <a:prstGeom prst="rect">
            <a:avLst/>
          </a:prstGeom>
          <a:noFill/>
        </p:spPr>
        <p:txBody>
          <a:bodyPr wrap="square" rtlCol="0">
            <a:spAutoFit/>
          </a:bodyPr>
          <a:lstStyle/>
          <a:p>
            <a:pPr algn="ctr" rtl="1"/>
            <a:r>
              <a:rPr lang="fa-IR" sz="2400" dirty="0">
                <a:solidFill>
                  <a:srgbClr val="FFC000"/>
                </a:solidFill>
                <a:latin typeface="Calibri"/>
                <a:cs typeface="B Titr" panose="00000700000000000000" pitchFamily="2" charset="-78"/>
              </a:rPr>
              <a:t>پردازش تصویر برای تشخیص رنگ جعبه ها:</a:t>
            </a:r>
            <a:endParaRPr lang="en-US" sz="2400" dirty="0">
              <a:solidFill>
                <a:srgbClr val="FFC000"/>
              </a:solidFill>
              <a:latin typeface="Calibri"/>
              <a:cs typeface="B Titr" panose="00000700000000000000" pitchFamily="2" charset="-78"/>
            </a:endParaRPr>
          </a:p>
        </p:txBody>
      </p:sp>
      <p:sp>
        <p:nvSpPr>
          <p:cNvPr id="9" name="TextBox 8">
            <a:extLst>
              <a:ext uri="{FF2B5EF4-FFF2-40B4-BE49-F238E27FC236}">
                <a16:creationId xmlns:a16="http://schemas.microsoft.com/office/drawing/2014/main" id="{CD7CE62E-01F9-472F-A6AB-0CD40D573854}"/>
              </a:ext>
            </a:extLst>
          </p:cNvPr>
          <p:cNvSpPr txBox="1"/>
          <p:nvPr/>
        </p:nvSpPr>
        <p:spPr>
          <a:xfrm>
            <a:off x="-2916832" y="2016329"/>
            <a:ext cx="9036496" cy="400110"/>
          </a:xfrm>
          <a:prstGeom prst="rect">
            <a:avLst/>
          </a:prstGeom>
          <a:noFill/>
        </p:spPr>
        <p:txBody>
          <a:bodyPr wrap="square" rtlCol="0">
            <a:spAutoFit/>
          </a:bodyPr>
          <a:lstStyle/>
          <a:p>
            <a:pPr algn="r" rtl="1"/>
            <a:r>
              <a:rPr lang="fa-IR" sz="2000" dirty="0">
                <a:cs typeface="B Nazanin" panose="00000400000000000000" pitchFamily="2" charset="-78"/>
              </a:rPr>
              <a:t>مثال: تشخیص رنگ جعبه ی آبی</a:t>
            </a:r>
            <a:endParaRPr lang="en-US" sz="2000" dirty="0">
              <a:cs typeface="B Nazanin" panose="00000400000000000000" pitchFamily="2" charset="-78"/>
            </a:endParaRPr>
          </a:p>
        </p:txBody>
      </p:sp>
      <p:sp>
        <p:nvSpPr>
          <p:cNvPr id="6" name="Title 1">
            <a:extLst>
              <a:ext uri="{FF2B5EF4-FFF2-40B4-BE49-F238E27FC236}">
                <a16:creationId xmlns:a16="http://schemas.microsoft.com/office/drawing/2014/main" id="{C517BDA4-CBF0-4BB2-A333-5F9CA20DE285}"/>
              </a:ext>
            </a:extLst>
          </p:cNvPr>
          <p:cNvSpPr txBox="1">
            <a:spLocks/>
          </p:cNvSpPr>
          <p:nvPr/>
        </p:nvSpPr>
        <p:spPr>
          <a:xfrm>
            <a:off x="3923928" y="2393190"/>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استراتژی ربات</a:t>
            </a:r>
          </a:p>
        </p:txBody>
      </p:sp>
    </p:spTree>
    <p:extLst>
      <p:ext uri="{BB962C8B-B14F-4D97-AF65-F5344CB8AC3E}">
        <p14:creationId xmlns:p14="http://schemas.microsoft.com/office/powerpoint/2010/main" val="38325605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2B30762-2802-4E7A-9E4C-FE325A7FE62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76387" y="1039392"/>
            <a:ext cx="5991225" cy="3325813"/>
          </a:xfrm>
        </p:spPr>
      </p:pic>
      <p:sp>
        <p:nvSpPr>
          <p:cNvPr id="5" name="TextBox 4">
            <a:extLst>
              <a:ext uri="{FF2B5EF4-FFF2-40B4-BE49-F238E27FC236}">
                <a16:creationId xmlns:a16="http://schemas.microsoft.com/office/drawing/2014/main" id="{96F75D8C-3077-47FC-8665-0E7F23B9337C}"/>
              </a:ext>
            </a:extLst>
          </p:cNvPr>
          <p:cNvSpPr txBox="1"/>
          <p:nvPr/>
        </p:nvSpPr>
        <p:spPr>
          <a:xfrm>
            <a:off x="3438128" y="232211"/>
            <a:ext cx="5292080" cy="461665"/>
          </a:xfrm>
          <a:prstGeom prst="rect">
            <a:avLst/>
          </a:prstGeom>
          <a:noFill/>
        </p:spPr>
        <p:txBody>
          <a:bodyPr wrap="square" rtlCol="0">
            <a:spAutoFit/>
          </a:bodyPr>
          <a:lstStyle/>
          <a:p>
            <a:pPr algn="ctr" rtl="1"/>
            <a:r>
              <a:rPr lang="fa-IR" sz="2400" dirty="0">
                <a:solidFill>
                  <a:srgbClr val="FFC000"/>
                </a:solidFill>
                <a:latin typeface="Calibri"/>
                <a:cs typeface="B Titr" panose="00000700000000000000" pitchFamily="2" charset="-78"/>
              </a:rPr>
              <a:t>پردازش تصویر برای تشخیص رنگ جعبه ها:</a:t>
            </a:r>
            <a:endParaRPr lang="en-US" sz="2400" dirty="0">
              <a:solidFill>
                <a:srgbClr val="FFC000"/>
              </a:solidFill>
              <a:latin typeface="Calibri"/>
              <a:cs typeface="B Titr" panose="00000700000000000000" pitchFamily="2" charset="-78"/>
            </a:endParaRPr>
          </a:p>
        </p:txBody>
      </p:sp>
      <p:sp>
        <p:nvSpPr>
          <p:cNvPr id="6" name="Title 1">
            <a:extLst>
              <a:ext uri="{FF2B5EF4-FFF2-40B4-BE49-F238E27FC236}">
                <a16:creationId xmlns:a16="http://schemas.microsoft.com/office/drawing/2014/main" id="{5A38531C-75C6-4016-AC00-F5555A632759}"/>
              </a:ext>
            </a:extLst>
          </p:cNvPr>
          <p:cNvSpPr txBox="1">
            <a:spLocks/>
          </p:cNvSpPr>
          <p:nvPr/>
        </p:nvSpPr>
        <p:spPr>
          <a:xfrm>
            <a:off x="1331640" y="5706296"/>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استراتژی ربات</a:t>
            </a:r>
          </a:p>
        </p:txBody>
      </p:sp>
    </p:spTree>
    <p:extLst>
      <p:ext uri="{BB962C8B-B14F-4D97-AF65-F5344CB8AC3E}">
        <p14:creationId xmlns:p14="http://schemas.microsoft.com/office/powerpoint/2010/main" val="422506429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DEF949-8099-4FBF-B3F1-A52EE69C61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1880" y="1914586"/>
            <a:ext cx="5371573" cy="2755162"/>
          </a:xfrm>
        </p:spPr>
      </p:pic>
      <p:sp>
        <p:nvSpPr>
          <p:cNvPr id="7" name="TextBox 6">
            <a:extLst>
              <a:ext uri="{FF2B5EF4-FFF2-40B4-BE49-F238E27FC236}">
                <a16:creationId xmlns:a16="http://schemas.microsoft.com/office/drawing/2014/main" id="{C911B09F-72EF-44EC-BDFA-5AA734241303}"/>
              </a:ext>
            </a:extLst>
          </p:cNvPr>
          <p:cNvSpPr txBox="1"/>
          <p:nvPr/>
        </p:nvSpPr>
        <p:spPr>
          <a:xfrm>
            <a:off x="4168607" y="1011792"/>
            <a:ext cx="4975393" cy="461665"/>
          </a:xfrm>
          <a:prstGeom prst="rect">
            <a:avLst/>
          </a:prstGeom>
          <a:noFill/>
        </p:spPr>
        <p:txBody>
          <a:bodyPr wrap="square" rtlCol="0">
            <a:spAutoFit/>
          </a:bodyPr>
          <a:lstStyle/>
          <a:p>
            <a:pPr algn="ctr" rtl="1"/>
            <a:r>
              <a:rPr lang="fa-IR" sz="2400" dirty="0">
                <a:solidFill>
                  <a:srgbClr val="FFC000"/>
                </a:solidFill>
                <a:latin typeface="Calibri"/>
                <a:cs typeface="B Titr" panose="00000700000000000000" pitchFamily="2" charset="-78"/>
              </a:rPr>
              <a:t>ترتیب جعبه ها در استند مقصد از دید ربات</a:t>
            </a:r>
            <a:endParaRPr lang="en-US" sz="2400" dirty="0">
              <a:solidFill>
                <a:srgbClr val="FFC000"/>
              </a:solidFill>
              <a:latin typeface="Calibri"/>
              <a:cs typeface="B Titr" panose="00000700000000000000" pitchFamily="2" charset="-78"/>
            </a:endParaRPr>
          </a:p>
        </p:txBody>
      </p:sp>
      <p:sp>
        <p:nvSpPr>
          <p:cNvPr id="6" name="Title 1">
            <a:extLst>
              <a:ext uri="{FF2B5EF4-FFF2-40B4-BE49-F238E27FC236}">
                <a16:creationId xmlns:a16="http://schemas.microsoft.com/office/drawing/2014/main" id="{15A9D5DC-47AB-49C2-B1E0-2DC463A7DA1E}"/>
              </a:ext>
            </a:extLst>
          </p:cNvPr>
          <p:cNvSpPr txBox="1">
            <a:spLocks/>
          </p:cNvSpPr>
          <p:nvPr/>
        </p:nvSpPr>
        <p:spPr>
          <a:xfrm>
            <a:off x="-2052736" y="1268760"/>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sz="35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استراتژی ربات</a:t>
            </a:r>
          </a:p>
        </p:txBody>
      </p:sp>
    </p:spTree>
    <p:extLst>
      <p:ext uri="{BB962C8B-B14F-4D97-AF65-F5344CB8AC3E}">
        <p14:creationId xmlns:p14="http://schemas.microsoft.com/office/powerpoint/2010/main" val="7701792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795F372-1099-4C23-A382-1E8DF6E739B1}"/>
              </a:ext>
            </a:extLst>
          </p:cNvPr>
          <p:cNvSpPr txBox="1">
            <a:spLocks/>
          </p:cNvSpPr>
          <p:nvPr/>
        </p:nvSpPr>
        <p:spPr>
          <a:xfrm>
            <a:off x="539552" y="2636912"/>
            <a:ext cx="8064896" cy="919493"/>
          </a:xfrm>
          <a:prstGeom prst="rect">
            <a:avLst/>
          </a:prstGeom>
        </p:spPr>
        <p:txBody>
          <a:bodyPr vert="horz" lIns="91440" tIns="45720" rIns="91440" bIns="45720" rtlCol="0" anchor="b">
            <a:noAutofit/>
          </a:bodyPr>
          <a:lstStyle>
            <a:lvl1pPr algn="r" defTabSz="914400" rtl="0" eaLnBrk="1" latinLnBrk="0" hangingPunct="1">
              <a:spcBef>
                <a:spcPct val="0"/>
              </a:spcBef>
              <a:buNone/>
              <a:defRPr sz="4800" b="0" kern="1200" cap="none" baseline="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Bef>
                <a:spcPct val="0"/>
              </a:spcBef>
            </a:pPr>
            <a:r>
              <a:rPr lang="fa-IR" dirty="0">
                <a:solidFill>
                  <a:srgbClr val="FFC000"/>
                </a:solidFill>
                <a:latin typeface="Calibri"/>
                <a:ea typeface="+mn-ea"/>
                <a:cs typeface="B Titr" panose="00000700000000000000" pitchFamily="2" charset="-78"/>
              </a:rPr>
              <a:t>با تشکر از توجه شما</a:t>
            </a:r>
          </a:p>
        </p:txBody>
      </p:sp>
    </p:spTree>
    <p:extLst>
      <p:ext uri="{BB962C8B-B14F-4D97-AF65-F5344CB8AC3E}">
        <p14:creationId xmlns:p14="http://schemas.microsoft.com/office/powerpoint/2010/main" val="104678640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986" y="2921829"/>
            <a:ext cx="5690855" cy="1570680"/>
          </a:xfrm>
        </p:spPr>
        <p:txBody>
          <a:bodyPr/>
          <a:lstStyle/>
          <a:p>
            <a:pPr algn="ctr"/>
            <a:r>
              <a:rPr lang="fa-IR" b="1" dirty="0">
                <a:ln>
                  <a:solidFill>
                    <a:srgbClr val="FFC000"/>
                  </a:solidFill>
                </a:ln>
                <a:latin typeface="Arial" panose="020B0604020202020204" pitchFamily="34" charset="0"/>
                <a:cs typeface="B Titr" panose="00000700000000000000" pitchFamily="2" charset="-78"/>
              </a:rPr>
              <a:t>معرفی اولیه ربات</a:t>
            </a:r>
            <a:endParaRPr lang="en-US" dirty="0">
              <a:ln>
                <a:solidFill>
                  <a:srgbClr val="FFC000"/>
                </a:solidFill>
              </a:ln>
            </a:endParaRPr>
          </a:p>
        </p:txBody>
      </p:sp>
    </p:spTree>
    <p:extLst>
      <p:ext uri="{BB962C8B-B14F-4D97-AF65-F5344CB8AC3E}">
        <p14:creationId xmlns:p14="http://schemas.microsoft.com/office/powerpoint/2010/main" val="3554512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9752" y="5661248"/>
            <a:ext cx="5065713" cy="973138"/>
          </a:xfrm>
        </p:spPr>
        <p:txBody>
          <a:bodyPr>
            <a:normAutofit/>
          </a:bodyPr>
          <a:lstStyle/>
          <a:p>
            <a:pPr algn="ctr"/>
            <a:r>
              <a:rPr lang="fa-IR" sz="4000" b="1" dirty="0">
                <a:ln w="1905">
                  <a:solidFill>
                    <a:srgbClr val="FFC00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معرفی اولیه ربات</a:t>
            </a:r>
            <a:endParaRPr lang="en-US" sz="4000" dirty="0"/>
          </a:p>
        </p:txBody>
      </p:sp>
      <p:sp>
        <p:nvSpPr>
          <p:cNvPr id="3" name="TextBox 2"/>
          <p:cNvSpPr txBox="1"/>
          <p:nvPr/>
        </p:nvSpPr>
        <p:spPr>
          <a:xfrm>
            <a:off x="683568" y="458311"/>
            <a:ext cx="7632848" cy="923330"/>
          </a:xfrm>
          <a:prstGeom prst="rect">
            <a:avLst/>
          </a:prstGeom>
          <a:noFill/>
        </p:spPr>
        <p:txBody>
          <a:bodyPr wrap="square" rtlCol="0">
            <a:spAutoFit/>
          </a:bodyPr>
          <a:lstStyle/>
          <a:p>
            <a:pPr marL="285750" indent="-285750" algn="just" rtl="1">
              <a:buFont typeface="Wingdings" panose="05000000000000000000" pitchFamily="2" charset="2"/>
              <a:buChar char="v"/>
            </a:pPr>
            <a:r>
              <a:rPr lang="fa-IR" dirty="0">
                <a:latin typeface="Calibri"/>
                <a:ea typeface="Calibri"/>
                <a:cs typeface="B Nazanin" panose="00000400000000000000" pitchFamily="2" charset="-78"/>
              </a:rPr>
              <a:t>نسخه شبیه سازی شده از ربات از یک سکوی موبایل، که توانایی حرکت در محیط اطرافش را  به ربات می دهد</a:t>
            </a:r>
            <a:r>
              <a:rPr lang="en-US" dirty="0">
                <a:latin typeface="Calibri"/>
                <a:ea typeface="Calibri"/>
                <a:cs typeface="B Nazanin" panose="00000400000000000000" pitchFamily="2" charset="-78"/>
              </a:rPr>
              <a:t> </a:t>
            </a:r>
            <a:r>
              <a:rPr lang="fa-IR" dirty="0">
                <a:latin typeface="Calibri"/>
                <a:ea typeface="Calibri"/>
                <a:cs typeface="B Nazanin" panose="00000400000000000000" pitchFamily="2" charset="-78"/>
              </a:rPr>
              <a:t>و یک بازوی رباتیک تشکیل شده است. </a:t>
            </a:r>
            <a:r>
              <a:rPr lang="en-US" dirty="0">
                <a:latin typeface="Calibri"/>
                <a:ea typeface="Calibri"/>
                <a:cs typeface="B Nazanin" panose="00000400000000000000" pitchFamily="2" charset="-78"/>
              </a:rPr>
              <a:t>Mobile Manipulator</a:t>
            </a:r>
            <a:r>
              <a:rPr lang="fa-IR" dirty="0">
                <a:latin typeface="Calibri"/>
                <a:ea typeface="Calibri"/>
                <a:cs typeface="B Nazanin" panose="00000400000000000000" pitchFamily="2" charset="-78"/>
              </a:rPr>
              <a:t> که با نرم افزار منبع باز کنترل می شود</a:t>
            </a:r>
            <a:r>
              <a:rPr lang="en-US" dirty="0">
                <a:latin typeface="Calibri"/>
                <a:ea typeface="Calibri"/>
                <a:cs typeface="B Nazanin" panose="00000400000000000000" pitchFamily="2" charset="-78"/>
              </a:rPr>
              <a:t> </a:t>
            </a:r>
            <a:r>
              <a:rPr lang="fa-IR" dirty="0">
                <a:latin typeface="Calibri"/>
                <a:ea typeface="Calibri"/>
                <a:cs typeface="B Nazanin" panose="00000400000000000000" pitchFamily="2" charset="-78"/>
              </a:rPr>
              <a:t>دارای یک پایه همه کاره و مکانیکی با </a:t>
            </a:r>
            <a:r>
              <a:rPr lang="fa-IR" dirty="0">
                <a:solidFill>
                  <a:srgbClr val="FFC000"/>
                </a:solidFill>
                <a:latin typeface="Calibri"/>
                <a:ea typeface="Calibri"/>
                <a:cs typeface="B Nazanin" panose="00000400000000000000" pitchFamily="2" charset="-78"/>
              </a:rPr>
              <a:t>پنج درجه آزادی</a:t>
            </a:r>
            <a:r>
              <a:rPr lang="fa-IR" dirty="0">
                <a:latin typeface="Calibri"/>
                <a:ea typeface="Calibri"/>
                <a:cs typeface="B Nazanin" panose="00000400000000000000" pitchFamily="2" charset="-78"/>
              </a:rPr>
              <a:t> است.</a:t>
            </a:r>
            <a:endParaRPr lang="en-US" dirty="0">
              <a:cs typeface="B Nazanin" panose="00000400000000000000" pitchFamily="2" charset="-78"/>
            </a:endParaRPr>
          </a:p>
        </p:txBody>
      </p:sp>
      <p:sp>
        <p:nvSpPr>
          <p:cNvPr id="4" name="TextBox 3"/>
          <p:cNvSpPr txBox="1"/>
          <p:nvPr/>
        </p:nvSpPr>
        <p:spPr>
          <a:xfrm>
            <a:off x="680616" y="2457004"/>
            <a:ext cx="7632848" cy="1047979"/>
          </a:xfrm>
          <a:prstGeom prst="rect">
            <a:avLst/>
          </a:prstGeom>
          <a:noFill/>
        </p:spPr>
        <p:txBody>
          <a:bodyPr wrap="square" rtlCol="0">
            <a:spAutoFit/>
          </a:bodyPr>
          <a:lstStyle/>
          <a:p>
            <a:pPr marL="285750" indent="-285750" algn="just" rtl="1">
              <a:lnSpc>
                <a:spcPct val="115000"/>
              </a:lnSpc>
              <a:spcAft>
                <a:spcPts val="1000"/>
              </a:spcAft>
              <a:buFont typeface="Wingdings" panose="05000000000000000000" pitchFamily="2" charset="2"/>
              <a:buChar char="v"/>
            </a:pPr>
            <a:r>
              <a:rPr lang="en-US" dirty="0">
                <a:latin typeface="Calibri"/>
                <a:ea typeface="Calibri"/>
                <a:cs typeface="B Nazanin" panose="00000400000000000000" pitchFamily="2" charset="-78"/>
              </a:rPr>
              <a:t>KUKA </a:t>
            </a:r>
            <a:r>
              <a:rPr lang="en-US" dirty="0" err="1">
                <a:latin typeface="Calibri"/>
                <a:ea typeface="Calibri"/>
                <a:cs typeface="B Nazanin" panose="00000400000000000000" pitchFamily="2" charset="-78"/>
              </a:rPr>
              <a:t>youBot</a:t>
            </a:r>
            <a:r>
              <a:rPr lang="en-US" dirty="0">
                <a:latin typeface="B Nazanin"/>
                <a:ea typeface="Calibri"/>
                <a:cs typeface="B Nazanin" panose="00000400000000000000" pitchFamily="2" charset="-78"/>
              </a:rPr>
              <a:t> </a:t>
            </a:r>
            <a:r>
              <a:rPr lang="fa-IR" dirty="0">
                <a:latin typeface="B Nazanin"/>
                <a:ea typeface="Calibri"/>
                <a:cs typeface="B Nazanin" panose="00000400000000000000" pitchFamily="2" charset="-78"/>
              </a:rPr>
              <a:t> حاوی  یک شاسی است که می تواند با آن به طور هماهنگ با کنترل کننده ها ارتباط لازم برای تحرک را ایجاد کند و با کمک یک یا دو بازوی رباتیک نصب شده بر روی شاسی عملیات مورد انتظار از آن را انجام دهد.</a:t>
            </a:r>
            <a:endParaRPr lang="en-US" sz="1400" dirty="0">
              <a:effectLst/>
              <a:latin typeface="Calibri"/>
              <a:ea typeface="Calibri"/>
              <a:cs typeface="B Nazanin" panose="00000400000000000000" pitchFamily="2" charset="-78"/>
            </a:endParaRPr>
          </a:p>
        </p:txBody>
      </p:sp>
      <p:sp>
        <p:nvSpPr>
          <p:cNvPr id="5" name="TextBox 4"/>
          <p:cNvSpPr txBox="1"/>
          <p:nvPr/>
        </p:nvSpPr>
        <p:spPr>
          <a:xfrm>
            <a:off x="971600" y="1774661"/>
            <a:ext cx="7341864" cy="369332"/>
          </a:xfrm>
          <a:prstGeom prst="rect">
            <a:avLst/>
          </a:prstGeom>
          <a:noFill/>
        </p:spPr>
        <p:txBody>
          <a:bodyPr wrap="square" rtlCol="0">
            <a:spAutoFit/>
          </a:bodyPr>
          <a:lstStyle/>
          <a:p>
            <a:pPr marL="285750" indent="-285750" algn="just" rtl="1">
              <a:buFont typeface="Wingdings" panose="05000000000000000000" pitchFamily="2" charset="2"/>
              <a:buChar char="v"/>
            </a:pPr>
            <a:r>
              <a:rPr lang="fa-IR" dirty="0">
                <a:latin typeface="Calibri"/>
                <a:ea typeface="Calibri"/>
                <a:cs typeface="B Nazanin"/>
              </a:rPr>
              <a:t>هر دو این اجزا توسط سیستم های درایو از موتور ماکسون رانده می شوند.</a:t>
            </a:r>
            <a:endParaRPr lang="en-US" dirty="0"/>
          </a:p>
        </p:txBody>
      </p:sp>
    </p:spTree>
    <p:extLst>
      <p:ext uri="{BB962C8B-B14F-4D97-AF65-F5344CB8AC3E}">
        <p14:creationId xmlns:p14="http://schemas.microsoft.com/office/powerpoint/2010/main" val="91058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00" y="1196752"/>
            <a:ext cx="5065776" cy="828680"/>
          </a:xfrm>
        </p:spPr>
        <p:txBody>
          <a:bodyPr/>
          <a:lstStyle/>
          <a:p>
            <a:pPr algn="ctr"/>
            <a:r>
              <a:rPr lang="fa-IR" sz="4000"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معرفی اولیه ربات</a:t>
            </a:r>
            <a:endParaRPr lang="en-US" dirty="0"/>
          </a:p>
        </p:txBody>
      </p:sp>
      <p:sp>
        <p:nvSpPr>
          <p:cNvPr id="3" name="TextBox 2"/>
          <p:cNvSpPr txBox="1"/>
          <p:nvPr/>
        </p:nvSpPr>
        <p:spPr>
          <a:xfrm>
            <a:off x="4211960" y="548680"/>
            <a:ext cx="4464496" cy="646331"/>
          </a:xfrm>
          <a:prstGeom prst="rect">
            <a:avLst/>
          </a:prstGeom>
          <a:noFill/>
        </p:spPr>
        <p:txBody>
          <a:bodyPr wrap="square" rtlCol="0">
            <a:spAutoFit/>
          </a:bodyPr>
          <a:lstStyle/>
          <a:p>
            <a:pPr marL="285750" indent="-285750" algn="just" rtl="1">
              <a:buFont typeface="Wingdings" panose="05000000000000000000" pitchFamily="2" charset="2"/>
              <a:buChar char="ü"/>
            </a:pPr>
            <a:r>
              <a:rPr lang="fa-IR" dirty="0">
                <a:latin typeface="Calibri"/>
                <a:ea typeface="Calibri"/>
                <a:cs typeface="B Nazanin"/>
              </a:rPr>
              <a:t>بعد از دو سال از معرفی، این ربات به بستر مرجع تحقیق و آموزش در زمینه ربات های موبایل تبدیل شد.</a:t>
            </a:r>
            <a:endParaRPr lang="en-US" dirty="0"/>
          </a:p>
        </p:txBody>
      </p:sp>
      <p:sp>
        <p:nvSpPr>
          <p:cNvPr id="4" name="TextBox 3"/>
          <p:cNvSpPr txBox="1"/>
          <p:nvPr/>
        </p:nvSpPr>
        <p:spPr>
          <a:xfrm>
            <a:off x="4283968" y="1386128"/>
            <a:ext cx="4320480" cy="646331"/>
          </a:xfrm>
          <a:prstGeom prst="rect">
            <a:avLst/>
          </a:prstGeom>
          <a:noFill/>
        </p:spPr>
        <p:txBody>
          <a:bodyPr wrap="square" rtlCol="0">
            <a:spAutoFit/>
          </a:bodyPr>
          <a:lstStyle/>
          <a:p>
            <a:pPr marL="285750" indent="-285750" algn="just" rtl="1">
              <a:buFont typeface="Wingdings" panose="05000000000000000000" pitchFamily="2" charset="2"/>
              <a:buChar char="ü"/>
            </a:pPr>
            <a:r>
              <a:rPr lang="fa-IR" dirty="0">
                <a:latin typeface="Calibri"/>
                <a:ea typeface="Calibri"/>
                <a:cs typeface="B Nazanin"/>
              </a:rPr>
              <a:t>در سراسر جهان، </a:t>
            </a:r>
            <a:r>
              <a:rPr lang="en-US" dirty="0">
                <a:latin typeface="Calibri"/>
                <a:ea typeface="Calibri"/>
                <a:cs typeface="B Nazanin"/>
              </a:rPr>
              <a:t>KUKA</a:t>
            </a:r>
            <a:r>
              <a:rPr lang="fa-IR" dirty="0">
                <a:latin typeface="Calibri"/>
                <a:ea typeface="Calibri"/>
                <a:cs typeface="B Nazanin"/>
              </a:rPr>
              <a:t> در درجه اول به عنوان تولید کننده ربات های صنعتی شناخته می شود.</a:t>
            </a:r>
            <a:endParaRPr lang="en-US" dirty="0"/>
          </a:p>
        </p:txBody>
      </p:sp>
      <p:sp>
        <p:nvSpPr>
          <p:cNvPr id="5" name="TextBox 4"/>
          <p:cNvSpPr txBox="1"/>
          <p:nvPr/>
        </p:nvSpPr>
        <p:spPr>
          <a:xfrm>
            <a:off x="4283968" y="2348880"/>
            <a:ext cx="4320480" cy="729430"/>
          </a:xfrm>
          <a:prstGeom prst="rect">
            <a:avLst/>
          </a:prstGeom>
          <a:noFill/>
        </p:spPr>
        <p:txBody>
          <a:bodyPr wrap="square" rtlCol="0">
            <a:spAutoFit/>
          </a:bodyPr>
          <a:lstStyle/>
          <a:p>
            <a:pPr marL="285750" indent="-285750" algn="just" rtl="1">
              <a:lnSpc>
                <a:spcPct val="115000"/>
              </a:lnSpc>
              <a:spcAft>
                <a:spcPts val="1000"/>
              </a:spcAft>
              <a:buFont typeface="Wingdings" panose="05000000000000000000" pitchFamily="2" charset="2"/>
              <a:buChar char="ü"/>
            </a:pPr>
            <a:r>
              <a:rPr lang="en-US" dirty="0">
                <a:latin typeface="Calibri"/>
                <a:ea typeface="Calibri"/>
                <a:cs typeface="B Nazanin"/>
              </a:rPr>
              <a:t>KUKA</a:t>
            </a:r>
            <a:r>
              <a:rPr lang="fa-IR" dirty="0">
                <a:latin typeface="Calibri"/>
                <a:ea typeface="Calibri"/>
                <a:cs typeface="B Nazanin"/>
              </a:rPr>
              <a:t> با استفاده از ربات </a:t>
            </a:r>
            <a:r>
              <a:rPr lang="en-US" dirty="0" err="1">
                <a:latin typeface="Calibri"/>
                <a:ea typeface="Calibri"/>
                <a:cs typeface="B Nazanin"/>
              </a:rPr>
              <a:t>youBot</a:t>
            </a:r>
            <a:r>
              <a:rPr lang="fa-IR" dirty="0">
                <a:latin typeface="Calibri"/>
                <a:ea typeface="Calibri"/>
                <a:cs typeface="B Nazanin"/>
              </a:rPr>
              <a:t> ، یک بستر مرجع منبع باز برای تحقیقات رباتیک ایجاد کرد.</a:t>
            </a:r>
            <a:endParaRPr lang="en-US" sz="1400" dirty="0">
              <a:effectLst/>
              <a:latin typeface="Calibri"/>
              <a:ea typeface="Calibri"/>
              <a:cs typeface="Arial"/>
            </a:endParaRPr>
          </a:p>
        </p:txBody>
      </p:sp>
      <p:pic>
        <p:nvPicPr>
          <p:cNvPr id="6" name="Picture 5" descr="figure2"/>
          <p:cNvPicPr/>
          <p:nvPr/>
        </p:nvPicPr>
        <p:blipFill>
          <a:blip r:embed="rId2">
            <a:extLst>
              <a:ext uri="{28A0092B-C50C-407E-A947-70E740481C1C}">
                <a14:useLocalDpi xmlns:a14="http://schemas.microsoft.com/office/drawing/2010/main" val="0"/>
              </a:ext>
            </a:extLst>
          </a:blip>
          <a:srcRect/>
          <a:stretch>
            <a:fillRect/>
          </a:stretch>
        </p:blipFill>
        <p:spPr bwMode="auto">
          <a:xfrm>
            <a:off x="6012160" y="5366186"/>
            <a:ext cx="2831465" cy="14478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descr="figure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752" y="4653136"/>
            <a:ext cx="2081768" cy="166951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26" name="Picture 2" descr="fig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0296" y="3355686"/>
            <a:ext cx="2987824" cy="19261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13779201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986" y="2921829"/>
            <a:ext cx="5690855" cy="1570680"/>
          </a:xfrm>
        </p:spPr>
        <p:txBody>
          <a:bodyPr/>
          <a:lstStyle/>
          <a:p>
            <a:pPr algn="ctr"/>
            <a:r>
              <a:rPr lang="fa-IR" b="1" dirty="0">
                <a:ln>
                  <a:solidFill>
                    <a:srgbClr val="FFC000"/>
                  </a:solidFill>
                </a:ln>
                <a:latin typeface="Arial" panose="020B0604020202020204" pitchFamily="34" charset="0"/>
                <a:cs typeface="B Titr" panose="00000700000000000000" pitchFamily="2" charset="-78"/>
              </a:rPr>
              <a:t>ساختار ربات</a:t>
            </a:r>
            <a:endParaRPr lang="en-US" dirty="0"/>
          </a:p>
        </p:txBody>
      </p:sp>
    </p:spTree>
    <p:extLst>
      <p:ext uri="{BB962C8B-B14F-4D97-AF65-F5344CB8AC3E}">
        <p14:creationId xmlns:p14="http://schemas.microsoft.com/office/powerpoint/2010/main" val="20991632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79912" y="5805264"/>
            <a:ext cx="3403600" cy="919163"/>
          </a:xfrm>
        </p:spPr>
        <p:txBody>
          <a:bodyPr/>
          <a:lstStyle/>
          <a:p>
            <a:pPr algn="ctr"/>
            <a:r>
              <a:rPr lang="fa-IR" b="1" dirty="0">
                <a:ln w="1905">
                  <a:solidFill>
                    <a:srgbClr val="FFC000"/>
                  </a:solidFill>
                </a:ln>
                <a:gradFill>
                  <a:gsLst>
                    <a:gs pos="0">
                      <a:srgbClr val="20768C">
                        <a:shade val="20000"/>
                        <a:satMod val="200000"/>
                      </a:srgbClr>
                    </a:gs>
                    <a:gs pos="78000">
                      <a:srgbClr val="20768C">
                        <a:tint val="90000"/>
                        <a:shade val="89000"/>
                        <a:satMod val="220000"/>
                      </a:srgbClr>
                    </a:gs>
                    <a:gs pos="100000">
                      <a:srgbClr val="20768C">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B Titr" panose="00000700000000000000" pitchFamily="2" charset="-78"/>
              </a:rPr>
              <a:t>ساختار ربات</a:t>
            </a:r>
            <a:endParaRPr lang="en-US" dirty="0"/>
          </a:p>
        </p:txBody>
      </p:sp>
      <p:sp>
        <p:nvSpPr>
          <p:cNvPr id="3" name="TextBox 2"/>
          <p:cNvSpPr txBox="1"/>
          <p:nvPr/>
        </p:nvSpPr>
        <p:spPr>
          <a:xfrm>
            <a:off x="179512" y="260648"/>
            <a:ext cx="8424936" cy="4453014"/>
          </a:xfrm>
          <a:prstGeom prst="rect">
            <a:avLst/>
          </a:prstGeom>
          <a:noFill/>
        </p:spPr>
        <p:txBody>
          <a:bodyPr wrap="square" rtlCol="0">
            <a:spAutoFit/>
          </a:bodyPr>
          <a:lstStyle/>
          <a:p>
            <a:pPr marL="285750" indent="-285750" algn="just" rtl="1">
              <a:buFont typeface="Wingdings" panose="05000000000000000000" pitchFamily="2" charset="2"/>
              <a:buChar char="q"/>
            </a:pPr>
            <a:r>
              <a:rPr lang="fa-IR" sz="2400" dirty="0">
                <a:solidFill>
                  <a:srgbClr val="FFC000"/>
                </a:solidFill>
                <a:latin typeface="Calibri"/>
                <a:ea typeface="Calibri"/>
                <a:cs typeface="B Titr" panose="00000700000000000000" pitchFamily="2" charset="-78"/>
              </a:rPr>
              <a:t>سکوی موبایل:</a:t>
            </a:r>
          </a:p>
          <a:p>
            <a:pPr algn="just" rtl="1"/>
            <a:endParaRPr lang="fa-IR" dirty="0">
              <a:latin typeface="Calibri"/>
              <a:ea typeface="Calibri"/>
              <a:cs typeface="B Nazanin"/>
            </a:endParaRPr>
          </a:p>
          <a:p>
            <a:pPr marL="742950" indent="-285750" algn="just" rtl="1">
              <a:lnSpc>
                <a:spcPct val="115000"/>
              </a:lnSpc>
              <a:spcAft>
                <a:spcPts val="1000"/>
              </a:spcAft>
              <a:buFont typeface="Wingdings" panose="05000000000000000000" pitchFamily="2" charset="2"/>
              <a:buChar char="§"/>
            </a:pPr>
            <a:r>
              <a:rPr lang="fa-IR" dirty="0">
                <a:latin typeface="Calibri"/>
                <a:ea typeface="Calibri"/>
                <a:cs typeface="B Nazanin" panose="00000400000000000000" pitchFamily="2" charset="-78"/>
              </a:rPr>
              <a:t>یک پلتفرم موبایل</a:t>
            </a:r>
            <a:r>
              <a:rPr lang="fa-IR" dirty="0">
                <a:latin typeface="B Nazanin"/>
                <a:ea typeface="Calibri"/>
                <a:cs typeface="B Nazanin" panose="00000400000000000000" pitchFamily="2" charset="-78"/>
              </a:rPr>
              <a:t> همه کاره </a:t>
            </a:r>
            <a:r>
              <a:rPr lang="en-US" dirty="0">
                <a:latin typeface="Calibri"/>
                <a:ea typeface="Calibri"/>
                <a:cs typeface="B Nazanin" panose="00000400000000000000" pitchFamily="2" charset="-78"/>
              </a:rPr>
              <a:t> (Omnidirectional mobile platform)</a:t>
            </a:r>
            <a:r>
              <a:rPr lang="fa-IR" dirty="0">
                <a:latin typeface="Calibri"/>
                <a:ea typeface="Calibri"/>
                <a:cs typeface="B Nazanin" panose="00000400000000000000" pitchFamily="2" charset="-78"/>
              </a:rPr>
              <a:t>که از شاسی ربات تشکیل شده است همچنین چهار چرخ مکانوم</a:t>
            </a:r>
            <a:r>
              <a:rPr lang="fa-IR" sz="1200" dirty="0">
                <a:solidFill>
                  <a:srgbClr val="202122"/>
                </a:solidFill>
                <a:latin typeface="Tahoma"/>
                <a:ea typeface="Calibri"/>
                <a:cs typeface="B Nazanin" panose="00000400000000000000" pitchFamily="2" charset="-78"/>
              </a:rPr>
              <a:t>،</a:t>
            </a:r>
            <a:r>
              <a:rPr lang="fa-IR" dirty="0">
                <a:latin typeface="Calibri"/>
                <a:ea typeface="Calibri"/>
                <a:cs typeface="B Nazanin" panose="00000400000000000000" pitchFamily="2" charset="-78"/>
              </a:rPr>
              <a:t> موتور</a:t>
            </a:r>
            <a:r>
              <a:rPr lang="fa-IR" sz="1200" dirty="0">
                <a:solidFill>
                  <a:srgbClr val="202122"/>
                </a:solidFill>
                <a:latin typeface="Tahoma"/>
                <a:ea typeface="Calibri"/>
                <a:cs typeface="B Nazanin" panose="00000400000000000000" pitchFamily="2" charset="-78"/>
              </a:rPr>
              <a:t> </a:t>
            </a:r>
            <a:r>
              <a:rPr lang="fa-IR" dirty="0">
                <a:latin typeface="Calibri"/>
                <a:ea typeface="Calibri"/>
                <a:cs typeface="B Nazanin" panose="00000400000000000000" pitchFamily="2" charset="-78"/>
              </a:rPr>
              <a:t>و یک برد پردازنده کامپیوتری که میتواند برنامه نویسی شود و فعالیت خاصی را انجام دهد یا آن که با یک ریموت از طریق کامپیوتر قابل استفاده شود. </a:t>
            </a:r>
          </a:p>
          <a:p>
            <a:pPr marL="742950" indent="-285750" algn="just" rtl="1">
              <a:lnSpc>
                <a:spcPct val="115000"/>
              </a:lnSpc>
              <a:spcAft>
                <a:spcPts val="1000"/>
              </a:spcAft>
              <a:buFont typeface="Wingdings" panose="05000000000000000000" pitchFamily="2" charset="2"/>
              <a:buChar char="§"/>
            </a:pPr>
            <a:r>
              <a:rPr lang="fa-IR" dirty="0">
                <a:latin typeface="Calibri"/>
                <a:ea typeface="Calibri"/>
                <a:cs typeface="B Nazanin" panose="00000400000000000000" pitchFamily="2" charset="-78"/>
              </a:rPr>
              <a:t>ربات ها در جابه جایی به دو نوع تقسیم میشوند: </a:t>
            </a:r>
          </a:p>
          <a:p>
            <a:pPr marL="1257300" lvl="2" indent="-342900" algn="just" rtl="1">
              <a:lnSpc>
                <a:spcPct val="115000"/>
              </a:lnSpc>
              <a:buFont typeface="+mj-lt"/>
              <a:buAutoNum type="arabicPeriod"/>
            </a:pPr>
            <a:r>
              <a:rPr lang="fa-IR" dirty="0">
                <a:latin typeface="Calibri"/>
                <a:ea typeface="Calibri"/>
                <a:cs typeface="B Nazanin" panose="00000400000000000000" pitchFamily="2" charset="-78"/>
              </a:rPr>
              <a:t>ربات های </a:t>
            </a:r>
            <a:r>
              <a:rPr lang="en-US" dirty="0">
                <a:latin typeface="Calibri"/>
                <a:ea typeface="Calibri"/>
                <a:cs typeface="B Nazanin" panose="00000400000000000000" pitchFamily="2" charset="-78"/>
              </a:rPr>
              <a:t>Holonomic</a:t>
            </a:r>
            <a:endParaRPr lang="en-US" sz="1400" dirty="0">
              <a:latin typeface="Calibri"/>
              <a:ea typeface="Calibri"/>
              <a:cs typeface="B Nazanin" panose="00000400000000000000" pitchFamily="2" charset="-78"/>
            </a:endParaRPr>
          </a:p>
          <a:p>
            <a:pPr marL="1257300" lvl="2" indent="-342900" algn="just" rtl="1">
              <a:lnSpc>
                <a:spcPct val="115000"/>
              </a:lnSpc>
              <a:spcAft>
                <a:spcPts val="1000"/>
              </a:spcAft>
              <a:buFont typeface="+mj-cs"/>
              <a:buAutoNum type="arabicPeriod"/>
            </a:pPr>
            <a:r>
              <a:rPr lang="fa-IR" dirty="0">
                <a:latin typeface="Calibri"/>
                <a:ea typeface="Calibri"/>
                <a:cs typeface="B Nazanin" panose="00000400000000000000" pitchFamily="2" charset="-78"/>
              </a:rPr>
              <a:t>ربات های </a:t>
            </a:r>
            <a:r>
              <a:rPr lang="en-US" dirty="0">
                <a:latin typeface="Calibri"/>
                <a:ea typeface="Calibri"/>
                <a:cs typeface="B Nazanin" panose="00000400000000000000" pitchFamily="2" charset="-78"/>
              </a:rPr>
              <a:t>Non-Holonomic</a:t>
            </a:r>
            <a:endParaRPr lang="fa-IR" dirty="0">
              <a:latin typeface="Calibri"/>
              <a:ea typeface="Calibri"/>
              <a:cs typeface="B Nazanin" panose="00000400000000000000" pitchFamily="2" charset="-78"/>
            </a:endParaRPr>
          </a:p>
          <a:p>
            <a:pPr marL="1200150" lvl="2" indent="-285750" algn="just" rtl="1">
              <a:lnSpc>
                <a:spcPct val="115000"/>
              </a:lnSpc>
              <a:spcAft>
                <a:spcPts val="1000"/>
              </a:spcAft>
              <a:buFont typeface="Wingdings" panose="05000000000000000000" pitchFamily="2" charset="2"/>
              <a:buChar char="ü"/>
            </a:pPr>
            <a:r>
              <a:rPr lang="fa-IR" sz="1400" dirty="0">
                <a:latin typeface="Calibri"/>
                <a:ea typeface="Calibri"/>
                <a:cs typeface="B Nazanin" panose="00000400000000000000" pitchFamily="2" charset="-78"/>
              </a:rPr>
              <a:t>عبارت </a:t>
            </a:r>
            <a:r>
              <a:rPr lang="en-US" sz="1400" dirty="0">
                <a:latin typeface="Calibri"/>
                <a:ea typeface="Calibri"/>
                <a:cs typeface="B Nazanin" panose="00000400000000000000" pitchFamily="2" charset="-78"/>
              </a:rPr>
              <a:t>Holonomic</a:t>
            </a:r>
            <a:r>
              <a:rPr lang="fa-IR" sz="1400" dirty="0">
                <a:latin typeface="Calibri"/>
                <a:ea typeface="Calibri"/>
                <a:cs typeface="B Nazanin" panose="00000400000000000000" pitchFamily="2" charset="-78"/>
              </a:rPr>
              <a:t> اشاره به تعداد درجه آزادی های قابل کنترل یک ربات دارد.</a:t>
            </a:r>
            <a:endParaRPr lang="en-US" sz="1400" dirty="0">
              <a:latin typeface="Calibri"/>
              <a:ea typeface="Calibri"/>
              <a:cs typeface="B Nazanin" panose="00000400000000000000" pitchFamily="2" charset="-78"/>
            </a:endParaRPr>
          </a:p>
          <a:p>
            <a:pPr marL="742950" indent="-285750" algn="just" rtl="1">
              <a:lnSpc>
                <a:spcPct val="115000"/>
              </a:lnSpc>
              <a:spcAft>
                <a:spcPts val="1000"/>
              </a:spcAft>
              <a:buFont typeface="Wingdings" panose="05000000000000000000" pitchFamily="2" charset="2"/>
              <a:buChar char="§"/>
            </a:pPr>
            <a:r>
              <a:rPr lang="fa-IR" dirty="0">
                <a:latin typeface="Calibri"/>
                <a:ea typeface="Calibri"/>
                <a:cs typeface="B Nazanin" panose="00000400000000000000" pitchFamily="2" charset="-78"/>
              </a:rPr>
              <a:t>در این پروژه ربات از نوع هولونومیک هستند به آن معنا که تعداد درجه های آزادی قابل کنترل ربات برابر با تعداد کل تعداد درجه های آزادی آن ربات است.</a:t>
            </a:r>
            <a:endParaRPr lang="en-US" sz="1400" dirty="0">
              <a:latin typeface="Calibri"/>
              <a:ea typeface="Calibri"/>
              <a:cs typeface="B Nazanin" panose="00000400000000000000" pitchFamily="2" charset="-78"/>
            </a:endParaRPr>
          </a:p>
          <a:p>
            <a:pPr algn="just" rtl="1"/>
            <a:endParaRPr lang="en-US" dirty="0"/>
          </a:p>
        </p:txBody>
      </p:sp>
    </p:spTree>
    <p:extLst>
      <p:ext uri="{BB962C8B-B14F-4D97-AF65-F5344CB8AC3E}">
        <p14:creationId xmlns:p14="http://schemas.microsoft.com/office/powerpoint/2010/main" val="3272196156"/>
      </p:ext>
    </p:extLst>
  </p:cSld>
  <p:clrMapOvr>
    <a:masterClrMapping/>
  </p:clrMapOvr>
  <p:transition spd="slow">
    <p:cover/>
  </p:transition>
</p:sld>
</file>

<file path=ppt/theme/theme1.xml><?xml version="1.0" encoding="utf-8"?>
<a:theme xmlns:a="http://schemas.openxmlformats.org/drawingml/2006/main" name="Kilter">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Kilter">
      <a:maj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ilter">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Kilter</Template>
  <TotalTime>1682</TotalTime>
  <Words>1914</Words>
  <Application>Microsoft Office PowerPoint</Application>
  <PresentationFormat>On-screen Show (4:3)</PresentationFormat>
  <Paragraphs>213</Paragraphs>
  <Slides>44</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B Nazanin</vt:lpstr>
      <vt:lpstr>BMitra</vt:lpstr>
      <vt:lpstr>Calibri</vt:lpstr>
      <vt:lpstr>Cambria Math</vt:lpstr>
      <vt:lpstr>LMMono10-Regular-Identity-H</vt:lpstr>
      <vt:lpstr>Monotype Corsiva</vt:lpstr>
      <vt:lpstr>Rockwell</vt:lpstr>
      <vt:lpstr>Tahoma</vt:lpstr>
      <vt:lpstr>Times New Roman</vt:lpstr>
      <vt:lpstr>Wingdings</vt:lpstr>
      <vt:lpstr>Kilter</vt:lpstr>
      <vt:lpstr>KUKA youBot simulation Professor Mehdi Tale Masouleh</vt:lpstr>
      <vt:lpstr>PowerPoint Presentation</vt:lpstr>
      <vt:lpstr>چکیده و مقدمه</vt:lpstr>
      <vt:lpstr>چکیده و مقدمه</vt:lpstr>
      <vt:lpstr>معرفی اولیه ربات</vt:lpstr>
      <vt:lpstr>معرفی اولیه ربات</vt:lpstr>
      <vt:lpstr>معرفی اولیه ربات</vt:lpstr>
      <vt:lpstr>ساختار ربات</vt:lpstr>
      <vt:lpstr>ساختار ربات</vt:lpstr>
      <vt:lpstr>ساختار ربات</vt:lpstr>
      <vt:lpstr>PowerPoint Presentation</vt:lpstr>
      <vt:lpstr>کاربرد های ربات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مسئله ی برج هانوی:</vt:lpstr>
      <vt:lpstr>PowerPoint Presentation</vt:lpstr>
      <vt:lpstr>PowerPoint Presentation</vt:lpstr>
      <vt:lpstr>PowerPoint Presentation</vt:lpstr>
      <vt:lpstr>مرتب کردن جعبه ها بر اساس رنگ:</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shaker</dc:creator>
  <cp:lastModifiedBy>omid vaheb</cp:lastModifiedBy>
  <cp:revision>64</cp:revision>
  <dcterms:created xsi:type="dcterms:W3CDTF">2020-08-14T15:14:30Z</dcterms:created>
  <dcterms:modified xsi:type="dcterms:W3CDTF">2020-08-16T23:00:45Z</dcterms:modified>
</cp:coreProperties>
</file>