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56" r:id="rId2"/>
    <p:sldId id="303" r:id="rId3"/>
    <p:sldId id="257" r:id="rId4"/>
    <p:sldId id="258" r:id="rId5"/>
    <p:sldId id="308" r:id="rId6"/>
    <p:sldId id="275" r:id="rId7"/>
    <p:sldId id="276" r:id="rId8"/>
    <p:sldId id="304" r:id="rId9"/>
    <p:sldId id="305" r:id="rId10"/>
    <p:sldId id="306" r:id="rId11"/>
    <p:sldId id="307" r:id="rId12"/>
    <p:sldId id="310" r:id="rId13"/>
    <p:sldId id="309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0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 autoAdjust="0"/>
    <p:restoredTop sz="94655" autoAdjust="0"/>
  </p:normalViewPr>
  <p:slideViewPr>
    <p:cSldViewPr>
      <p:cViewPr varScale="1">
        <p:scale>
          <a:sx n="70" d="100"/>
          <a:sy n="70" d="100"/>
        </p:scale>
        <p:origin x="138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C6095-66D1-4FFE-956C-6638CE6551B6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3F21EB-6487-41E3-A556-61E730452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5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90e74083ac_12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g90e74083ac_12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7C20D5AB-FF4A-4DD9-8860-CEB68ED26E3F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B6CD4E97-5658-49C8-B9D9-2C3FD2A876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fld id="{7C20D5AB-FF4A-4DD9-8860-CEB68ED26E3F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B6CD4E97-5658-49C8-B9D9-2C3FD2A876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7C20D5AB-FF4A-4DD9-8860-CEB68ED26E3F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6CD4E97-5658-49C8-B9D9-2C3FD2A876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fld id="{7C20D5AB-FF4A-4DD9-8860-CEB68ED26E3F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B6CD4E97-5658-49C8-B9D9-2C3FD2A876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7C20D5AB-FF4A-4DD9-8860-CEB68ED26E3F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B6CD4E97-5658-49C8-B9D9-2C3FD2A876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fld id="{7C20D5AB-FF4A-4DD9-8860-CEB68ED26E3F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B6CD4E97-5658-49C8-B9D9-2C3FD2A876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7C20D5AB-FF4A-4DD9-8860-CEB68ED26E3F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6CD4E97-5658-49C8-B9D9-2C3FD2A876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fld id="{7C20D5AB-FF4A-4DD9-8860-CEB68ED26E3F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B6CD4E97-5658-49C8-B9D9-2C3FD2A876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7C20D5AB-FF4A-4DD9-8860-CEB68ED26E3F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B6CD4E97-5658-49C8-B9D9-2C3FD2A876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7C20D5AB-FF4A-4DD9-8860-CEB68ED26E3F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6CD4E97-5658-49C8-B9D9-2C3FD2A876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7C20D5AB-FF4A-4DD9-8860-CEB68ED26E3F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B6CD4E97-5658-49C8-B9D9-2C3FD2A876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3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7C20D5AB-FF4A-4DD9-8860-CEB68ED26E3F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D4E97-5658-49C8-B9D9-2C3FD2A876E0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285386" y="3096053"/>
            <a:ext cx="5985159" cy="160610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i="1" dirty="0">
                <a:effectLst/>
              </a:rPr>
              <a:t>Transportation Problem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sz="3100" dirty="0">
                <a:effectLst/>
              </a:rPr>
              <a:t>Professor: </a:t>
            </a:r>
            <a:r>
              <a:rPr lang="en-US" sz="3100" dirty="0" err="1">
                <a:effectLst/>
              </a:rPr>
              <a:t>Dr.Shokri</a:t>
            </a:r>
            <a:endParaRPr lang="en-US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1522595" y="4503746"/>
            <a:ext cx="5282614" cy="240194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bg2">
                    <a:lumMod val="75000"/>
                  </a:schemeClr>
                </a:solidFill>
                <a:latin typeface="Monotype Corsiva" panose="03010101010201010101" pitchFamily="66" charset="0"/>
              </a:rPr>
              <a:t>Producers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Monotype Corsiva" panose="03010101010201010101" pitchFamily="66" charset="0"/>
              </a:rPr>
              <a:t>:</a:t>
            </a:r>
          </a:p>
          <a:p>
            <a:pPr algn="ctr"/>
            <a:r>
              <a:rPr lang="en-US" b="1" dirty="0" err="1">
                <a:latin typeface="Monotype Corsiva" panose="03010101010201010101" pitchFamily="66" charset="0"/>
              </a:rPr>
              <a:t>Mohammadali</a:t>
            </a:r>
            <a:r>
              <a:rPr lang="en-US" b="1" dirty="0">
                <a:latin typeface="Monotype Corsiva" panose="03010101010201010101" pitchFamily="66" charset="0"/>
              </a:rPr>
              <a:t> </a:t>
            </a:r>
            <a:r>
              <a:rPr lang="en-US" b="1" dirty="0" err="1">
                <a:latin typeface="Monotype Corsiva" panose="03010101010201010101" pitchFamily="66" charset="0"/>
              </a:rPr>
              <a:t>Shakerdargah</a:t>
            </a:r>
            <a:endParaRPr lang="en-US" b="1" dirty="0">
              <a:latin typeface="Monotype Corsiva" panose="03010101010201010101" pitchFamily="66" charset="0"/>
            </a:endParaRPr>
          </a:p>
          <a:p>
            <a:pPr algn="ctr"/>
            <a:r>
              <a:rPr lang="en-US" b="1" dirty="0">
                <a:latin typeface="Monotype Corsiva" panose="03010101010201010101" pitchFamily="66" charset="0"/>
              </a:rPr>
              <a:t>Behnam </a:t>
            </a:r>
            <a:r>
              <a:rPr lang="en-US" b="1" dirty="0" err="1">
                <a:latin typeface="Monotype Corsiva" panose="03010101010201010101" pitchFamily="66" charset="0"/>
              </a:rPr>
              <a:t>Moradkhani</a:t>
            </a:r>
            <a:endParaRPr lang="en-US" b="1" dirty="0">
              <a:latin typeface="Monotype Corsiva" panose="03010101010201010101" pitchFamily="66" charset="0"/>
            </a:endParaRPr>
          </a:p>
          <a:p>
            <a:pPr algn="ctr"/>
            <a:r>
              <a:rPr lang="en-US" b="1" dirty="0">
                <a:latin typeface="Monotype Corsiva" panose="03010101010201010101" pitchFamily="66" charset="0"/>
              </a:rPr>
              <a:t> </a:t>
            </a:r>
            <a:r>
              <a:rPr lang="en-US" b="1" dirty="0" err="1">
                <a:latin typeface="Monotype Corsiva" panose="03010101010201010101" pitchFamily="66" charset="0"/>
              </a:rPr>
              <a:t>Sahand</a:t>
            </a:r>
            <a:r>
              <a:rPr lang="en-US" b="1" dirty="0">
                <a:latin typeface="Monotype Corsiva" panose="03010101010201010101" pitchFamily="66" charset="0"/>
              </a:rPr>
              <a:t> </a:t>
            </a:r>
            <a:r>
              <a:rPr lang="en-US" b="1" dirty="0" err="1">
                <a:latin typeface="Monotype Corsiva" panose="03010101010201010101" pitchFamily="66" charset="0"/>
              </a:rPr>
              <a:t>Divsalar</a:t>
            </a:r>
            <a:endParaRPr lang="en-US" b="1" dirty="0">
              <a:latin typeface="Monotype Corsiva" panose="03010101010201010101" pitchFamily="66" charset="0"/>
            </a:endParaRP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rot="20750057">
            <a:off x="6814967" y="2648358"/>
            <a:ext cx="213169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1905">
                  <a:solidFill>
                    <a:schemeClr val="bg2">
                      <a:lumMod val="75000"/>
                    </a:schemeClr>
                  </a:solidFill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60000" endA="900" endPos="60000" dist="29997" dir="5400000" sy="-100000" algn="bl" rotWithShape="0"/>
                </a:effectLst>
              </a:rPr>
              <a:t>Winter 2021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B151D0-1AE6-4C43-8449-3C9EE96AC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0" y="-134415"/>
            <a:ext cx="4145711" cy="298735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152265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332656"/>
            <a:ext cx="5690855" cy="972811"/>
          </a:xfrm>
        </p:spPr>
        <p:txBody>
          <a:bodyPr/>
          <a:lstStyle/>
          <a:p>
            <a:pPr algn="l"/>
            <a:r>
              <a:rPr lang="en-US" dirty="0"/>
              <a:t>Constraint 2: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3140968"/>
            <a:ext cx="5271544" cy="1500187"/>
          </a:xfrm>
        </p:spPr>
        <p:txBody>
          <a:bodyPr/>
          <a:lstStyle/>
          <a:p>
            <a:pPr algn="l"/>
            <a:r>
              <a:rPr lang="en-US" dirty="0"/>
              <a:t>The power transmitted to each city must answer the demand of that city completely.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5195954"/>
            <a:ext cx="4644008" cy="97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83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339855"/>
            <a:ext cx="5690855" cy="889782"/>
          </a:xfrm>
        </p:spPr>
        <p:txBody>
          <a:bodyPr/>
          <a:lstStyle/>
          <a:p>
            <a:pPr algn="l"/>
            <a:r>
              <a:rPr lang="en-US" dirty="0"/>
              <a:t>Constraint 3: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80" y="2895967"/>
            <a:ext cx="5271544" cy="1500187"/>
          </a:xfrm>
        </p:spPr>
        <p:txBody>
          <a:bodyPr/>
          <a:lstStyle/>
          <a:p>
            <a:pPr algn="l"/>
            <a:r>
              <a:rPr lang="en-US" dirty="0"/>
              <a:t>The power transmitted in each line from plant to city must be positive.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70" y="4725144"/>
            <a:ext cx="4330564" cy="74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63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75856" y="1772816"/>
            <a:ext cx="5065776" cy="1691640"/>
          </a:xfrm>
        </p:spPr>
        <p:txBody>
          <a:bodyPr>
            <a:normAutofit/>
          </a:bodyPr>
          <a:lstStyle/>
          <a:p>
            <a:r>
              <a:rPr lang="en-US" sz="6600" dirty="0" smtClean="0"/>
              <a:t>Final Results</a:t>
            </a:r>
            <a:endParaRPr lang="en-US" sz="6600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3266102" y="2924944"/>
            <a:ext cx="5065776" cy="16916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000" dirty="0" smtClean="0"/>
              <a:t>Now we want to represent the final results for each city in the form of histogram.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43485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16632"/>
            <a:ext cx="5690855" cy="1570680"/>
          </a:xfrm>
        </p:spPr>
        <p:txBody>
          <a:bodyPr/>
          <a:lstStyle/>
          <a:p>
            <a:pPr algn="l"/>
            <a:r>
              <a:rPr lang="en-US" dirty="0" smtClean="0"/>
              <a:t>Kyiv: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6872"/>
            <a:ext cx="9144000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5359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16632"/>
            <a:ext cx="5690855" cy="1570680"/>
          </a:xfrm>
        </p:spPr>
        <p:txBody>
          <a:bodyPr/>
          <a:lstStyle/>
          <a:p>
            <a:pPr algn="l"/>
            <a:r>
              <a:rPr lang="en-US" dirty="0" err="1" smtClean="0"/>
              <a:t>Lviv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6872"/>
            <a:ext cx="9144000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7891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16632"/>
            <a:ext cx="5690855" cy="1570680"/>
          </a:xfrm>
        </p:spPr>
        <p:txBody>
          <a:bodyPr/>
          <a:lstStyle/>
          <a:p>
            <a:pPr algn="l"/>
            <a:r>
              <a:rPr lang="en-US" dirty="0" err="1"/>
              <a:t>Kharkiv</a:t>
            </a:r>
            <a:r>
              <a:rPr lang="en-US" dirty="0"/>
              <a:t>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6872"/>
            <a:ext cx="9144000" cy="381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1380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16632"/>
            <a:ext cx="5690855" cy="1570680"/>
          </a:xfrm>
        </p:spPr>
        <p:txBody>
          <a:bodyPr/>
          <a:lstStyle/>
          <a:p>
            <a:pPr algn="l"/>
            <a:r>
              <a:rPr lang="en-US" dirty="0"/>
              <a:t>Poltava: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8880"/>
            <a:ext cx="9144000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4714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16632"/>
            <a:ext cx="5690855" cy="1570680"/>
          </a:xfrm>
        </p:spPr>
        <p:txBody>
          <a:bodyPr/>
          <a:lstStyle/>
          <a:p>
            <a:pPr algn="l"/>
            <a:r>
              <a:rPr lang="en-US" dirty="0"/>
              <a:t>Dnipro: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20888"/>
            <a:ext cx="9144000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5102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16632"/>
            <a:ext cx="5690855" cy="1570680"/>
          </a:xfrm>
        </p:spPr>
        <p:txBody>
          <a:bodyPr/>
          <a:lstStyle/>
          <a:p>
            <a:pPr algn="l"/>
            <a:r>
              <a:rPr lang="en-US" dirty="0"/>
              <a:t>Odesa: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20888"/>
            <a:ext cx="9144000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5258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16632"/>
            <a:ext cx="5690855" cy="1570680"/>
          </a:xfrm>
        </p:spPr>
        <p:txBody>
          <a:bodyPr/>
          <a:lstStyle/>
          <a:p>
            <a:pPr algn="l"/>
            <a:r>
              <a:rPr lang="en-US" dirty="0"/>
              <a:t>Mykolaiv: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20888"/>
            <a:ext cx="9144000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0396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271" y="-4722"/>
            <a:ext cx="5534617" cy="1597330"/>
          </a:xfrm>
        </p:spPr>
        <p:txBody>
          <a:bodyPr/>
          <a:lstStyle/>
          <a:p>
            <a:r>
              <a:rPr lang="en-US" dirty="0"/>
              <a:t>Chosen Country: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823579" y="1772816"/>
            <a:ext cx="5271544" cy="1500187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Ukraine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36" y="3210622"/>
            <a:ext cx="5271545" cy="294971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289391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16632"/>
            <a:ext cx="5690855" cy="1570680"/>
          </a:xfrm>
        </p:spPr>
        <p:txBody>
          <a:bodyPr/>
          <a:lstStyle/>
          <a:p>
            <a:pPr algn="l"/>
            <a:r>
              <a:rPr lang="en-US" dirty="0" err="1"/>
              <a:t>Kryvyi</a:t>
            </a:r>
            <a:r>
              <a:rPr lang="en-US" dirty="0"/>
              <a:t> </a:t>
            </a:r>
            <a:r>
              <a:rPr lang="en-US" dirty="0" err="1"/>
              <a:t>Rih</a:t>
            </a:r>
            <a:r>
              <a:rPr lang="en-US" dirty="0"/>
              <a:t>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92896"/>
            <a:ext cx="9144000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8177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16632"/>
            <a:ext cx="5690855" cy="1570680"/>
          </a:xfrm>
        </p:spPr>
        <p:txBody>
          <a:bodyPr/>
          <a:lstStyle/>
          <a:p>
            <a:pPr algn="l"/>
            <a:r>
              <a:rPr lang="en-US" dirty="0" err="1"/>
              <a:t>Zaporizhzhia</a:t>
            </a:r>
            <a:r>
              <a:rPr lang="en-US" dirty="0"/>
              <a:t>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20888"/>
            <a:ext cx="9144000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9354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16632"/>
            <a:ext cx="5690855" cy="1570680"/>
          </a:xfrm>
        </p:spPr>
        <p:txBody>
          <a:bodyPr/>
          <a:lstStyle/>
          <a:p>
            <a:pPr algn="l"/>
            <a:r>
              <a:rPr lang="en-US" dirty="0"/>
              <a:t>Donetsk: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2856"/>
            <a:ext cx="9144000" cy="367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6559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16632"/>
            <a:ext cx="5690855" cy="1570680"/>
          </a:xfrm>
        </p:spPr>
        <p:txBody>
          <a:bodyPr/>
          <a:lstStyle/>
          <a:p>
            <a:pPr algn="l"/>
            <a:r>
              <a:rPr lang="en-US" dirty="0"/>
              <a:t>Mariupol':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6872"/>
            <a:ext cx="9144000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4675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795F372-1099-4C23-A382-1E8DF6E739B1}"/>
              </a:ext>
            </a:extLst>
          </p:cNvPr>
          <p:cNvSpPr txBox="1">
            <a:spLocks/>
          </p:cNvSpPr>
          <p:nvPr/>
        </p:nvSpPr>
        <p:spPr>
          <a:xfrm>
            <a:off x="539552" y="2060848"/>
            <a:ext cx="8064896" cy="9194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800" b="0" kern="1200" cap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 rtl="1">
              <a:spcBef>
                <a:spcPct val="0"/>
              </a:spcBef>
            </a:pPr>
            <a:r>
              <a:rPr lang="en-US" dirty="0">
                <a:solidFill>
                  <a:srgbClr val="FFC000"/>
                </a:solidFill>
                <a:latin typeface="Calibri"/>
                <a:ea typeface="+mn-ea"/>
                <a:cs typeface="B Titr" panose="00000700000000000000" pitchFamily="2" charset="-78"/>
              </a:rPr>
              <a:t>Thank you for your attention</a:t>
            </a:r>
            <a:endParaRPr lang="fa-IR" dirty="0">
              <a:solidFill>
                <a:srgbClr val="FFC000"/>
              </a:solidFill>
              <a:latin typeface="Calibri"/>
              <a:ea typeface="+mn-ea"/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46786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2C30E7-D3AE-48F6-81BA-79E12F68A88E}"/>
              </a:ext>
            </a:extLst>
          </p:cNvPr>
          <p:cNvSpPr txBox="1"/>
          <p:nvPr/>
        </p:nvSpPr>
        <p:spPr>
          <a:xfrm>
            <a:off x="971600" y="611977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sz="3200" dirty="0">
                <a:solidFill>
                  <a:srgbClr val="FFC000"/>
                </a:solidFill>
                <a:latin typeface="Calibri"/>
                <a:cs typeface="B Titr" panose="00000700000000000000" pitchFamily="2" charset="-78"/>
              </a:rPr>
              <a:t>Purpose: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971600" y="1196752"/>
            <a:ext cx="6552728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Electricity is the vital energy source in both industrial production manufacturing and people’s daily lives so the importance of electric power generation and transmission is beyond question. As a link between electric power generation and transmission, electric power dispatching decides the effective and healthy operation of the whole power grid. The automation and intelligence of electric power dispatching is a long time issue concerning power grids deserving thorough research.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28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297" y="250845"/>
            <a:ext cx="5690855" cy="990294"/>
          </a:xfrm>
        </p:spPr>
        <p:txBody>
          <a:bodyPr/>
          <a:lstStyle/>
          <a:p>
            <a:pPr algn="l"/>
            <a:r>
              <a:rPr lang="en-US" b="1" dirty="0">
                <a:ln>
                  <a:solidFill>
                    <a:srgbClr val="FFC000"/>
                  </a:solidFill>
                </a:ln>
                <a:latin typeface="Arial" panose="020B0604020202020204" pitchFamily="34" charset="0"/>
                <a:cs typeface="B Titr" panose="00000700000000000000" pitchFamily="2" charset="-78"/>
              </a:rPr>
              <a:t>Abstract:</a:t>
            </a:r>
            <a:endParaRPr lang="en-US" dirty="0">
              <a:ln>
                <a:solidFill>
                  <a:srgbClr val="FFC000"/>
                </a:solidFill>
              </a:ln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7504" y="3313946"/>
            <a:ext cx="5832648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The transportation problem is a special type of linear programming problem where the objective consists in minimizing transportation cost of a given commodity from a number of sources or origins (e.g. factory, manufacturing facility) to a number of destinations (e.g. warehouse, store). Each source has a limited supply (i.e. maximum number of products that can be sent from it) while each destination has a demand to be satisfied (i.e. minimum number of products that need to be shipped to it). The cost of shipping from a source to a destination is directly proportional to the number of units shipped. Finding an initial basic feasible solution is the prime requirement to obtain an optimal solution for the transportation problems.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71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DA8577A-B89B-4DAA-8873-F4D8BE42C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412776"/>
            <a:ext cx="2197950" cy="768203"/>
          </a:xfrm>
        </p:spPr>
        <p:txBody>
          <a:bodyPr/>
          <a:lstStyle/>
          <a:p>
            <a:pPr algn="l"/>
            <a:r>
              <a:rPr lang="en-US" dirty="0"/>
              <a:t>Data: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1559C48C-09AA-40CD-9B01-8BF45749665F}"/>
              </a:ext>
            </a:extLst>
          </p:cNvPr>
          <p:cNvSpPr txBox="1">
            <a:spLocks/>
          </p:cNvSpPr>
          <p:nvPr/>
        </p:nvSpPr>
        <p:spPr>
          <a:xfrm>
            <a:off x="3441820" y="3422391"/>
            <a:ext cx="5558605" cy="1008112"/>
          </a:xfrm>
          <a:prstGeom prst="rect">
            <a:avLst/>
          </a:prstGeom>
        </p:spPr>
        <p:txBody>
          <a:bodyPr/>
          <a:lstStyle>
            <a:lvl1pPr marL="36576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3152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97280" indent="-32004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2024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46888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We considered 11 cities and 69 plants that supply the electrical network of the simplified country.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C41112-8646-44B2-BFC6-711B53072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240" y="4399562"/>
            <a:ext cx="3644296" cy="23445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265F74-44F8-46DF-9B47-6332ACEBEB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54"/>
          <a:stretch/>
        </p:blipFill>
        <p:spPr>
          <a:xfrm>
            <a:off x="4211960" y="265616"/>
            <a:ext cx="4437076" cy="277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12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66" y="599003"/>
            <a:ext cx="3116982" cy="1806552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Distance Measurement: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986843" y="1495564"/>
            <a:ext cx="5065776" cy="745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/>
              <a:t>To determine the distance of power lines, we used algebraic distance.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603" y="2285876"/>
            <a:ext cx="2918716" cy="396800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93680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15596"/>
            <a:ext cx="5690855" cy="795586"/>
          </a:xfrm>
        </p:spPr>
        <p:txBody>
          <a:bodyPr/>
          <a:lstStyle/>
          <a:p>
            <a:pPr algn="l"/>
            <a:r>
              <a:rPr lang="en-US" sz="4000" dirty="0"/>
              <a:t>Cost of using each line: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831" y="3068960"/>
            <a:ext cx="5271544" cy="1500187"/>
          </a:xfrm>
        </p:spPr>
        <p:txBody>
          <a:bodyPr/>
          <a:lstStyle/>
          <a:p>
            <a:pPr algn="l"/>
            <a:r>
              <a:rPr lang="en-US" dirty="0"/>
              <a:t>We supposed that all transmitting lines are 3</a:t>
            </a:r>
            <a:r>
              <a:rPr lang="en-US" baseline="30000" dirty="0"/>
              <a:t>rd</a:t>
            </a:r>
            <a:r>
              <a:rPr lang="en-US" dirty="0"/>
              <a:t> order bundles!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59"/>
          <a:stretch/>
        </p:blipFill>
        <p:spPr>
          <a:xfrm>
            <a:off x="1070430" y="4922566"/>
            <a:ext cx="4310945" cy="139773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418473"/>
            <a:ext cx="5690855" cy="984226"/>
          </a:xfrm>
        </p:spPr>
        <p:txBody>
          <a:bodyPr/>
          <a:lstStyle/>
          <a:p>
            <a:pPr algn="l"/>
            <a:r>
              <a:rPr lang="en-US" dirty="0"/>
              <a:t>Cost Function: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587" y="3212134"/>
            <a:ext cx="5271544" cy="1500187"/>
          </a:xfrm>
        </p:spPr>
        <p:txBody>
          <a:bodyPr/>
          <a:lstStyle/>
          <a:p>
            <a:pPr algn="l"/>
            <a:r>
              <a:rPr lang="en-US" dirty="0"/>
              <a:t>Represents the loss of power in the network.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725144"/>
            <a:ext cx="3825502" cy="151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7338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79221"/>
            <a:ext cx="5690855" cy="1043415"/>
          </a:xfrm>
        </p:spPr>
        <p:txBody>
          <a:bodyPr/>
          <a:lstStyle/>
          <a:p>
            <a:pPr algn="l"/>
            <a:r>
              <a:rPr lang="en-US" dirty="0"/>
              <a:t>Constraint 1: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2924944"/>
            <a:ext cx="5271544" cy="1500187"/>
          </a:xfrm>
        </p:spPr>
        <p:txBody>
          <a:bodyPr/>
          <a:lstStyle/>
          <a:p>
            <a:pPr algn="l"/>
            <a:r>
              <a:rPr lang="en-US" dirty="0"/>
              <a:t>Each power plant can produce its capacity or less.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28" y="4653136"/>
            <a:ext cx="4337089" cy="104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3793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ilter">
  <a:themeElements>
    <a:clrScheme name="Kilter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Kilter">
      <a:maj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ilter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Kilter</Template>
  <TotalTime>1778</TotalTime>
  <Words>391</Words>
  <Application>Microsoft Office PowerPoint</Application>
  <PresentationFormat>On-screen Show (4:3)</PresentationFormat>
  <Paragraphs>40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Arial Unicode MS</vt:lpstr>
      <vt:lpstr>B Titr</vt:lpstr>
      <vt:lpstr>Calibri</vt:lpstr>
      <vt:lpstr>Monotype Corsiva</vt:lpstr>
      <vt:lpstr>Rockwell</vt:lpstr>
      <vt:lpstr>Wingdings</vt:lpstr>
      <vt:lpstr>Kilter</vt:lpstr>
      <vt:lpstr>Transportation Problem Professor: Dr.Shokri</vt:lpstr>
      <vt:lpstr>Chosen Country:</vt:lpstr>
      <vt:lpstr>PowerPoint Presentation</vt:lpstr>
      <vt:lpstr>Abstract:</vt:lpstr>
      <vt:lpstr>Data:</vt:lpstr>
      <vt:lpstr>Distance Measurement:</vt:lpstr>
      <vt:lpstr>Cost of using each line:</vt:lpstr>
      <vt:lpstr>Cost Function:</vt:lpstr>
      <vt:lpstr>Constraint 1:</vt:lpstr>
      <vt:lpstr>Constraint 2:</vt:lpstr>
      <vt:lpstr>Constraint 3:</vt:lpstr>
      <vt:lpstr>Final Results</vt:lpstr>
      <vt:lpstr>Kyiv:</vt:lpstr>
      <vt:lpstr>Lviv:</vt:lpstr>
      <vt:lpstr>Kharkiv:</vt:lpstr>
      <vt:lpstr>Poltava:</vt:lpstr>
      <vt:lpstr>Dnipro:</vt:lpstr>
      <vt:lpstr>Odesa:</vt:lpstr>
      <vt:lpstr>Mykolaiv:</vt:lpstr>
      <vt:lpstr>Kryvyi Rih:</vt:lpstr>
      <vt:lpstr>Zaporizhzhia:</vt:lpstr>
      <vt:lpstr>Donetsk:</vt:lpstr>
      <vt:lpstr>Mariupol':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shaker</dc:creator>
  <cp:lastModifiedBy>Behnam Moradkhani</cp:lastModifiedBy>
  <cp:revision>74</cp:revision>
  <dcterms:created xsi:type="dcterms:W3CDTF">2020-08-14T15:14:30Z</dcterms:created>
  <dcterms:modified xsi:type="dcterms:W3CDTF">2021-02-01T19:30:40Z</dcterms:modified>
</cp:coreProperties>
</file>