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  <p:embeddedFont>
      <p:font typeface="Franklin Gothic"/>
      <p:bold r:id="rId1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1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2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3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4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5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93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3" name="Google Shape;9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2" name="Google Shape;14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4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9" name="Google Shape;155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0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101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6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7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3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8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4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0" name="Google Shape;131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4" name="Google Shape;137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4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8" name="Google Shape;14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9;p13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4" name="Google Shape;20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1;p13"/>
          <p:cNvSpPr txBox="1"/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6" name="Google Shape;22;p1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7" name="Google Shape;23;p13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88" name="Google Shape;24;p13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4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7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78;p22"/>
          <p:cNvSpPr txBox="1"/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27914" lvl="0" marL="45720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</a:lvl1pPr>
            <a:lvl2pPr algn="l" indent="-310387" lvl="1" marL="914400">
              <a:spcBef>
                <a:spcPts val="600"/>
              </a:spcBef>
              <a:spcAft>
                <a:spcPts val="0"/>
              </a:spcAft>
              <a:buSzPts val="1288"/>
              <a:buChar char="◼"/>
            </a:lvl2pPr>
            <a:lvl3pPr algn="l" indent="-304546" lvl="2" marL="1371600">
              <a:spcBef>
                <a:spcPts val="600"/>
              </a:spcBef>
              <a:spcAft>
                <a:spcPts val="0"/>
              </a:spcAft>
              <a:buSzPts val="1196"/>
              <a:buChar char="◼"/>
            </a:lvl3pPr>
            <a:lvl4pPr algn="l" indent="-292861" lvl="3" marL="1828800">
              <a:spcBef>
                <a:spcPts val="600"/>
              </a:spcBef>
              <a:spcAft>
                <a:spcPts val="0"/>
              </a:spcAft>
              <a:buSzPts val="1012"/>
              <a:buChar char="◼"/>
            </a:lvl4pPr>
            <a:lvl5pPr algn="l" indent="-292861" lvl="4" marL="2286000">
              <a:spcBef>
                <a:spcPts val="600"/>
              </a:spcBef>
              <a:spcAft>
                <a:spcPts val="0"/>
              </a:spcAft>
              <a:buSzPts val="1012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65" name="Google Shape;79;p2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80;p22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7" name="Google Shape;81;p2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showMasterSp="0" type="vertTitleAndTx">
  <p:cSld name="VERTICAL_TITLE_AND_VERTICAL_TEXT">
    <p:spTree>
      <p:nvGrpSpPr>
        <p:cNvPr id="6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83;p23"/>
          <p:cNvSpPr/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9" name="Google Shape;84;p23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85;p23"/>
          <p:cNvSpPr txBox="1"/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51" name="Google Shape;86;p23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2" name="Google Shape;87;p23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3" name="Google Shape;88;p23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89;p23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90;p23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56" name="Google Shape;91;p23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7;p14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596" name="Google Shape;28;p14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7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30;p15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4" name="Google Shape;31;p15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5" name="Google Shape;32;p15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36" name="Google Shape;33;p15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5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35;p16"/>
          <p:cNvSpPr/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9" name="Google Shape;36;p1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cap="none" sz="36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37;p16"/>
          <p:cNvSpPr txBox="1"/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cap="none" sz="1800">
                <a:solidFill>
                  <a:schemeClr val="accent1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71" name="Google Shape;38;p16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39;p16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3" name="Google Shape;40;p16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2;p17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43;p17"/>
          <p:cNvSpPr txBox="1"/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6" name="Google Shape;44;p17"/>
          <p:cNvSpPr txBox="1"/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77" name="Google Shape;45;p17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46;p17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79" name="Google Shape;47;p17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6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9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50;p18"/>
          <p:cNvSpPr txBox="1"/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2" name="Google Shape;51;p18"/>
          <p:cNvSpPr txBox="1"/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3" name="Google Shape;52;p18"/>
          <p:cNvSpPr txBox="1"/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indent="-228600" lvl="0" marL="457200" marR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48644" name="Google Shape;53;p18"/>
          <p:cNvSpPr txBox="1"/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33756" lvl="0" marL="45720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</a:lvl2pPr>
            <a:lvl3pPr algn="l" indent="-333756" lvl="2" marL="1371600">
              <a:spcBef>
                <a:spcPts val="600"/>
              </a:spcBef>
              <a:spcAft>
                <a:spcPts val="0"/>
              </a:spcAft>
              <a:buSzPts val="1656"/>
              <a:buChar char="◼"/>
            </a:lvl3pPr>
            <a:lvl4pPr algn="l" indent="-333756" lvl="3" marL="1828800">
              <a:spcBef>
                <a:spcPts val="600"/>
              </a:spcBef>
              <a:spcAft>
                <a:spcPts val="0"/>
              </a:spcAft>
              <a:buSzPts val="1656"/>
              <a:buChar char="◼"/>
            </a:lvl4pPr>
            <a:lvl5pPr algn="l" indent="-333756" lvl="4" marL="2286000">
              <a:spcBef>
                <a:spcPts val="600"/>
              </a:spcBef>
              <a:spcAft>
                <a:spcPts val="0"/>
              </a:spcAft>
              <a:buSzPts val="1656"/>
              <a:buChar char="◼"/>
            </a:lvl5pPr>
            <a:lvl6pPr algn="l" indent="-333756" lvl="5" marL="2743200">
              <a:spcBef>
                <a:spcPts val="600"/>
              </a:spcBef>
              <a:spcAft>
                <a:spcPts val="0"/>
              </a:spcAft>
              <a:buSzPts val="1656"/>
              <a:buChar char="◼"/>
            </a:lvl6pPr>
            <a:lvl7pPr algn="l" indent="-333756" lvl="6" marL="3200400">
              <a:spcBef>
                <a:spcPts val="600"/>
              </a:spcBef>
              <a:spcAft>
                <a:spcPts val="0"/>
              </a:spcAft>
              <a:buSzPts val="1656"/>
              <a:buChar char="◼"/>
            </a:lvl7pPr>
            <a:lvl8pPr algn="l" indent="-333756" lvl="7" marL="3657600">
              <a:spcBef>
                <a:spcPts val="600"/>
              </a:spcBef>
              <a:spcAft>
                <a:spcPts val="0"/>
              </a:spcAft>
              <a:buSzPts val="1656"/>
              <a:buChar char="◼"/>
            </a:lvl8pPr>
            <a:lvl9pPr algn="l" indent="-333756" lvl="8" marL="4114800">
              <a:spcBef>
                <a:spcPts val="600"/>
              </a:spcBef>
              <a:spcAft>
                <a:spcPts val="600"/>
              </a:spcAft>
              <a:buSzPts val="1656"/>
              <a:buChar char="◼"/>
            </a:lvl9pPr>
          </a:lstStyle>
          <a:p/>
        </p:txBody>
      </p:sp>
      <p:sp>
        <p:nvSpPr>
          <p:cNvPr id="1048645" name="Google Shape;54;p18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5;p18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47" name="Google Shape;56;p18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8;p19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59;p19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2" name="Google Shape;60;p19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8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62;p20"/>
          <p:cNvSpPr/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4" name="Google Shape;63;p20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5" name="Google Shape;64;p20"/>
          <p:cNvSpPr txBox="1"/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45440" lvl="0" marL="4572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algn="l" indent="-333756" lvl="1" marL="91440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algn="l" indent="-322072" lvl="2" marL="137160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algn="l" indent="-310388" lvl="3" marL="18288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algn="l" indent="-310388" lvl="4" marL="22860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algn="l" indent="-310388" lvl="5" marL="27432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algn="l" indent="-310388" lvl="6" marL="32004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algn="l" indent="-310388" lvl="7" marL="365760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algn="l" indent="-310388" lvl="8" marL="411480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86" name="Google Shape;65;p20"/>
          <p:cNvSpPr txBox="1"/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87" name="Google Shape;66;p20"/>
          <p:cNvSpPr txBox="1"/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8" name="Google Shape;67;p20"/>
          <p:cNvSpPr txBox="1"/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89" name="Google Shape;68;p20"/>
          <p:cNvSpPr txBox="1"/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3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70;p2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71;p21"/>
          <p:cNvSpPr/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/>
          <a:noFill/>
          <a:ln>
            <a:noFill/>
          </a:ln>
        </p:spPr>
      </p:sp>
      <p:sp>
        <p:nvSpPr>
          <p:cNvPr id="1048659" name="Google Shape;72;p21"/>
          <p:cNvSpPr txBox="1"/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algn="l" indent="-228600" lvl="1" marL="91440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algn="l" indent="-228600" lvl="2" marL="137160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algn="l" indent="-228600" lvl="3" marL="18288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algn="l" indent="-228600" lvl="4" marL="22860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algn="l" indent="-228600" lvl="5" marL="27432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algn="l" indent="-228600" lvl="6" marL="32004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algn="l" indent="-228600" lvl="7" marL="365760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algn="l" indent="-228600" lvl="8" marL="411480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048660" name="Google Shape;73;p21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74;p21"/>
          <p:cNvSpPr txBox="1"/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662" name="Google Shape;75;p21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cap="none" sz="2800" i="0" strike="noStrike" u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577" name="Google Shape;11;p12"/>
          <p:cNvSpPr txBox="1"/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27914" lvl="0" marL="457200" marR="0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cap="none" sz="17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indent="-310387" lvl="1" marL="9144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cap="none" sz="14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indent="-304546" lvl="2" marL="13716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cap="none" sz="13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indent="-292861" lvl="3" marL="18288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indent="-292861" lvl="4" marL="2286000" marR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cap="none" sz="11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indent="-298704" lvl="5" marL="27432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indent="-298704" lvl="6" marL="32004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indent="-298703" lvl="7" marL="3657600" marR="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indent="-298703" lvl="8" marL="4114800" marR="0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cap="none" sz="1200" i="0" strike="noStrike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8" name="Google Shape;12;p12"/>
          <p:cNvSpPr txBox="1"/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48579" name="Google Shape;13;p12"/>
          <p:cNvSpPr txBox="1"/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900" i="0" strike="noStrike" u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048580" name="Google Shape;14;p12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5;p12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2" name="Google Shape;16;p12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7;p12" descr="Logo  Description automatically generated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2">
            <a:alphaModFix/>
          </a:blip>
          <a:srcRect l="0" t="0" r="0" b="0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KEYLOGGER AND SECURITY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0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</a:p>
        </p:txBody>
      </p:sp>
      <p:sp>
        <p:nvSpPr>
          <p:cNvPr id="1048591" name="Google Shape;98;p1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sz="2000" lang="en-US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CARE College of Engineering-CSE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048630" name="Google Shape;152;p10"/>
          <p:cNvSpPr txBox="1"/>
          <p:nvPr>
            <p:ph type="body" idx="1"/>
          </p:nvPr>
        </p:nvSpPr>
        <p:spPr>
          <a:xfrm>
            <a:off x="581193" y="1482520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b="1" sz="2400" lang="en-US"/>
              <a:t>List of sources, research papers, and case studies cited in the presentation for further reading and verification.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57;p11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48598" name="Google Shape;104;p2"/>
          <p:cNvSpPr txBox="1"/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sz="2000" lang="en-US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sz="2000" lang="en-US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(Output Image)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048602" name="Google Shape;110;p3"/>
          <p:cNvSpPr txBox="1"/>
          <p:nvPr>
            <p:ph type="body" idx="1"/>
          </p:nvPr>
        </p:nvSpPr>
        <p:spPr>
          <a:xfrm>
            <a:off x="581192" y="702155"/>
            <a:ext cx="11029615" cy="531175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sz="2400" lang="en-US"/>
              <a:t>Introduction: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Keyloggers are malicious software or hardware devices designed to covertly record keystrokes on a computer or mobile device.</a:t>
            </a:r>
            <a:br>
              <a:rPr sz="2400" lang="en-US"/>
            </a:br>
            <a:r>
              <a:rPr b="1" sz="2400" lang="en-US"/>
              <a:t>Real-world problem:</a:t>
            </a:r>
            <a:r>
              <a:rPr sz="2400" lang="en-US"/>
              <a:t> In recent years, there has been a significant rise in cyberattacks involving keyloggers, leading to widespread data breaches, financial losses, and identity theft.</a:t>
            </a:r>
            <a:endParaRPr sz="2400"/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048606" name="Google Shape;116;p4"/>
          <p:cNvSpPr txBox="1"/>
          <p:nvPr>
            <p:ph type="body" idx="1"/>
          </p:nvPr>
        </p:nvSpPr>
        <p:spPr>
          <a:xfrm>
            <a:off x="441671" y="967304"/>
            <a:ext cx="11613485" cy="556397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235330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sz="1800" lang="en-US"/>
              <a:t>Overview:</a:t>
            </a:r>
            <a:r>
              <a:rPr sz="1800" lang="en-US"/>
              <a:t>The proposed solution involves implementing comprehensive cybersecurity measures to detect and prevent keylogger attacks.</a:t>
            </a:r>
            <a:br>
              <a:rPr sz="1800" lang="en-US"/>
            </a:br>
            <a:r>
              <a:rPr b="1" sz="1800" lang="en-US"/>
              <a:t>Real-world solution:</a:t>
            </a:r>
            <a:r>
              <a:rPr sz="1800" lang="en-US"/>
              <a:t> Deploying robust antivirus software, firewalls, intrusion detection systems, and encryption technologies can help safeguard against keylogger threats.</a:t>
            </a:r>
            <a:br>
              <a:rPr sz="1800" lang="en-US"/>
            </a:br>
            <a:r>
              <a:rPr b="1" sz="1800" lang="en-US"/>
              <a:t>Security Measures:</a:t>
            </a:r>
            <a:r>
              <a:rPr sz="1800" lang="en-US"/>
              <a:t> Antivirus and Anti-malware Software: Regularly updated antivirus programs can scan for and remove keylogger malware from infected devices.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sz="1800" lang="en-US"/>
              <a:t>Firewall Protection: </a:t>
            </a:r>
            <a:r>
              <a:rPr sz="1800" lang="en-US"/>
              <a:t>Firewalls block unauthorized access to networks and prevent malicious software, including keyloggers, from communicating with external servers.</a:t>
            </a:r>
            <a:br>
              <a:rPr sz="1800" lang="en-US"/>
            </a:br>
            <a:r>
              <a:rPr b="1" sz="1800" lang="en-US"/>
              <a:t>Endpoint Security: </a:t>
            </a:r>
            <a:r>
              <a:rPr sz="1800" lang="en-US"/>
              <a:t>Endpoint detection and response (EDR) solutions monitor and analyze system behavior to identify suspicious activities indicative of keylogger activity.</a:t>
            </a:r>
            <a:br>
              <a:rPr sz="1800" lang="en-US"/>
            </a:br>
            <a:r>
              <a:rPr b="1" sz="1800" lang="en-US"/>
              <a:t>Encryption Technologies: </a:t>
            </a:r>
            <a:r>
              <a:rPr sz="1800" lang="en-US"/>
              <a:t>Encrypting sensitive data stored on devices and transmitted over networks ensures that even if intercepted by keyloggers, the information remains unintelligible to attackers.</a:t>
            </a:r>
            <a:endParaRPr sz="1800"/>
          </a:p>
          <a:p>
            <a:pPr algn="l" indent="0" lvl="0" marL="0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0" name="Google Shape;122;p5"/>
          <p:cNvSpPr txBox="1"/>
          <p:nvPr>
            <p:ph type="body" idx="1"/>
          </p:nvPr>
        </p:nvSpPr>
        <p:spPr>
          <a:xfrm>
            <a:off x="581192" y="1192868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6000" lvl="0" marL="30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b="1" sz="2000" lang="en-US">
                <a:solidFill>
                  <a:srgbClr val="0F0F0F"/>
                </a:solidFill>
              </a:rPr>
              <a:t>Technology Used:</a:t>
            </a:r>
            <a:br>
              <a:rPr b="1"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Advanced Machine Learning Algorithms: </a:t>
            </a:r>
            <a:r>
              <a:rPr sz="2000" lang="en-US">
                <a:solidFill>
                  <a:srgbClr val="0F0F0F"/>
                </a:solidFill>
              </a:rPr>
              <a:t>Machine learning models can be trained to recognize patterns of keylogger behavior and distinguish between legitimate and malicious keystroke activity.</a:t>
            </a:r>
            <a:br>
              <a:rPr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Cloud-Based Security Solutions: </a:t>
            </a:r>
            <a:r>
              <a:rPr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</a:t>
            </a:r>
            <a:br>
              <a:rPr sz="2000" lang="en-US">
                <a:solidFill>
                  <a:srgbClr val="0F0F0F"/>
                </a:solidFill>
              </a:rPr>
            </a:br>
            <a:r>
              <a:rPr b="1" sz="2000" lang="en-US">
                <a:solidFill>
                  <a:srgbClr val="0F0F0F"/>
                </a:solidFill>
              </a:rPr>
              <a:t>Cross-Platform Compatibility: </a:t>
            </a:r>
            <a:r>
              <a:rPr sz="2000" lang="en-US">
                <a:solidFill>
                  <a:srgbClr val="0F0F0F"/>
                </a:solidFill>
              </a:rPr>
              <a:t>Developing security solutions that are compatible with various operating systems (Windows, macOS, Linux, Android, iOS) ensures comprehensive protection across diverse environments.</a:t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</a:p>
        </p:txBody>
      </p:sp>
      <p:sp>
        <p:nvSpPr>
          <p:cNvPr id="1048614" name="Google Shape;128;p6"/>
          <p:cNvSpPr txBox="1"/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b="1" lang="en-US"/>
              <a:t>Algorithm:</a:t>
            </a:r>
            <a:br>
              <a:rPr lang="en-US"/>
            </a:br>
            <a:r>
              <a:rPr b="1" lang="en-US"/>
              <a:t>Behavioral Analysis: </a:t>
            </a:r>
            <a:r>
              <a:rPr lang="en-US"/>
              <a:t>Machine learning algorithms analyze user typing patterns, application usage, and context to identify anomalies indicative of keylogger activity.</a:t>
            </a:r>
            <a:br>
              <a:rPr lang="en-US"/>
            </a:br>
            <a:r>
              <a:rPr b="1" lang="en-US"/>
              <a:t>Signature-Based Detection: </a:t>
            </a:r>
            <a:r>
              <a:rPr lang="en-US"/>
              <a:t>Utilizing databases of known keylogger signatures to detect and block malicious software before it can compromise system integrity.</a:t>
            </a:r>
            <a:br>
              <a:rPr lang="en-US"/>
            </a:br>
            <a:r>
              <a:rPr b="1" lang="en-US"/>
              <a:t>Deployment: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Agent-Based Deployment: </a:t>
            </a:r>
            <a:r>
              <a:rPr lang="en-US"/>
              <a:t>Installing lightweight agent software on endpoints to continuously monitor and protect against keylogger threats without significant performance impact.</a:t>
            </a:r>
            <a:br>
              <a:rPr lang="en-US"/>
            </a:br>
            <a:r>
              <a:rPr lang="en-US"/>
              <a:t> </a:t>
            </a:r>
            <a:r>
              <a:rPr b="1" lang="en-US"/>
              <a:t>Centralized Management: </a:t>
            </a:r>
            <a:r>
              <a:rPr lang="en-US"/>
              <a:t>Implementing centralized management consoles for administering security policies, conducting threat analysis, and generating alerts in real-time.</a:t>
            </a: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1048618" name="Google Shape;134;p7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Display an output image showcasing the system’s dashboard or user interface, demonstrating:</a:t>
            </a:r>
          </a:p>
          <a:p>
            <a:pPr algn="l" indent="-306000" lvl="0" marL="30600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sz="2400" lang="en-US"/>
              <a:t>Real-time threat detection alerts</a:t>
            </a:r>
            <a:br>
              <a:rPr sz="2400" lang="en-US"/>
            </a:br>
            <a:r>
              <a:rPr sz="2400" lang="en-US"/>
              <a:t>Graphical representations of keylogger activity</a:t>
            </a:r>
            <a:br>
              <a:rPr sz="2400" lang="en-US"/>
            </a:br>
            <a:r>
              <a:rPr sz="2400" lang="en-US"/>
              <a:t>Summary of security events and incident reports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id="1048622" name="Google Shape;140;p8"/>
          <p:cNvSpPr txBox="1"/>
          <p:nvPr>
            <p:ph type="body" idx="1"/>
          </p:nvPr>
        </p:nvSpPr>
        <p:spPr>
          <a:xfrm>
            <a:off x="581192" y="1232452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rgbClr val="0F0F0F"/>
                </a:solidFill>
              </a:rPr>
              <a:t>Summary: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>
                <a:solidFill>
                  <a:srgbClr val="0F0F0F"/>
                </a:solidFill>
              </a:rPr>
              <a:t> Keyloggers pose a significant threat to individuals, businesses, and organizations, leading to financial losses, data breaches, and privacy violations.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sz="2000" lang="en-US">
                <a:solidFill>
                  <a:srgbClr val="0F0F0F"/>
                </a:solidFill>
              </a:rPr>
              <a:t>Implementing proactive cybersecurity measures is essential to detect and prevent keylogger attacks and safeguard sensitive information.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rgbClr val="0F0F0F"/>
                </a:solidFill>
              </a:rPr>
              <a:t>Call to Action:</a:t>
            </a:r>
            <a:br>
              <a:rPr sz="2000" lang="en-US">
                <a:solidFill>
                  <a:srgbClr val="0F0F0F"/>
                </a:solidFill>
              </a:rPr>
            </a:br>
            <a:r>
              <a:rPr sz="2000" lang="en-US">
                <a:solidFill>
                  <a:srgbClr val="0F0F0F"/>
                </a:solidFill>
              </a:rPr>
              <a:t> Encourage stakeholders to prioritize cybersecurity awareness, adopt best practices for safe computing, and invest in robust security solutions to mitigate keylogger risks.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5;p9"/>
          <p:cNvSpPr txBox="1"/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/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/>
              <a:t>Emerging Trends:</a:t>
            </a:r>
            <a:br>
              <a:rPr sz="2000" lang="en-US"/>
            </a:br>
            <a:r>
              <a:rPr b="1" sz="2000" lang="en-US"/>
              <a:t>Continuous Monitoring:</a:t>
            </a:r>
            <a:r>
              <a:rPr sz="2000" lang="en-US"/>
              <a:t> Integration of AI-driven analytics and behavioral biometrics for real-time monitoring and adaptive threat response.</a:t>
            </a:r>
            <a:br>
              <a:rPr sz="2000" lang="en-US"/>
            </a:br>
            <a:r>
              <a:rPr b="1" sz="2000" lang="en-US"/>
              <a:t>Zero-Trust Architecture:</a:t>
            </a:r>
            <a:r>
              <a:rPr sz="2000" lang="en-US"/>
              <a:t> Adoption of zero-trust security frameworks to verify user identities and device integrity before granting access to sensitive resources.</a:t>
            </a:r>
            <a:br>
              <a:rPr sz="2000" lang="en-US"/>
            </a:br>
            <a:r>
              <a:rPr b="1" sz="2000" lang="en-US"/>
              <a:t>Quantum-Safe Cryptography:</a:t>
            </a:r>
            <a:r>
              <a:rPr sz="2000" lang="en-US"/>
              <a:t> Research and development of encryption algorithms resistant to quantum computing threats, ensuring long-term data protection against keylogger attacks.</a:t>
            </a:r>
          </a:p>
          <a:p>
            <a:pPr algn="l" indent="-206121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</a:p>
        </p:txBody>
      </p:sp>
      <p:sp>
        <p:nvSpPr>
          <p:cNvPr id="1048626" name="Google Shape;146;p9"/>
          <p:cNvSpPr txBox="1"/>
          <p:nvPr/>
        </p:nvSpPr>
        <p:spPr>
          <a:xfrm>
            <a:off x="535670" y="844659"/>
            <a:ext cx="11029616" cy="530296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86364" lnSpcReduction="20000"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Vaibhav Ostwal</dc:creator>
  <dcterms:created xsi:type="dcterms:W3CDTF">2021-05-25T18:50:10Z</dcterms:created>
  <dcterms:modified xsi:type="dcterms:W3CDTF">2024-04-02T04:28:41Z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77898d02166a4f5bb2632626685d28f1</vt:lpwstr>
  </property>
</Properties>
</file>