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4A76-FD85-465B-9FC7-AB09008A6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E738B-3C6B-4464-8173-1BD697255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4787-70AE-4DE5-B2D9-3CAABB9E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ED2A-19F7-44CB-B6E0-720501ED8C0C}" type="datetimeFigureOut">
              <a:rPr lang="en-US" smtClean="0"/>
              <a:t>06/04/2018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DDFA-2ED8-4429-9889-BC15A41A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AFC0-29C6-4687-8BCB-3E38AA5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519-D729-44C2-A5BF-6624CC1D2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4CB3-F485-4BD8-BADE-AB63DBFE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EAC9D-0E43-427A-A13A-4CE15BFA0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0C94-5BFC-4C98-8448-C073D329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ED2A-19F7-44CB-B6E0-720501ED8C0C}" type="datetimeFigureOut">
              <a:rPr lang="en-US" smtClean="0"/>
              <a:t>06/04/2018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42C9-84FA-4FD2-B2B2-A57A8C55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21-E9EE-401D-9379-266F2B8D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519-D729-44C2-A5BF-6624CC1D2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1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50712-99DC-4C1D-97BC-A067BCF33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0BF40-4148-425B-9EDA-C7AFE4A4F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881B-7E95-4815-BDBE-2C07FC19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ED2A-19F7-44CB-B6E0-720501ED8C0C}" type="datetimeFigureOut">
              <a:rPr lang="en-US" smtClean="0"/>
              <a:t>06/04/2018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E491-B447-4DC7-BF43-6EFAA882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776FA-7150-402D-95CD-855D11F5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519-D729-44C2-A5BF-6624CC1D2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DB60-0A1F-4A61-BB2F-48FD717A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09A3-4C64-4212-8FBB-404FB485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CA82-92FE-4739-BB28-2A0F8D49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ED2A-19F7-44CB-B6E0-720501ED8C0C}" type="datetimeFigureOut">
              <a:rPr lang="en-US" smtClean="0"/>
              <a:t>06/04/2018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26F3-4F3F-4D42-9278-CF3668FC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700A8-893B-4845-A8E9-E540A32B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519-D729-44C2-A5BF-6624CC1D2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80CE-E14F-435B-8A31-0F7F392C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68F68-65F2-4075-92BB-AEFE6F47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EC31-C82D-45F0-BF65-BE44C295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ED2A-19F7-44CB-B6E0-720501ED8C0C}" type="datetimeFigureOut">
              <a:rPr lang="en-US" smtClean="0"/>
              <a:t>06/04/2018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AB708-52AD-4FB4-B7A5-A1FD019A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A0681-2EFF-4AD2-ADC9-CC250161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519-D729-44C2-A5BF-6624CC1D2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AC41-556F-4108-AD58-5DDDB018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DACF-7175-4C53-A9C3-B5ABCFE7B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FC7B3-6D47-4DA2-8E69-29F4B3A16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6B818-5105-4F16-9A53-0792A2D9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ED2A-19F7-44CB-B6E0-720501ED8C0C}" type="datetimeFigureOut">
              <a:rPr lang="en-US" smtClean="0"/>
              <a:t>06/04/2018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6A87-3B33-44A4-9818-54AEF7CA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585C-85C6-48AD-A101-A86F1E8A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519-D729-44C2-A5BF-6624CC1D2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0E85-83D9-47DC-BF46-B5278244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B7B4D-ACC8-4BE5-B76B-8C401DB4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6A90-F0E3-45D8-A940-CDFABE88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BE60D-41EA-4B9C-8C33-B2224DFBB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297F8-9D6C-43FE-A400-31B99FCD3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E7E4C-C62C-4B13-B2CF-10320DBE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ED2A-19F7-44CB-B6E0-720501ED8C0C}" type="datetimeFigureOut">
              <a:rPr lang="en-US" smtClean="0"/>
              <a:t>06/04/2018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4E458-F82D-45A8-801A-4291EFBC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37639-8DFF-45B1-B4A2-6ED4F3AF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519-D729-44C2-A5BF-6624CC1D2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559C-C652-4E94-89C6-EDA7D94C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3630E-CF8A-48DE-B686-8082AE31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ED2A-19F7-44CB-B6E0-720501ED8C0C}" type="datetimeFigureOut">
              <a:rPr lang="en-US" smtClean="0"/>
              <a:t>06/04/2018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CC2C3-1515-4C32-A6AF-62770BC1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6E94F-9C21-4B13-A4C2-5BC6E91C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519-D729-44C2-A5BF-6624CC1D2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7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073AA-63A0-4CAF-9344-0A2B5DF2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ED2A-19F7-44CB-B6E0-720501ED8C0C}" type="datetimeFigureOut">
              <a:rPr lang="en-US" smtClean="0"/>
              <a:t>06/04/2018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0C544-432A-42A7-8303-15A0F345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AF44B-2416-4810-9533-276AF0E6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519-D729-44C2-A5BF-6624CC1D2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CA16-E75A-4FD5-BCBD-04A9B77E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FE4E-BE9E-4284-A2B2-7A742E91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DE87E-AB10-475C-849A-BA0A8F640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E769D-B3F6-429C-B891-E976D272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ED2A-19F7-44CB-B6E0-720501ED8C0C}" type="datetimeFigureOut">
              <a:rPr lang="en-US" smtClean="0"/>
              <a:t>06/04/2018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36F2A-6140-46B7-A87C-EFE34FC4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6560D-1B2F-4F6B-A20D-D75EE7AC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519-D729-44C2-A5BF-6624CC1D2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157B-76FA-4E16-BA79-9CA75C21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E8096-7E77-4D87-963F-C9839C5DB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A5C2D-9AF3-470A-8C20-97F5EF0F4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ECE29-2527-4E21-981E-B76C5E54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ED2A-19F7-44CB-B6E0-720501ED8C0C}" type="datetimeFigureOut">
              <a:rPr lang="en-US" smtClean="0"/>
              <a:t>06/04/2018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2B34-EB65-43A0-941D-2D08C097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56E60-817C-4B7D-B818-B282695A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A519-D729-44C2-A5BF-6624CC1D2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CAC44-205C-46F0-855C-7104E0CE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126D6-37FB-4ED6-8107-B00CED0E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3CFA-E48D-4A09-90CE-F50E5F14C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ED2A-19F7-44CB-B6E0-720501ED8C0C}" type="datetimeFigureOut">
              <a:rPr lang="en-US" smtClean="0"/>
              <a:t>06/04/2018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3D2F4-69B6-453C-A1D7-072668B75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B73CF-579B-4AF6-ADF1-7044E071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A519-D729-44C2-A5BF-6624CC1D2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#toc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object, night&#10;&#10;Description generated with high confidence">
            <a:extLst>
              <a:ext uri="{FF2B5EF4-FFF2-40B4-BE49-F238E27FC236}">
                <a16:creationId xmlns:a16="http://schemas.microsoft.com/office/drawing/2014/main" id="{70BB984B-61D2-4110-B880-B500364D9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" b="1396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DBEFC3-D2C0-497C-BD83-CF74B20DC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Chicago Crime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3AD7E-25E7-4F6B-B54A-26634A767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261" y="2286000"/>
            <a:ext cx="3435173" cy="2286000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Birwa Galia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Milony Mehta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Shantanu Deosthale</a:t>
            </a:r>
          </a:p>
        </p:txBody>
      </p:sp>
    </p:spTree>
    <p:extLst>
      <p:ext uri="{BB962C8B-B14F-4D97-AF65-F5344CB8AC3E}">
        <p14:creationId xmlns:p14="http://schemas.microsoft.com/office/powerpoint/2010/main" val="410844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F4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16C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6">
            <a:extLst>
              <a:ext uri="{FF2B5EF4-FFF2-40B4-BE49-F238E27FC236}">
                <a16:creationId xmlns:a16="http://schemas.microsoft.com/office/drawing/2014/main" id="{AA9090D2-6284-4265-822E-993B7D80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8E384-BF0C-4252-B907-AF74A030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>
                <a:hlinkClick r:id="rId4"/>
              </a:rPr>
              <a:t>1. Abstract</a:t>
            </a:r>
            <a:br>
              <a:rPr lang="en-US" b="1"/>
            </a:br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D9B87B-969F-42A3-8249-17D7BB59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434905"/>
            <a:ext cx="8708718" cy="479553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1800" u="sng" dirty="0"/>
              <a:t>Problem:</a:t>
            </a:r>
            <a:endParaRPr lang="en-US" sz="1800" dirty="0"/>
          </a:p>
          <a:p>
            <a:pPr lvl="0"/>
            <a:r>
              <a:rPr lang="en-US" sz="1800" dirty="0"/>
              <a:t>More than half of the US’s average Crime comes from Chicago State. </a:t>
            </a:r>
          </a:p>
          <a:p>
            <a:pPr lvl="0"/>
            <a:r>
              <a:rPr lang="en-US" sz="1800" dirty="0"/>
              <a:t>Chicago is ranked one in homicide rate as compared to other metropolitan cities such as Los Angeles and New York. Homicide remains more than 50% of the crime in Chicago.</a:t>
            </a:r>
          </a:p>
          <a:p>
            <a:pPr marL="0" indent="0">
              <a:buNone/>
            </a:pPr>
            <a:r>
              <a:rPr lang="en-US" sz="1800" u="sng" dirty="0"/>
              <a:t>Dataset:</a:t>
            </a:r>
            <a:endParaRPr lang="en-US" sz="1800" dirty="0"/>
          </a:p>
          <a:p>
            <a:pPr lvl="0"/>
            <a:r>
              <a:rPr lang="en-US" sz="1800" dirty="0"/>
              <a:t>The Dataset showcases reported incidents of crime that have been occurred in the city of Chicago from 2001 to 2016. </a:t>
            </a:r>
          </a:p>
          <a:p>
            <a:pPr lvl="0"/>
            <a:r>
              <a:rPr lang="en-US" sz="1800" dirty="0"/>
              <a:t>For this research project, we are using data provided by the open source Chicago Police Department’s system. </a:t>
            </a:r>
          </a:p>
          <a:p>
            <a:pPr lvl="0"/>
            <a:r>
              <a:rPr lang="en-US" sz="1800" dirty="0"/>
              <a:t>The entire dataset has 6.49M rows. Due to the size of this dataset, we decided to focus on data from 2008 to 2016.</a:t>
            </a:r>
          </a:p>
          <a:p>
            <a:pPr marL="0" indent="0">
              <a:buNone/>
            </a:pPr>
            <a:r>
              <a:rPr lang="en-US" sz="1800" u="sng" dirty="0"/>
              <a:t>Result:</a:t>
            </a:r>
            <a:endParaRPr lang="en-US" sz="1800" dirty="0"/>
          </a:p>
          <a:p>
            <a:pPr lvl="0"/>
            <a:r>
              <a:rPr lang="en-US" sz="1800" dirty="0"/>
              <a:t>With the help of historical data, patterns, and fluctuations, a clear picture can be framed, about the reasons leading to increasing crime in Chicago. </a:t>
            </a:r>
          </a:p>
          <a:p>
            <a:r>
              <a:rPr lang="en-US" sz="1800" dirty="0"/>
              <a:t>During the Presidential campaign, Chicago crime number and its analysis are widely used.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041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995EB3-C945-4276-B786-F638ED5B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2.)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342A-9BF5-4943-94A5-27806CF0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787791"/>
            <a:ext cx="6377769" cy="5106332"/>
          </a:xfrm>
        </p:spPr>
        <p:txBody>
          <a:bodyPr anchor="ctr">
            <a:normAutofit/>
          </a:bodyPr>
          <a:lstStyle/>
          <a:p>
            <a:pPr lvl="0"/>
            <a:r>
              <a:rPr lang="en-US" sz="1700" dirty="0"/>
              <a:t>The inspiration behind this project is to help Chicago Police Department to improvise and derive suitable measures to reduce the crime. </a:t>
            </a:r>
          </a:p>
          <a:p>
            <a:pPr lvl="0"/>
            <a:r>
              <a:rPr lang="en-US" sz="1700" dirty="0"/>
              <a:t>The following measures are projected:</a:t>
            </a:r>
          </a:p>
          <a:p>
            <a:pPr lvl="1"/>
            <a:r>
              <a:rPr lang="en-US" sz="1700" dirty="0"/>
              <a:t>Is arrest rate equivalent to the crime rate?</a:t>
            </a:r>
          </a:p>
          <a:p>
            <a:pPr lvl="1"/>
            <a:r>
              <a:rPr lang="en-US" sz="1700" dirty="0"/>
              <a:t>Analyze Number of Crime by Month, Day and Date of the Year</a:t>
            </a:r>
          </a:p>
          <a:p>
            <a:pPr lvl="1"/>
            <a:r>
              <a:rPr lang="en-US" sz="1700" dirty="0"/>
              <a:t>Predicting the relationship between weather, crime rate and arrest rate. </a:t>
            </a:r>
          </a:p>
          <a:p>
            <a:pPr lvl="1"/>
            <a:r>
              <a:rPr lang="en-US" sz="1700" dirty="0"/>
              <a:t>Deriving the most common locations of the crime will be beneficial to the city.</a:t>
            </a:r>
          </a:p>
          <a:p>
            <a:pPr lvl="1"/>
            <a:r>
              <a:rPr lang="en-US" sz="1700" dirty="0"/>
              <a:t>Analyzing different types of crimes in Chicago </a:t>
            </a:r>
          </a:p>
          <a:p>
            <a:r>
              <a:rPr lang="en-US" sz="1700" dirty="0"/>
              <a:t>How big is the increase in homicides?</a:t>
            </a:r>
          </a:p>
          <a:p>
            <a:pPr lvl="1"/>
            <a:r>
              <a:rPr lang="en-US" sz="1700" dirty="0"/>
              <a:t>Predicting the outcome if an arrest would occur or not. </a:t>
            </a:r>
          </a:p>
          <a:p>
            <a:pPr lvl="1"/>
            <a:r>
              <a:rPr lang="en-US" sz="1700" dirty="0"/>
              <a:t>Forecasting the crime in Chicago for the year 2018. </a:t>
            </a:r>
          </a:p>
          <a:p>
            <a:pPr lvl="0"/>
            <a:r>
              <a:rPr lang="en-US" sz="1700" dirty="0"/>
              <a:t>This dataset is used to correlate the types of the crimes occurred, number of criminals arrested and predicting the probability of crime occurrences at a given date and location. 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4899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CDDB95-5F1F-4D59-8A36-073E14EE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1886" y="2369986"/>
            <a:ext cx="1040229" cy="1040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81DA0-9222-4FF1-91D7-90CA4CFF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3.) Process Outline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2C23-2482-457F-A65C-1C532CFE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dirty="0"/>
              <a:t>1. Data Preprocessing: Data Wrangling, handling missing values</a:t>
            </a:r>
          </a:p>
          <a:p>
            <a:r>
              <a:rPr lang="en-US" dirty="0"/>
              <a:t>2. Exploratory Data Analysis  </a:t>
            </a:r>
          </a:p>
          <a:p>
            <a:r>
              <a:rPr lang="en-US" dirty="0"/>
              <a:t>3. Study of Supervised approaches and select the best model for prediction</a:t>
            </a:r>
          </a:p>
          <a:p>
            <a:r>
              <a:rPr lang="en-US" dirty="0"/>
              <a:t>4. Design of a pipeline and system to implement this approach and discussion on the system’s capabilities</a:t>
            </a:r>
          </a:p>
          <a:p>
            <a:r>
              <a:rPr lang="en-US" dirty="0"/>
              <a:t>5. Deploy the Model on Azure/AWS or Google Cloud Computing Platform</a:t>
            </a:r>
          </a:p>
          <a:p>
            <a:r>
              <a:rPr lang="en-US" dirty="0"/>
              <a:t>6. Build a web application to demonstrate the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8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397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Chicago Crime Data</vt:lpstr>
      <vt:lpstr>1. Abstract </vt:lpstr>
      <vt:lpstr>2.) Objective</vt:lpstr>
      <vt:lpstr>3.) Process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Data</dc:title>
  <dc:creator>dell</dc:creator>
  <cp:lastModifiedBy>dell</cp:lastModifiedBy>
  <cp:revision>4</cp:revision>
  <dcterms:created xsi:type="dcterms:W3CDTF">2018-04-07T03:10:20Z</dcterms:created>
  <dcterms:modified xsi:type="dcterms:W3CDTF">2018-04-07T13:23:46Z</dcterms:modified>
</cp:coreProperties>
</file>