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Comic Sans MS" panose="030F0702030302020204" pitchFamily="66" charset="0"/>
      <p:regular r:id="rId21"/>
      <p:bold r:id="rId22"/>
      <p:italic r:id="rId23"/>
      <p:boldItalic r:id="rId24"/>
    </p:embeddedFont>
    <p:embeddedFont>
      <p:font typeface="Lobster" panose="020B0604020202020204" charset="0"/>
      <p:regular r:id="rId25"/>
    </p:embeddedFont>
    <p:embeddedFont>
      <p:font typeface="Pacifico" panose="020B0604020202020204" charset="0"/>
      <p:regular r:id="rId26"/>
    </p:embeddedFont>
    <p:embeddedFont>
      <p:font typeface="Roboto" panose="020B0604020202020204" charset="0"/>
      <p:regular r:id="rId27"/>
      <p:bold r:id="rId28"/>
      <p:italic r:id="rId29"/>
      <p:boldItalic r:id="rId30"/>
    </p:embeddedFont>
    <p:embeddedFont>
      <p:font typeface="Spectral"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652cd03971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652cd039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652cd03971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652cd0397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652cd03971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652cd0397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652cd0397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652cd0397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525992ba7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525992ba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525992ba7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6525992ba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6525992ba7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6525992ba7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6525992ba7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6525992ba7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5288dcc1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5288dcc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5196c1733_0_5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65196c1733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652cd03971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652cd0397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65348bba9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65348bba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5196c1733_0_8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5196c1733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6525992ba7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6525992ba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5196c1733_0_13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5196c1733_0_1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52cd0397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52cd039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652cd03971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652cd0397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286500" y="261200"/>
            <a:ext cx="8571000" cy="143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i="1">
                <a:solidFill>
                  <a:srgbClr val="990000"/>
                </a:solidFill>
                <a:latin typeface="Comic Sans MS"/>
                <a:ea typeface="Comic Sans MS"/>
                <a:cs typeface="Comic Sans MS"/>
                <a:sym typeface="Comic Sans MS"/>
              </a:rPr>
              <a:t>Application of Statistics in Digital Signal Processing</a:t>
            </a:r>
            <a:endParaRPr sz="3600" i="1">
              <a:solidFill>
                <a:srgbClr val="990000"/>
              </a:solidFill>
              <a:latin typeface="Comic Sans MS"/>
              <a:ea typeface="Comic Sans MS"/>
              <a:cs typeface="Comic Sans MS"/>
              <a:sym typeface="Comic Sans MS"/>
            </a:endParaRPr>
          </a:p>
        </p:txBody>
      </p:sp>
      <p:sp>
        <p:nvSpPr>
          <p:cNvPr id="86" name="Google Shape;86;p13"/>
          <p:cNvSpPr txBox="1">
            <a:spLocks noGrp="1"/>
          </p:cNvSpPr>
          <p:nvPr>
            <p:ph type="subTitle" idx="1"/>
          </p:nvPr>
        </p:nvSpPr>
        <p:spPr>
          <a:xfrm>
            <a:off x="833100" y="2616100"/>
            <a:ext cx="5908800" cy="6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00000"/>
                </a:solidFill>
                <a:latin typeface="Lobster"/>
                <a:ea typeface="Lobster"/>
                <a:cs typeface="Lobster"/>
                <a:sym typeface="Lobster"/>
              </a:rPr>
              <a:t>Presentation by Group 11:</a:t>
            </a:r>
            <a:endParaRPr sz="2400">
              <a:solidFill>
                <a:srgbClr val="000000"/>
              </a:solidFill>
              <a:latin typeface="Lobster"/>
              <a:ea typeface="Lobster"/>
              <a:cs typeface="Lobster"/>
              <a:sym typeface="Lobster"/>
            </a:endParaRPr>
          </a:p>
          <a:p>
            <a:pPr marL="0" lvl="0" indent="0" algn="l" rtl="0">
              <a:spcBef>
                <a:spcPts val="0"/>
              </a:spcBef>
              <a:spcAft>
                <a:spcPts val="0"/>
              </a:spcAft>
              <a:buNone/>
            </a:pPr>
            <a:r>
              <a:rPr lang="en" sz="2400">
                <a:solidFill>
                  <a:srgbClr val="000000"/>
                </a:solidFill>
                <a:latin typeface="Lobster"/>
                <a:ea typeface="Lobster"/>
                <a:cs typeface="Lobster"/>
                <a:sym typeface="Lobster"/>
              </a:rPr>
              <a:t>Parth </a:t>
            </a:r>
            <a:endParaRPr sz="2400">
              <a:solidFill>
                <a:srgbClr val="000000"/>
              </a:solidFill>
              <a:latin typeface="Lobster"/>
              <a:ea typeface="Lobster"/>
              <a:cs typeface="Lobster"/>
              <a:sym typeface="Lobster"/>
            </a:endParaRPr>
          </a:p>
          <a:p>
            <a:pPr marL="0" lvl="0" indent="0" algn="l" rtl="0">
              <a:spcBef>
                <a:spcPts val="0"/>
              </a:spcBef>
              <a:spcAft>
                <a:spcPts val="0"/>
              </a:spcAft>
              <a:buNone/>
            </a:pPr>
            <a:r>
              <a:rPr lang="en" sz="2400">
                <a:solidFill>
                  <a:srgbClr val="000000"/>
                </a:solidFill>
                <a:latin typeface="Lobster"/>
                <a:ea typeface="Lobster"/>
                <a:cs typeface="Lobster"/>
                <a:sym typeface="Lobster"/>
              </a:rPr>
              <a:t>Shaan</a:t>
            </a:r>
            <a:endParaRPr sz="2400">
              <a:solidFill>
                <a:srgbClr val="000000"/>
              </a:solidFill>
              <a:latin typeface="Lobster"/>
              <a:ea typeface="Lobster"/>
              <a:cs typeface="Lobster"/>
              <a:sym typeface="Lobster"/>
            </a:endParaRPr>
          </a:p>
          <a:p>
            <a:pPr marL="0" lvl="0" indent="0" algn="l" rtl="0">
              <a:spcBef>
                <a:spcPts val="0"/>
              </a:spcBef>
              <a:spcAft>
                <a:spcPts val="0"/>
              </a:spcAft>
              <a:buNone/>
            </a:pPr>
            <a:r>
              <a:rPr lang="en" sz="2400">
                <a:solidFill>
                  <a:srgbClr val="000000"/>
                </a:solidFill>
                <a:latin typeface="Lobster"/>
                <a:ea typeface="Lobster"/>
                <a:cs typeface="Lobster"/>
                <a:sym typeface="Lobster"/>
              </a:rPr>
              <a:t>Nikhil</a:t>
            </a:r>
            <a:endParaRPr sz="2400">
              <a:solidFill>
                <a:srgbClr val="000000"/>
              </a:solidFill>
              <a:latin typeface="Lobster"/>
              <a:ea typeface="Lobster"/>
              <a:cs typeface="Lobster"/>
              <a:sym typeface="Lobster"/>
            </a:endParaRPr>
          </a:p>
        </p:txBody>
      </p:sp>
      <p:pic>
        <p:nvPicPr>
          <p:cNvPr id="87" name="Google Shape;87;p13"/>
          <p:cNvPicPr preferRelativeResize="0"/>
          <p:nvPr/>
        </p:nvPicPr>
        <p:blipFill>
          <a:blip r:embed="rId3">
            <a:alphaModFix/>
          </a:blip>
          <a:stretch>
            <a:fillRect/>
          </a:stretch>
        </p:blipFill>
        <p:spPr>
          <a:xfrm>
            <a:off x="4295300" y="1884450"/>
            <a:ext cx="4384374" cy="2711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367250" y="622075"/>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solidFill>
                  <a:srgbClr val="CC0000"/>
                </a:solidFill>
                <a:latin typeface="Comic Sans MS"/>
                <a:ea typeface="Comic Sans MS"/>
                <a:cs typeface="Comic Sans MS"/>
                <a:sym typeface="Comic Sans MS"/>
              </a:rPr>
              <a:t>Convolution</a:t>
            </a:r>
            <a:endParaRPr sz="3600">
              <a:solidFill>
                <a:srgbClr val="CC0000"/>
              </a:solidFill>
              <a:latin typeface="Comic Sans MS"/>
              <a:ea typeface="Comic Sans MS"/>
              <a:cs typeface="Comic Sans MS"/>
              <a:sym typeface="Comic Sans MS"/>
            </a:endParaRPr>
          </a:p>
        </p:txBody>
      </p:sp>
      <p:sp>
        <p:nvSpPr>
          <p:cNvPr id="150" name="Google Shape;150;p2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latin typeface="Spectral"/>
              <a:ea typeface="Spectral"/>
              <a:cs typeface="Spectral"/>
              <a:sym typeface="Spectral"/>
            </a:endParaRPr>
          </a:p>
          <a:p>
            <a:pPr marL="0" lvl="0" indent="0" algn="l" rtl="0">
              <a:spcBef>
                <a:spcPts val="1600"/>
              </a:spcBef>
              <a:spcAft>
                <a:spcPts val="0"/>
              </a:spcAft>
              <a:buNone/>
            </a:pPr>
            <a:r>
              <a:rPr lang="en" sz="1400" b="1">
                <a:latin typeface="Spectral"/>
                <a:ea typeface="Spectral"/>
                <a:cs typeface="Spectral"/>
                <a:sym typeface="Spectral"/>
              </a:rPr>
              <a:t>Convolution</a:t>
            </a:r>
            <a:r>
              <a:rPr lang="en" sz="1400">
                <a:latin typeface="Spectral"/>
                <a:ea typeface="Spectral"/>
                <a:cs typeface="Spectral"/>
                <a:sym typeface="Spectral"/>
              </a:rPr>
              <a:t> is just a mathematical operator such addition or                                                                                multiplication. Addition takes two numbers and produces a third                                                                            number, similarly convolution takes two signals operates on them                                                                                  and produces a third signal. One signal is called as input signal,                                                                               one is called as kernel and lastly the output signal. A typical eg.                                                                                    of a kernel is the </a:t>
            </a:r>
            <a:r>
              <a:rPr lang="en" b="1" i="1">
                <a:solidFill>
                  <a:srgbClr val="222222"/>
                </a:solidFill>
                <a:highlight>
                  <a:schemeClr val="lt1"/>
                </a:highlight>
                <a:latin typeface="Spectral"/>
                <a:ea typeface="Spectral"/>
                <a:cs typeface="Spectral"/>
                <a:sym typeface="Spectral"/>
              </a:rPr>
              <a:t>e</a:t>
            </a:r>
            <a:r>
              <a:rPr lang="en" b="1" baseline="30000">
                <a:solidFill>
                  <a:srgbClr val="222222"/>
                </a:solidFill>
                <a:highlight>
                  <a:schemeClr val="lt1"/>
                </a:highlight>
                <a:latin typeface="Spectral"/>
                <a:ea typeface="Spectral"/>
                <a:cs typeface="Spectral"/>
                <a:sym typeface="Spectral"/>
              </a:rPr>
              <a:t>−</a:t>
            </a:r>
            <a:r>
              <a:rPr lang="en" b="1" i="1" baseline="30000">
                <a:solidFill>
                  <a:srgbClr val="222222"/>
                </a:solidFill>
                <a:highlight>
                  <a:schemeClr val="lt1"/>
                </a:highlight>
                <a:latin typeface="Spectral"/>
                <a:ea typeface="Spectral"/>
                <a:cs typeface="Spectral"/>
                <a:sym typeface="Spectral"/>
              </a:rPr>
              <a:t>st  </a:t>
            </a:r>
            <a:r>
              <a:rPr lang="en" sz="1400">
                <a:solidFill>
                  <a:srgbClr val="222222"/>
                </a:solidFill>
                <a:highlight>
                  <a:schemeClr val="lt1"/>
                </a:highlight>
                <a:latin typeface="Spectral"/>
                <a:ea typeface="Spectral"/>
                <a:cs typeface="Spectral"/>
                <a:sym typeface="Spectral"/>
              </a:rPr>
              <a:t>used in </a:t>
            </a:r>
            <a:r>
              <a:rPr lang="en" sz="1400" b="1">
                <a:solidFill>
                  <a:srgbClr val="222222"/>
                </a:solidFill>
                <a:highlight>
                  <a:schemeClr val="lt1"/>
                </a:highlight>
                <a:latin typeface="Spectral"/>
                <a:ea typeface="Spectral"/>
                <a:cs typeface="Spectral"/>
                <a:sym typeface="Spectral"/>
              </a:rPr>
              <a:t>laplace transform.</a:t>
            </a:r>
            <a:r>
              <a:rPr lang="en" sz="1400">
                <a:solidFill>
                  <a:srgbClr val="222222"/>
                </a:solidFill>
                <a:highlight>
                  <a:schemeClr val="lt1"/>
                </a:highlight>
                <a:latin typeface="Spectral"/>
                <a:ea typeface="Spectral"/>
                <a:cs typeface="Spectral"/>
                <a:sym typeface="Spectral"/>
              </a:rPr>
              <a:t> It’s just a function                                                                         which gets multiplied by the input signal and then some operation such as integration is carried out on a specific domain to give the output signal. </a:t>
            </a:r>
            <a:endParaRPr sz="1400" baseline="30000">
              <a:solidFill>
                <a:srgbClr val="222222"/>
              </a:solidFill>
              <a:highlight>
                <a:schemeClr val="lt1"/>
              </a:highlight>
              <a:latin typeface="Spectral"/>
              <a:ea typeface="Spectral"/>
              <a:cs typeface="Spectral"/>
              <a:sym typeface="Spectral"/>
            </a:endParaRPr>
          </a:p>
          <a:p>
            <a:pPr marL="0" lvl="0" indent="0" algn="l" rtl="0">
              <a:spcBef>
                <a:spcPts val="1600"/>
              </a:spcBef>
              <a:spcAft>
                <a:spcPts val="1600"/>
              </a:spcAft>
              <a:buNone/>
            </a:pPr>
            <a:r>
              <a:rPr lang="en" b="1" i="1" baseline="30000">
                <a:solidFill>
                  <a:srgbClr val="222222"/>
                </a:solidFill>
                <a:highlight>
                  <a:schemeClr val="lt1"/>
                </a:highlight>
                <a:latin typeface="Spectral"/>
                <a:ea typeface="Spectral"/>
                <a:cs typeface="Spectral"/>
                <a:sym typeface="Spectral"/>
              </a:rPr>
              <a:t>   </a:t>
            </a:r>
            <a:r>
              <a:rPr lang="en" sz="1400">
                <a:latin typeface="Spectral"/>
                <a:ea typeface="Spectral"/>
                <a:cs typeface="Spectral"/>
                <a:sym typeface="Spectral"/>
              </a:rPr>
              <a:t>               </a:t>
            </a:r>
            <a:endParaRPr sz="1400">
              <a:latin typeface="Spectral"/>
              <a:ea typeface="Spectral"/>
              <a:cs typeface="Spectral"/>
              <a:sym typeface="Spectral"/>
            </a:endParaRPr>
          </a:p>
        </p:txBody>
      </p:sp>
      <p:pic>
        <p:nvPicPr>
          <p:cNvPr id="151" name="Google Shape;151;p22"/>
          <p:cNvPicPr preferRelativeResize="0"/>
          <p:nvPr/>
        </p:nvPicPr>
        <p:blipFill>
          <a:blip r:embed="rId3">
            <a:alphaModFix/>
          </a:blip>
          <a:stretch>
            <a:fillRect/>
          </a:stretch>
        </p:blipFill>
        <p:spPr>
          <a:xfrm>
            <a:off x="5602199" y="1484375"/>
            <a:ext cx="3230100" cy="18212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0000"/>
                </a:solidFill>
                <a:latin typeface="Comic Sans MS"/>
                <a:ea typeface="Comic Sans MS"/>
                <a:cs typeface="Comic Sans MS"/>
                <a:sym typeface="Comic Sans MS"/>
              </a:rPr>
              <a:t>Examples of Convolution</a:t>
            </a:r>
            <a:endParaRPr>
              <a:solidFill>
                <a:srgbClr val="CC0000"/>
              </a:solidFill>
              <a:latin typeface="Comic Sans MS"/>
              <a:ea typeface="Comic Sans MS"/>
              <a:cs typeface="Comic Sans MS"/>
              <a:sym typeface="Comic Sans MS"/>
            </a:endParaRPr>
          </a:p>
        </p:txBody>
      </p:sp>
      <p:sp>
        <p:nvSpPr>
          <p:cNvPr id="157" name="Google Shape;157;p2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 </a:t>
            </a:r>
            <a:endParaRPr/>
          </a:p>
        </p:txBody>
      </p:sp>
      <p:pic>
        <p:nvPicPr>
          <p:cNvPr id="158" name="Google Shape;158;p23"/>
          <p:cNvPicPr preferRelativeResize="0"/>
          <p:nvPr/>
        </p:nvPicPr>
        <p:blipFill>
          <a:blip r:embed="rId3">
            <a:alphaModFix/>
          </a:blip>
          <a:stretch>
            <a:fillRect/>
          </a:stretch>
        </p:blipFill>
        <p:spPr>
          <a:xfrm>
            <a:off x="1802775" y="1098700"/>
            <a:ext cx="5538449" cy="36013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txBox="1">
            <a:spLocks noGrp="1"/>
          </p:cNvSpPr>
          <p:nvPr>
            <p:ph type="title"/>
          </p:nvPr>
        </p:nvSpPr>
        <p:spPr>
          <a:xfrm>
            <a:off x="311700" y="1387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0000"/>
                </a:solidFill>
                <a:latin typeface="Comic Sans MS"/>
                <a:ea typeface="Comic Sans MS"/>
                <a:cs typeface="Comic Sans MS"/>
                <a:sym typeface="Comic Sans MS"/>
              </a:rPr>
              <a:t>Noise reduction vs Step Response</a:t>
            </a:r>
            <a:endParaRPr>
              <a:solidFill>
                <a:srgbClr val="CC0000"/>
              </a:solidFill>
              <a:latin typeface="Comic Sans MS"/>
              <a:ea typeface="Comic Sans MS"/>
              <a:cs typeface="Comic Sans MS"/>
              <a:sym typeface="Comic Sans MS"/>
            </a:endParaRPr>
          </a:p>
        </p:txBody>
      </p:sp>
      <p:sp>
        <p:nvSpPr>
          <p:cNvPr id="164" name="Google Shape;164;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                                                                                                                                                  </a:t>
            </a:r>
            <a:r>
              <a:rPr lang="en" sz="1400">
                <a:latin typeface="Spectral"/>
                <a:ea typeface="Spectral"/>
                <a:cs typeface="Spectral"/>
                <a:sym typeface="Spectral"/>
              </a:rPr>
              <a:t>The first signal is the input buried under a lot of noise. Applying moving average filter to this signal reduces noise(good) but decreases sharpness of edges(bad). Hence there is a tradeoff between sharpness and noise reduction. To understand why this filter is optimal solution for noise reduction for a given sharpness of edge(suppose that step response must have 11 points in it), imagine a signal obtained above as input. Since the noise we are trying to reduce is random, none of the input points is special; each is just as noisy as its neighbor. Therefore, it is useless to give preferential treatment to any one of the input points by assigning it a larger coefficient in the filter kernel. The lowest noise is obtained when all the input samples are treated equally, i.e., the moving average filter.</a:t>
            </a:r>
            <a:endParaRPr sz="1400">
              <a:latin typeface="Spectral"/>
              <a:ea typeface="Spectral"/>
              <a:cs typeface="Spectral"/>
              <a:sym typeface="Spectral"/>
            </a:endParaRPr>
          </a:p>
          <a:p>
            <a:pPr marL="0" lvl="0" indent="0" algn="l" rtl="0">
              <a:spcBef>
                <a:spcPts val="1600"/>
              </a:spcBef>
              <a:spcAft>
                <a:spcPts val="1600"/>
              </a:spcAft>
              <a:buNone/>
            </a:pPr>
            <a:endParaRPr sz="1400">
              <a:latin typeface="Spectral"/>
              <a:ea typeface="Spectral"/>
              <a:cs typeface="Spectral"/>
              <a:sym typeface="Spectral"/>
            </a:endParaRPr>
          </a:p>
        </p:txBody>
      </p:sp>
      <p:pic>
        <p:nvPicPr>
          <p:cNvPr id="165" name="Google Shape;165;p24"/>
          <p:cNvPicPr preferRelativeResize="0"/>
          <p:nvPr/>
        </p:nvPicPr>
        <p:blipFill>
          <a:blip r:embed="rId3">
            <a:alphaModFix/>
          </a:blip>
          <a:stretch>
            <a:fillRect/>
          </a:stretch>
        </p:blipFill>
        <p:spPr>
          <a:xfrm>
            <a:off x="311700" y="746550"/>
            <a:ext cx="5354176" cy="1942950"/>
          </a:xfrm>
          <a:prstGeom prst="rect">
            <a:avLst/>
          </a:prstGeom>
          <a:noFill/>
          <a:ln>
            <a:noFill/>
          </a:ln>
        </p:spPr>
      </p:pic>
      <p:pic>
        <p:nvPicPr>
          <p:cNvPr id="166" name="Google Shape;166;p24"/>
          <p:cNvPicPr preferRelativeResize="0"/>
          <p:nvPr/>
        </p:nvPicPr>
        <p:blipFill>
          <a:blip r:embed="rId4">
            <a:alphaModFix/>
          </a:blip>
          <a:stretch>
            <a:fillRect/>
          </a:stretch>
        </p:blipFill>
        <p:spPr>
          <a:xfrm>
            <a:off x="5775125" y="962125"/>
            <a:ext cx="2643350" cy="1609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5"/>
          <p:cNvSpPr txBox="1">
            <a:spLocks noGrp="1"/>
          </p:cNvSpPr>
          <p:nvPr>
            <p:ph type="title"/>
          </p:nvPr>
        </p:nvSpPr>
        <p:spPr>
          <a:xfrm>
            <a:off x="311700" y="510475"/>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solidFill>
                  <a:srgbClr val="CC0000"/>
                </a:solidFill>
                <a:latin typeface="Comic Sans MS"/>
                <a:ea typeface="Comic Sans MS"/>
                <a:cs typeface="Comic Sans MS"/>
                <a:sym typeface="Comic Sans MS"/>
              </a:rPr>
              <a:t>Frequency Response </a:t>
            </a:r>
            <a:endParaRPr sz="3600">
              <a:solidFill>
                <a:srgbClr val="CC0000"/>
              </a:solidFill>
              <a:latin typeface="Comic Sans MS"/>
              <a:ea typeface="Comic Sans MS"/>
              <a:cs typeface="Comic Sans MS"/>
              <a:sym typeface="Comic Sans MS"/>
            </a:endParaRPr>
          </a:p>
        </p:txBody>
      </p:sp>
      <p:sp>
        <p:nvSpPr>
          <p:cNvPr id="172" name="Google Shape;172;p25"/>
          <p:cNvSpPr txBox="1">
            <a:spLocks noGrp="1"/>
          </p:cNvSpPr>
          <p:nvPr>
            <p:ph type="body" idx="1"/>
          </p:nvPr>
        </p:nvSpPr>
        <p:spPr>
          <a:xfrm>
            <a:off x="311700" y="994550"/>
            <a:ext cx="8520600" cy="357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dirty="0">
              <a:latin typeface="Spectral"/>
              <a:ea typeface="Spectral"/>
              <a:cs typeface="Spectral"/>
              <a:sym typeface="Spectral"/>
            </a:endParaRPr>
          </a:p>
          <a:p>
            <a:pPr marL="0" lvl="0" indent="0" algn="l" rtl="0">
              <a:spcBef>
                <a:spcPts val="1600"/>
              </a:spcBef>
              <a:spcAft>
                <a:spcPts val="0"/>
              </a:spcAft>
              <a:buNone/>
            </a:pPr>
            <a:r>
              <a:rPr lang="en" sz="1400" dirty="0">
                <a:latin typeface="Spectral"/>
                <a:ea typeface="Spectral"/>
                <a:cs typeface="Spectral"/>
                <a:sym typeface="Spectral"/>
              </a:rPr>
              <a:t>When moving average filter is applied over any signal                                                                                              the following expression comes out:</a:t>
            </a:r>
            <a:endParaRPr sz="1400" dirty="0">
              <a:latin typeface="Spectral"/>
              <a:ea typeface="Spectral"/>
              <a:cs typeface="Spectral"/>
              <a:sym typeface="Spectral"/>
            </a:endParaRPr>
          </a:p>
          <a:p>
            <a:pPr marL="0" lvl="0" indent="0" algn="l" rtl="0">
              <a:spcBef>
                <a:spcPts val="1600"/>
              </a:spcBef>
              <a:spcAft>
                <a:spcPts val="0"/>
              </a:spcAft>
              <a:buNone/>
            </a:pPr>
            <a:r>
              <a:rPr lang="en" sz="1400">
                <a:latin typeface="Spectral"/>
                <a:ea typeface="Spectral"/>
                <a:cs typeface="Spectral"/>
                <a:sym typeface="Spectral"/>
              </a:rPr>
              <a:t>		H[f] = sin(</a:t>
            </a:r>
            <a:r>
              <a:rPr lang="en" sz="1250" b="1">
                <a:solidFill>
                  <a:srgbClr val="222222"/>
                </a:solidFill>
                <a:highlight>
                  <a:srgbClr val="FFFFFF"/>
                </a:highlight>
                <a:latin typeface="Times New Roman"/>
                <a:ea typeface="Times New Roman"/>
                <a:cs typeface="Times New Roman"/>
                <a:sym typeface="Times New Roman"/>
              </a:rPr>
              <a:t>π</a:t>
            </a:r>
            <a:r>
              <a:rPr lang="en" sz="1400">
                <a:solidFill>
                  <a:srgbClr val="222222"/>
                </a:solidFill>
                <a:highlight>
                  <a:srgbClr val="FFFFFF"/>
                </a:highlight>
                <a:latin typeface="Spectral"/>
                <a:ea typeface="Spectral"/>
                <a:cs typeface="Spectral"/>
                <a:sym typeface="Spectral"/>
              </a:rPr>
              <a:t>Mf)/(Msin(</a:t>
            </a:r>
            <a:r>
              <a:rPr lang="en" sz="1250" b="1">
                <a:solidFill>
                  <a:srgbClr val="222222"/>
                </a:solidFill>
                <a:highlight>
                  <a:srgbClr val="FFFFFF"/>
                </a:highlight>
                <a:latin typeface="Times New Roman"/>
                <a:ea typeface="Times New Roman"/>
                <a:cs typeface="Times New Roman"/>
                <a:sym typeface="Times New Roman"/>
              </a:rPr>
              <a:t>π</a:t>
            </a:r>
            <a:r>
              <a:rPr lang="en" sz="1400">
                <a:solidFill>
                  <a:srgbClr val="222222"/>
                </a:solidFill>
                <a:highlight>
                  <a:srgbClr val="FFFFFF"/>
                </a:highlight>
                <a:latin typeface="Spectral"/>
                <a:ea typeface="Spectral"/>
                <a:cs typeface="Spectral"/>
                <a:sym typeface="Spectral"/>
              </a:rPr>
              <a:t>f))</a:t>
            </a:r>
            <a:r>
              <a:rPr lang="en" sz="1050">
                <a:solidFill>
                  <a:srgbClr val="222222"/>
                </a:solidFill>
                <a:highlight>
                  <a:srgbClr val="FFFFFF"/>
                </a:highlight>
                <a:latin typeface="Arial"/>
                <a:ea typeface="Arial"/>
                <a:cs typeface="Arial"/>
                <a:sym typeface="Arial"/>
              </a:rPr>
              <a:t>.</a:t>
            </a:r>
            <a:endParaRPr sz="1050" dirty="0">
              <a:solidFill>
                <a:srgbClr val="222222"/>
              </a:solidFill>
              <a:highlight>
                <a:srgbClr val="FFFFFF"/>
              </a:highlight>
              <a:latin typeface="Arial"/>
              <a:ea typeface="Arial"/>
              <a:cs typeface="Arial"/>
              <a:sym typeface="Arial"/>
            </a:endParaRPr>
          </a:p>
          <a:p>
            <a:pPr marL="0" lvl="0" indent="0" algn="l" rtl="0">
              <a:spcBef>
                <a:spcPts val="1600"/>
              </a:spcBef>
              <a:spcAft>
                <a:spcPts val="0"/>
              </a:spcAft>
              <a:buNone/>
            </a:pPr>
            <a:r>
              <a:rPr lang="en" sz="1400" dirty="0">
                <a:solidFill>
                  <a:srgbClr val="222222"/>
                </a:solidFill>
                <a:highlight>
                  <a:srgbClr val="FFFFFF"/>
                </a:highlight>
                <a:latin typeface="Spectral"/>
                <a:ea typeface="Spectral"/>
                <a:cs typeface="Spectral"/>
                <a:sym typeface="Spectral"/>
              </a:rPr>
              <a:t>The roll-off is very slow and the stopband attenuation is                                                                                                          ghastly. Clearly, moving average filter cannot separate                                                                                                         one band of frequencies from another. Remember, good                                                                                    performance in the time domain results in poor perform-                                                                                                       ance in frequency domain,  and vice versa. If we were to                                                                                               design a low-pass filter than we haven’t done much as some of the higher frequencies are attenuated by a factor of 1/10.</a:t>
            </a:r>
            <a:endParaRPr sz="1400" dirty="0">
              <a:solidFill>
                <a:srgbClr val="222222"/>
              </a:solidFill>
              <a:highlight>
                <a:srgbClr val="FFFFFF"/>
              </a:highlight>
              <a:latin typeface="Spectral"/>
              <a:ea typeface="Spectral"/>
              <a:cs typeface="Spectral"/>
              <a:sym typeface="Spectral"/>
            </a:endParaRPr>
          </a:p>
          <a:p>
            <a:pPr marL="0" lvl="0" indent="0" algn="l" rtl="0">
              <a:spcBef>
                <a:spcPts val="1600"/>
              </a:spcBef>
              <a:spcAft>
                <a:spcPts val="1600"/>
              </a:spcAft>
              <a:buNone/>
            </a:pPr>
            <a:endParaRPr sz="1400" dirty="0">
              <a:solidFill>
                <a:srgbClr val="222222"/>
              </a:solidFill>
              <a:highlight>
                <a:srgbClr val="FFFFFF"/>
              </a:highlight>
              <a:latin typeface="Spectral"/>
              <a:ea typeface="Spectral"/>
              <a:cs typeface="Spectral"/>
              <a:sym typeface="Spectral"/>
            </a:endParaRPr>
          </a:p>
        </p:txBody>
      </p:sp>
      <p:pic>
        <p:nvPicPr>
          <p:cNvPr id="173" name="Google Shape;173;p25"/>
          <p:cNvPicPr preferRelativeResize="0"/>
          <p:nvPr/>
        </p:nvPicPr>
        <p:blipFill>
          <a:blip r:embed="rId3">
            <a:alphaModFix/>
          </a:blip>
          <a:stretch>
            <a:fillRect/>
          </a:stretch>
        </p:blipFill>
        <p:spPr>
          <a:xfrm>
            <a:off x="4899945" y="1486450"/>
            <a:ext cx="4032825" cy="2309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solidFill>
                  <a:srgbClr val="CC0000"/>
                </a:solidFill>
                <a:latin typeface="Comic Sans MS"/>
                <a:ea typeface="Comic Sans MS"/>
                <a:cs typeface="Comic Sans MS"/>
                <a:sym typeface="Comic Sans MS"/>
              </a:rPr>
              <a:t>Gaussian Distribution</a:t>
            </a:r>
            <a:endParaRPr sz="3600">
              <a:solidFill>
                <a:srgbClr val="CC0000"/>
              </a:solidFill>
              <a:latin typeface="Comic Sans MS"/>
              <a:ea typeface="Comic Sans MS"/>
              <a:cs typeface="Comic Sans MS"/>
              <a:sym typeface="Comic Sans MS"/>
            </a:endParaRPr>
          </a:p>
        </p:txBody>
      </p:sp>
      <p:sp>
        <p:nvSpPr>
          <p:cNvPr id="179" name="Google Shape;179;p2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Spectral"/>
                <a:ea typeface="Spectral"/>
                <a:cs typeface="Spectral"/>
                <a:sym typeface="Spectral"/>
              </a:rPr>
              <a:t>Signals formed from natural random processes usually have a bell shaped pdf. This is called a normal distribution. The basic shape of this curve is given by the following equation:</a:t>
            </a:r>
            <a:endParaRPr sz="1400">
              <a:latin typeface="Spectral"/>
              <a:ea typeface="Spectral"/>
              <a:cs typeface="Spectral"/>
              <a:sym typeface="Spectral"/>
            </a:endParaRPr>
          </a:p>
          <a:p>
            <a:pPr marL="0" lvl="0" indent="0" algn="ctr" rtl="0">
              <a:spcBef>
                <a:spcPts val="1600"/>
              </a:spcBef>
              <a:spcAft>
                <a:spcPts val="0"/>
              </a:spcAft>
              <a:buNone/>
            </a:pPr>
            <a:r>
              <a:rPr lang="en" b="1">
                <a:latin typeface="Spectral"/>
                <a:ea typeface="Spectral"/>
                <a:cs typeface="Spectral"/>
                <a:sym typeface="Spectral"/>
              </a:rPr>
              <a:t>y = </a:t>
            </a:r>
            <a:r>
              <a:rPr lang="en" b="1" i="1">
                <a:solidFill>
                  <a:srgbClr val="222222"/>
                </a:solidFill>
                <a:highlight>
                  <a:srgbClr val="FFFFFF"/>
                </a:highlight>
                <a:latin typeface="Spectral"/>
                <a:ea typeface="Spectral"/>
                <a:cs typeface="Spectral"/>
                <a:sym typeface="Spectral"/>
              </a:rPr>
              <a:t>e</a:t>
            </a:r>
            <a:r>
              <a:rPr lang="en" b="1" baseline="30000">
                <a:solidFill>
                  <a:srgbClr val="222222"/>
                </a:solidFill>
                <a:highlight>
                  <a:srgbClr val="FFFFFF"/>
                </a:highlight>
                <a:latin typeface="Spectral"/>
                <a:ea typeface="Spectral"/>
                <a:cs typeface="Spectral"/>
                <a:sym typeface="Spectral"/>
              </a:rPr>
              <a:t>−</a:t>
            </a:r>
            <a:r>
              <a:rPr lang="en" b="1" i="1" baseline="30000">
                <a:solidFill>
                  <a:srgbClr val="222222"/>
                </a:solidFill>
                <a:highlight>
                  <a:srgbClr val="FFFFFF"/>
                </a:highlight>
                <a:latin typeface="Spectral"/>
                <a:ea typeface="Spectral"/>
                <a:cs typeface="Spectral"/>
                <a:sym typeface="Spectral"/>
              </a:rPr>
              <a:t>x</a:t>
            </a:r>
            <a:r>
              <a:rPr lang="en" b="1" baseline="30000">
                <a:solidFill>
                  <a:srgbClr val="222222"/>
                </a:solidFill>
                <a:highlight>
                  <a:srgbClr val="FFFFFF"/>
                </a:highlight>
                <a:latin typeface="Spectral"/>
                <a:ea typeface="Spectral"/>
                <a:cs typeface="Spectral"/>
                <a:sym typeface="Spectral"/>
              </a:rPr>
              <a:t>^2</a:t>
            </a:r>
            <a:endParaRPr b="1" baseline="30000">
              <a:solidFill>
                <a:srgbClr val="222222"/>
              </a:solidFill>
              <a:highlight>
                <a:srgbClr val="FFFFFF"/>
              </a:highlight>
              <a:latin typeface="Spectral"/>
              <a:ea typeface="Spectral"/>
              <a:cs typeface="Spectral"/>
              <a:sym typeface="Spectral"/>
            </a:endParaRPr>
          </a:p>
          <a:p>
            <a:pPr marL="0" lvl="0" indent="0" algn="l" rtl="0">
              <a:spcBef>
                <a:spcPts val="1600"/>
              </a:spcBef>
              <a:spcAft>
                <a:spcPts val="1600"/>
              </a:spcAft>
              <a:buNone/>
            </a:pPr>
            <a:r>
              <a:rPr lang="en" sz="1400">
                <a:latin typeface="Spectral"/>
                <a:ea typeface="Spectral"/>
                <a:cs typeface="Spectral"/>
                <a:sym typeface="Spectral"/>
              </a:rPr>
              <a:t>An interesting property of this distribution is that its tail drops very                                                                          rapidly as compared to other distributions. This is why a normally                                                                                 distributed signal has approximate peak-to-peak values in its graph.                                                                         The cumulative distribution function of gaussian is obtained by num-                                                                      erical methods and not by conventional integration techniques. </a:t>
            </a:r>
            <a:endParaRPr sz="1400">
              <a:latin typeface="Spectral"/>
              <a:ea typeface="Spectral"/>
              <a:cs typeface="Spectral"/>
              <a:sym typeface="Spectral"/>
            </a:endParaRPr>
          </a:p>
        </p:txBody>
      </p:sp>
      <p:pic>
        <p:nvPicPr>
          <p:cNvPr id="180" name="Google Shape;180;p26"/>
          <p:cNvPicPr preferRelativeResize="0"/>
          <p:nvPr/>
        </p:nvPicPr>
        <p:blipFill>
          <a:blip r:embed="rId3">
            <a:alphaModFix/>
          </a:blip>
          <a:stretch>
            <a:fillRect/>
          </a:stretch>
        </p:blipFill>
        <p:spPr>
          <a:xfrm>
            <a:off x="5901850" y="2175812"/>
            <a:ext cx="3006826" cy="2258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solidFill>
                  <a:srgbClr val="CC0000"/>
                </a:solidFill>
                <a:latin typeface="Comic Sans MS"/>
                <a:ea typeface="Comic Sans MS"/>
                <a:cs typeface="Comic Sans MS"/>
                <a:sym typeface="Comic Sans MS"/>
              </a:rPr>
              <a:t>Digital Noise Generation</a:t>
            </a:r>
            <a:endParaRPr sz="3600">
              <a:solidFill>
                <a:srgbClr val="CC0000"/>
              </a:solidFill>
              <a:latin typeface="Comic Sans MS"/>
              <a:ea typeface="Comic Sans MS"/>
              <a:cs typeface="Comic Sans MS"/>
              <a:sym typeface="Comic Sans MS"/>
            </a:endParaRPr>
          </a:p>
        </p:txBody>
      </p:sp>
      <p:sp>
        <p:nvSpPr>
          <p:cNvPr id="186" name="Google Shape;186;p2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latin typeface="Spectral"/>
                <a:ea typeface="Spectral"/>
                <a:cs typeface="Spectral"/>
                <a:sym typeface="Spectral"/>
              </a:rPr>
              <a:t>Random noise is an important topics in digital sig-                                                                                                   nal processing. A common need in DSP is to genera-                                                                                                te signal resembling random noise. This is required                                                                                                     to test whether algorithms work well under natural                                                                                                            conditions or not. The heart of noise generation is                                                                                                       </a:t>
            </a:r>
            <a:r>
              <a:rPr lang="en" sz="1400" b="1">
                <a:latin typeface="Spectral"/>
                <a:ea typeface="Spectral"/>
                <a:cs typeface="Spectral"/>
                <a:sym typeface="Spectral"/>
              </a:rPr>
              <a:t>random number generator. </a:t>
            </a:r>
            <a:r>
              <a:rPr lang="en" sz="1400">
                <a:latin typeface="Spectral"/>
                <a:ea typeface="Spectral"/>
                <a:cs typeface="Spectral"/>
                <a:sym typeface="Spectral"/>
              </a:rPr>
              <a:t>This function would                                                                                                        randomly generate any number. And we want this                                                                                                     generation to be gaussian type.</a:t>
            </a:r>
            <a:endParaRPr sz="1400">
              <a:latin typeface="Spectral"/>
              <a:ea typeface="Spectral"/>
              <a:cs typeface="Spectral"/>
              <a:sym typeface="Spectral"/>
            </a:endParaRPr>
          </a:p>
        </p:txBody>
      </p:sp>
      <p:pic>
        <p:nvPicPr>
          <p:cNvPr id="187" name="Google Shape;187;p27"/>
          <p:cNvPicPr preferRelativeResize="0"/>
          <p:nvPr/>
        </p:nvPicPr>
        <p:blipFill>
          <a:blip r:embed="rId3">
            <a:alphaModFix/>
          </a:blip>
          <a:stretch>
            <a:fillRect/>
          </a:stretch>
        </p:blipFill>
        <p:spPr>
          <a:xfrm>
            <a:off x="4520650" y="1476750"/>
            <a:ext cx="4212999" cy="28731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p:txBody>
      </p:sp>
      <p:sp>
        <p:nvSpPr>
          <p:cNvPr id="193" name="Google Shape;193;p2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b="1" i="1">
              <a:latin typeface="Pacifico"/>
              <a:ea typeface="Pacifico"/>
              <a:cs typeface="Pacifico"/>
              <a:sym typeface="Pacifico"/>
            </a:endParaRPr>
          </a:p>
          <a:p>
            <a:pPr marL="0" lvl="0" indent="0" algn="l" rtl="0">
              <a:spcBef>
                <a:spcPts val="1600"/>
              </a:spcBef>
              <a:spcAft>
                <a:spcPts val="1600"/>
              </a:spcAft>
              <a:buNone/>
            </a:pPr>
            <a:r>
              <a:rPr lang="en" sz="3600" b="1" i="1">
                <a:latin typeface="Pacifico"/>
                <a:ea typeface="Pacifico"/>
                <a:cs typeface="Pacifico"/>
                <a:sym typeface="Pacifico"/>
              </a:rPr>
              <a:t>Can you guess how?</a:t>
            </a:r>
            <a:endParaRPr sz="3600" b="1" i="1">
              <a:latin typeface="Pacifico"/>
              <a:ea typeface="Pacifico"/>
              <a:cs typeface="Pacifico"/>
              <a:sym typeface="Pacifico"/>
            </a:endParaRPr>
          </a:p>
        </p:txBody>
      </p:sp>
      <p:pic>
        <p:nvPicPr>
          <p:cNvPr id="194" name="Google Shape;194;p28"/>
          <p:cNvPicPr preferRelativeResize="0"/>
          <p:nvPr/>
        </p:nvPicPr>
        <p:blipFill>
          <a:blip r:embed="rId3">
            <a:alphaModFix/>
          </a:blip>
          <a:stretch>
            <a:fillRect/>
          </a:stretch>
        </p:blipFill>
        <p:spPr>
          <a:xfrm>
            <a:off x="4328200" y="313754"/>
            <a:ext cx="4504100" cy="435664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0000"/>
                </a:solidFill>
                <a:latin typeface="Comic Sans MS"/>
                <a:ea typeface="Comic Sans MS"/>
                <a:cs typeface="Comic Sans MS"/>
                <a:sym typeface="Comic Sans MS"/>
              </a:rPr>
              <a:t>    </a:t>
            </a:r>
            <a:r>
              <a:rPr lang="en" sz="3600">
                <a:solidFill>
                  <a:srgbClr val="CC0000"/>
                </a:solidFill>
                <a:latin typeface="Comic Sans MS"/>
                <a:ea typeface="Comic Sans MS"/>
                <a:cs typeface="Comic Sans MS"/>
                <a:sym typeface="Comic Sans MS"/>
              </a:rPr>
              <a:t>Central Limit Theorem</a:t>
            </a:r>
            <a:endParaRPr sz="3600">
              <a:solidFill>
                <a:srgbClr val="CC0000"/>
              </a:solidFill>
              <a:latin typeface="Comic Sans MS"/>
              <a:ea typeface="Comic Sans MS"/>
              <a:cs typeface="Comic Sans MS"/>
              <a:sym typeface="Comic Sans MS"/>
            </a:endParaRPr>
          </a:p>
        </p:txBody>
      </p:sp>
      <p:sp>
        <p:nvSpPr>
          <p:cNvPr id="200" name="Google Shape;200;p2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Spectral"/>
                <a:ea typeface="Spectral"/>
                <a:cs typeface="Spectral"/>
                <a:sym typeface="Spectral"/>
              </a:rPr>
              <a:t>If we have a random number generator, generating numbers under                                                                                   uniform distribution then addition of two would generate a triangu-                                                                                 lar pulse. Doing this iteratively many times would generate a gauss-                                                                       ian distribution by the central limit theorem, which says:</a:t>
            </a:r>
            <a:endParaRPr sz="1400">
              <a:latin typeface="Spectral"/>
              <a:ea typeface="Spectral"/>
              <a:cs typeface="Spectral"/>
              <a:sym typeface="Spectral"/>
            </a:endParaRPr>
          </a:p>
          <a:p>
            <a:pPr marL="0" lvl="0" indent="0" algn="l" rtl="0">
              <a:spcBef>
                <a:spcPts val="1600"/>
              </a:spcBef>
              <a:spcAft>
                <a:spcPts val="1600"/>
              </a:spcAft>
              <a:buNone/>
            </a:pPr>
            <a:r>
              <a:rPr lang="en" sz="1400">
                <a:solidFill>
                  <a:srgbClr val="222222"/>
                </a:solidFill>
                <a:highlight>
                  <a:srgbClr val="FFFFFF"/>
                </a:highlight>
                <a:latin typeface="Spectral"/>
                <a:ea typeface="Spectral"/>
                <a:cs typeface="Spectral"/>
                <a:sym typeface="Spectral"/>
              </a:rPr>
              <a:t>In probability theory, the </a:t>
            </a:r>
            <a:r>
              <a:rPr lang="en" sz="1400" b="1">
                <a:solidFill>
                  <a:srgbClr val="222222"/>
                </a:solidFill>
                <a:highlight>
                  <a:srgbClr val="FFFFFF"/>
                </a:highlight>
                <a:latin typeface="Spectral"/>
                <a:ea typeface="Spectral"/>
                <a:cs typeface="Spectral"/>
                <a:sym typeface="Spectral"/>
              </a:rPr>
              <a:t>central limit theorem</a:t>
            </a:r>
            <a:r>
              <a:rPr lang="en" sz="1400">
                <a:solidFill>
                  <a:srgbClr val="222222"/>
                </a:solidFill>
                <a:highlight>
                  <a:srgbClr val="FFFFFF"/>
                </a:highlight>
                <a:latin typeface="Spectral"/>
                <a:ea typeface="Spectral"/>
                <a:cs typeface="Spectral"/>
                <a:sym typeface="Spectral"/>
              </a:rPr>
              <a:t> (</a:t>
            </a:r>
            <a:r>
              <a:rPr lang="en" sz="1400" b="1">
                <a:solidFill>
                  <a:srgbClr val="222222"/>
                </a:solidFill>
                <a:highlight>
                  <a:srgbClr val="FFFFFF"/>
                </a:highlight>
                <a:latin typeface="Spectral"/>
                <a:ea typeface="Spectral"/>
                <a:cs typeface="Spectral"/>
                <a:sym typeface="Spectral"/>
              </a:rPr>
              <a:t>CLT</a:t>
            </a:r>
            <a:r>
              <a:rPr lang="en" sz="1400">
                <a:solidFill>
                  <a:srgbClr val="222222"/>
                </a:solidFill>
                <a:highlight>
                  <a:srgbClr val="FFFFFF"/>
                </a:highlight>
                <a:latin typeface="Spectral"/>
                <a:ea typeface="Spectral"/>
                <a:cs typeface="Spectral"/>
                <a:sym typeface="Spectral"/>
              </a:rPr>
              <a:t>) establishes                                                                         that, in some situations, when independent random variables are                                                                                   added, their properly normalized sum tends toward a normal                                                                     distribution (informally a "</a:t>
            </a:r>
            <a:r>
              <a:rPr lang="en" sz="1400" i="1">
                <a:solidFill>
                  <a:srgbClr val="222222"/>
                </a:solidFill>
                <a:highlight>
                  <a:srgbClr val="FFFFFF"/>
                </a:highlight>
                <a:latin typeface="Spectral"/>
                <a:ea typeface="Spectral"/>
                <a:cs typeface="Spectral"/>
                <a:sym typeface="Spectral"/>
              </a:rPr>
              <a:t>bell curve</a:t>
            </a:r>
            <a:r>
              <a:rPr lang="en" sz="1400">
                <a:solidFill>
                  <a:srgbClr val="222222"/>
                </a:solidFill>
                <a:highlight>
                  <a:srgbClr val="FFFFFF"/>
                </a:highlight>
                <a:latin typeface="Spectral"/>
                <a:ea typeface="Spectral"/>
                <a:cs typeface="Spectral"/>
                <a:sym typeface="Spectral"/>
              </a:rPr>
              <a:t>") even if the original variables                                                                themselves are not normally distributed.</a:t>
            </a:r>
            <a:endParaRPr sz="1400">
              <a:latin typeface="Spectral"/>
              <a:ea typeface="Spectral"/>
              <a:cs typeface="Spectral"/>
              <a:sym typeface="Spectral"/>
            </a:endParaRPr>
          </a:p>
        </p:txBody>
      </p:sp>
      <p:pic>
        <p:nvPicPr>
          <p:cNvPr id="201" name="Google Shape;201;p29"/>
          <p:cNvPicPr preferRelativeResize="0"/>
          <p:nvPr/>
        </p:nvPicPr>
        <p:blipFill>
          <a:blip r:embed="rId3">
            <a:alphaModFix/>
          </a:blip>
          <a:stretch>
            <a:fillRect/>
          </a:stretch>
        </p:blipFill>
        <p:spPr>
          <a:xfrm>
            <a:off x="5704925" y="46488"/>
            <a:ext cx="3205800" cy="48496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0"/>
          <p:cNvSpPr txBox="1">
            <a:spLocks noGrp="1"/>
          </p:cNvSpPr>
          <p:nvPr>
            <p:ph type="title"/>
          </p:nvPr>
        </p:nvSpPr>
        <p:spPr>
          <a:xfrm>
            <a:off x="311700" y="1607350"/>
            <a:ext cx="8520600" cy="172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solidFill>
                  <a:srgbClr val="CC0000"/>
                </a:solidFill>
                <a:latin typeface="Comic Sans MS"/>
                <a:ea typeface="Comic Sans MS"/>
                <a:cs typeface="Comic Sans MS"/>
                <a:sym typeface="Comic Sans MS"/>
              </a:rPr>
              <a:t>	</a:t>
            </a:r>
            <a:r>
              <a:rPr lang="en" sz="6000">
                <a:solidFill>
                  <a:srgbClr val="CC0000"/>
                </a:solidFill>
                <a:latin typeface="Comic Sans MS"/>
                <a:ea typeface="Comic Sans MS"/>
                <a:cs typeface="Comic Sans MS"/>
                <a:sym typeface="Comic Sans MS"/>
              </a:rPr>
              <a:t>Hope You Enjoyed</a:t>
            </a:r>
            <a:endParaRPr sz="6000">
              <a:solidFill>
                <a:srgbClr val="CC0000"/>
              </a:solidFill>
              <a:latin typeface="Comic Sans MS"/>
              <a:ea typeface="Comic Sans MS"/>
              <a:cs typeface="Comic Sans MS"/>
              <a:sym typeface="Comic Sans MS"/>
            </a:endParaRPr>
          </a:p>
        </p:txBody>
      </p:sp>
      <p:sp>
        <p:nvSpPr>
          <p:cNvPr id="207" name="Google Shape;207;p3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sz="1400">
              <a:latin typeface="Spectral"/>
              <a:ea typeface="Spectral"/>
              <a:cs typeface="Spectral"/>
              <a:sym typeface="Spectr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406925" y="847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solidFill>
                  <a:srgbClr val="CC0000"/>
                </a:solidFill>
                <a:latin typeface="Comic Sans MS"/>
                <a:ea typeface="Comic Sans MS"/>
                <a:cs typeface="Comic Sans MS"/>
                <a:sym typeface="Comic Sans MS"/>
              </a:rPr>
              <a:t>Introduction</a:t>
            </a:r>
            <a:endParaRPr sz="4800">
              <a:solidFill>
                <a:srgbClr val="CC0000"/>
              </a:solidFill>
              <a:latin typeface="Comic Sans MS"/>
              <a:ea typeface="Comic Sans MS"/>
              <a:cs typeface="Comic Sans MS"/>
              <a:sym typeface="Comic Sans MS"/>
            </a:endParaRPr>
          </a:p>
        </p:txBody>
      </p:sp>
      <p:sp>
        <p:nvSpPr>
          <p:cNvPr id="93" name="Google Shape;93;p14"/>
          <p:cNvSpPr txBox="1">
            <a:spLocks noGrp="1"/>
          </p:cNvSpPr>
          <p:nvPr>
            <p:ph type="body" idx="1"/>
          </p:nvPr>
        </p:nvSpPr>
        <p:spPr>
          <a:xfrm>
            <a:off x="311700" y="1081425"/>
            <a:ext cx="8520600" cy="348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solidFill>
                  <a:srgbClr val="000000"/>
                </a:solidFill>
                <a:latin typeface="Spectral"/>
                <a:ea typeface="Spectral"/>
                <a:cs typeface="Spectral"/>
                <a:sym typeface="Spectral"/>
              </a:rPr>
              <a:t>A signal is the description of one parameter with the other. For eg. in analog electronics variation of voltage with time. If both parameters assume a continuous range of values then it is called as continuous signal otherwise discrete signal. In electrical engineering mostly the x-axis                                                      (independent variable) is the time domain or the frequency domain while                                                   y-axis has the voltage value(dependent variable). It’s quite natural to ask now                                                     what is the average value of my signal and how much it is dispersed. This                                                                        is addressed by calculating the mean of the voltage and standard deviation                                                                    respectively. Since signal generated from natural process such as heartbeat                                                                   or audio processing contain a lot of noise from surroundings, due to instru-                                                      ment faults or due to random errors comes the concept of underlying process                                                      and acquired signal. This can be understood from an example:                                                                                      Consider flipping a coin 1000 times. The process that created this experime-                                                            nt suggest that occurence of head and tail is 0.5 each but it’s highly unlikely to get 500 times heads  and tails. Process is the underlying distribution while the data  recorded is the acquired signal.                                                                                          </a:t>
            </a:r>
            <a:endParaRPr sz="1400">
              <a:solidFill>
                <a:srgbClr val="000000"/>
              </a:solidFill>
              <a:latin typeface="Spectral"/>
              <a:ea typeface="Spectral"/>
              <a:cs typeface="Spectral"/>
              <a:sym typeface="Spectral"/>
            </a:endParaRPr>
          </a:p>
        </p:txBody>
      </p:sp>
      <p:pic>
        <p:nvPicPr>
          <p:cNvPr id="94" name="Google Shape;94;p14"/>
          <p:cNvPicPr preferRelativeResize="0"/>
          <p:nvPr/>
        </p:nvPicPr>
        <p:blipFill>
          <a:blip r:embed="rId3">
            <a:alphaModFix/>
          </a:blip>
          <a:stretch>
            <a:fillRect/>
          </a:stretch>
        </p:blipFill>
        <p:spPr>
          <a:xfrm>
            <a:off x="6437200" y="1687150"/>
            <a:ext cx="2648425" cy="2469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311700" y="8090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solidFill>
                  <a:srgbClr val="CC0000"/>
                </a:solidFill>
                <a:latin typeface="Comic Sans MS"/>
                <a:ea typeface="Comic Sans MS"/>
                <a:cs typeface="Comic Sans MS"/>
                <a:sym typeface="Comic Sans MS"/>
              </a:rPr>
              <a:t>Why do we need statistics ?</a:t>
            </a:r>
            <a:endParaRPr sz="3600">
              <a:solidFill>
                <a:srgbClr val="CC0000"/>
              </a:solidFill>
              <a:latin typeface="Comic Sans MS"/>
              <a:ea typeface="Comic Sans MS"/>
              <a:cs typeface="Comic Sans MS"/>
              <a:sym typeface="Comic Sans MS"/>
            </a:endParaRPr>
          </a:p>
        </p:txBody>
      </p:sp>
      <p:sp>
        <p:nvSpPr>
          <p:cNvPr id="100" name="Google Shape;100;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latin typeface="Spectral"/>
              <a:ea typeface="Spectral"/>
              <a:cs typeface="Spectral"/>
              <a:sym typeface="Spectral"/>
            </a:endParaRPr>
          </a:p>
          <a:p>
            <a:pPr marL="0" lvl="0" indent="0" algn="l" rtl="0">
              <a:spcBef>
                <a:spcPts val="1600"/>
              </a:spcBef>
              <a:spcAft>
                <a:spcPts val="0"/>
              </a:spcAft>
              <a:buNone/>
            </a:pPr>
            <a:endParaRPr sz="1400">
              <a:latin typeface="Spectral"/>
              <a:ea typeface="Spectral"/>
              <a:cs typeface="Spectral"/>
              <a:sym typeface="Spectral"/>
            </a:endParaRPr>
          </a:p>
          <a:p>
            <a:pPr marL="0" lvl="0" indent="0" algn="l" rtl="0">
              <a:spcBef>
                <a:spcPts val="1600"/>
              </a:spcBef>
              <a:spcAft>
                <a:spcPts val="1600"/>
              </a:spcAft>
              <a:buNone/>
            </a:pPr>
            <a:r>
              <a:rPr lang="en" sz="1400">
                <a:latin typeface="Spectral"/>
                <a:ea typeface="Spectral"/>
                <a:cs typeface="Spectral"/>
                <a:sym typeface="Spectral"/>
              </a:rPr>
              <a:t>Signal processing is the method of decoding information from physical observations. Most of the times,  signals are subject to </a:t>
            </a:r>
            <a:r>
              <a:rPr lang="en" sz="1400" b="1">
                <a:latin typeface="Spectral"/>
                <a:ea typeface="Spectral"/>
                <a:cs typeface="Spectral"/>
                <a:sym typeface="Spectral"/>
              </a:rPr>
              <a:t>noise, </a:t>
            </a:r>
            <a:r>
              <a:rPr lang="en" sz="1400">
                <a:latin typeface="Spectral"/>
                <a:ea typeface="Spectral"/>
                <a:cs typeface="Spectral"/>
                <a:sym typeface="Spectral"/>
              </a:rPr>
              <a:t>which is an unwanted change in the actual waveform.</a:t>
            </a:r>
            <a:br>
              <a:rPr lang="en" sz="1400">
                <a:latin typeface="Spectral"/>
                <a:ea typeface="Spectral"/>
                <a:cs typeface="Spectral"/>
                <a:sym typeface="Spectral"/>
              </a:rPr>
            </a:br>
            <a:r>
              <a:rPr lang="en" sz="1400">
                <a:latin typeface="Spectral"/>
                <a:ea typeface="Spectral"/>
                <a:cs typeface="Spectral"/>
                <a:sym typeface="Spectral"/>
              </a:rPr>
              <a:t>The nature of noise is random and we can use statistics to device techniques for reducing it. Statistics can be used to create a model for the distribution of noise. Based on this, suitable filters can be designed to counter it and estimations can be made more accurately</a:t>
            </a:r>
            <a:br>
              <a:rPr lang="en" sz="1400">
                <a:latin typeface="Spectral"/>
                <a:ea typeface="Spectral"/>
                <a:cs typeface="Spectral"/>
                <a:sym typeface="Spectral"/>
              </a:rPr>
            </a:br>
            <a:endParaRPr sz="1400">
              <a:latin typeface="Spectral"/>
              <a:ea typeface="Spectral"/>
              <a:cs typeface="Spectral"/>
              <a:sym typeface="Spectr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0000"/>
                </a:solidFill>
                <a:latin typeface="Comic Sans MS"/>
                <a:ea typeface="Comic Sans MS"/>
                <a:cs typeface="Comic Sans MS"/>
                <a:sym typeface="Comic Sans MS"/>
              </a:rPr>
              <a:t> </a:t>
            </a:r>
            <a:r>
              <a:rPr lang="en" sz="3600">
                <a:solidFill>
                  <a:srgbClr val="CC0000"/>
                </a:solidFill>
                <a:latin typeface="Comic Sans MS"/>
                <a:ea typeface="Comic Sans MS"/>
                <a:cs typeface="Comic Sans MS"/>
                <a:sym typeface="Comic Sans MS"/>
              </a:rPr>
              <a:t>RADAR</a:t>
            </a:r>
            <a:endParaRPr sz="3600">
              <a:solidFill>
                <a:srgbClr val="CC0000"/>
              </a:solidFill>
              <a:latin typeface="Comic Sans MS"/>
              <a:ea typeface="Comic Sans MS"/>
              <a:cs typeface="Comic Sans MS"/>
              <a:sym typeface="Comic Sans MS"/>
            </a:endParaRPr>
          </a:p>
        </p:txBody>
      </p:sp>
      <p:sp>
        <p:nvSpPr>
          <p:cNvPr id="106" name="Google Shape;106;p16"/>
          <p:cNvSpPr txBox="1">
            <a:spLocks noGrp="1"/>
          </p:cNvSpPr>
          <p:nvPr>
            <p:ph type="body" idx="1"/>
          </p:nvPr>
        </p:nvSpPr>
        <p:spPr>
          <a:xfrm>
            <a:off x="311700" y="942225"/>
            <a:ext cx="6461400" cy="36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latin typeface="Spectral"/>
              <a:ea typeface="Spectral"/>
              <a:cs typeface="Spectral"/>
              <a:sym typeface="Spectral"/>
            </a:endParaRPr>
          </a:p>
          <a:p>
            <a:pPr marL="0" lvl="0" indent="0" algn="l" rtl="0">
              <a:spcBef>
                <a:spcPts val="1600"/>
              </a:spcBef>
              <a:spcAft>
                <a:spcPts val="1600"/>
              </a:spcAft>
              <a:buNone/>
            </a:pPr>
            <a:r>
              <a:rPr lang="en" sz="1400">
                <a:latin typeface="Spectral"/>
                <a:ea typeface="Spectral"/>
                <a:cs typeface="Spectral"/>
                <a:sym typeface="Spectral"/>
              </a:rPr>
              <a:t>Consider the example of RADAR systems</a:t>
            </a:r>
            <a:br>
              <a:rPr lang="en" sz="1400">
                <a:latin typeface="Spectral"/>
                <a:ea typeface="Spectral"/>
                <a:cs typeface="Spectral"/>
                <a:sym typeface="Spectral"/>
              </a:rPr>
            </a:br>
            <a:r>
              <a:rPr lang="en" sz="1400">
                <a:latin typeface="Spectral"/>
                <a:ea typeface="Spectral"/>
                <a:cs typeface="Spectral"/>
                <a:sym typeface="Spectral"/>
              </a:rPr>
              <a:t>In radar we are interested in determining an object’s position</a:t>
            </a:r>
            <a:br>
              <a:rPr lang="en" sz="1400">
                <a:latin typeface="Spectral"/>
                <a:ea typeface="Spectral"/>
                <a:cs typeface="Spectral"/>
                <a:sym typeface="Spectral"/>
              </a:rPr>
            </a:br>
            <a:r>
              <a:rPr lang="en" sz="1400">
                <a:latin typeface="Spectral"/>
                <a:ea typeface="Spectral"/>
                <a:cs typeface="Spectral"/>
                <a:sym typeface="Spectral"/>
              </a:rPr>
              <a:t>We transmit an electromagnetic pulse that is reflected by the object, causing an echo to be received by the antenna after some time delay(and knowing this delay is equivalent to knowing the position)</a:t>
            </a:r>
            <a:br>
              <a:rPr lang="en" sz="1400">
                <a:latin typeface="Spectral"/>
                <a:ea typeface="Spectral"/>
                <a:cs typeface="Spectral"/>
                <a:sym typeface="Spectral"/>
              </a:rPr>
            </a:br>
            <a:r>
              <a:rPr lang="en" sz="1400">
                <a:latin typeface="Spectral"/>
                <a:ea typeface="Spectral"/>
                <a:cs typeface="Spectral"/>
                <a:sym typeface="Spectral"/>
              </a:rPr>
              <a:t>However, the process of detecting a peak in the received waveform is not as easy as it sounds, since the received waveform also contains a lot of noise.</a:t>
            </a:r>
            <a:br>
              <a:rPr lang="en" sz="1400">
                <a:latin typeface="Spectral"/>
                <a:ea typeface="Spectral"/>
                <a:cs typeface="Spectral"/>
                <a:sym typeface="Spectral"/>
              </a:rPr>
            </a:br>
            <a:r>
              <a:rPr lang="en" sz="1400">
                <a:latin typeface="Spectral"/>
                <a:ea typeface="Spectral"/>
                <a:cs typeface="Spectral"/>
                <a:sym typeface="Spectral"/>
              </a:rPr>
              <a:t>This noise distorts the signal shape and determining the ‘start point’ of the received signal is a problem of estimation.</a:t>
            </a:r>
            <a:br>
              <a:rPr lang="en" sz="1400">
                <a:latin typeface="Spectral"/>
                <a:ea typeface="Spectral"/>
                <a:cs typeface="Spectral"/>
                <a:sym typeface="Spectral"/>
              </a:rPr>
            </a:br>
            <a:r>
              <a:rPr lang="en" sz="1400">
                <a:latin typeface="Spectral"/>
                <a:ea typeface="Spectral"/>
                <a:cs typeface="Spectral"/>
                <a:sym typeface="Spectral"/>
              </a:rPr>
              <a:t>Thus statistics is an important tool in signal processing</a:t>
            </a:r>
            <a:endParaRPr sz="1400">
              <a:latin typeface="Spectral"/>
              <a:ea typeface="Spectral"/>
              <a:cs typeface="Spectral"/>
              <a:sym typeface="Spectral"/>
            </a:endParaRPr>
          </a:p>
        </p:txBody>
      </p:sp>
      <p:pic>
        <p:nvPicPr>
          <p:cNvPr id="107" name="Google Shape;107;p16"/>
          <p:cNvPicPr preferRelativeResize="0"/>
          <p:nvPr/>
        </p:nvPicPr>
        <p:blipFill>
          <a:blip r:embed="rId3">
            <a:alphaModFix/>
          </a:blip>
          <a:stretch>
            <a:fillRect/>
          </a:stretch>
        </p:blipFill>
        <p:spPr>
          <a:xfrm>
            <a:off x="6674225" y="1192375"/>
            <a:ext cx="2364524" cy="2314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311700" y="291325"/>
            <a:ext cx="8520600" cy="72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solidFill>
                  <a:srgbClr val="CC0000"/>
                </a:solidFill>
                <a:latin typeface="Comic Sans MS"/>
                <a:ea typeface="Comic Sans MS"/>
                <a:cs typeface="Comic Sans MS"/>
                <a:sym typeface="Comic Sans MS"/>
              </a:rPr>
              <a:t>Mean and Standard Deviation</a:t>
            </a:r>
            <a:endParaRPr sz="3600">
              <a:solidFill>
                <a:srgbClr val="CC0000"/>
              </a:solidFill>
              <a:latin typeface="Comic Sans MS"/>
              <a:ea typeface="Comic Sans MS"/>
              <a:cs typeface="Comic Sans MS"/>
              <a:sym typeface="Comic Sans MS"/>
            </a:endParaRPr>
          </a:p>
        </p:txBody>
      </p:sp>
      <p:sp>
        <p:nvSpPr>
          <p:cNvPr id="113" name="Google Shape;113;p17"/>
          <p:cNvSpPr txBox="1">
            <a:spLocks noGrp="1"/>
          </p:cNvSpPr>
          <p:nvPr>
            <p:ph type="body" idx="1"/>
          </p:nvPr>
        </p:nvSpPr>
        <p:spPr>
          <a:xfrm>
            <a:off x="311700" y="1179650"/>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Spectral"/>
                <a:ea typeface="Spectral"/>
                <a:cs typeface="Spectral"/>
                <a:sym typeface="Spectral"/>
              </a:rPr>
              <a:t>Given are few examples of signals with their amplitude (Vpp/2) and standard deviation (</a:t>
            </a:r>
            <a:r>
              <a:rPr lang="en" sz="1400">
                <a:solidFill>
                  <a:srgbClr val="222222"/>
                </a:solidFill>
                <a:highlight>
                  <a:srgbClr val="FFFFFF"/>
                </a:highlight>
                <a:latin typeface="Spectral"/>
                <a:ea typeface="Spectral"/>
                <a:cs typeface="Spectral"/>
                <a:sym typeface="Spectral"/>
              </a:rPr>
              <a:t>σ</a:t>
            </a:r>
            <a:r>
              <a:rPr lang="en" sz="1750">
                <a:solidFill>
                  <a:srgbClr val="333333"/>
                </a:solidFill>
                <a:latin typeface="Spectral"/>
                <a:ea typeface="Spectral"/>
                <a:cs typeface="Spectral"/>
                <a:sym typeface="Spectral"/>
              </a:rPr>
              <a:t>²</a:t>
            </a:r>
            <a:r>
              <a:rPr lang="en" sz="1400">
                <a:solidFill>
                  <a:srgbClr val="222222"/>
                </a:solidFill>
                <a:highlight>
                  <a:srgbClr val="FFFFFF"/>
                </a:highlight>
                <a:latin typeface="Spectral"/>
                <a:ea typeface="Spectral"/>
                <a:cs typeface="Spectral"/>
                <a:sym typeface="Spectral"/>
              </a:rPr>
              <a:t>):      </a:t>
            </a:r>
            <a:r>
              <a:rPr lang="en" sz="1400">
                <a:solidFill>
                  <a:srgbClr val="222222"/>
                </a:solidFill>
                <a:highlight>
                  <a:srgbClr val="FFFFFF"/>
                </a:highlight>
                <a:latin typeface="Arial"/>
                <a:ea typeface="Arial"/>
                <a:cs typeface="Arial"/>
                <a:sym typeface="Arial"/>
              </a:rPr>
              <a:t>       </a:t>
            </a:r>
            <a:endParaRPr sz="1400">
              <a:solidFill>
                <a:srgbClr val="222222"/>
              </a:solidFill>
              <a:highlight>
                <a:srgbClr val="FFFFFF"/>
              </a:highlight>
              <a:latin typeface="Arial"/>
              <a:ea typeface="Arial"/>
              <a:cs typeface="Arial"/>
              <a:sym typeface="Arial"/>
            </a:endParaRPr>
          </a:p>
          <a:p>
            <a:pPr marL="0" lvl="0" indent="0" algn="l" rtl="0">
              <a:spcBef>
                <a:spcPts val="1600"/>
              </a:spcBef>
              <a:spcAft>
                <a:spcPts val="0"/>
              </a:spcAft>
              <a:buNone/>
            </a:pPr>
            <a:endParaRPr sz="1400">
              <a:solidFill>
                <a:srgbClr val="222222"/>
              </a:solidFill>
              <a:highlight>
                <a:srgbClr val="FFFFFF"/>
              </a:highlight>
              <a:latin typeface="Arial"/>
              <a:ea typeface="Arial"/>
              <a:cs typeface="Arial"/>
              <a:sym typeface="Arial"/>
            </a:endParaRPr>
          </a:p>
          <a:p>
            <a:pPr marL="0" lvl="0" indent="0" algn="l" rtl="0">
              <a:spcBef>
                <a:spcPts val="1600"/>
              </a:spcBef>
              <a:spcAft>
                <a:spcPts val="0"/>
              </a:spcAft>
              <a:buNone/>
            </a:pPr>
            <a:r>
              <a:rPr lang="en" sz="1400" b="1">
                <a:solidFill>
                  <a:srgbClr val="222222"/>
                </a:solidFill>
                <a:highlight>
                  <a:srgbClr val="FFFFFF"/>
                </a:highlight>
                <a:latin typeface="Spectral"/>
                <a:ea typeface="Spectral"/>
                <a:cs typeface="Spectral"/>
                <a:sym typeface="Spectral"/>
              </a:rPr>
              <a:t>Mean(μ)</a:t>
            </a:r>
            <a:r>
              <a:rPr lang="en" sz="1400">
                <a:solidFill>
                  <a:srgbClr val="222222"/>
                </a:solidFill>
                <a:highlight>
                  <a:srgbClr val="FFFFFF"/>
                </a:highlight>
                <a:latin typeface="Spectral"/>
                <a:ea typeface="Spectral"/>
                <a:cs typeface="Spectral"/>
                <a:sym typeface="Spectral"/>
              </a:rPr>
              <a:t> = (</a:t>
            </a:r>
            <a:r>
              <a:rPr lang="en" b="1">
                <a:solidFill>
                  <a:srgbClr val="222222"/>
                </a:solidFill>
                <a:highlight>
                  <a:srgbClr val="FFFFFF"/>
                </a:highlight>
                <a:latin typeface="Spectral"/>
                <a:ea typeface="Spectral"/>
                <a:cs typeface="Spectral"/>
                <a:sym typeface="Spectral"/>
              </a:rPr>
              <a:t>Σ </a:t>
            </a:r>
            <a:r>
              <a:rPr lang="en" sz="1400">
                <a:solidFill>
                  <a:srgbClr val="222222"/>
                </a:solidFill>
                <a:highlight>
                  <a:srgbClr val="FFFFFF"/>
                </a:highlight>
                <a:latin typeface="Spectral"/>
                <a:ea typeface="Spectral"/>
                <a:cs typeface="Spectral"/>
                <a:sym typeface="Spectral"/>
              </a:rPr>
              <a:t>x</a:t>
            </a:r>
            <a:r>
              <a:rPr lang="en">
                <a:solidFill>
                  <a:srgbClr val="373637"/>
                </a:solidFill>
                <a:highlight>
                  <a:srgbClr val="F9F9FA"/>
                </a:highlight>
                <a:latin typeface="Spectral"/>
                <a:ea typeface="Spectral"/>
                <a:cs typeface="Spectral"/>
                <a:sym typeface="Spectral"/>
              </a:rPr>
              <a:t>ᵢ</a:t>
            </a:r>
            <a:r>
              <a:rPr lang="en" sz="1400">
                <a:solidFill>
                  <a:srgbClr val="222222"/>
                </a:solidFill>
                <a:highlight>
                  <a:srgbClr val="FFFFFF"/>
                </a:highlight>
                <a:latin typeface="Spectral"/>
                <a:ea typeface="Spectral"/>
                <a:cs typeface="Spectral"/>
                <a:sym typeface="Spectral"/>
              </a:rPr>
              <a:t>)/N.</a:t>
            </a:r>
            <a:endParaRPr sz="1400">
              <a:solidFill>
                <a:srgbClr val="222222"/>
              </a:solidFill>
              <a:highlight>
                <a:srgbClr val="FFFFFF"/>
              </a:highlight>
              <a:latin typeface="Spectral"/>
              <a:ea typeface="Spectral"/>
              <a:cs typeface="Spectral"/>
              <a:sym typeface="Spectral"/>
            </a:endParaRPr>
          </a:p>
          <a:p>
            <a:pPr marL="0" lvl="0" indent="0" algn="l" rtl="0">
              <a:spcBef>
                <a:spcPts val="1600"/>
              </a:spcBef>
              <a:spcAft>
                <a:spcPts val="0"/>
              </a:spcAft>
              <a:buNone/>
            </a:pPr>
            <a:r>
              <a:rPr lang="en" sz="1400" b="1">
                <a:solidFill>
                  <a:srgbClr val="222222"/>
                </a:solidFill>
                <a:highlight>
                  <a:srgbClr val="FFFFFF"/>
                </a:highlight>
                <a:latin typeface="Spectral"/>
                <a:ea typeface="Spectral"/>
                <a:cs typeface="Spectral"/>
                <a:sym typeface="Spectral"/>
              </a:rPr>
              <a:t>Standard Deviation(σ</a:t>
            </a:r>
            <a:r>
              <a:rPr lang="en" sz="1400" b="1">
                <a:solidFill>
                  <a:srgbClr val="333333"/>
                </a:solidFill>
                <a:latin typeface="Spectral"/>
                <a:ea typeface="Spectral"/>
                <a:cs typeface="Spectral"/>
                <a:sym typeface="Spectral"/>
              </a:rPr>
              <a:t>²)</a:t>
            </a:r>
            <a:r>
              <a:rPr lang="en" sz="1400">
                <a:solidFill>
                  <a:srgbClr val="333333"/>
                </a:solidFill>
                <a:latin typeface="Spectral"/>
                <a:ea typeface="Spectral"/>
                <a:cs typeface="Spectral"/>
                <a:sym typeface="Spectral"/>
              </a:rPr>
              <a:t> = (</a:t>
            </a:r>
            <a:r>
              <a:rPr lang="en" b="1">
                <a:solidFill>
                  <a:srgbClr val="222222"/>
                </a:solidFill>
                <a:highlight>
                  <a:srgbClr val="FFFFFF"/>
                </a:highlight>
                <a:latin typeface="Spectral"/>
                <a:ea typeface="Spectral"/>
                <a:cs typeface="Spectral"/>
                <a:sym typeface="Spectral"/>
              </a:rPr>
              <a:t>Σ</a:t>
            </a:r>
            <a:r>
              <a:rPr lang="en" sz="1400">
                <a:solidFill>
                  <a:srgbClr val="222222"/>
                </a:solidFill>
                <a:highlight>
                  <a:srgbClr val="FFFFFF"/>
                </a:highlight>
                <a:latin typeface="Spectral"/>
                <a:ea typeface="Spectral"/>
                <a:cs typeface="Spectral"/>
                <a:sym typeface="Spectral"/>
              </a:rPr>
              <a:t>(x</a:t>
            </a:r>
            <a:r>
              <a:rPr lang="en">
                <a:solidFill>
                  <a:srgbClr val="373637"/>
                </a:solidFill>
                <a:highlight>
                  <a:srgbClr val="F9F9FA"/>
                </a:highlight>
                <a:latin typeface="Spectral"/>
                <a:ea typeface="Spectral"/>
                <a:cs typeface="Spectral"/>
                <a:sym typeface="Spectral"/>
              </a:rPr>
              <a:t>ᵢ</a:t>
            </a:r>
            <a:r>
              <a:rPr lang="en" sz="1400">
                <a:solidFill>
                  <a:srgbClr val="222222"/>
                </a:solidFill>
                <a:highlight>
                  <a:srgbClr val="FFFFFF"/>
                </a:highlight>
                <a:latin typeface="Spectral"/>
                <a:ea typeface="Spectral"/>
                <a:cs typeface="Spectral"/>
                <a:sym typeface="Spectral"/>
              </a:rPr>
              <a:t> - μ)</a:t>
            </a:r>
            <a:r>
              <a:rPr lang="en" sz="1400">
                <a:solidFill>
                  <a:srgbClr val="333333"/>
                </a:solidFill>
                <a:latin typeface="Spectral"/>
                <a:ea typeface="Spectral"/>
                <a:cs typeface="Spectral"/>
                <a:sym typeface="Spectral"/>
              </a:rPr>
              <a:t>²)/N</a:t>
            </a:r>
            <a:endParaRPr sz="1400">
              <a:solidFill>
                <a:srgbClr val="333333"/>
              </a:solidFill>
              <a:latin typeface="Spectral"/>
              <a:ea typeface="Spectral"/>
              <a:cs typeface="Spectral"/>
              <a:sym typeface="Spectral"/>
            </a:endParaRPr>
          </a:p>
          <a:p>
            <a:pPr marL="0" lvl="0" indent="0" algn="l" rtl="0">
              <a:spcBef>
                <a:spcPts val="1600"/>
              </a:spcBef>
              <a:spcAft>
                <a:spcPts val="1600"/>
              </a:spcAft>
              <a:buNone/>
            </a:pPr>
            <a:r>
              <a:rPr lang="en" sz="1400">
                <a:solidFill>
                  <a:srgbClr val="222222"/>
                </a:solidFill>
                <a:highlight>
                  <a:srgbClr val="FFFFFF"/>
                </a:highlight>
                <a:latin typeface="Spectral"/>
                <a:ea typeface="Spectral"/>
                <a:cs typeface="Spectral"/>
                <a:sym typeface="Spectral"/>
              </a:rPr>
              <a:t>We may note here that for continuous                                                                                                      signal summation changes to integral.</a:t>
            </a:r>
            <a:endParaRPr sz="1400">
              <a:solidFill>
                <a:srgbClr val="222222"/>
              </a:solidFill>
              <a:highlight>
                <a:srgbClr val="FFFFFF"/>
              </a:highlight>
              <a:latin typeface="Spectral"/>
              <a:ea typeface="Spectral"/>
              <a:cs typeface="Spectral"/>
              <a:sym typeface="Spectral"/>
            </a:endParaRPr>
          </a:p>
        </p:txBody>
      </p:sp>
      <p:pic>
        <p:nvPicPr>
          <p:cNvPr id="114" name="Google Shape;114;p17"/>
          <p:cNvPicPr preferRelativeResize="0"/>
          <p:nvPr/>
        </p:nvPicPr>
        <p:blipFill>
          <a:blip r:embed="rId3">
            <a:alphaModFix/>
          </a:blip>
          <a:stretch>
            <a:fillRect/>
          </a:stretch>
        </p:blipFill>
        <p:spPr>
          <a:xfrm>
            <a:off x="4038500" y="1727700"/>
            <a:ext cx="5037825" cy="2592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241375" y="803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solidFill>
                  <a:srgbClr val="CC0000"/>
                </a:solidFill>
                <a:latin typeface="Comic Sans MS"/>
                <a:ea typeface="Comic Sans MS"/>
                <a:cs typeface="Comic Sans MS"/>
                <a:sym typeface="Comic Sans MS"/>
              </a:rPr>
              <a:t>Histogram, PMF, PDF</a:t>
            </a:r>
            <a:endParaRPr sz="3600">
              <a:solidFill>
                <a:srgbClr val="CC0000"/>
              </a:solidFill>
              <a:latin typeface="Comic Sans MS"/>
              <a:ea typeface="Comic Sans MS"/>
              <a:cs typeface="Comic Sans MS"/>
              <a:sym typeface="Comic Sans MS"/>
            </a:endParaRPr>
          </a:p>
        </p:txBody>
      </p:sp>
      <p:sp>
        <p:nvSpPr>
          <p:cNvPr id="120" name="Google Shape;120;p18"/>
          <p:cNvSpPr txBox="1">
            <a:spLocks noGrp="1"/>
          </p:cNvSpPr>
          <p:nvPr>
            <p:ph type="body" idx="1"/>
          </p:nvPr>
        </p:nvSpPr>
        <p:spPr>
          <a:xfrm>
            <a:off x="311700" y="653075"/>
            <a:ext cx="8520600" cy="391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sz="1400" b="1">
                <a:latin typeface="Spectral"/>
                <a:ea typeface="Spectral"/>
                <a:cs typeface="Spectral"/>
                <a:sym typeface="Spectral"/>
              </a:rPr>
              <a:t>Histogram</a:t>
            </a:r>
            <a:r>
              <a:rPr lang="en" sz="1400">
                <a:latin typeface="Spectral"/>
                <a:ea typeface="Spectral"/>
                <a:cs typeface="Spectral"/>
                <a:sym typeface="Spectral"/>
              </a:rPr>
              <a:t>: It tells us the number of occurence of a particular value of signal in our acquired data.</a:t>
            </a:r>
            <a:endParaRPr sz="1400">
              <a:latin typeface="Spectral"/>
              <a:ea typeface="Spectral"/>
              <a:cs typeface="Spectral"/>
              <a:sym typeface="Spectral"/>
            </a:endParaRPr>
          </a:p>
          <a:p>
            <a:pPr marL="0" lvl="0" indent="0" algn="l" rtl="0">
              <a:spcBef>
                <a:spcPts val="1600"/>
              </a:spcBef>
              <a:spcAft>
                <a:spcPts val="0"/>
              </a:spcAft>
              <a:buNone/>
            </a:pPr>
            <a:r>
              <a:rPr lang="en" sz="1400" b="1">
                <a:latin typeface="Spectral"/>
                <a:ea typeface="Spectral"/>
                <a:cs typeface="Spectral"/>
                <a:sym typeface="Spectral"/>
              </a:rPr>
              <a:t>PMF</a:t>
            </a:r>
            <a:r>
              <a:rPr lang="en" sz="1400">
                <a:latin typeface="Spectral"/>
                <a:ea typeface="Spectral"/>
                <a:cs typeface="Spectral"/>
                <a:sym typeface="Spectral"/>
              </a:rPr>
              <a:t>:  Its made for the </a:t>
            </a:r>
            <a:r>
              <a:rPr lang="en" sz="1400" b="1">
                <a:latin typeface="Spectral"/>
                <a:ea typeface="Spectral"/>
                <a:cs typeface="Spectral"/>
                <a:sym typeface="Spectral"/>
              </a:rPr>
              <a:t>underlying process</a:t>
            </a:r>
            <a:r>
              <a:rPr lang="en" sz="1400">
                <a:latin typeface="Spectral"/>
                <a:ea typeface="Spectral"/>
                <a:cs typeface="Spectral"/>
                <a:sym typeface="Spectral"/>
              </a:rPr>
              <a:t> hence its continuous. </a:t>
            </a:r>
            <a:endParaRPr sz="1400">
              <a:latin typeface="Spectral"/>
              <a:ea typeface="Spectral"/>
              <a:cs typeface="Spectral"/>
              <a:sym typeface="Spectral"/>
            </a:endParaRPr>
          </a:p>
          <a:p>
            <a:pPr marL="0" lvl="0" indent="0" algn="l" rtl="0">
              <a:spcBef>
                <a:spcPts val="1600"/>
              </a:spcBef>
              <a:spcAft>
                <a:spcPts val="1600"/>
              </a:spcAft>
              <a:buNone/>
            </a:pPr>
            <a:r>
              <a:rPr lang="en" sz="1400" b="1">
                <a:latin typeface="Spectral"/>
                <a:ea typeface="Spectral"/>
                <a:cs typeface="Spectral"/>
                <a:sym typeface="Spectral"/>
              </a:rPr>
              <a:t>PDF</a:t>
            </a:r>
            <a:r>
              <a:rPr lang="en" sz="1400">
                <a:latin typeface="Spectral"/>
                <a:ea typeface="Spectral"/>
                <a:cs typeface="Spectral"/>
                <a:sym typeface="Spectral"/>
              </a:rPr>
              <a:t>: Its same as a PMF but for continuous signal.</a:t>
            </a:r>
            <a:endParaRPr sz="1400">
              <a:latin typeface="Spectral"/>
              <a:ea typeface="Spectral"/>
              <a:cs typeface="Spectral"/>
              <a:sym typeface="Spectral"/>
            </a:endParaRPr>
          </a:p>
        </p:txBody>
      </p:sp>
      <p:pic>
        <p:nvPicPr>
          <p:cNvPr id="121" name="Google Shape;121;p18"/>
          <p:cNvPicPr preferRelativeResize="0"/>
          <p:nvPr/>
        </p:nvPicPr>
        <p:blipFill>
          <a:blip r:embed="rId3">
            <a:alphaModFix/>
          </a:blip>
          <a:stretch>
            <a:fillRect/>
          </a:stretch>
        </p:blipFill>
        <p:spPr>
          <a:xfrm>
            <a:off x="6109741" y="1029452"/>
            <a:ext cx="2103569" cy="1756746"/>
          </a:xfrm>
          <a:prstGeom prst="rect">
            <a:avLst/>
          </a:prstGeom>
          <a:noFill/>
          <a:ln>
            <a:noFill/>
          </a:ln>
        </p:spPr>
      </p:pic>
      <p:pic>
        <p:nvPicPr>
          <p:cNvPr id="122" name="Google Shape;122;p18"/>
          <p:cNvPicPr preferRelativeResize="0"/>
          <p:nvPr/>
        </p:nvPicPr>
        <p:blipFill>
          <a:blip r:embed="rId4">
            <a:alphaModFix/>
          </a:blip>
          <a:stretch>
            <a:fillRect/>
          </a:stretch>
        </p:blipFill>
        <p:spPr>
          <a:xfrm>
            <a:off x="5972550" y="950474"/>
            <a:ext cx="2377950" cy="1621275"/>
          </a:xfrm>
          <a:prstGeom prst="rect">
            <a:avLst/>
          </a:prstGeom>
          <a:noFill/>
          <a:ln>
            <a:noFill/>
          </a:ln>
        </p:spPr>
      </p:pic>
      <p:pic>
        <p:nvPicPr>
          <p:cNvPr id="123" name="Google Shape;123;p18"/>
          <p:cNvPicPr preferRelativeResize="0"/>
          <p:nvPr/>
        </p:nvPicPr>
        <p:blipFill>
          <a:blip r:embed="rId5">
            <a:alphaModFix/>
          </a:blip>
          <a:stretch>
            <a:fillRect/>
          </a:stretch>
        </p:blipFill>
        <p:spPr>
          <a:xfrm>
            <a:off x="5623275" y="950475"/>
            <a:ext cx="2935850" cy="1711700"/>
          </a:xfrm>
          <a:prstGeom prst="rect">
            <a:avLst/>
          </a:prstGeom>
          <a:noFill/>
          <a:ln>
            <a:noFill/>
          </a:ln>
        </p:spPr>
      </p:pic>
      <p:pic>
        <p:nvPicPr>
          <p:cNvPr id="124" name="Google Shape;124;p18"/>
          <p:cNvPicPr preferRelativeResize="0"/>
          <p:nvPr/>
        </p:nvPicPr>
        <p:blipFill>
          <a:blip r:embed="rId3">
            <a:alphaModFix/>
          </a:blip>
          <a:stretch>
            <a:fillRect/>
          </a:stretch>
        </p:blipFill>
        <p:spPr>
          <a:xfrm>
            <a:off x="737600" y="1029450"/>
            <a:ext cx="2201940" cy="1756750"/>
          </a:xfrm>
          <a:prstGeom prst="rect">
            <a:avLst/>
          </a:prstGeom>
          <a:noFill/>
          <a:ln>
            <a:noFill/>
          </a:ln>
        </p:spPr>
      </p:pic>
      <p:pic>
        <p:nvPicPr>
          <p:cNvPr id="125" name="Google Shape;125;p18"/>
          <p:cNvPicPr preferRelativeResize="0"/>
          <p:nvPr/>
        </p:nvPicPr>
        <p:blipFill>
          <a:blip r:embed="rId6">
            <a:alphaModFix/>
          </a:blip>
          <a:stretch>
            <a:fillRect/>
          </a:stretch>
        </p:blipFill>
        <p:spPr>
          <a:xfrm>
            <a:off x="3249975" y="882738"/>
            <a:ext cx="2301158" cy="1756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solidFill>
                  <a:srgbClr val="CC0000"/>
                </a:solidFill>
                <a:latin typeface="Comic Sans MS"/>
                <a:ea typeface="Comic Sans MS"/>
                <a:cs typeface="Comic Sans MS"/>
                <a:sym typeface="Comic Sans MS"/>
              </a:rPr>
              <a:t>Statistical Noise</a:t>
            </a:r>
            <a:endParaRPr sz="3600">
              <a:solidFill>
                <a:srgbClr val="CC0000"/>
              </a:solidFill>
              <a:latin typeface="Comic Sans MS"/>
              <a:ea typeface="Comic Sans MS"/>
              <a:cs typeface="Comic Sans MS"/>
              <a:sym typeface="Comic Sans MS"/>
            </a:endParaRPr>
          </a:p>
        </p:txBody>
      </p:sp>
      <p:sp>
        <p:nvSpPr>
          <p:cNvPr id="131" name="Google Shape;131;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latin typeface="Spectral"/>
              <a:ea typeface="Spectral"/>
              <a:cs typeface="Spectral"/>
              <a:sym typeface="Spectral"/>
            </a:endParaRPr>
          </a:p>
          <a:p>
            <a:pPr marL="0" lvl="0" indent="0" algn="l" rtl="0">
              <a:spcBef>
                <a:spcPts val="1600"/>
              </a:spcBef>
              <a:spcAft>
                <a:spcPts val="0"/>
              </a:spcAft>
              <a:buNone/>
            </a:pPr>
            <a:r>
              <a:rPr lang="en" sz="1400">
                <a:latin typeface="Spectral"/>
                <a:ea typeface="Spectral"/>
                <a:cs typeface="Spectral"/>
                <a:sym typeface="Spectral"/>
              </a:rPr>
              <a:t>We saw the concept of underlying process and acquired signal. The irregularity in the actual data is known as statistical noise or statistical fluctuation. In literature we find that typical error in calculating the mean of the underlying process is given by:</a:t>
            </a:r>
            <a:endParaRPr sz="1400">
              <a:latin typeface="Spectral"/>
              <a:ea typeface="Spectral"/>
              <a:cs typeface="Spectral"/>
              <a:sym typeface="Spectral"/>
            </a:endParaRPr>
          </a:p>
          <a:p>
            <a:pPr marL="0" lvl="0" indent="0" algn="ctr" rtl="0">
              <a:spcBef>
                <a:spcPts val="1600"/>
              </a:spcBef>
              <a:spcAft>
                <a:spcPts val="0"/>
              </a:spcAft>
              <a:buNone/>
            </a:pPr>
            <a:r>
              <a:rPr lang="en" sz="1400">
                <a:solidFill>
                  <a:srgbClr val="222222"/>
                </a:solidFill>
                <a:highlight>
                  <a:schemeClr val="lt1"/>
                </a:highlight>
                <a:latin typeface="Spectral"/>
                <a:ea typeface="Spectral"/>
                <a:cs typeface="Spectral"/>
                <a:sym typeface="Spectral"/>
              </a:rPr>
              <a:t>Typical error = σ/N</a:t>
            </a:r>
            <a:r>
              <a:rPr lang="en" sz="1200">
                <a:solidFill>
                  <a:srgbClr val="000000"/>
                </a:solidFill>
                <a:highlight>
                  <a:srgbClr val="FBFFFE"/>
                </a:highlight>
                <a:latin typeface="Arial"/>
                <a:ea typeface="Arial"/>
                <a:cs typeface="Arial"/>
                <a:sym typeface="Arial"/>
              </a:rPr>
              <a:t>^0.5</a:t>
            </a:r>
            <a:endParaRPr sz="1200">
              <a:solidFill>
                <a:srgbClr val="000000"/>
              </a:solidFill>
              <a:highlight>
                <a:srgbClr val="FBFFFE"/>
              </a:highlight>
              <a:latin typeface="Arial"/>
              <a:ea typeface="Arial"/>
              <a:cs typeface="Arial"/>
              <a:sym typeface="Arial"/>
            </a:endParaRPr>
          </a:p>
          <a:p>
            <a:pPr marL="0" lvl="0" indent="0" algn="l" rtl="0">
              <a:spcBef>
                <a:spcPts val="1600"/>
              </a:spcBef>
              <a:spcAft>
                <a:spcPts val="0"/>
              </a:spcAft>
              <a:buNone/>
            </a:pPr>
            <a:r>
              <a:rPr lang="en" sz="1400">
                <a:solidFill>
                  <a:srgbClr val="000000"/>
                </a:solidFill>
                <a:highlight>
                  <a:srgbClr val="FBFFFE"/>
                </a:highlight>
                <a:latin typeface="Spectral"/>
                <a:ea typeface="Spectral"/>
                <a:cs typeface="Spectral"/>
                <a:sym typeface="Spectral"/>
              </a:rPr>
              <a:t>What we see here is a manifestation of </a:t>
            </a:r>
            <a:r>
              <a:rPr lang="en" sz="1400" b="1">
                <a:solidFill>
                  <a:srgbClr val="000000"/>
                </a:solidFill>
                <a:highlight>
                  <a:srgbClr val="FBFFFE"/>
                </a:highlight>
                <a:latin typeface="Spectral"/>
                <a:ea typeface="Spectral"/>
                <a:cs typeface="Spectral"/>
                <a:sym typeface="Spectral"/>
              </a:rPr>
              <a:t>strong law of large numbers </a:t>
            </a:r>
            <a:r>
              <a:rPr lang="en" sz="1400">
                <a:solidFill>
                  <a:srgbClr val="000000"/>
                </a:solidFill>
                <a:highlight>
                  <a:srgbClr val="FBFFFE"/>
                </a:highlight>
                <a:latin typeface="Spectral"/>
                <a:ea typeface="Spectral"/>
                <a:cs typeface="Spectral"/>
                <a:sym typeface="Spectral"/>
              </a:rPr>
              <a:t>which says that as number of samples tends to infinity the error in estimation of mean goes to zero. But if the samples are finite we have to account for statistical noise. </a:t>
            </a:r>
            <a:endParaRPr sz="1400">
              <a:solidFill>
                <a:srgbClr val="000000"/>
              </a:solidFill>
              <a:highlight>
                <a:srgbClr val="FBFFFE"/>
              </a:highlight>
              <a:latin typeface="Spectral"/>
              <a:ea typeface="Spectral"/>
              <a:cs typeface="Spectral"/>
              <a:sym typeface="Spectral"/>
            </a:endParaRPr>
          </a:p>
          <a:p>
            <a:pPr marL="0" lvl="0" indent="0" algn="ctr" rtl="0">
              <a:spcBef>
                <a:spcPts val="1600"/>
              </a:spcBef>
              <a:spcAft>
                <a:spcPts val="1600"/>
              </a:spcAft>
              <a:buNone/>
            </a:pPr>
            <a:endParaRPr sz="1400">
              <a:solidFill>
                <a:srgbClr val="222222"/>
              </a:solidFill>
              <a:highlight>
                <a:schemeClr val="lt1"/>
              </a:highlight>
              <a:latin typeface="Spectral"/>
              <a:ea typeface="Spectral"/>
              <a:cs typeface="Spectral"/>
              <a:sym typeface="Spectr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311700" y="420075"/>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solidFill>
                  <a:srgbClr val="CC0000"/>
                </a:solidFill>
                <a:latin typeface="Comic Sans MS"/>
                <a:ea typeface="Comic Sans MS"/>
                <a:cs typeface="Comic Sans MS"/>
                <a:sym typeface="Comic Sans MS"/>
              </a:rPr>
              <a:t>Applications of Statistics</a:t>
            </a:r>
            <a:endParaRPr sz="3600">
              <a:solidFill>
                <a:srgbClr val="CC0000"/>
              </a:solidFill>
              <a:latin typeface="Comic Sans MS"/>
              <a:ea typeface="Comic Sans MS"/>
              <a:cs typeface="Comic Sans MS"/>
              <a:sym typeface="Comic Sans MS"/>
            </a:endParaRPr>
          </a:p>
        </p:txBody>
      </p:sp>
      <p:sp>
        <p:nvSpPr>
          <p:cNvPr id="137" name="Google Shape;137;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latin typeface="Spectral"/>
              <a:ea typeface="Spectral"/>
              <a:cs typeface="Spectral"/>
              <a:sym typeface="Spectral"/>
            </a:endParaRPr>
          </a:p>
          <a:p>
            <a:pPr marL="457200" lvl="0" indent="-381000" algn="l" rtl="0">
              <a:spcBef>
                <a:spcPts val="1600"/>
              </a:spcBef>
              <a:spcAft>
                <a:spcPts val="0"/>
              </a:spcAft>
              <a:buSzPts val="2400"/>
              <a:buFont typeface="Spectral"/>
              <a:buChar char="●"/>
            </a:pPr>
            <a:r>
              <a:rPr lang="en" sz="2400">
                <a:latin typeface="Spectral"/>
                <a:ea typeface="Spectral"/>
                <a:cs typeface="Spectral"/>
                <a:sym typeface="Spectral"/>
              </a:rPr>
              <a:t>Moving Average Filters.</a:t>
            </a:r>
            <a:endParaRPr sz="2400">
              <a:latin typeface="Spectral"/>
              <a:ea typeface="Spectral"/>
              <a:cs typeface="Spectral"/>
              <a:sym typeface="Spectral"/>
            </a:endParaRPr>
          </a:p>
          <a:p>
            <a:pPr marL="0" lvl="0" indent="0" algn="l" rtl="0">
              <a:spcBef>
                <a:spcPts val="1600"/>
              </a:spcBef>
              <a:spcAft>
                <a:spcPts val="0"/>
              </a:spcAft>
              <a:buNone/>
            </a:pPr>
            <a:endParaRPr sz="2400">
              <a:latin typeface="Spectral"/>
              <a:ea typeface="Spectral"/>
              <a:cs typeface="Spectral"/>
              <a:sym typeface="Spectral"/>
            </a:endParaRPr>
          </a:p>
          <a:p>
            <a:pPr marL="457200" lvl="0" indent="-381000" algn="l" rtl="0">
              <a:spcBef>
                <a:spcPts val="1600"/>
              </a:spcBef>
              <a:spcAft>
                <a:spcPts val="0"/>
              </a:spcAft>
              <a:buSzPts val="2400"/>
              <a:buFont typeface="Spectral"/>
              <a:buChar char="●"/>
            </a:pPr>
            <a:r>
              <a:rPr lang="en" sz="2400">
                <a:latin typeface="Spectral"/>
                <a:ea typeface="Spectral"/>
                <a:cs typeface="Spectral"/>
                <a:sym typeface="Spectral"/>
              </a:rPr>
              <a:t>Digital Noise generation.</a:t>
            </a:r>
            <a:endParaRPr sz="2400">
              <a:latin typeface="Spectral"/>
              <a:ea typeface="Spectral"/>
              <a:cs typeface="Spectral"/>
              <a:sym typeface="Spectral"/>
            </a:endParaRPr>
          </a:p>
        </p:txBody>
      </p:sp>
      <p:pic>
        <p:nvPicPr>
          <p:cNvPr id="138" name="Google Shape;138;p20"/>
          <p:cNvPicPr preferRelativeResize="0"/>
          <p:nvPr/>
        </p:nvPicPr>
        <p:blipFill>
          <a:blip r:embed="rId3">
            <a:alphaModFix/>
          </a:blip>
          <a:stretch>
            <a:fillRect/>
          </a:stretch>
        </p:blipFill>
        <p:spPr>
          <a:xfrm>
            <a:off x="4732475" y="1449050"/>
            <a:ext cx="4010375" cy="2377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solidFill>
                  <a:srgbClr val="CC0000"/>
                </a:solidFill>
                <a:latin typeface="Comic Sans MS"/>
                <a:ea typeface="Comic Sans MS"/>
                <a:cs typeface="Comic Sans MS"/>
                <a:sym typeface="Comic Sans MS"/>
              </a:rPr>
              <a:t>Moving Average Filters</a:t>
            </a:r>
            <a:endParaRPr sz="3600">
              <a:solidFill>
                <a:srgbClr val="CC0000"/>
              </a:solidFill>
              <a:latin typeface="Comic Sans MS"/>
              <a:ea typeface="Comic Sans MS"/>
              <a:cs typeface="Comic Sans MS"/>
              <a:sym typeface="Comic Sans MS"/>
            </a:endParaRPr>
          </a:p>
        </p:txBody>
      </p:sp>
      <p:sp>
        <p:nvSpPr>
          <p:cNvPr id="144" name="Google Shape;144;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Spectral"/>
                <a:ea typeface="Spectral"/>
                <a:cs typeface="Spectral"/>
                <a:sym typeface="Spectral"/>
              </a:rPr>
              <a:t>As the name implies, the moving average filter operates by averaging a number of points from the input signal to produce each point in the output signal. In equation form, this is written:</a:t>
            </a:r>
            <a:endParaRPr sz="1400">
              <a:latin typeface="Spectral"/>
              <a:ea typeface="Spectral"/>
              <a:cs typeface="Spectral"/>
              <a:sym typeface="Spectral"/>
            </a:endParaRPr>
          </a:p>
          <a:p>
            <a:pPr marL="0" lvl="0" indent="0" algn="ctr" rtl="0">
              <a:spcBef>
                <a:spcPts val="1600"/>
              </a:spcBef>
              <a:spcAft>
                <a:spcPts val="0"/>
              </a:spcAft>
              <a:buNone/>
            </a:pPr>
            <a:r>
              <a:rPr lang="en" sz="1400">
                <a:latin typeface="Spectral"/>
                <a:ea typeface="Spectral"/>
                <a:cs typeface="Spectral"/>
                <a:sym typeface="Spectral"/>
              </a:rPr>
              <a:t>y[i] = (</a:t>
            </a:r>
            <a:r>
              <a:rPr lang="en" b="1">
                <a:solidFill>
                  <a:srgbClr val="222222"/>
                </a:solidFill>
                <a:highlight>
                  <a:schemeClr val="lt1"/>
                </a:highlight>
                <a:latin typeface="Spectral"/>
                <a:ea typeface="Spectral"/>
                <a:cs typeface="Spectral"/>
                <a:sym typeface="Spectral"/>
              </a:rPr>
              <a:t>Σ</a:t>
            </a:r>
            <a:r>
              <a:rPr lang="en" sz="1400">
                <a:solidFill>
                  <a:srgbClr val="222222"/>
                </a:solidFill>
                <a:highlight>
                  <a:schemeClr val="lt1"/>
                </a:highlight>
                <a:latin typeface="Spectral"/>
                <a:ea typeface="Spectral"/>
                <a:cs typeface="Spectral"/>
                <a:sym typeface="Spectral"/>
              </a:rPr>
              <a:t>x[i+j])/M</a:t>
            </a:r>
            <a:endParaRPr sz="1400">
              <a:latin typeface="Spectral"/>
              <a:ea typeface="Spectral"/>
              <a:cs typeface="Spectral"/>
              <a:sym typeface="Spectral"/>
            </a:endParaRPr>
          </a:p>
          <a:p>
            <a:pPr marL="0" lvl="0" indent="0" algn="l" rtl="0">
              <a:spcBef>
                <a:spcPts val="1600"/>
              </a:spcBef>
              <a:spcAft>
                <a:spcPts val="1600"/>
              </a:spcAft>
              <a:buNone/>
            </a:pPr>
            <a:r>
              <a:rPr lang="en" sz="1400">
                <a:latin typeface="Spectral"/>
                <a:ea typeface="Spectral"/>
                <a:cs typeface="Spectral"/>
                <a:sym typeface="Spectral"/>
              </a:rPr>
              <a:t>where y[i] is the output signal, x[i] is the input signal, M is the numbers of sample points for average and j is the summation variable which goes from j=0 to M-1.                                                                                           This expression could be seen as convolution on x(input signal) using a simple kernel ...0, 1/M..(M times).. 1/M, 0… . Now our brain questions what is this convolution???</a:t>
            </a:r>
            <a:endParaRPr sz="1400">
              <a:latin typeface="Spectral"/>
              <a:ea typeface="Spectral"/>
              <a:cs typeface="Spectral"/>
              <a:sym typeface="Spectral"/>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1198</Words>
  <Application>Microsoft Office PowerPoint</Application>
  <PresentationFormat>On-screen Show (16:9)</PresentationFormat>
  <Paragraphs>70</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Pacifico</vt:lpstr>
      <vt:lpstr>Comic Sans MS</vt:lpstr>
      <vt:lpstr>Lobster</vt:lpstr>
      <vt:lpstr>Roboto</vt:lpstr>
      <vt:lpstr>Spectral</vt:lpstr>
      <vt:lpstr>Arial</vt:lpstr>
      <vt:lpstr>Times New Roman</vt:lpstr>
      <vt:lpstr>Geometric</vt:lpstr>
      <vt:lpstr>Application of Statistics in Digital Signal Processing</vt:lpstr>
      <vt:lpstr>Introduction</vt:lpstr>
      <vt:lpstr>Why do we need statistics ?</vt:lpstr>
      <vt:lpstr> RADAR</vt:lpstr>
      <vt:lpstr>Mean and Standard Deviation</vt:lpstr>
      <vt:lpstr>Histogram, PMF, PDF</vt:lpstr>
      <vt:lpstr>Statistical Noise</vt:lpstr>
      <vt:lpstr>Applications of Statistics</vt:lpstr>
      <vt:lpstr>Moving Average Filters</vt:lpstr>
      <vt:lpstr>Convolution</vt:lpstr>
      <vt:lpstr>Examples of Convolution</vt:lpstr>
      <vt:lpstr>Noise reduction vs Step Response</vt:lpstr>
      <vt:lpstr>Frequency Response </vt:lpstr>
      <vt:lpstr>Gaussian Distribution</vt:lpstr>
      <vt:lpstr>Digital Noise Generation</vt:lpstr>
      <vt:lpstr> </vt:lpstr>
      <vt:lpstr>    Central Limit Theorem</vt:lpstr>
      <vt:lpstr> Hope You Enjoyed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Statistics in Digital Signal Processing</dc:title>
  <cp:lastModifiedBy>shaan ul haque</cp:lastModifiedBy>
  <cp:revision>1</cp:revision>
  <dcterms:modified xsi:type="dcterms:W3CDTF">2019-10-19T05:37:40Z</dcterms:modified>
</cp:coreProperties>
</file>