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4"/>
  </p:notesMasterIdLst>
  <p:sldIdLst>
    <p:sldId id="256" r:id="rId2"/>
    <p:sldId id="257" r:id="rId3"/>
    <p:sldId id="267" r:id="rId4"/>
    <p:sldId id="258" r:id="rId5"/>
    <p:sldId id="259" r:id="rId6"/>
    <p:sldId id="260" r:id="rId7"/>
    <p:sldId id="261" r:id="rId8"/>
    <p:sldId id="262" r:id="rId9"/>
    <p:sldId id="263" r:id="rId10"/>
    <p:sldId id="274" r:id="rId11"/>
    <p:sldId id="275" r:id="rId12"/>
    <p:sldId id="277" r:id="rId13"/>
    <p:sldId id="276" r:id="rId14"/>
    <p:sldId id="264" r:id="rId15"/>
    <p:sldId id="270" r:id="rId16"/>
    <p:sldId id="271" r:id="rId17"/>
    <p:sldId id="268" r:id="rId18"/>
    <p:sldId id="269" r:id="rId19"/>
    <p:sldId id="272" r:id="rId20"/>
    <p:sldId id="273" r:id="rId21"/>
    <p:sldId id="266" r:id="rId22"/>
    <p:sldId id="26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FAC584-4614-4B14-9E3E-62FBCF75716A}" type="datetimeFigureOut">
              <a:rPr lang="en-US" smtClean="0"/>
              <a:pPr/>
              <a:t>5/14/2015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B6154E-6C7A-49A0-8B3F-5969AF3B52C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new developments since the last iteration include: </a:t>
            </a:r>
          </a:p>
          <a:p>
            <a:pPr marL="228600" indent="-228600">
              <a:buAutoNum type="arabicPeriod"/>
            </a:pPr>
            <a:r>
              <a:rPr lang="en-US" dirty="0" smtClean="0"/>
              <a:t>Resolved the ontology</a:t>
            </a:r>
            <a:r>
              <a:rPr lang="en-US" baseline="0" dirty="0" smtClean="0"/>
              <a:t> issues. It can now be queried and updated.</a:t>
            </a:r>
          </a:p>
          <a:p>
            <a:pPr marL="228600" indent="-228600">
              <a:buAutoNum type="arabicPeriod"/>
            </a:pPr>
            <a:r>
              <a:rPr lang="en-US" baseline="0" dirty="0" smtClean="0"/>
              <a:t>Found suitable tool to convert OWL to LP</a:t>
            </a:r>
          </a:p>
          <a:p>
            <a:pPr marL="228600" indent="-228600">
              <a:buAutoNum type="arabicPeriod"/>
            </a:pPr>
            <a:r>
              <a:rPr lang="en-US" baseline="0" dirty="0" smtClean="0"/>
              <a:t>Resolved issues to make tool compatible with our framework</a:t>
            </a:r>
          </a:p>
          <a:p>
            <a:pPr marL="228600" indent="-228600">
              <a:buAutoNum type="arabicPeriod"/>
            </a:pPr>
            <a:r>
              <a:rPr lang="en-US" baseline="0" dirty="0" smtClean="0"/>
              <a:t>Developed base code for </a:t>
            </a:r>
            <a:r>
              <a:rPr lang="en-US" baseline="0" dirty="0" err="1" smtClean="0"/>
              <a:t>DataManager</a:t>
            </a:r>
            <a:endParaRPr lang="en-US" baseline="0" dirty="0" smtClean="0"/>
          </a:p>
          <a:p>
            <a:pPr marL="228600" indent="-228600">
              <a:buAutoNum type="arabicPeriod"/>
            </a:pPr>
            <a:r>
              <a:rPr lang="en-US" baseline="0" dirty="0" smtClean="0"/>
              <a:t>Based on discussions with creator of the tool, decided to use XSB Prolog as the </a:t>
            </a:r>
            <a:r>
              <a:rPr lang="en-US" baseline="0" smtClean="0"/>
              <a:t>reasoning engine.</a:t>
            </a:r>
            <a:endParaRPr lang="en-US" dirty="0"/>
          </a:p>
        </p:txBody>
      </p:sp>
      <p:sp>
        <p:nvSpPr>
          <p:cNvPr id="4" name="Slide Number Placeholder 3"/>
          <p:cNvSpPr>
            <a:spLocks noGrp="1"/>
          </p:cNvSpPr>
          <p:nvPr>
            <p:ph type="sldNum" sz="quarter" idx="10"/>
          </p:nvPr>
        </p:nvSpPr>
        <p:spPr/>
        <p:txBody>
          <a:bodyPr/>
          <a:lstStyle/>
          <a:p>
            <a:fld id="{C2B6154E-6C7A-49A0-8B3F-5969AF3B52C7}"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D8ECE878-9A12-4C62-B36A-B9CF2A5C896E}" type="datetimeFigureOut">
              <a:rPr lang="en-US" smtClean="0"/>
              <a:pPr/>
              <a:t>5/14/2015</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B9ECB64-3132-49FA-8C01-9B635788402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8ECE878-9A12-4C62-B36A-B9CF2A5C896E}" type="datetimeFigureOut">
              <a:rPr lang="en-US" smtClean="0"/>
              <a:pPr/>
              <a:t>5/14/2015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ECB64-3132-49FA-8C01-9B6357884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8ECE878-9A12-4C62-B36A-B9CF2A5C896E}" type="datetimeFigureOut">
              <a:rPr lang="en-US" smtClean="0"/>
              <a:pPr/>
              <a:t>5/14/2015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ECB64-3132-49FA-8C01-9B6357884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D8ECE878-9A12-4C62-B36A-B9CF2A5C896E}" type="datetimeFigureOut">
              <a:rPr lang="en-US" smtClean="0"/>
              <a:pPr/>
              <a:t>5/14/2015</a:t>
            </a:fld>
            <a:endParaRPr lang="en-US"/>
          </a:p>
        </p:txBody>
      </p:sp>
      <p:sp>
        <p:nvSpPr>
          <p:cNvPr id="9" name="Slide Number Placeholder 8"/>
          <p:cNvSpPr>
            <a:spLocks noGrp="1"/>
          </p:cNvSpPr>
          <p:nvPr>
            <p:ph type="sldNum" sz="quarter" idx="15"/>
          </p:nvPr>
        </p:nvSpPr>
        <p:spPr/>
        <p:txBody>
          <a:bodyPr rtlCol="0"/>
          <a:lstStyle/>
          <a:p>
            <a:fld id="{AB9ECB64-3132-49FA-8C01-9B6357884023}"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8ECE878-9A12-4C62-B36A-B9CF2A5C896E}" type="datetimeFigureOut">
              <a:rPr lang="en-US" smtClean="0"/>
              <a:pPr/>
              <a:t>5/14/2015</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B9ECB64-3132-49FA-8C01-9B6357884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8ECE878-9A12-4C62-B36A-B9CF2A5C896E}" type="datetimeFigureOut">
              <a:rPr lang="en-US" smtClean="0"/>
              <a:pPr/>
              <a:t>5/14/2015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ECB64-3132-49FA-8C01-9B6357884023}"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8ECE878-9A12-4C62-B36A-B9CF2A5C896E}" type="datetimeFigureOut">
              <a:rPr lang="en-US" smtClean="0"/>
              <a:pPr/>
              <a:t>5/14/2015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ECB64-3132-49FA-8C01-9B6357884023}"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D8ECE878-9A12-4C62-B36A-B9CF2A5C896E}" type="datetimeFigureOut">
              <a:rPr lang="en-US" smtClean="0"/>
              <a:pPr/>
              <a:t>5/14/2015</a:t>
            </a:fld>
            <a:endParaRPr lang="en-US"/>
          </a:p>
        </p:txBody>
      </p:sp>
      <p:sp>
        <p:nvSpPr>
          <p:cNvPr id="7" name="Slide Number Placeholder 6"/>
          <p:cNvSpPr>
            <a:spLocks noGrp="1"/>
          </p:cNvSpPr>
          <p:nvPr>
            <p:ph type="sldNum" sz="quarter" idx="11"/>
          </p:nvPr>
        </p:nvSpPr>
        <p:spPr/>
        <p:txBody>
          <a:bodyPr rtlCol="0"/>
          <a:lstStyle/>
          <a:p>
            <a:fld id="{AB9ECB64-3132-49FA-8C01-9B6357884023}"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ECE878-9A12-4C62-B36A-B9CF2A5C896E}" type="datetimeFigureOut">
              <a:rPr lang="en-US" smtClean="0"/>
              <a:pPr/>
              <a:t>5/14/2015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9ECB64-3132-49FA-8C01-9B6357884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D8ECE878-9A12-4C62-B36A-B9CF2A5C896E}" type="datetimeFigureOut">
              <a:rPr lang="en-US" smtClean="0"/>
              <a:pPr/>
              <a:t>5/14/2015</a:t>
            </a:fld>
            <a:endParaRPr lang="en-US"/>
          </a:p>
        </p:txBody>
      </p:sp>
      <p:sp>
        <p:nvSpPr>
          <p:cNvPr id="22" name="Slide Number Placeholder 21"/>
          <p:cNvSpPr>
            <a:spLocks noGrp="1"/>
          </p:cNvSpPr>
          <p:nvPr>
            <p:ph type="sldNum" sz="quarter" idx="15"/>
          </p:nvPr>
        </p:nvSpPr>
        <p:spPr/>
        <p:txBody>
          <a:bodyPr rtlCol="0"/>
          <a:lstStyle/>
          <a:p>
            <a:fld id="{AB9ECB64-3132-49FA-8C01-9B6357884023}"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8ECE878-9A12-4C62-B36A-B9CF2A5C896E}" type="datetimeFigureOut">
              <a:rPr lang="en-US" smtClean="0"/>
              <a:pPr/>
              <a:t>5/14/2015</a:t>
            </a:fld>
            <a:endParaRPr lang="en-US"/>
          </a:p>
        </p:txBody>
      </p:sp>
      <p:sp>
        <p:nvSpPr>
          <p:cNvPr id="18" name="Slide Number Placeholder 17"/>
          <p:cNvSpPr>
            <a:spLocks noGrp="1"/>
          </p:cNvSpPr>
          <p:nvPr>
            <p:ph type="sldNum" sz="quarter" idx="11"/>
          </p:nvPr>
        </p:nvSpPr>
        <p:spPr/>
        <p:txBody>
          <a:bodyPr rtlCol="0"/>
          <a:lstStyle/>
          <a:p>
            <a:fld id="{AB9ECB64-3132-49FA-8C01-9B6357884023}"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8ECE878-9A12-4C62-B36A-B9CF2A5C896E}" type="datetimeFigureOut">
              <a:rPr lang="en-US" smtClean="0"/>
              <a:pPr/>
              <a:t>5/14/2015</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B9ECB64-3132-49FA-8C01-9B635788402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Smartgateway</a:t>
            </a:r>
            <a:endParaRPr lang="en-US" dirty="0"/>
          </a:p>
        </p:txBody>
      </p:sp>
      <p:sp>
        <p:nvSpPr>
          <p:cNvPr id="3" name="Subtitle 2"/>
          <p:cNvSpPr>
            <a:spLocks noGrp="1"/>
          </p:cNvSpPr>
          <p:nvPr>
            <p:ph type="subTitle" idx="1"/>
          </p:nvPr>
        </p:nvSpPr>
        <p:spPr/>
        <p:txBody>
          <a:bodyPr/>
          <a:lstStyle/>
          <a:p>
            <a:r>
              <a:rPr lang="en-US" dirty="0" smtClean="0"/>
              <a:t>				</a:t>
            </a:r>
          </a:p>
          <a:p>
            <a:r>
              <a:rPr lang="en-US" dirty="0" smtClean="0"/>
              <a:t>                                                     - Dr. </a:t>
            </a:r>
            <a:r>
              <a:rPr lang="en-US" dirty="0" err="1" smtClean="0"/>
              <a:t>Yann</a:t>
            </a:r>
            <a:r>
              <a:rPr lang="en-US" dirty="0" smtClean="0"/>
              <a:t>-Hang Lee</a:t>
            </a:r>
          </a:p>
          <a:p>
            <a:r>
              <a:rPr lang="en-US" dirty="0" smtClean="0"/>
              <a:t>			           - Shankar Nair</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Manager </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In-memory data store to archive time-stamped RDF triples.</a:t>
            </a:r>
          </a:p>
          <a:p>
            <a:r>
              <a:rPr lang="en-US" dirty="0" smtClean="0"/>
              <a:t>Continuous incoming stream of data from sensors.</a:t>
            </a:r>
          </a:p>
          <a:p>
            <a:r>
              <a:rPr lang="en-US" dirty="0" err="1" smtClean="0"/>
              <a:t>TimeManager</a:t>
            </a:r>
            <a:r>
              <a:rPr lang="en-US" dirty="0" smtClean="0"/>
              <a:t> sub-component maintains the temporal flow for the whole </a:t>
            </a:r>
            <a:r>
              <a:rPr lang="en-US" dirty="0" err="1" smtClean="0"/>
              <a:t>DataManager</a:t>
            </a:r>
            <a:r>
              <a:rPr lang="en-US" dirty="0" smtClean="0"/>
              <a:t>.</a:t>
            </a:r>
          </a:p>
          <a:p>
            <a:r>
              <a:rPr lang="en-US" dirty="0" smtClean="0"/>
              <a:t>Every device/sensor has its corresponding </a:t>
            </a:r>
            <a:r>
              <a:rPr lang="en-US" dirty="0" err="1" smtClean="0"/>
              <a:t>StorageSlot</a:t>
            </a:r>
            <a:r>
              <a:rPr lang="en-US" dirty="0" smtClean="0"/>
              <a:t>.</a:t>
            </a:r>
          </a:p>
          <a:p>
            <a:r>
              <a:rPr lang="en-US" dirty="0" smtClean="0"/>
              <a:t>Global map contains the information regarding the different storage slots present and active in the system.</a:t>
            </a:r>
          </a:p>
          <a:p>
            <a:r>
              <a:rPr lang="en-US" dirty="0" smtClean="0"/>
              <a:t>Provides APIs to create, insert and query the RDF triples.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Manager</a:t>
            </a:r>
            <a:endParaRPr lang="en-US" dirty="0"/>
          </a:p>
        </p:txBody>
      </p:sp>
      <p:sp>
        <p:nvSpPr>
          <p:cNvPr id="3" name="Content Placeholder 2"/>
          <p:cNvSpPr>
            <a:spLocks noGrp="1"/>
          </p:cNvSpPr>
          <p:nvPr>
            <p:ph sz="quarter" idx="1"/>
          </p:nvPr>
        </p:nvSpPr>
        <p:spPr/>
        <p:txBody>
          <a:bodyPr/>
          <a:lstStyle/>
          <a:p>
            <a:r>
              <a:rPr lang="en-US" dirty="0" smtClean="0"/>
              <a:t>Its main purpose is to register rules via the HTTP_REST_SERVER and execute them.</a:t>
            </a:r>
          </a:p>
          <a:p>
            <a:r>
              <a:rPr lang="en-US" dirty="0" smtClean="0"/>
              <a:t>Internally it takes as input, the base Logic Program created from the conversion of the </a:t>
            </a:r>
            <a:r>
              <a:rPr lang="en-US" dirty="0" err="1" smtClean="0"/>
              <a:t>Smarthome</a:t>
            </a:r>
            <a:r>
              <a:rPr lang="en-US" dirty="0" smtClean="0"/>
              <a:t> Ontology file.</a:t>
            </a:r>
          </a:p>
          <a:p>
            <a:r>
              <a:rPr lang="en-US" dirty="0" smtClean="0"/>
              <a:t>To this, new streaming information is appended and the query is rerun to check if the rule is satisfied.</a:t>
            </a:r>
          </a:p>
          <a:p>
            <a:r>
              <a:rPr lang="en-US" dirty="0" smtClean="0"/>
              <a:t>This component also takes care of any notifications to devices or actuators via the Device Manager.</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Manager - Architecture</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Composed of 2 threads – Main and Worker</a:t>
            </a:r>
          </a:p>
          <a:p>
            <a:r>
              <a:rPr lang="en-US" dirty="0" smtClean="0"/>
              <a:t>Main Thread:</a:t>
            </a:r>
          </a:p>
          <a:p>
            <a:pPr lvl="1"/>
            <a:r>
              <a:rPr lang="en-US" dirty="0" smtClean="0"/>
              <a:t>Initializes the XSB Prolog system</a:t>
            </a:r>
          </a:p>
          <a:p>
            <a:pPr lvl="1"/>
            <a:r>
              <a:rPr lang="en-US" dirty="0" smtClean="0"/>
              <a:t>Registers itself on the D-Bus IPC subsystem</a:t>
            </a:r>
          </a:p>
          <a:p>
            <a:pPr lvl="1"/>
            <a:r>
              <a:rPr lang="en-US" dirty="0" smtClean="0"/>
              <a:t>Listens for new incoming Rules from the HTTP Server.</a:t>
            </a:r>
          </a:p>
          <a:p>
            <a:pPr lvl="1"/>
            <a:r>
              <a:rPr lang="en-US" dirty="0" smtClean="0"/>
              <a:t>Inserts the Rules into a shared map and into the Logic Program.</a:t>
            </a:r>
          </a:p>
          <a:p>
            <a:r>
              <a:rPr lang="en-US" dirty="0" smtClean="0"/>
              <a:t>Worker Thread:</a:t>
            </a:r>
          </a:p>
          <a:p>
            <a:pPr lvl="1"/>
            <a:r>
              <a:rPr lang="en-US" dirty="0" smtClean="0"/>
              <a:t>Executes every second</a:t>
            </a:r>
          </a:p>
          <a:p>
            <a:pPr lvl="1"/>
            <a:r>
              <a:rPr lang="en-US" dirty="0" smtClean="0"/>
              <a:t>For every execution, checks whether a Rule from the </a:t>
            </a:r>
            <a:r>
              <a:rPr lang="en-US" dirty="0" err="1" smtClean="0"/>
              <a:t>RuleMap</a:t>
            </a:r>
            <a:r>
              <a:rPr lang="en-US" dirty="0" smtClean="0"/>
              <a:t> was satisfied and performs the appropriate action via the </a:t>
            </a:r>
            <a:r>
              <a:rPr lang="en-US" dirty="0" err="1" smtClean="0"/>
              <a:t>DeviceManager</a:t>
            </a:r>
            <a:r>
              <a:rPr lang="en-US" dirty="0" smtClean="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Tasks of the Framework</a:t>
            </a:r>
            <a:endParaRPr lang="en-US" dirty="0"/>
          </a:p>
        </p:txBody>
      </p:sp>
      <p:sp>
        <p:nvSpPr>
          <p:cNvPr id="3" name="Content Placeholder 2"/>
          <p:cNvSpPr>
            <a:spLocks noGrp="1"/>
          </p:cNvSpPr>
          <p:nvPr>
            <p:ph sz="quarter" idx="1"/>
          </p:nvPr>
        </p:nvSpPr>
        <p:spPr/>
        <p:txBody>
          <a:bodyPr/>
          <a:lstStyle/>
          <a:p>
            <a:r>
              <a:rPr lang="en-US" dirty="0" smtClean="0"/>
              <a:t>Handle queries for data from devices/sensors.</a:t>
            </a:r>
          </a:p>
          <a:p>
            <a:pPr lvl="1"/>
            <a:r>
              <a:rPr lang="en-US" dirty="0" smtClean="0"/>
              <a:t>“get (tempSensor1, Value, Time)”</a:t>
            </a:r>
          </a:p>
          <a:p>
            <a:r>
              <a:rPr lang="en-US" dirty="0" smtClean="0"/>
              <a:t>Handle queries for structural information from the ontology.</a:t>
            </a:r>
          </a:p>
          <a:p>
            <a:pPr lvl="1"/>
            <a:r>
              <a:rPr lang="en-US" dirty="0" smtClean="0"/>
              <a:t>“Device(X), </a:t>
            </a:r>
            <a:r>
              <a:rPr lang="en-US" dirty="0" err="1" smtClean="0"/>
              <a:t>hasLocation</a:t>
            </a:r>
            <a:r>
              <a:rPr lang="en-US" dirty="0" smtClean="0"/>
              <a:t>(X, kitchen1), measures(X, temperature1).”</a:t>
            </a:r>
          </a:p>
          <a:p>
            <a:r>
              <a:rPr lang="en-US" dirty="0" smtClean="0"/>
              <a:t>Handle commands to perform actions.</a:t>
            </a:r>
          </a:p>
          <a:p>
            <a:pPr lvl="1"/>
            <a:r>
              <a:rPr lang="en-US" dirty="0" smtClean="0"/>
              <a:t>“lighting1?set_status=1”</a:t>
            </a:r>
          </a:p>
          <a:p>
            <a:r>
              <a:rPr lang="en-US" dirty="0" smtClean="0"/>
              <a:t>Handle rule-based action execution.</a:t>
            </a:r>
          </a:p>
          <a:p>
            <a:pPr lvl="1"/>
            <a:r>
              <a:rPr lang="en-US" dirty="0" smtClean="0"/>
              <a:t>“set (lighting1, </a:t>
            </a:r>
            <a:r>
              <a:rPr lang="en-US" dirty="0" err="1" smtClean="0"/>
              <a:t>set_status</a:t>
            </a:r>
            <a:r>
              <a:rPr lang="en-US" dirty="0" smtClean="0"/>
              <a:t>, 1, Time) :- get (tempSensor1, Value, Time), Value &gt; 100”</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Oval 79"/>
          <p:cNvSpPr/>
          <p:nvPr/>
        </p:nvSpPr>
        <p:spPr>
          <a:xfrm>
            <a:off x="4953000" y="5638800"/>
            <a:ext cx="2057400"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Multidocument 69"/>
          <p:cNvSpPr/>
          <p:nvPr/>
        </p:nvSpPr>
        <p:spPr>
          <a:xfrm>
            <a:off x="3581400" y="4191000"/>
            <a:ext cx="1447800" cy="1066800"/>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81000" y="3276600"/>
            <a:ext cx="2819400" cy="3429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609600" y="4267200"/>
            <a:ext cx="2362200" cy="22860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6" name="Straight Connector 5"/>
          <p:cNvCxnSpPr>
            <a:stCxn id="4" idx="1"/>
            <a:endCxn id="4" idx="3"/>
          </p:cNvCxnSpPr>
          <p:nvPr/>
        </p:nvCxnSpPr>
        <p:spPr>
          <a:xfrm rot="10800000" flipH="1">
            <a:off x="609600" y="5410200"/>
            <a:ext cx="2362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914400" y="381000"/>
            <a:ext cx="1752600" cy="167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609600" y="4800600"/>
            <a:ext cx="236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09600" y="5943600"/>
            <a:ext cx="2362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09600" y="6096000"/>
            <a:ext cx="2362200" cy="369332"/>
          </a:xfrm>
          <a:prstGeom prst="rect">
            <a:avLst/>
          </a:prstGeom>
          <a:noFill/>
        </p:spPr>
        <p:txBody>
          <a:bodyPr wrap="square" rtlCol="0">
            <a:spAutoFit/>
          </a:bodyPr>
          <a:lstStyle/>
          <a:p>
            <a:r>
              <a:rPr lang="en-US" dirty="0" smtClean="0"/>
              <a:t>       </a:t>
            </a:r>
            <a:r>
              <a:rPr lang="en-US" dirty="0" err="1" smtClean="0"/>
              <a:t>DeviceBase</a:t>
            </a:r>
            <a:endParaRPr lang="en-US" dirty="0"/>
          </a:p>
        </p:txBody>
      </p:sp>
      <p:sp>
        <p:nvSpPr>
          <p:cNvPr id="21" name="TextBox 20"/>
          <p:cNvSpPr txBox="1"/>
          <p:nvPr/>
        </p:nvSpPr>
        <p:spPr>
          <a:xfrm>
            <a:off x="609600" y="5486400"/>
            <a:ext cx="2362200" cy="369332"/>
          </a:xfrm>
          <a:prstGeom prst="rect">
            <a:avLst/>
          </a:prstGeom>
          <a:noFill/>
        </p:spPr>
        <p:txBody>
          <a:bodyPr wrap="square" rtlCol="0">
            <a:spAutoFit/>
          </a:bodyPr>
          <a:lstStyle/>
          <a:p>
            <a:r>
              <a:rPr lang="en-US" dirty="0" smtClean="0"/>
              <a:t>           Device</a:t>
            </a:r>
            <a:endParaRPr lang="en-US" dirty="0"/>
          </a:p>
        </p:txBody>
      </p:sp>
      <p:sp>
        <p:nvSpPr>
          <p:cNvPr id="22" name="TextBox 21"/>
          <p:cNvSpPr txBox="1"/>
          <p:nvPr/>
        </p:nvSpPr>
        <p:spPr>
          <a:xfrm>
            <a:off x="609600" y="4953000"/>
            <a:ext cx="2362200" cy="369332"/>
          </a:xfrm>
          <a:prstGeom prst="rect">
            <a:avLst/>
          </a:prstGeom>
          <a:noFill/>
        </p:spPr>
        <p:txBody>
          <a:bodyPr wrap="square" rtlCol="0">
            <a:spAutoFit/>
          </a:bodyPr>
          <a:lstStyle/>
          <a:p>
            <a:r>
              <a:rPr lang="en-US" dirty="0" smtClean="0"/>
              <a:t>       </a:t>
            </a:r>
            <a:r>
              <a:rPr lang="en-US" dirty="0" err="1" smtClean="0"/>
              <a:t>DbusDevice</a:t>
            </a:r>
            <a:endParaRPr lang="en-US" dirty="0"/>
          </a:p>
        </p:txBody>
      </p:sp>
      <p:sp>
        <p:nvSpPr>
          <p:cNvPr id="28" name="TextBox 27"/>
          <p:cNvSpPr txBox="1"/>
          <p:nvPr/>
        </p:nvSpPr>
        <p:spPr>
          <a:xfrm>
            <a:off x="5334000" y="5791200"/>
            <a:ext cx="1143000" cy="646331"/>
          </a:xfrm>
          <a:prstGeom prst="rect">
            <a:avLst/>
          </a:prstGeom>
          <a:solidFill>
            <a:schemeClr val="bg1"/>
          </a:solidFill>
        </p:spPr>
        <p:txBody>
          <a:bodyPr wrap="square" rtlCol="0">
            <a:spAutoFit/>
          </a:bodyPr>
          <a:lstStyle/>
          <a:p>
            <a:r>
              <a:rPr lang="en-US" dirty="0" smtClean="0"/>
              <a:t>Physical </a:t>
            </a:r>
          </a:p>
          <a:p>
            <a:r>
              <a:rPr lang="en-US" dirty="0" smtClean="0"/>
              <a:t>Device</a:t>
            </a:r>
            <a:endParaRPr lang="en-US" dirty="0"/>
          </a:p>
        </p:txBody>
      </p:sp>
      <p:sp>
        <p:nvSpPr>
          <p:cNvPr id="29" name="TextBox 28"/>
          <p:cNvSpPr txBox="1"/>
          <p:nvPr/>
        </p:nvSpPr>
        <p:spPr>
          <a:xfrm>
            <a:off x="1219200" y="838200"/>
            <a:ext cx="1295400" cy="646331"/>
          </a:xfrm>
          <a:prstGeom prst="rect">
            <a:avLst/>
          </a:prstGeom>
          <a:noFill/>
        </p:spPr>
        <p:txBody>
          <a:bodyPr wrap="square" rtlCol="0">
            <a:spAutoFit/>
          </a:bodyPr>
          <a:lstStyle/>
          <a:p>
            <a:r>
              <a:rPr lang="en-US" dirty="0" smtClean="0"/>
              <a:t>D-Bus Daemon</a:t>
            </a:r>
            <a:endParaRPr lang="en-US" dirty="0"/>
          </a:p>
        </p:txBody>
      </p:sp>
      <p:sp>
        <p:nvSpPr>
          <p:cNvPr id="30" name="TextBox 29"/>
          <p:cNvSpPr txBox="1"/>
          <p:nvPr/>
        </p:nvSpPr>
        <p:spPr>
          <a:xfrm>
            <a:off x="762000" y="4343400"/>
            <a:ext cx="1981200" cy="369332"/>
          </a:xfrm>
          <a:prstGeom prst="rect">
            <a:avLst/>
          </a:prstGeom>
          <a:noFill/>
        </p:spPr>
        <p:txBody>
          <a:bodyPr wrap="square" rtlCol="0">
            <a:spAutoFit/>
          </a:bodyPr>
          <a:lstStyle/>
          <a:p>
            <a:r>
              <a:rPr lang="en-US" dirty="0" smtClean="0"/>
              <a:t>  Virtual Device</a:t>
            </a:r>
            <a:endParaRPr lang="en-US" dirty="0"/>
          </a:p>
        </p:txBody>
      </p:sp>
      <p:sp>
        <p:nvSpPr>
          <p:cNvPr id="36" name="TextBox 35"/>
          <p:cNvSpPr txBox="1"/>
          <p:nvPr/>
        </p:nvSpPr>
        <p:spPr>
          <a:xfrm>
            <a:off x="457200" y="3581400"/>
            <a:ext cx="2590800" cy="369332"/>
          </a:xfrm>
          <a:prstGeom prst="rect">
            <a:avLst/>
          </a:prstGeom>
          <a:noFill/>
        </p:spPr>
        <p:txBody>
          <a:bodyPr wrap="square" rtlCol="0">
            <a:spAutoFit/>
          </a:bodyPr>
          <a:lstStyle/>
          <a:p>
            <a:r>
              <a:rPr lang="en-US" dirty="0" smtClean="0"/>
              <a:t>Device Representation</a:t>
            </a:r>
            <a:endParaRPr lang="en-US" dirty="0"/>
          </a:p>
        </p:txBody>
      </p:sp>
      <p:sp>
        <p:nvSpPr>
          <p:cNvPr id="38" name="Rectangle 37"/>
          <p:cNvSpPr/>
          <p:nvPr/>
        </p:nvSpPr>
        <p:spPr>
          <a:xfrm>
            <a:off x="6400800" y="457200"/>
            <a:ext cx="22098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477000" y="1600200"/>
            <a:ext cx="1676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962400" y="1600200"/>
            <a:ext cx="1676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257800" y="2971800"/>
            <a:ext cx="1676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400800" y="533400"/>
            <a:ext cx="2209800" cy="369332"/>
          </a:xfrm>
          <a:prstGeom prst="rect">
            <a:avLst/>
          </a:prstGeom>
          <a:noFill/>
        </p:spPr>
        <p:txBody>
          <a:bodyPr wrap="square" rtlCol="0">
            <a:spAutoFit/>
          </a:bodyPr>
          <a:lstStyle/>
          <a:p>
            <a:r>
              <a:rPr lang="en-US" dirty="0" smtClean="0"/>
              <a:t>HTTP Web Service</a:t>
            </a:r>
            <a:endParaRPr lang="en-US" dirty="0"/>
          </a:p>
        </p:txBody>
      </p:sp>
      <p:sp>
        <p:nvSpPr>
          <p:cNvPr id="43" name="TextBox 42"/>
          <p:cNvSpPr txBox="1"/>
          <p:nvPr/>
        </p:nvSpPr>
        <p:spPr>
          <a:xfrm>
            <a:off x="4038600" y="1828800"/>
            <a:ext cx="1524000" cy="369332"/>
          </a:xfrm>
          <a:prstGeom prst="rect">
            <a:avLst/>
          </a:prstGeom>
          <a:noFill/>
        </p:spPr>
        <p:txBody>
          <a:bodyPr wrap="square" rtlCol="0">
            <a:spAutoFit/>
          </a:bodyPr>
          <a:lstStyle/>
          <a:p>
            <a:r>
              <a:rPr lang="en-US" dirty="0" smtClean="0"/>
              <a:t>Executor</a:t>
            </a:r>
            <a:endParaRPr lang="en-US" dirty="0"/>
          </a:p>
        </p:txBody>
      </p:sp>
      <p:sp>
        <p:nvSpPr>
          <p:cNvPr id="46" name="TextBox 45"/>
          <p:cNvSpPr txBox="1"/>
          <p:nvPr/>
        </p:nvSpPr>
        <p:spPr>
          <a:xfrm>
            <a:off x="6553200" y="1676400"/>
            <a:ext cx="1524000" cy="646331"/>
          </a:xfrm>
          <a:prstGeom prst="rect">
            <a:avLst/>
          </a:prstGeom>
          <a:noFill/>
        </p:spPr>
        <p:txBody>
          <a:bodyPr wrap="square" rtlCol="0">
            <a:spAutoFit/>
          </a:bodyPr>
          <a:lstStyle/>
          <a:p>
            <a:r>
              <a:rPr lang="en-US" dirty="0" smtClean="0"/>
              <a:t>Device Catalog</a:t>
            </a:r>
            <a:endParaRPr lang="en-US" dirty="0"/>
          </a:p>
        </p:txBody>
      </p:sp>
      <p:sp>
        <p:nvSpPr>
          <p:cNvPr id="47" name="TextBox 46"/>
          <p:cNvSpPr txBox="1"/>
          <p:nvPr/>
        </p:nvSpPr>
        <p:spPr>
          <a:xfrm>
            <a:off x="5334000" y="3124200"/>
            <a:ext cx="1524000" cy="646331"/>
          </a:xfrm>
          <a:prstGeom prst="rect">
            <a:avLst/>
          </a:prstGeom>
          <a:noFill/>
        </p:spPr>
        <p:txBody>
          <a:bodyPr wrap="square" rtlCol="0">
            <a:spAutoFit/>
          </a:bodyPr>
          <a:lstStyle/>
          <a:p>
            <a:r>
              <a:rPr lang="en-US" dirty="0" smtClean="0"/>
              <a:t>Ontology Manager</a:t>
            </a:r>
            <a:endParaRPr lang="en-US" dirty="0"/>
          </a:p>
        </p:txBody>
      </p:sp>
      <p:sp>
        <p:nvSpPr>
          <p:cNvPr id="48" name="Vertical Scroll 47"/>
          <p:cNvSpPr/>
          <p:nvPr/>
        </p:nvSpPr>
        <p:spPr>
          <a:xfrm>
            <a:off x="7391400" y="4191000"/>
            <a:ext cx="1295400" cy="1143000"/>
          </a:xfrm>
          <a:prstGeom prst="verticalScrol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7467600" y="4572000"/>
            <a:ext cx="1143000" cy="369332"/>
          </a:xfrm>
          <a:prstGeom prst="rect">
            <a:avLst/>
          </a:prstGeom>
          <a:noFill/>
        </p:spPr>
        <p:txBody>
          <a:bodyPr wrap="square" rtlCol="0">
            <a:spAutoFit/>
          </a:bodyPr>
          <a:lstStyle/>
          <a:p>
            <a:r>
              <a:rPr lang="en-US" dirty="0" smtClean="0"/>
              <a:t>OWL file</a:t>
            </a:r>
            <a:endParaRPr lang="en-US" dirty="0"/>
          </a:p>
        </p:txBody>
      </p:sp>
      <p:sp>
        <p:nvSpPr>
          <p:cNvPr id="51" name="TextBox 50"/>
          <p:cNvSpPr txBox="1"/>
          <p:nvPr/>
        </p:nvSpPr>
        <p:spPr>
          <a:xfrm>
            <a:off x="3581400" y="4343400"/>
            <a:ext cx="1524000" cy="923330"/>
          </a:xfrm>
          <a:prstGeom prst="rect">
            <a:avLst/>
          </a:prstGeom>
          <a:noFill/>
        </p:spPr>
        <p:txBody>
          <a:bodyPr wrap="square" rtlCol="0">
            <a:spAutoFit/>
          </a:bodyPr>
          <a:lstStyle/>
          <a:p>
            <a:r>
              <a:rPr lang="en-US" dirty="0" smtClean="0"/>
              <a:t>Device Interface Files</a:t>
            </a:r>
            <a:endParaRPr lang="en-US" dirty="0"/>
          </a:p>
        </p:txBody>
      </p:sp>
      <p:sp>
        <p:nvSpPr>
          <p:cNvPr id="52" name="Left-Right Arrow 51"/>
          <p:cNvSpPr/>
          <p:nvPr/>
        </p:nvSpPr>
        <p:spPr>
          <a:xfrm>
            <a:off x="5638800" y="1828800"/>
            <a:ext cx="838200"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Left-Up Arrow 52"/>
          <p:cNvSpPr/>
          <p:nvPr/>
        </p:nvSpPr>
        <p:spPr>
          <a:xfrm rot="5400000">
            <a:off x="4419600" y="2514600"/>
            <a:ext cx="850392" cy="850392"/>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Left-Up Arrow 53"/>
          <p:cNvSpPr/>
          <p:nvPr/>
        </p:nvSpPr>
        <p:spPr>
          <a:xfrm>
            <a:off x="6934200" y="2514600"/>
            <a:ext cx="850392" cy="850392"/>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Arrow Connector 64"/>
          <p:cNvCxnSpPr>
            <a:endCxn id="40" idx="1"/>
          </p:cNvCxnSpPr>
          <p:nvPr/>
        </p:nvCxnSpPr>
        <p:spPr>
          <a:xfrm>
            <a:off x="2667000" y="1524000"/>
            <a:ext cx="1295400" cy="533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7" idx="4"/>
            <a:endCxn id="35" idx="0"/>
          </p:cNvCxnSpPr>
          <p:nvPr/>
        </p:nvCxnSpPr>
        <p:spPr>
          <a:xfrm rot="5400000">
            <a:off x="1181100" y="2667000"/>
            <a:ext cx="12192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72" name="Left-Right Arrow 71"/>
          <p:cNvSpPr/>
          <p:nvPr/>
        </p:nvSpPr>
        <p:spPr>
          <a:xfrm>
            <a:off x="3200400" y="5791200"/>
            <a:ext cx="1676400"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4648200" y="685800"/>
            <a:ext cx="12954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4724400" y="762000"/>
            <a:ext cx="1079142" cy="369332"/>
          </a:xfrm>
          <a:prstGeom prst="rect">
            <a:avLst/>
          </a:prstGeom>
          <a:noFill/>
        </p:spPr>
        <p:txBody>
          <a:bodyPr wrap="none" rtlCol="0">
            <a:spAutoFit/>
          </a:bodyPr>
          <a:lstStyle/>
          <a:p>
            <a:r>
              <a:rPr lang="en-US" dirty="0" err="1" smtClean="0"/>
              <a:t>RestAPI</a:t>
            </a:r>
            <a:endParaRPr lang="en-US" dirty="0"/>
          </a:p>
        </p:txBody>
      </p:sp>
      <p:cxnSp>
        <p:nvCxnSpPr>
          <p:cNvPr id="76" name="Straight Arrow Connector 75"/>
          <p:cNvCxnSpPr>
            <a:stCxn id="73" idx="3"/>
            <a:endCxn id="42" idx="1"/>
          </p:cNvCxnSpPr>
          <p:nvPr/>
        </p:nvCxnSpPr>
        <p:spPr>
          <a:xfrm flipV="1">
            <a:off x="5943600" y="718066"/>
            <a:ext cx="457200" cy="27253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73" idx="2"/>
            <a:endCxn id="40" idx="0"/>
          </p:cNvCxnSpPr>
          <p:nvPr/>
        </p:nvCxnSpPr>
        <p:spPr>
          <a:xfrm rot="5400000">
            <a:off x="4895850" y="1200150"/>
            <a:ext cx="304800" cy="4953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51" idx="1"/>
            <a:endCxn id="35" idx="3"/>
          </p:cNvCxnSpPr>
          <p:nvPr/>
        </p:nvCxnSpPr>
        <p:spPr>
          <a:xfrm rot="10800000" flipV="1">
            <a:off x="3200400" y="4805064"/>
            <a:ext cx="381000" cy="1860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70" idx="0"/>
          </p:cNvCxnSpPr>
          <p:nvPr/>
        </p:nvCxnSpPr>
        <p:spPr>
          <a:xfrm rot="5400000" flipH="1" flipV="1">
            <a:off x="4488451" y="3497852"/>
            <a:ext cx="609600" cy="7766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48" idx="0"/>
          </p:cNvCxnSpPr>
          <p:nvPr/>
        </p:nvCxnSpPr>
        <p:spPr>
          <a:xfrm rot="16200000" flipV="1">
            <a:off x="7334250" y="3486150"/>
            <a:ext cx="381000" cy="1028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Represent Knowledge ?</a:t>
            </a:r>
            <a:endParaRPr lang="en-US" dirty="0"/>
          </a:p>
        </p:txBody>
      </p:sp>
      <p:sp>
        <p:nvSpPr>
          <p:cNvPr id="3" name="Content Placeholder 2"/>
          <p:cNvSpPr>
            <a:spLocks noGrp="1"/>
          </p:cNvSpPr>
          <p:nvPr>
            <p:ph sz="quarter" idx="1"/>
          </p:nvPr>
        </p:nvSpPr>
        <p:spPr/>
        <p:txBody>
          <a:bodyPr/>
          <a:lstStyle/>
          <a:p>
            <a:r>
              <a:rPr lang="en-US" dirty="0" smtClean="0"/>
              <a:t>To perform high-level queries like “Where is person X now?” or “How hot/cold is the living room?” or “How many people are in the meeting room currently?”</a:t>
            </a:r>
          </a:p>
          <a:p>
            <a:r>
              <a:rPr lang="en-US" dirty="0" smtClean="0"/>
              <a:t>To perform high-level actions like “Notify user whenever he runs out of groceries, maintaining lighting and temperature conditions based on user activities and preferences, medical and health related recommendations on food and exercise, advise on purchases” and so on…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t>
            </a:r>
            <a:r>
              <a:rPr lang="en-US" dirty="0" err="1" smtClean="0"/>
              <a:t>Ontologies</a:t>
            </a:r>
            <a:r>
              <a:rPr lang="en-US" dirty="0" smtClean="0"/>
              <a:t> to Represent Knowledge ?</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Current </a:t>
            </a:r>
            <a:r>
              <a:rPr lang="en-US" dirty="0" err="1" smtClean="0"/>
              <a:t>Smarthome</a:t>
            </a:r>
            <a:r>
              <a:rPr lang="en-US" dirty="0" smtClean="0"/>
              <a:t> solutions are merely remote control frameworks and standards that need the user to deal with the sensors and devices manually.</a:t>
            </a:r>
          </a:p>
          <a:p>
            <a:r>
              <a:rPr lang="en-US" dirty="0" smtClean="0"/>
              <a:t>Google Nest, Apple </a:t>
            </a:r>
            <a:r>
              <a:rPr lang="en-US" dirty="0" err="1" smtClean="0"/>
              <a:t>HomeKit</a:t>
            </a:r>
            <a:r>
              <a:rPr lang="en-US" dirty="0" smtClean="0"/>
              <a:t> Framework.</a:t>
            </a:r>
          </a:p>
          <a:p>
            <a:r>
              <a:rPr lang="en-US" dirty="0" smtClean="0"/>
              <a:t>All “smart” decisions are still made by the user. They do have static rules that auto-adjust certain settings based on feedback from the sensors. But it is very limited. </a:t>
            </a:r>
          </a:p>
          <a:p>
            <a:r>
              <a:rPr lang="en-US" dirty="0" smtClean="0"/>
              <a:t>Example query: How many people are standing on the front porch?</a:t>
            </a:r>
          </a:p>
          <a:p>
            <a:r>
              <a:rPr lang="en-US" dirty="0" smtClean="0"/>
              <a:t>Current Solutions: User requests a live feed on his </a:t>
            </a:r>
            <a:r>
              <a:rPr lang="en-US" dirty="0" err="1" smtClean="0"/>
              <a:t>smartphone</a:t>
            </a:r>
            <a:r>
              <a:rPr lang="en-US" dirty="0" smtClean="0"/>
              <a:t> from the specific webcam overlooking the front door and then decides how many people are there. </a:t>
            </a:r>
          </a:p>
          <a:p>
            <a:r>
              <a:rPr lang="en-US" dirty="0" smtClean="0"/>
              <a:t>These frameworks do not “understand” the expectations of the user.</a:t>
            </a:r>
          </a:p>
          <a:p>
            <a:r>
              <a:rPr lang="en-US" dirty="0" smtClean="0"/>
              <a:t> </a:t>
            </a:r>
            <a:r>
              <a:rPr lang="en-US" dirty="0" err="1" smtClean="0"/>
              <a:t>SmartGateway</a:t>
            </a:r>
            <a:r>
              <a:rPr lang="en-US" dirty="0" smtClean="0"/>
              <a:t> Solution: Models a knowledge graph based on device capabilities, location, physical phenomenon, time frame, person, device and user-activity. Find all devices that “</a:t>
            </a:r>
            <a:r>
              <a:rPr lang="en-US" dirty="0" err="1" smtClean="0"/>
              <a:t>hasLocation</a:t>
            </a:r>
            <a:r>
              <a:rPr lang="en-US" dirty="0" smtClean="0"/>
              <a:t>” “</a:t>
            </a:r>
            <a:r>
              <a:rPr lang="en-US" dirty="0" err="1" smtClean="0"/>
              <a:t>FrontPorch</a:t>
            </a:r>
            <a:r>
              <a:rPr lang="en-US" dirty="0" smtClean="0"/>
              <a:t>” AND “</a:t>
            </a:r>
            <a:r>
              <a:rPr lang="en-US" dirty="0" err="1" smtClean="0"/>
              <a:t>hasCapability</a:t>
            </a:r>
            <a:r>
              <a:rPr lang="en-US" dirty="0" smtClean="0"/>
              <a:t>” “detects” AND “detects” “objects”. This sub-query will return the specific webcam and would query the webcam for face-count in its feed. </a:t>
            </a:r>
          </a:p>
          <a:p>
            <a:r>
              <a:rPr lang="en-US" dirty="0" smtClean="0"/>
              <a:t>The above representation is very naturally modeled and queried using </a:t>
            </a:r>
            <a:r>
              <a:rPr lang="en-US" dirty="0" err="1" smtClean="0"/>
              <a:t>Ontologies</a:t>
            </a:r>
            <a:r>
              <a:rPr lang="en-US" dirty="0" smtClean="0"/>
              <a: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Drivers</a:t>
            </a:r>
            <a:endParaRPr lang="en-US" dirty="0"/>
          </a:p>
        </p:txBody>
      </p:sp>
      <p:sp>
        <p:nvSpPr>
          <p:cNvPr id="3" name="Content Placeholder 2"/>
          <p:cNvSpPr>
            <a:spLocks noGrp="1"/>
          </p:cNvSpPr>
          <p:nvPr>
            <p:ph sz="quarter" idx="1"/>
          </p:nvPr>
        </p:nvSpPr>
        <p:spPr/>
        <p:txBody>
          <a:bodyPr/>
          <a:lstStyle/>
          <a:p>
            <a:r>
              <a:rPr lang="en-US" dirty="0" smtClean="0"/>
              <a:t>Till now we have seen how we can access the functionality of devices using their device drivers.</a:t>
            </a:r>
          </a:p>
          <a:p>
            <a:r>
              <a:rPr lang="en-US" dirty="0" smtClean="0"/>
              <a:t>Can we represent their capabilities in such a way that their capabilities can be queried and accessed by a machine?</a:t>
            </a:r>
          </a:p>
          <a:p>
            <a:r>
              <a:rPr lang="en-US" dirty="0" smtClean="0"/>
              <a:t>YES! We create a generic model that when implemented by a device will allow it to become a part of a larger “web” of knowledge that is machine-</a:t>
            </a:r>
            <a:r>
              <a:rPr lang="en-US" dirty="0" err="1" smtClean="0"/>
              <a:t>processable</a:t>
            </a:r>
            <a:r>
              <a:rPr lang="en-US" dirty="0" smtClean="0"/>
              <a:t>.</a:t>
            </a:r>
          </a:p>
          <a:p>
            <a:r>
              <a:rPr lang="en-US" dirty="0" smtClean="0"/>
              <a:t>Bring “understanding” to machines.</a:t>
            </a:r>
          </a:p>
          <a:p>
            <a:r>
              <a:rPr lang="en-US" dirty="0" smtClean="0"/>
              <a:t>This generic model is known as its Semantic Driver.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Driver Model for a Simple Temperature Sensor</a:t>
            </a:r>
            <a:endParaRPr lang="en-US" dirty="0"/>
          </a:p>
        </p:txBody>
      </p:sp>
      <p:sp>
        <p:nvSpPr>
          <p:cNvPr id="4" name="Oval 3"/>
          <p:cNvSpPr/>
          <p:nvPr/>
        </p:nvSpPr>
        <p:spPr>
          <a:xfrm>
            <a:off x="3581400" y="41148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tempSensor1</a:t>
            </a:r>
            <a:endParaRPr lang="en-US" sz="1200" dirty="0"/>
          </a:p>
        </p:txBody>
      </p:sp>
      <p:sp>
        <p:nvSpPr>
          <p:cNvPr id="5" name="Oval 4"/>
          <p:cNvSpPr/>
          <p:nvPr/>
        </p:nvSpPr>
        <p:spPr>
          <a:xfrm>
            <a:off x="3505200" y="2514600"/>
            <a:ext cx="1676400" cy="914400"/>
          </a:xfrm>
          <a:prstGeom prst="ellipse">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temperature1</a:t>
            </a:r>
            <a:endParaRPr lang="en-US" sz="1200" dirty="0">
              <a:solidFill>
                <a:schemeClr val="tx1"/>
              </a:solidFill>
            </a:endParaRPr>
          </a:p>
        </p:txBody>
      </p:sp>
      <p:cxnSp>
        <p:nvCxnSpPr>
          <p:cNvPr id="9" name="Curved Connector 8"/>
          <p:cNvCxnSpPr>
            <a:stCxn id="4" idx="7"/>
            <a:endCxn id="5" idx="5"/>
          </p:cNvCxnSpPr>
          <p:nvPr/>
        </p:nvCxnSpPr>
        <p:spPr>
          <a:xfrm rot="16200000" flipV="1">
            <a:off x="4464866" y="3766320"/>
            <a:ext cx="953622" cy="11159"/>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876800" y="3505200"/>
            <a:ext cx="1251531" cy="253916"/>
          </a:xfrm>
          <a:prstGeom prst="rect">
            <a:avLst/>
          </a:prstGeom>
          <a:noFill/>
        </p:spPr>
        <p:txBody>
          <a:bodyPr wrap="square" rtlCol="0">
            <a:spAutoFit/>
          </a:bodyPr>
          <a:lstStyle/>
          <a:p>
            <a:r>
              <a:rPr lang="en-US" sz="1050" dirty="0" smtClean="0"/>
              <a:t>measures</a:t>
            </a:r>
            <a:endParaRPr lang="en-US" sz="1050" dirty="0"/>
          </a:p>
        </p:txBody>
      </p:sp>
      <p:sp>
        <p:nvSpPr>
          <p:cNvPr id="14" name="Oval 13"/>
          <p:cNvSpPr/>
          <p:nvPr/>
        </p:nvSpPr>
        <p:spPr>
          <a:xfrm>
            <a:off x="1066800" y="2133600"/>
            <a:ext cx="20574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Degrees, Kelvin, Fahrenheit </a:t>
            </a:r>
            <a:endParaRPr lang="en-US" sz="1050" dirty="0">
              <a:solidFill>
                <a:schemeClr val="tx1"/>
              </a:solidFill>
            </a:endParaRPr>
          </a:p>
        </p:txBody>
      </p:sp>
      <p:sp>
        <p:nvSpPr>
          <p:cNvPr id="15" name="Oval 14"/>
          <p:cNvSpPr/>
          <p:nvPr/>
        </p:nvSpPr>
        <p:spPr>
          <a:xfrm>
            <a:off x="1524000" y="5943600"/>
            <a:ext cx="20574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degrees</a:t>
            </a:r>
            <a:endParaRPr lang="en-US" dirty="0">
              <a:solidFill>
                <a:schemeClr val="tx1"/>
              </a:solidFill>
            </a:endParaRPr>
          </a:p>
        </p:txBody>
      </p:sp>
      <p:sp>
        <p:nvSpPr>
          <p:cNvPr id="16" name="Oval 15"/>
          <p:cNvSpPr/>
          <p:nvPr/>
        </p:nvSpPr>
        <p:spPr>
          <a:xfrm>
            <a:off x="5029200" y="5943600"/>
            <a:ext cx="20574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tempData1</a:t>
            </a:r>
            <a:endParaRPr lang="en-US" dirty="0">
              <a:solidFill>
                <a:schemeClr val="tx1"/>
              </a:solidFill>
            </a:endParaRPr>
          </a:p>
        </p:txBody>
      </p:sp>
      <p:sp>
        <p:nvSpPr>
          <p:cNvPr id="17" name="Oval 16"/>
          <p:cNvSpPr/>
          <p:nvPr/>
        </p:nvSpPr>
        <p:spPr>
          <a:xfrm>
            <a:off x="6248400" y="4495800"/>
            <a:ext cx="20574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room1</a:t>
            </a:r>
            <a:endParaRPr lang="en-US" dirty="0">
              <a:solidFill>
                <a:schemeClr val="tx1"/>
              </a:solidFill>
            </a:endParaRPr>
          </a:p>
        </p:txBody>
      </p:sp>
      <p:cxnSp>
        <p:nvCxnSpPr>
          <p:cNvPr id="19" name="Shape 18"/>
          <p:cNvCxnSpPr>
            <a:stCxn id="4" idx="2"/>
            <a:endCxn id="36" idx="0"/>
          </p:cNvCxnSpPr>
          <p:nvPr/>
        </p:nvCxnSpPr>
        <p:spPr>
          <a:xfrm rot="10800000" flipV="1">
            <a:off x="1638300" y="4572000"/>
            <a:ext cx="1943100" cy="4572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Curved Connector 20"/>
          <p:cNvCxnSpPr>
            <a:stCxn id="4" idx="3"/>
            <a:endCxn id="15" idx="0"/>
          </p:cNvCxnSpPr>
          <p:nvPr/>
        </p:nvCxnSpPr>
        <p:spPr>
          <a:xfrm rot="5400000">
            <a:off x="2660067" y="4787922"/>
            <a:ext cx="1048311" cy="126304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4" idx="4"/>
            <a:endCxn id="16" idx="0"/>
          </p:cNvCxnSpPr>
          <p:nvPr/>
        </p:nvCxnSpPr>
        <p:spPr>
          <a:xfrm rot="16200000" flipH="1">
            <a:off x="4762500" y="4648200"/>
            <a:ext cx="914400" cy="16764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hape 24"/>
          <p:cNvCxnSpPr>
            <a:stCxn id="4" idx="6"/>
            <a:endCxn id="17" idx="0"/>
          </p:cNvCxnSpPr>
          <p:nvPr/>
        </p:nvCxnSpPr>
        <p:spPr>
          <a:xfrm flipV="1">
            <a:off x="5181600" y="4495800"/>
            <a:ext cx="2095500" cy="76200"/>
          </a:xfrm>
          <a:prstGeom prst="curvedConnector4">
            <a:avLst>
              <a:gd name="adj1" fmla="val 25455"/>
              <a:gd name="adj2" fmla="val 900000"/>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828800" y="4419600"/>
            <a:ext cx="1143000" cy="253916"/>
          </a:xfrm>
          <a:prstGeom prst="rect">
            <a:avLst/>
          </a:prstGeom>
          <a:noFill/>
        </p:spPr>
        <p:txBody>
          <a:bodyPr wrap="square" rtlCol="0">
            <a:spAutoFit/>
          </a:bodyPr>
          <a:lstStyle/>
          <a:p>
            <a:r>
              <a:rPr lang="en-US" sz="1050" dirty="0" err="1" smtClean="0"/>
              <a:t>hasCapability</a:t>
            </a:r>
            <a:endParaRPr lang="en-US" sz="1050" dirty="0"/>
          </a:p>
        </p:txBody>
      </p:sp>
      <p:sp>
        <p:nvSpPr>
          <p:cNvPr id="28" name="TextBox 27"/>
          <p:cNvSpPr txBox="1"/>
          <p:nvPr/>
        </p:nvSpPr>
        <p:spPr>
          <a:xfrm>
            <a:off x="2819400" y="5410200"/>
            <a:ext cx="1143000" cy="253916"/>
          </a:xfrm>
          <a:prstGeom prst="rect">
            <a:avLst/>
          </a:prstGeom>
          <a:noFill/>
        </p:spPr>
        <p:txBody>
          <a:bodyPr wrap="square" rtlCol="0">
            <a:spAutoFit/>
          </a:bodyPr>
          <a:lstStyle/>
          <a:p>
            <a:r>
              <a:rPr lang="en-US" sz="1050" dirty="0" err="1" smtClean="0"/>
              <a:t>hasOutputUnit</a:t>
            </a:r>
            <a:endParaRPr lang="en-US" sz="1050" dirty="0"/>
          </a:p>
        </p:txBody>
      </p:sp>
      <p:sp>
        <p:nvSpPr>
          <p:cNvPr id="29" name="TextBox 28"/>
          <p:cNvSpPr txBox="1"/>
          <p:nvPr/>
        </p:nvSpPr>
        <p:spPr>
          <a:xfrm>
            <a:off x="4495800" y="5486400"/>
            <a:ext cx="1143000" cy="253916"/>
          </a:xfrm>
          <a:prstGeom prst="rect">
            <a:avLst/>
          </a:prstGeom>
          <a:noFill/>
        </p:spPr>
        <p:txBody>
          <a:bodyPr wrap="square" rtlCol="0">
            <a:spAutoFit/>
          </a:bodyPr>
          <a:lstStyle/>
          <a:p>
            <a:r>
              <a:rPr lang="en-US" sz="1050" dirty="0" err="1" smtClean="0"/>
              <a:t>producesData</a:t>
            </a:r>
            <a:endParaRPr lang="en-US" sz="1050" dirty="0"/>
          </a:p>
        </p:txBody>
      </p:sp>
      <p:sp>
        <p:nvSpPr>
          <p:cNvPr id="30" name="TextBox 29"/>
          <p:cNvSpPr txBox="1"/>
          <p:nvPr/>
        </p:nvSpPr>
        <p:spPr>
          <a:xfrm>
            <a:off x="5105400" y="3962400"/>
            <a:ext cx="1143000" cy="253916"/>
          </a:xfrm>
          <a:prstGeom prst="rect">
            <a:avLst/>
          </a:prstGeom>
          <a:noFill/>
        </p:spPr>
        <p:txBody>
          <a:bodyPr wrap="square" rtlCol="0">
            <a:spAutoFit/>
          </a:bodyPr>
          <a:lstStyle/>
          <a:p>
            <a:r>
              <a:rPr lang="en-US" sz="1050" dirty="0" err="1" smtClean="0"/>
              <a:t>hasLocation</a:t>
            </a:r>
            <a:endParaRPr lang="en-US" sz="1050" dirty="0"/>
          </a:p>
        </p:txBody>
      </p:sp>
      <p:sp>
        <p:nvSpPr>
          <p:cNvPr id="36" name="Oval 35"/>
          <p:cNvSpPr/>
          <p:nvPr/>
        </p:nvSpPr>
        <p:spPr>
          <a:xfrm>
            <a:off x="609600" y="5029200"/>
            <a:ext cx="20574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measures</a:t>
            </a:r>
            <a:endParaRPr lang="en-US" dirty="0">
              <a:solidFill>
                <a:schemeClr val="tx1"/>
              </a:solidFill>
            </a:endParaRPr>
          </a:p>
        </p:txBody>
      </p:sp>
      <p:sp>
        <p:nvSpPr>
          <p:cNvPr id="43" name="TextBox 42"/>
          <p:cNvSpPr txBox="1"/>
          <p:nvPr/>
        </p:nvSpPr>
        <p:spPr>
          <a:xfrm>
            <a:off x="1524000" y="2819400"/>
            <a:ext cx="1552028" cy="253916"/>
          </a:xfrm>
          <a:prstGeom prst="rect">
            <a:avLst/>
          </a:prstGeom>
          <a:noFill/>
        </p:spPr>
        <p:txBody>
          <a:bodyPr wrap="none" rtlCol="0">
            <a:spAutoFit/>
          </a:bodyPr>
          <a:lstStyle/>
          <a:p>
            <a:r>
              <a:rPr lang="en-US" sz="1050" dirty="0" err="1" smtClean="0"/>
              <a:t>hasMeasurementUnit</a:t>
            </a:r>
            <a:endParaRPr lang="en-US" sz="1050" dirty="0"/>
          </a:p>
        </p:txBody>
      </p:sp>
      <p:cxnSp>
        <p:nvCxnSpPr>
          <p:cNvPr id="45" name="Curved Connector 44"/>
          <p:cNvCxnSpPr>
            <a:stCxn id="5" idx="3"/>
            <a:endCxn id="4" idx="1"/>
          </p:cNvCxnSpPr>
          <p:nvPr/>
        </p:nvCxnSpPr>
        <p:spPr>
          <a:xfrm rot="16200000" flipH="1">
            <a:off x="3306412" y="3739379"/>
            <a:ext cx="953622" cy="65041"/>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819400" y="3581400"/>
            <a:ext cx="1075936" cy="253916"/>
          </a:xfrm>
          <a:prstGeom prst="rect">
            <a:avLst/>
          </a:prstGeom>
          <a:noFill/>
        </p:spPr>
        <p:txBody>
          <a:bodyPr wrap="none" rtlCol="0">
            <a:spAutoFit/>
          </a:bodyPr>
          <a:lstStyle/>
          <a:p>
            <a:r>
              <a:rPr lang="en-US" sz="1050" dirty="0" err="1" smtClean="0"/>
              <a:t>isMeasuredBy</a:t>
            </a:r>
            <a:endParaRPr lang="en-US" sz="1050" dirty="0"/>
          </a:p>
        </p:txBody>
      </p:sp>
      <p:cxnSp>
        <p:nvCxnSpPr>
          <p:cNvPr id="50" name="Shape 49"/>
          <p:cNvCxnSpPr>
            <a:stCxn id="5" idx="2"/>
            <a:endCxn id="14" idx="4"/>
          </p:cNvCxnSpPr>
          <p:nvPr/>
        </p:nvCxnSpPr>
        <p:spPr>
          <a:xfrm rot="10800000">
            <a:off x="2095500" y="2590800"/>
            <a:ext cx="1409700" cy="3810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6248400" y="1524000"/>
            <a:ext cx="2133600" cy="990600"/>
          </a:xfrm>
          <a:prstGeom prst="ellipse">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Heat, hot, warm, cold, chill, freezing…</a:t>
            </a:r>
            <a:endParaRPr lang="en-US" sz="1200" dirty="0">
              <a:solidFill>
                <a:schemeClr val="tx1"/>
              </a:solidFill>
            </a:endParaRPr>
          </a:p>
        </p:txBody>
      </p:sp>
      <p:cxnSp>
        <p:nvCxnSpPr>
          <p:cNvPr id="55" name="Shape 54"/>
          <p:cNvCxnSpPr>
            <a:stCxn id="5" idx="0"/>
            <a:endCxn id="52" idx="2"/>
          </p:cNvCxnSpPr>
          <p:nvPr/>
        </p:nvCxnSpPr>
        <p:spPr>
          <a:xfrm rot="5400000" flipH="1" flipV="1">
            <a:off x="5048250" y="1314450"/>
            <a:ext cx="495300" cy="19050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hape 56"/>
          <p:cNvCxnSpPr>
            <a:stCxn id="52" idx="3"/>
            <a:endCxn id="5" idx="6"/>
          </p:cNvCxnSpPr>
          <p:nvPr/>
        </p:nvCxnSpPr>
        <p:spPr>
          <a:xfrm rot="5400000">
            <a:off x="5570095" y="1981036"/>
            <a:ext cx="602270" cy="1379259"/>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572000" y="1828800"/>
            <a:ext cx="1219200" cy="253916"/>
          </a:xfrm>
          <a:prstGeom prst="rect">
            <a:avLst/>
          </a:prstGeom>
          <a:noFill/>
        </p:spPr>
        <p:txBody>
          <a:bodyPr wrap="square" rtlCol="0">
            <a:spAutoFit/>
          </a:bodyPr>
          <a:lstStyle/>
          <a:p>
            <a:r>
              <a:rPr lang="en-US" sz="1050" dirty="0" err="1" smtClean="0"/>
              <a:t>hasAnnotation</a:t>
            </a:r>
            <a:endParaRPr lang="en-US" sz="1050" dirty="0"/>
          </a:p>
        </p:txBody>
      </p:sp>
      <p:sp>
        <p:nvSpPr>
          <p:cNvPr id="59" name="TextBox 58"/>
          <p:cNvSpPr txBox="1"/>
          <p:nvPr/>
        </p:nvSpPr>
        <p:spPr>
          <a:xfrm>
            <a:off x="5715000" y="2819400"/>
            <a:ext cx="1219200" cy="253916"/>
          </a:xfrm>
          <a:prstGeom prst="rect">
            <a:avLst/>
          </a:prstGeom>
          <a:noFill/>
        </p:spPr>
        <p:txBody>
          <a:bodyPr wrap="square" rtlCol="0">
            <a:spAutoFit/>
          </a:bodyPr>
          <a:lstStyle/>
          <a:p>
            <a:r>
              <a:rPr lang="en-US" sz="1050" dirty="0" smtClean="0"/>
              <a:t>annotates</a:t>
            </a:r>
            <a:endParaRPr lang="en-US" sz="1050" dirty="0"/>
          </a:p>
        </p:txBody>
      </p:sp>
      <p:cxnSp>
        <p:nvCxnSpPr>
          <p:cNvPr id="61" name="Curved Connector 60"/>
          <p:cNvCxnSpPr/>
          <p:nvPr/>
        </p:nvCxnSpPr>
        <p:spPr>
          <a:xfrm flipV="1">
            <a:off x="8001000" y="4343400"/>
            <a:ext cx="304800" cy="219356"/>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17" idx="6"/>
          </p:cNvCxnSpPr>
          <p:nvPr/>
        </p:nvCxnSpPr>
        <p:spPr>
          <a:xfrm flipV="1">
            <a:off x="8305800" y="4572000"/>
            <a:ext cx="304800" cy="1524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urved Connector 68"/>
          <p:cNvCxnSpPr>
            <a:stCxn id="17" idx="5"/>
          </p:cNvCxnSpPr>
          <p:nvPr/>
        </p:nvCxnSpPr>
        <p:spPr>
          <a:xfrm rot="16200000" flipH="1">
            <a:off x="7931173" y="4959372"/>
            <a:ext cx="295555" cy="148899"/>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Curved Connector 71"/>
          <p:cNvCxnSpPr>
            <a:stCxn id="17" idx="4"/>
          </p:cNvCxnSpPr>
          <p:nvPr/>
        </p:nvCxnSpPr>
        <p:spPr>
          <a:xfrm rot="5400000">
            <a:off x="7105650" y="5086350"/>
            <a:ext cx="304800" cy="381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hape 74"/>
          <p:cNvCxnSpPr>
            <a:stCxn id="17" idx="3"/>
            <a:endCxn id="4" idx="5"/>
          </p:cNvCxnSpPr>
          <p:nvPr/>
        </p:nvCxnSpPr>
        <p:spPr>
          <a:xfrm rot="5400000">
            <a:off x="5743856" y="4089446"/>
            <a:ext cx="9244" cy="1602443"/>
          </a:xfrm>
          <a:prstGeom prst="curvedConnector3">
            <a:avLst>
              <a:gd name="adj1" fmla="val 402158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Shape 76"/>
          <p:cNvCxnSpPr>
            <a:stCxn id="17" idx="1"/>
          </p:cNvCxnSpPr>
          <p:nvPr/>
        </p:nvCxnSpPr>
        <p:spPr>
          <a:xfrm rot="16200000" flipV="1">
            <a:off x="6289373" y="4302428"/>
            <a:ext cx="143155" cy="377499"/>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5410200" y="4953000"/>
            <a:ext cx="914400" cy="253916"/>
          </a:xfrm>
          <a:prstGeom prst="rect">
            <a:avLst/>
          </a:prstGeom>
          <a:noFill/>
        </p:spPr>
        <p:txBody>
          <a:bodyPr wrap="square" rtlCol="0">
            <a:spAutoFit/>
          </a:bodyPr>
          <a:lstStyle/>
          <a:p>
            <a:r>
              <a:rPr lang="en-US" sz="1050" dirty="0" err="1" smtClean="0"/>
              <a:t>hasDevice</a:t>
            </a:r>
            <a:endParaRPr lang="en-US" sz="105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685800"/>
          </a:xfrm>
        </p:spPr>
        <p:txBody>
          <a:bodyPr/>
          <a:lstStyle/>
          <a:p>
            <a:r>
              <a:rPr lang="en-US" dirty="0" smtClean="0"/>
              <a:t>Where is person X right now?</a:t>
            </a:r>
            <a:endParaRPr lang="en-US" dirty="0"/>
          </a:p>
        </p:txBody>
      </p:sp>
      <p:pic>
        <p:nvPicPr>
          <p:cNvPr id="1027" name="Picture 3" descr="C:\Users\shaan\Downloads\LocatingViaGps(1).jpg"/>
          <p:cNvPicPr>
            <a:picLocks noChangeAspect="1" noChangeArrowheads="1"/>
          </p:cNvPicPr>
          <p:nvPr/>
        </p:nvPicPr>
        <p:blipFill>
          <a:blip r:embed="rId2"/>
          <a:srcRect/>
          <a:stretch>
            <a:fillRect/>
          </a:stretch>
        </p:blipFill>
        <p:spPr bwMode="auto">
          <a:xfrm>
            <a:off x="152400" y="990600"/>
            <a:ext cx="8638910" cy="5334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Basic Components</a:t>
            </a:r>
            <a:endParaRPr lang="en-US" dirty="0"/>
          </a:p>
        </p:txBody>
      </p:sp>
      <p:sp>
        <p:nvSpPr>
          <p:cNvPr id="3" name="Content Placeholder 2"/>
          <p:cNvSpPr>
            <a:spLocks noGrp="1"/>
          </p:cNvSpPr>
          <p:nvPr>
            <p:ph sz="quarter" idx="1"/>
          </p:nvPr>
        </p:nvSpPr>
        <p:spPr/>
        <p:txBody>
          <a:bodyPr/>
          <a:lstStyle/>
          <a:p>
            <a:r>
              <a:rPr lang="en-US" dirty="0" smtClean="0"/>
              <a:t>Device Manager</a:t>
            </a:r>
          </a:p>
          <a:p>
            <a:pPr lvl="1"/>
            <a:r>
              <a:rPr lang="en-US" dirty="0" smtClean="0"/>
              <a:t>Low level backend</a:t>
            </a:r>
          </a:p>
          <a:p>
            <a:r>
              <a:rPr lang="en-US" dirty="0" smtClean="0"/>
              <a:t>Http Restful Server</a:t>
            </a:r>
          </a:p>
          <a:p>
            <a:pPr lvl="1"/>
            <a:r>
              <a:rPr lang="en-US" dirty="0" smtClean="0"/>
              <a:t>High level frontend</a:t>
            </a:r>
          </a:p>
          <a:p>
            <a:pPr lvl="1"/>
            <a:r>
              <a:rPr lang="en-US" dirty="0" smtClean="0"/>
              <a:t>User explicit control</a:t>
            </a:r>
          </a:p>
          <a:p>
            <a:r>
              <a:rPr lang="en-US" dirty="0" smtClean="0"/>
              <a:t>Data Manager</a:t>
            </a:r>
          </a:p>
          <a:p>
            <a:pPr lvl="1"/>
            <a:r>
              <a:rPr lang="en-US" dirty="0" smtClean="0"/>
              <a:t>Streaming data storage</a:t>
            </a:r>
          </a:p>
          <a:p>
            <a:pPr lvl="1"/>
            <a:r>
              <a:rPr lang="en-US" dirty="0" smtClean="0"/>
              <a:t>Allows subscribing/publishing data</a:t>
            </a:r>
          </a:p>
          <a:p>
            <a:r>
              <a:rPr lang="en-US" dirty="0" smtClean="0"/>
              <a:t>Reasoning Engine</a:t>
            </a:r>
          </a:p>
          <a:p>
            <a:pPr lvl="1"/>
            <a:r>
              <a:rPr lang="en-US" dirty="0" smtClean="0"/>
              <a:t>Detect temporal complex events</a:t>
            </a:r>
          </a:p>
          <a:p>
            <a:pPr lvl="1"/>
            <a:r>
              <a:rPr lang="en-US" dirty="0" smtClean="0"/>
              <a:t>Execute actions based on defined rules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579438"/>
          </a:xfrm>
        </p:spPr>
        <p:txBody>
          <a:bodyPr/>
          <a:lstStyle/>
          <a:p>
            <a:r>
              <a:rPr lang="en-US" dirty="0" smtClean="0"/>
              <a:t>Is Person X really at that Location?</a:t>
            </a:r>
            <a:endParaRPr lang="en-US" dirty="0"/>
          </a:p>
        </p:txBody>
      </p:sp>
      <p:pic>
        <p:nvPicPr>
          <p:cNvPr id="2050" name="Picture 2" descr="C:\Users\shaan\Downloads\LocatingViaWebcam.jpg"/>
          <p:cNvPicPr>
            <a:picLocks noChangeAspect="1" noChangeArrowheads="1"/>
          </p:cNvPicPr>
          <p:nvPr/>
        </p:nvPicPr>
        <p:blipFill>
          <a:blip r:embed="rId2"/>
          <a:srcRect/>
          <a:stretch>
            <a:fillRect/>
          </a:stretch>
        </p:blipFill>
        <p:spPr bwMode="auto">
          <a:xfrm>
            <a:off x="228600" y="762000"/>
            <a:ext cx="8763000" cy="56388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Libraries </a:t>
            </a:r>
            <a:endParaRPr lang="en-US" dirty="0"/>
          </a:p>
        </p:txBody>
      </p:sp>
      <p:sp>
        <p:nvSpPr>
          <p:cNvPr id="3" name="Content Placeholder 2"/>
          <p:cNvSpPr>
            <a:spLocks noGrp="1"/>
          </p:cNvSpPr>
          <p:nvPr>
            <p:ph sz="quarter" idx="1"/>
          </p:nvPr>
        </p:nvSpPr>
        <p:spPr/>
        <p:txBody>
          <a:bodyPr>
            <a:normAutofit fontScale="55000" lnSpcReduction="20000"/>
          </a:bodyPr>
          <a:lstStyle/>
          <a:p>
            <a:r>
              <a:rPr lang="en-US" dirty="0" smtClean="0"/>
              <a:t>Glib-2.0 (-lgobject-2.0 -lglib-2.0)</a:t>
            </a:r>
          </a:p>
          <a:p>
            <a:pPr lvl="1"/>
            <a:r>
              <a:rPr lang="en-US" dirty="0" smtClean="0"/>
              <a:t>Used for the internal representation of a D-Bus Object using Glib. </a:t>
            </a:r>
          </a:p>
          <a:p>
            <a:pPr lvl="1"/>
            <a:endParaRPr lang="en-US" dirty="0" smtClean="0"/>
          </a:p>
          <a:p>
            <a:r>
              <a:rPr lang="en-US" dirty="0" smtClean="0"/>
              <a:t>D-bus (-ldbus-glib-1 -ldbus-1)</a:t>
            </a:r>
          </a:p>
          <a:p>
            <a:pPr lvl="1"/>
            <a:r>
              <a:rPr lang="en-US" dirty="0" smtClean="0"/>
              <a:t>Used for D-bus support.</a:t>
            </a:r>
          </a:p>
          <a:p>
            <a:pPr lvl="1"/>
            <a:endParaRPr lang="en-US" dirty="0" smtClean="0"/>
          </a:p>
          <a:p>
            <a:r>
              <a:rPr lang="en-US" dirty="0" err="1" smtClean="0"/>
              <a:t>Microhttpd</a:t>
            </a:r>
            <a:r>
              <a:rPr lang="en-US" dirty="0" smtClean="0"/>
              <a:t> (-</a:t>
            </a:r>
            <a:r>
              <a:rPr lang="en-US" dirty="0" err="1" smtClean="0"/>
              <a:t>lmicrohttpd</a:t>
            </a:r>
            <a:r>
              <a:rPr lang="en-US" dirty="0" smtClean="0"/>
              <a:t>) </a:t>
            </a:r>
          </a:p>
          <a:p>
            <a:pPr lvl="1"/>
            <a:r>
              <a:rPr lang="en-US" dirty="0" smtClean="0"/>
              <a:t>Used to support the HTTP server implementation.</a:t>
            </a:r>
          </a:p>
          <a:p>
            <a:pPr lvl="1">
              <a:buNone/>
            </a:pPr>
            <a:endParaRPr lang="en-US" dirty="0" smtClean="0"/>
          </a:p>
          <a:p>
            <a:r>
              <a:rPr lang="en-US" dirty="0" smtClean="0"/>
              <a:t>OWLCPP (-</a:t>
            </a:r>
            <a:r>
              <a:rPr lang="en-US" dirty="0" err="1" smtClean="0"/>
              <a:t>lowlcpp_io</a:t>
            </a:r>
            <a:r>
              <a:rPr lang="en-US" dirty="0" smtClean="0"/>
              <a:t> -</a:t>
            </a:r>
            <a:r>
              <a:rPr lang="en-US" dirty="0" err="1" smtClean="0"/>
              <a:t>lowlcpp_logic</a:t>
            </a:r>
            <a:r>
              <a:rPr lang="en-US" dirty="0" smtClean="0"/>
              <a:t> -</a:t>
            </a:r>
            <a:r>
              <a:rPr lang="en-US" dirty="0" err="1" smtClean="0"/>
              <a:t>lowlcpp_rdf</a:t>
            </a:r>
            <a:r>
              <a:rPr lang="en-US" dirty="0" smtClean="0"/>
              <a:t>)</a:t>
            </a:r>
          </a:p>
          <a:p>
            <a:pPr lvl="1"/>
            <a:r>
              <a:rPr lang="en-US" dirty="0" smtClean="0"/>
              <a:t>Used to read, parse and query OWL ontology files within program.</a:t>
            </a:r>
          </a:p>
          <a:p>
            <a:pPr lvl="1"/>
            <a:endParaRPr lang="en-US" dirty="0" smtClean="0"/>
          </a:p>
          <a:p>
            <a:r>
              <a:rPr lang="en-US" dirty="0" smtClean="0"/>
              <a:t>Raptor (-</a:t>
            </a:r>
            <a:r>
              <a:rPr lang="en-US" dirty="0" err="1" smtClean="0"/>
              <a:t>lraptor</a:t>
            </a:r>
            <a:r>
              <a:rPr lang="en-US" dirty="0" smtClean="0"/>
              <a:t>)</a:t>
            </a:r>
          </a:p>
          <a:p>
            <a:pPr lvl="1"/>
            <a:r>
              <a:rPr lang="en-US" dirty="0" smtClean="0"/>
              <a:t>Used by OWLCPP to parse the Ontology file.</a:t>
            </a:r>
          </a:p>
          <a:p>
            <a:pPr lvl="1"/>
            <a:endParaRPr lang="en-US" dirty="0" smtClean="0"/>
          </a:p>
          <a:p>
            <a:r>
              <a:rPr lang="en-US" dirty="0" smtClean="0"/>
              <a:t>XML  (-lxml2)</a:t>
            </a:r>
          </a:p>
          <a:p>
            <a:pPr lvl="1"/>
            <a:r>
              <a:rPr lang="en-US" dirty="0" smtClean="0"/>
              <a:t>Used by OWLCPP to read the Ontology file.</a:t>
            </a:r>
          </a:p>
          <a:p>
            <a:pPr lvl="1"/>
            <a:endParaRPr lang="en-US" dirty="0" smtClean="0"/>
          </a:p>
          <a:p>
            <a:r>
              <a:rPr lang="en-US" dirty="0" err="1" smtClean="0"/>
              <a:t>FaCT</a:t>
            </a:r>
            <a:r>
              <a:rPr lang="en-US" dirty="0" smtClean="0"/>
              <a:t>++ (-</a:t>
            </a:r>
            <a:r>
              <a:rPr lang="en-US" dirty="0" err="1" smtClean="0"/>
              <a:t>lfactpp_kernel</a:t>
            </a:r>
            <a:r>
              <a:rPr lang="en-US" dirty="0" smtClean="0"/>
              <a:t>)</a:t>
            </a:r>
          </a:p>
          <a:p>
            <a:pPr lvl="1"/>
            <a:r>
              <a:rPr lang="en-US" dirty="0" smtClean="0"/>
              <a:t>Used by OWLCPP to support DL reasoning within the program.</a:t>
            </a:r>
          </a:p>
          <a:p>
            <a:pPr lvl="1">
              <a:buNone/>
            </a:pPr>
            <a:endParaRPr lang="en-US" dirty="0" smtClean="0"/>
          </a:p>
          <a:p>
            <a:r>
              <a:rPr lang="en-US" dirty="0" smtClean="0"/>
              <a:t>Boost (-</a:t>
            </a:r>
            <a:r>
              <a:rPr lang="en-US" dirty="0" err="1" smtClean="0"/>
              <a:t>lboost_filesystem</a:t>
            </a:r>
            <a:r>
              <a:rPr lang="en-US" dirty="0" smtClean="0"/>
              <a:t> -</a:t>
            </a:r>
            <a:r>
              <a:rPr lang="en-US" dirty="0" err="1" smtClean="0"/>
              <a:t>lboost_program_options</a:t>
            </a:r>
            <a:r>
              <a:rPr lang="en-US" dirty="0" smtClean="0"/>
              <a:t> -</a:t>
            </a:r>
            <a:r>
              <a:rPr lang="en-US" dirty="0" err="1" smtClean="0"/>
              <a:t>lboost_system</a:t>
            </a:r>
            <a:r>
              <a:rPr lang="en-US" dirty="0" smtClean="0"/>
              <a:t>)</a:t>
            </a:r>
          </a:p>
          <a:p>
            <a:pPr lvl="1"/>
            <a:r>
              <a:rPr lang="en-US" dirty="0" smtClean="0"/>
              <a:t>Used to ease file-</a:t>
            </a:r>
            <a:r>
              <a:rPr lang="en-US" dirty="0" err="1" smtClean="0"/>
              <a:t>io</a:t>
            </a:r>
            <a:r>
              <a:rPr lang="en-US" dirty="0" smtClean="0"/>
              <a:t>, string handling and various HTTP response output </a:t>
            </a:r>
            <a:r>
              <a:rPr lang="en-US" dirty="0" err="1" smtClean="0"/>
              <a:t>formating</a:t>
            </a:r>
            <a:r>
              <a:rPr lang="en-US" dirty="0" smtClean="0"/>
              <a:t> such as JSON, XML etc.</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362200"/>
            <a:ext cx="7467600" cy="1143000"/>
          </a:xfrm>
        </p:spPr>
        <p:txBody>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ounded Rectangle 121"/>
          <p:cNvSpPr/>
          <p:nvPr/>
        </p:nvSpPr>
        <p:spPr>
          <a:xfrm>
            <a:off x="304800" y="1600200"/>
            <a:ext cx="8153400" cy="43434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81000" y="914400"/>
            <a:ext cx="16002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Mash-ups</a:t>
            </a:r>
            <a:endParaRPr lang="en-US" dirty="0">
              <a:solidFill>
                <a:schemeClr val="tx1"/>
              </a:solidFill>
            </a:endParaRPr>
          </a:p>
        </p:txBody>
      </p:sp>
      <p:sp>
        <p:nvSpPr>
          <p:cNvPr id="8" name="Rectangle 7"/>
          <p:cNvSpPr/>
          <p:nvPr/>
        </p:nvSpPr>
        <p:spPr>
          <a:xfrm>
            <a:off x="2286000" y="914400"/>
            <a:ext cx="13716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Queries</a:t>
            </a:r>
            <a:endParaRPr lang="en-US" dirty="0">
              <a:solidFill>
                <a:schemeClr val="tx1"/>
              </a:solidFill>
            </a:endParaRPr>
          </a:p>
        </p:txBody>
      </p:sp>
      <p:sp>
        <p:nvSpPr>
          <p:cNvPr id="9" name="Rectangle 8"/>
          <p:cNvSpPr/>
          <p:nvPr/>
        </p:nvSpPr>
        <p:spPr>
          <a:xfrm>
            <a:off x="3962400" y="914400"/>
            <a:ext cx="22860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Device Commands</a:t>
            </a:r>
            <a:endParaRPr lang="en-US" dirty="0">
              <a:solidFill>
                <a:schemeClr val="tx1"/>
              </a:solidFill>
            </a:endParaRPr>
          </a:p>
        </p:txBody>
      </p:sp>
      <p:sp>
        <p:nvSpPr>
          <p:cNvPr id="10" name="Rectangle 9"/>
          <p:cNvSpPr/>
          <p:nvPr/>
        </p:nvSpPr>
        <p:spPr>
          <a:xfrm>
            <a:off x="2133600" y="1905000"/>
            <a:ext cx="419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HTTP Restful Server</a:t>
            </a:r>
            <a:endParaRPr lang="en-US" dirty="0">
              <a:solidFill>
                <a:schemeClr val="tx1"/>
              </a:solidFill>
            </a:endParaRPr>
          </a:p>
        </p:txBody>
      </p:sp>
      <p:sp>
        <p:nvSpPr>
          <p:cNvPr id="11" name="Rectangle 10"/>
          <p:cNvSpPr/>
          <p:nvPr/>
        </p:nvSpPr>
        <p:spPr>
          <a:xfrm>
            <a:off x="685800" y="2895600"/>
            <a:ext cx="21336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Manager</a:t>
            </a:r>
            <a:endParaRPr lang="en-US" dirty="0">
              <a:solidFill>
                <a:schemeClr val="tx1"/>
              </a:solidFill>
            </a:endParaRPr>
          </a:p>
        </p:txBody>
      </p:sp>
      <p:sp>
        <p:nvSpPr>
          <p:cNvPr id="12" name="Rectangle 11"/>
          <p:cNvSpPr/>
          <p:nvPr/>
        </p:nvSpPr>
        <p:spPr>
          <a:xfrm>
            <a:off x="5715000" y="297180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Rule Processor</a:t>
            </a:r>
            <a:endParaRPr lang="en-US" dirty="0">
              <a:solidFill>
                <a:schemeClr val="tx1"/>
              </a:solidFill>
            </a:endParaRPr>
          </a:p>
        </p:txBody>
      </p:sp>
      <p:sp>
        <p:nvSpPr>
          <p:cNvPr id="13" name="Oval 12"/>
          <p:cNvSpPr/>
          <p:nvPr/>
        </p:nvSpPr>
        <p:spPr>
          <a:xfrm>
            <a:off x="3657600" y="3124200"/>
            <a:ext cx="12192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IPC</a:t>
            </a:r>
            <a:endParaRPr lang="en-US" dirty="0">
              <a:solidFill>
                <a:schemeClr val="tx1"/>
              </a:solidFill>
            </a:endParaRPr>
          </a:p>
        </p:txBody>
      </p:sp>
      <p:sp>
        <p:nvSpPr>
          <p:cNvPr id="15" name="Rectangle 14"/>
          <p:cNvSpPr/>
          <p:nvPr/>
        </p:nvSpPr>
        <p:spPr>
          <a:xfrm>
            <a:off x="2209800" y="5105400"/>
            <a:ext cx="419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Device Manager</a:t>
            </a:r>
            <a:endParaRPr lang="en-US" dirty="0">
              <a:solidFill>
                <a:schemeClr val="tx1"/>
              </a:solidFill>
            </a:endParaRPr>
          </a:p>
        </p:txBody>
      </p:sp>
      <p:sp>
        <p:nvSpPr>
          <p:cNvPr id="16" name="Rectangle 15"/>
          <p:cNvSpPr/>
          <p:nvPr/>
        </p:nvSpPr>
        <p:spPr>
          <a:xfrm>
            <a:off x="1371600" y="6096000"/>
            <a:ext cx="26670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Sensors</a:t>
            </a:r>
            <a:endParaRPr lang="en-US" dirty="0">
              <a:solidFill>
                <a:schemeClr val="tx1"/>
              </a:solidFill>
            </a:endParaRPr>
          </a:p>
        </p:txBody>
      </p:sp>
      <p:sp>
        <p:nvSpPr>
          <p:cNvPr id="17" name="Rectangle 16"/>
          <p:cNvSpPr/>
          <p:nvPr/>
        </p:nvSpPr>
        <p:spPr>
          <a:xfrm>
            <a:off x="4648200" y="6096000"/>
            <a:ext cx="26670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Actuators</a:t>
            </a:r>
            <a:endParaRPr lang="en-US" dirty="0">
              <a:solidFill>
                <a:schemeClr val="tx1"/>
              </a:solidFill>
            </a:endParaRPr>
          </a:p>
        </p:txBody>
      </p:sp>
      <p:sp>
        <p:nvSpPr>
          <p:cNvPr id="18" name="Rectangle 17"/>
          <p:cNvSpPr/>
          <p:nvPr/>
        </p:nvSpPr>
        <p:spPr>
          <a:xfrm>
            <a:off x="6553200" y="914400"/>
            <a:ext cx="19050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Rule Definitions</a:t>
            </a:r>
            <a:endParaRPr lang="en-US" dirty="0">
              <a:solidFill>
                <a:schemeClr val="tx1"/>
              </a:solidFill>
            </a:endParaRPr>
          </a:p>
        </p:txBody>
      </p:sp>
      <p:sp>
        <p:nvSpPr>
          <p:cNvPr id="22" name="TextBox 21"/>
          <p:cNvSpPr txBox="1"/>
          <p:nvPr/>
        </p:nvSpPr>
        <p:spPr>
          <a:xfrm>
            <a:off x="4648200" y="2819400"/>
            <a:ext cx="1016625" cy="246221"/>
          </a:xfrm>
          <a:prstGeom prst="rect">
            <a:avLst/>
          </a:prstGeom>
          <a:noFill/>
        </p:spPr>
        <p:txBody>
          <a:bodyPr wrap="none" rtlCol="0">
            <a:spAutoFit/>
          </a:bodyPr>
          <a:lstStyle/>
          <a:p>
            <a:r>
              <a:rPr lang="en-US" sz="1000" dirty="0" smtClean="0"/>
              <a:t>Register rules</a:t>
            </a:r>
            <a:endParaRPr lang="en-US" sz="1000" dirty="0"/>
          </a:p>
        </p:txBody>
      </p:sp>
      <p:sp>
        <p:nvSpPr>
          <p:cNvPr id="24" name="Rectangle 23"/>
          <p:cNvSpPr/>
          <p:nvPr/>
        </p:nvSpPr>
        <p:spPr>
          <a:xfrm>
            <a:off x="5715000" y="3733800"/>
            <a:ext cx="2133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Reasoning Engine</a:t>
            </a:r>
            <a:endParaRPr lang="en-US" dirty="0">
              <a:solidFill>
                <a:schemeClr val="tx1"/>
              </a:solidFill>
            </a:endParaRPr>
          </a:p>
        </p:txBody>
      </p:sp>
      <p:cxnSp>
        <p:nvCxnSpPr>
          <p:cNvPr id="65" name="Shape 64"/>
          <p:cNvCxnSpPr>
            <a:stCxn id="13" idx="7"/>
            <a:endCxn id="12" idx="1"/>
          </p:cNvCxnSpPr>
          <p:nvPr/>
        </p:nvCxnSpPr>
        <p:spPr>
          <a:xfrm rot="5400000" flipH="1" flipV="1">
            <a:off x="5155452" y="2743200"/>
            <a:ext cx="102348" cy="1016748"/>
          </a:xfrm>
          <a:prstGeom prst="bentConnector4">
            <a:avLst>
              <a:gd name="adj1" fmla="val 223356"/>
              <a:gd name="adj2" fmla="val 5878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Shape 66"/>
          <p:cNvCxnSpPr>
            <a:stCxn id="13" idx="5"/>
            <a:endCxn id="24" idx="1"/>
          </p:cNvCxnSpPr>
          <p:nvPr/>
        </p:nvCxnSpPr>
        <p:spPr>
          <a:xfrm rot="16200000" flipH="1">
            <a:off x="5193552" y="3669552"/>
            <a:ext cx="26148" cy="1016748"/>
          </a:xfrm>
          <a:prstGeom prst="bentConnector4">
            <a:avLst>
              <a:gd name="adj1" fmla="val 874254"/>
              <a:gd name="adj2" fmla="val 5878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1" name="Shape 70"/>
          <p:cNvCxnSpPr>
            <a:stCxn id="15" idx="3"/>
            <a:endCxn id="17" idx="0"/>
          </p:cNvCxnSpPr>
          <p:nvPr/>
        </p:nvCxnSpPr>
        <p:spPr>
          <a:xfrm flipH="1">
            <a:off x="5981700" y="5372100"/>
            <a:ext cx="419100" cy="723900"/>
          </a:xfrm>
          <a:prstGeom prst="bentConnector4">
            <a:avLst>
              <a:gd name="adj1" fmla="val -54545"/>
              <a:gd name="adj2" fmla="val 6842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3" name="Shape 72"/>
          <p:cNvCxnSpPr>
            <a:stCxn id="15" idx="1"/>
            <a:endCxn id="16" idx="0"/>
          </p:cNvCxnSpPr>
          <p:nvPr/>
        </p:nvCxnSpPr>
        <p:spPr>
          <a:xfrm rot="10800000" flipH="1" flipV="1">
            <a:off x="2209800" y="5372100"/>
            <a:ext cx="495300" cy="723900"/>
          </a:xfrm>
          <a:prstGeom prst="bentConnector4">
            <a:avLst>
              <a:gd name="adj1" fmla="val -46154"/>
              <a:gd name="adj2" fmla="val 6842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10" idx="2"/>
            <a:endCxn id="13" idx="0"/>
          </p:cNvCxnSpPr>
          <p:nvPr/>
        </p:nvCxnSpPr>
        <p:spPr>
          <a:xfrm rot="16200000" flipH="1">
            <a:off x="3905250" y="2762250"/>
            <a:ext cx="685800" cy="381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13" idx="4"/>
            <a:endCxn id="15" idx="0"/>
          </p:cNvCxnSpPr>
          <p:nvPr/>
        </p:nvCxnSpPr>
        <p:spPr>
          <a:xfrm rot="16200000" flipH="1">
            <a:off x="3905250" y="4705350"/>
            <a:ext cx="762000" cy="381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11" idx="3"/>
            <a:endCxn id="13" idx="2"/>
          </p:cNvCxnSpPr>
          <p:nvPr/>
        </p:nvCxnSpPr>
        <p:spPr>
          <a:xfrm flipV="1">
            <a:off x="2819400" y="3733800"/>
            <a:ext cx="838200" cy="381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2" name="Elbow Connector 111"/>
          <p:cNvCxnSpPr>
            <a:stCxn id="8" idx="2"/>
            <a:endCxn id="10" idx="0"/>
          </p:cNvCxnSpPr>
          <p:nvPr/>
        </p:nvCxnSpPr>
        <p:spPr>
          <a:xfrm rot="16200000" flipH="1">
            <a:off x="3371850" y="1047750"/>
            <a:ext cx="457200" cy="1257300"/>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4" name="Elbow Connector 113"/>
          <p:cNvCxnSpPr>
            <a:stCxn id="9" idx="2"/>
            <a:endCxn id="10" idx="0"/>
          </p:cNvCxnSpPr>
          <p:nvPr/>
        </p:nvCxnSpPr>
        <p:spPr>
          <a:xfrm rot="5400000">
            <a:off x="4438650" y="1238250"/>
            <a:ext cx="457200" cy="876300"/>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6" name="Shape 115"/>
          <p:cNvCxnSpPr>
            <a:stCxn id="7" idx="2"/>
            <a:endCxn id="10" idx="1"/>
          </p:cNvCxnSpPr>
          <p:nvPr/>
        </p:nvCxnSpPr>
        <p:spPr>
          <a:xfrm rot="16200000" flipH="1">
            <a:off x="1295400" y="1333500"/>
            <a:ext cx="723900" cy="952500"/>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8" name="Shape 117"/>
          <p:cNvCxnSpPr>
            <a:stCxn id="18" idx="2"/>
            <a:endCxn id="10" idx="3"/>
          </p:cNvCxnSpPr>
          <p:nvPr/>
        </p:nvCxnSpPr>
        <p:spPr>
          <a:xfrm rot="5400000">
            <a:off x="6553200" y="1219200"/>
            <a:ext cx="723900" cy="1181100"/>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4876800" y="3581400"/>
            <a:ext cx="759400" cy="646331"/>
          </a:xfrm>
          <a:prstGeom prst="rect">
            <a:avLst/>
          </a:prstGeom>
          <a:noFill/>
        </p:spPr>
        <p:txBody>
          <a:bodyPr wrap="square" rtlCol="0">
            <a:spAutoFit/>
          </a:bodyPr>
          <a:lstStyle/>
          <a:p>
            <a:r>
              <a:rPr lang="en-US" sz="900" dirty="0" smtClean="0"/>
              <a:t>Pub/Sub</a:t>
            </a:r>
          </a:p>
          <a:p>
            <a:r>
              <a:rPr lang="en-US" sz="900" dirty="0" smtClean="0"/>
              <a:t>Complex</a:t>
            </a:r>
          </a:p>
          <a:p>
            <a:r>
              <a:rPr lang="en-US" sz="900" dirty="0" smtClean="0"/>
              <a:t>Events, Actions</a:t>
            </a:r>
            <a:endParaRPr lang="en-US" sz="900" dirty="0"/>
          </a:p>
        </p:txBody>
      </p:sp>
      <p:sp>
        <p:nvSpPr>
          <p:cNvPr id="120" name="TextBox 119"/>
          <p:cNvSpPr txBox="1"/>
          <p:nvPr/>
        </p:nvSpPr>
        <p:spPr>
          <a:xfrm>
            <a:off x="4267200" y="4724400"/>
            <a:ext cx="2125903" cy="246221"/>
          </a:xfrm>
          <a:prstGeom prst="rect">
            <a:avLst/>
          </a:prstGeom>
          <a:noFill/>
        </p:spPr>
        <p:txBody>
          <a:bodyPr wrap="none" rtlCol="0">
            <a:spAutoFit/>
          </a:bodyPr>
          <a:lstStyle/>
          <a:p>
            <a:r>
              <a:rPr lang="en-US" sz="1000" dirty="0" smtClean="0"/>
              <a:t>Receive commands, Publish data</a:t>
            </a:r>
            <a:endParaRPr lang="en-US" sz="1000" dirty="0"/>
          </a:p>
        </p:txBody>
      </p:sp>
      <p:sp>
        <p:nvSpPr>
          <p:cNvPr id="121" name="TextBox 120"/>
          <p:cNvSpPr txBox="1"/>
          <p:nvPr/>
        </p:nvSpPr>
        <p:spPr>
          <a:xfrm>
            <a:off x="2819400" y="3886200"/>
            <a:ext cx="1008609" cy="246221"/>
          </a:xfrm>
          <a:prstGeom prst="rect">
            <a:avLst/>
          </a:prstGeom>
          <a:noFill/>
        </p:spPr>
        <p:txBody>
          <a:bodyPr wrap="none" rtlCol="0">
            <a:spAutoFit/>
          </a:bodyPr>
          <a:lstStyle/>
          <a:p>
            <a:r>
              <a:rPr lang="en-US" sz="1000" dirty="0" smtClean="0"/>
              <a:t>Pub/Sub Data</a:t>
            </a:r>
            <a:endParaRPr lang="en-US" sz="1000" dirty="0"/>
          </a:p>
        </p:txBody>
      </p:sp>
      <p:sp>
        <p:nvSpPr>
          <p:cNvPr id="124" name="TextBox 123"/>
          <p:cNvSpPr txBox="1"/>
          <p:nvPr/>
        </p:nvSpPr>
        <p:spPr>
          <a:xfrm>
            <a:off x="2743200" y="228600"/>
            <a:ext cx="3733800" cy="400110"/>
          </a:xfrm>
          <a:prstGeom prst="rect">
            <a:avLst/>
          </a:prstGeom>
          <a:noFill/>
        </p:spPr>
        <p:txBody>
          <a:bodyPr wrap="square" rtlCol="0">
            <a:spAutoFit/>
          </a:bodyPr>
          <a:lstStyle/>
          <a:p>
            <a:r>
              <a:rPr lang="en-US" sz="2000" u="sng" dirty="0" err="1" smtClean="0">
                <a:solidFill>
                  <a:schemeClr val="accent1"/>
                </a:solidFill>
              </a:rPr>
              <a:t>Smartgateway</a:t>
            </a:r>
            <a:r>
              <a:rPr lang="en-US" sz="2000" u="sng" dirty="0" smtClean="0">
                <a:solidFill>
                  <a:schemeClr val="accent1"/>
                </a:solidFill>
              </a:rPr>
              <a:t> Architecture</a:t>
            </a:r>
            <a:endParaRPr lang="en-US" sz="2000" u="sng" dirty="0">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Manager</a:t>
            </a:r>
            <a:endParaRPr lang="en-US" dirty="0"/>
          </a:p>
        </p:txBody>
      </p:sp>
      <p:sp>
        <p:nvSpPr>
          <p:cNvPr id="3" name="Content Placeholder 2"/>
          <p:cNvSpPr>
            <a:spLocks noGrp="1"/>
          </p:cNvSpPr>
          <p:nvPr>
            <p:ph sz="quarter" idx="1"/>
          </p:nvPr>
        </p:nvSpPr>
        <p:spPr/>
        <p:txBody>
          <a:bodyPr/>
          <a:lstStyle/>
          <a:p>
            <a:r>
              <a:rPr lang="en-US" dirty="0" smtClean="0"/>
              <a:t>Main Purpose</a:t>
            </a:r>
          </a:p>
          <a:p>
            <a:pPr lvl="1"/>
            <a:r>
              <a:rPr lang="en-US" dirty="0" smtClean="0"/>
              <a:t>Handle communication with physical devices.</a:t>
            </a:r>
          </a:p>
          <a:p>
            <a:pPr lvl="1"/>
            <a:r>
              <a:rPr lang="en-US" dirty="0" smtClean="0"/>
              <a:t>Publish device-status changes to higher layers.</a:t>
            </a:r>
          </a:p>
          <a:p>
            <a:pPr lvl="1"/>
            <a:r>
              <a:rPr lang="en-US" dirty="0" smtClean="0"/>
              <a:t>Receive commands that must be run on the physical device. These commands can come from:</a:t>
            </a:r>
          </a:p>
          <a:p>
            <a:pPr lvl="2"/>
            <a:r>
              <a:rPr lang="en-US" dirty="0" smtClean="0"/>
              <a:t>HTTP Rest Server</a:t>
            </a:r>
          </a:p>
          <a:p>
            <a:pPr lvl="2"/>
            <a:r>
              <a:rPr lang="en-US" dirty="0" smtClean="0"/>
              <a:t>Reasoning Engine</a:t>
            </a:r>
          </a:p>
          <a:p>
            <a:pPr lvl="1"/>
            <a:r>
              <a:rPr lang="en-US" dirty="0" smtClean="0"/>
              <a:t>Exposes a device-instantiation server to handle dynamic device creations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Manager - Architecture</a:t>
            </a:r>
            <a:endParaRPr lang="en-US" dirty="0"/>
          </a:p>
        </p:txBody>
      </p:sp>
      <p:sp>
        <p:nvSpPr>
          <p:cNvPr id="3" name="Content Placeholder 2"/>
          <p:cNvSpPr>
            <a:spLocks noGrp="1"/>
          </p:cNvSpPr>
          <p:nvPr>
            <p:ph sz="quarter" idx="1"/>
          </p:nvPr>
        </p:nvSpPr>
        <p:spPr/>
        <p:txBody>
          <a:bodyPr/>
          <a:lstStyle/>
          <a:p>
            <a:r>
              <a:rPr lang="en-US" dirty="0" err="1" smtClean="0"/>
              <a:t>DeviceBase</a:t>
            </a:r>
            <a:endParaRPr lang="en-US" dirty="0" smtClean="0"/>
          </a:p>
          <a:p>
            <a:pPr lvl="1"/>
            <a:r>
              <a:rPr lang="en-US" dirty="0" smtClean="0"/>
              <a:t>This is an abstract class that models the communication with a physical device such as its read/write frequency, and lays out a framework so that upper layers need only implement device specific functionality and do not care about the actual communication with the device.</a:t>
            </a:r>
          </a:p>
          <a:p>
            <a:pPr lvl="1"/>
            <a:r>
              <a:rPr lang="en-US" dirty="0" smtClean="0"/>
              <a:t>It also takes care of multithreading and error handling.</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Manager - Architecture</a:t>
            </a:r>
            <a:endParaRPr lang="en-US" dirty="0"/>
          </a:p>
        </p:txBody>
      </p:sp>
      <p:sp>
        <p:nvSpPr>
          <p:cNvPr id="3" name="Content Placeholder 2"/>
          <p:cNvSpPr>
            <a:spLocks noGrp="1"/>
          </p:cNvSpPr>
          <p:nvPr>
            <p:ph sz="quarter" idx="1"/>
          </p:nvPr>
        </p:nvSpPr>
        <p:spPr/>
        <p:txBody>
          <a:bodyPr/>
          <a:lstStyle/>
          <a:p>
            <a:r>
              <a:rPr lang="en-US" dirty="0" smtClean="0"/>
              <a:t>Device</a:t>
            </a:r>
          </a:p>
          <a:p>
            <a:pPr lvl="1"/>
            <a:r>
              <a:rPr lang="en-US" dirty="0" smtClean="0"/>
              <a:t>The template class inherits from the </a:t>
            </a:r>
            <a:r>
              <a:rPr lang="en-US" dirty="0" err="1" smtClean="0"/>
              <a:t>DeviceBase</a:t>
            </a:r>
            <a:r>
              <a:rPr lang="en-US" dirty="0" smtClean="0"/>
              <a:t> and adds the capability of adding a custom handler.</a:t>
            </a:r>
          </a:p>
          <a:p>
            <a:pPr lvl="1"/>
            <a:r>
              <a:rPr lang="en-US" dirty="0" smtClean="0"/>
              <a:t>E.g. </a:t>
            </a:r>
            <a:r>
              <a:rPr lang="en-US" dirty="0" err="1" smtClean="0"/>
              <a:t>int</a:t>
            </a:r>
            <a:r>
              <a:rPr lang="en-US" dirty="0" smtClean="0"/>
              <a:t> for FDs or </a:t>
            </a:r>
            <a:r>
              <a:rPr lang="en-US" dirty="0" err="1" smtClean="0"/>
              <a:t>CvCapture</a:t>
            </a:r>
            <a:r>
              <a:rPr lang="en-US" dirty="0" smtClean="0"/>
              <a:t> for </a:t>
            </a:r>
            <a:r>
              <a:rPr lang="en-US" dirty="0" err="1" smtClean="0"/>
              <a:t>OpenCV</a:t>
            </a:r>
            <a:r>
              <a:rPr lang="en-US" dirty="0" smtClean="0"/>
              <a:t> programs</a:t>
            </a:r>
          </a:p>
          <a:p>
            <a:endParaRPr lang="en-US" dirty="0" smtClean="0"/>
          </a:p>
          <a:p>
            <a:r>
              <a:rPr lang="en-US" dirty="0" err="1" smtClean="0"/>
              <a:t>DeviceDbus</a:t>
            </a:r>
            <a:endParaRPr lang="en-US" dirty="0" smtClean="0"/>
          </a:p>
          <a:p>
            <a:pPr lvl="1"/>
            <a:r>
              <a:rPr lang="en-US" dirty="0" smtClean="0"/>
              <a:t>Every physical device is represented by a </a:t>
            </a:r>
            <a:r>
              <a:rPr lang="en-US" dirty="0" err="1" smtClean="0"/>
              <a:t>Dbus</a:t>
            </a:r>
            <a:r>
              <a:rPr lang="en-US" dirty="0" smtClean="0"/>
              <a:t> object.</a:t>
            </a:r>
          </a:p>
          <a:p>
            <a:pPr lvl="1"/>
            <a:r>
              <a:rPr lang="en-US" dirty="0" smtClean="0"/>
              <a:t>Implements interface as specified in the interface-xml file.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rest server</a:t>
            </a:r>
            <a:endParaRPr lang="en-US" dirty="0"/>
          </a:p>
        </p:txBody>
      </p:sp>
      <p:sp>
        <p:nvSpPr>
          <p:cNvPr id="3" name="Content Placeholder 2"/>
          <p:cNvSpPr>
            <a:spLocks noGrp="1"/>
          </p:cNvSpPr>
          <p:nvPr>
            <p:ph sz="quarter" idx="1"/>
          </p:nvPr>
        </p:nvSpPr>
        <p:spPr/>
        <p:txBody>
          <a:bodyPr/>
          <a:lstStyle/>
          <a:p>
            <a:r>
              <a:rPr lang="en-US" dirty="0" smtClean="0"/>
              <a:t>Main purpose</a:t>
            </a:r>
          </a:p>
          <a:p>
            <a:pPr lvl="1"/>
            <a:r>
              <a:rPr lang="en-US" dirty="0" smtClean="0"/>
              <a:t>Expose </a:t>
            </a:r>
            <a:r>
              <a:rPr lang="en-US" dirty="0" err="1" smtClean="0"/>
              <a:t>RESTful</a:t>
            </a:r>
            <a:r>
              <a:rPr lang="en-US" dirty="0" smtClean="0"/>
              <a:t> web-interface.</a:t>
            </a:r>
          </a:p>
          <a:p>
            <a:pPr lvl="1"/>
            <a:r>
              <a:rPr lang="en-US" dirty="0" smtClean="0"/>
              <a:t>Maintains catalog of devices.</a:t>
            </a:r>
          </a:p>
          <a:p>
            <a:pPr lvl="1"/>
            <a:r>
              <a:rPr lang="en-US" dirty="0" smtClean="0"/>
              <a:t>Provides framework to access functionality of devices.</a:t>
            </a:r>
          </a:p>
          <a:p>
            <a:pPr lvl="1"/>
            <a:r>
              <a:rPr lang="en-US" dirty="0" smtClean="0"/>
              <a:t>Provides basic query capabilities to lookup devices.</a:t>
            </a:r>
          </a:p>
          <a:p>
            <a:pPr lvl="1"/>
            <a:r>
              <a:rPr lang="en-US" dirty="0" smtClean="0"/>
              <a:t>Handles actual instantiation of devices by contacting the </a:t>
            </a:r>
            <a:r>
              <a:rPr lang="en-US" dirty="0" err="1" smtClean="0"/>
              <a:t>DeviceManager</a:t>
            </a:r>
            <a:r>
              <a:rPr lang="en-US" dirty="0" smtClean="0"/>
              <a:t>.</a:t>
            </a:r>
          </a:p>
          <a:p>
            <a:pPr lvl="1"/>
            <a:r>
              <a:rPr lang="en-US" dirty="0" smtClean="0"/>
              <a:t>Provides view of data and supports rule registrations (more on this later)</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rest server </a:t>
            </a:r>
            <a:r>
              <a:rPr lang="en-US" dirty="0" smtClean="0"/>
              <a:t>– Architecture</a:t>
            </a:r>
            <a:endParaRPr lang="en-US" dirty="0"/>
          </a:p>
        </p:txBody>
      </p:sp>
      <p:sp>
        <p:nvSpPr>
          <p:cNvPr id="3" name="Content Placeholder 2"/>
          <p:cNvSpPr>
            <a:spLocks noGrp="1"/>
          </p:cNvSpPr>
          <p:nvPr>
            <p:ph sz="quarter" idx="1"/>
          </p:nvPr>
        </p:nvSpPr>
        <p:spPr/>
        <p:txBody>
          <a:bodyPr/>
          <a:lstStyle/>
          <a:p>
            <a:r>
              <a:rPr lang="en-US" dirty="0" err="1" smtClean="0"/>
              <a:t>Httphandler</a:t>
            </a:r>
            <a:endParaRPr lang="en-US" dirty="0" smtClean="0"/>
          </a:p>
          <a:p>
            <a:pPr lvl="1"/>
            <a:r>
              <a:rPr lang="en-US" dirty="0" smtClean="0"/>
              <a:t>Implements HTTP web-server handling.</a:t>
            </a:r>
          </a:p>
          <a:p>
            <a:endParaRPr lang="en-US" dirty="0" smtClean="0"/>
          </a:p>
          <a:p>
            <a:r>
              <a:rPr lang="en-US" dirty="0" err="1" smtClean="0"/>
              <a:t>RestAPI</a:t>
            </a:r>
            <a:endParaRPr lang="en-US" dirty="0" smtClean="0"/>
          </a:p>
          <a:p>
            <a:pPr lvl="1"/>
            <a:r>
              <a:rPr lang="en-US" dirty="0" smtClean="0"/>
              <a:t>Provides necessary framework to register Rest APIs.</a:t>
            </a:r>
          </a:p>
          <a:p>
            <a:pPr lvl="1"/>
            <a:endParaRPr lang="en-US" dirty="0" smtClean="0"/>
          </a:p>
          <a:p>
            <a:r>
              <a:rPr lang="en-US" dirty="0" smtClean="0"/>
              <a:t>Executor</a:t>
            </a:r>
          </a:p>
          <a:p>
            <a:pPr lvl="1"/>
            <a:r>
              <a:rPr lang="en-US" dirty="0" smtClean="0"/>
              <a:t>Implements </a:t>
            </a:r>
            <a:r>
              <a:rPr lang="en-US" dirty="0" err="1" smtClean="0"/>
              <a:t>RestAPIs</a:t>
            </a:r>
            <a:r>
              <a:rPr lang="en-US" dirty="0" smtClean="0"/>
              <a:t>. </a:t>
            </a:r>
          </a:p>
          <a:p>
            <a:pPr lvl="1"/>
            <a:r>
              <a:rPr lang="en-US" dirty="0" smtClean="0"/>
              <a:t>Formats response output.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rest server </a:t>
            </a:r>
            <a:r>
              <a:rPr lang="en-US" dirty="0" smtClean="0"/>
              <a:t>- Architecture</a:t>
            </a:r>
            <a:endParaRPr lang="en-US" dirty="0"/>
          </a:p>
        </p:txBody>
      </p:sp>
      <p:sp>
        <p:nvSpPr>
          <p:cNvPr id="3" name="Content Placeholder 2"/>
          <p:cNvSpPr>
            <a:spLocks noGrp="1"/>
          </p:cNvSpPr>
          <p:nvPr>
            <p:ph sz="quarter" idx="1"/>
          </p:nvPr>
        </p:nvSpPr>
        <p:spPr/>
        <p:txBody>
          <a:bodyPr/>
          <a:lstStyle/>
          <a:p>
            <a:r>
              <a:rPr lang="en-US" dirty="0" err="1" smtClean="0"/>
              <a:t>OntologyManager</a:t>
            </a:r>
            <a:endParaRPr lang="en-US" dirty="0" smtClean="0"/>
          </a:p>
          <a:p>
            <a:pPr lvl="1"/>
            <a:r>
              <a:rPr lang="en-US" dirty="0" smtClean="0"/>
              <a:t>Provides APIs to support querying of devices.</a:t>
            </a:r>
          </a:p>
          <a:p>
            <a:pPr lvl="1"/>
            <a:r>
              <a:rPr lang="en-US" dirty="0" smtClean="0"/>
              <a:t>Processes OWL file to initialize the </a:t>
            </a:r>
            <a:r>
              <a:rPr lang="en-US" dirty="0" err="1" smtClean="0"/>
              <a:t>DeviceCatalog</a:t>
            </a:r>
            <a:endParaRPr lang="en-US" dirty="0" smtClean="0"/>
          </a:p>
          <a:p>
            <a:endParaRPr lang="en-US" dirty="0" smtClean="0"/>
          </a:p>
          <a:p>
            <a:r>
              <a:rPr lang="en-US" dirty="0" err="1" smtClean="0"/>
              <a:t>DeviceCatalog</a:t>
            </a:r>
            <a:endParaRPr lang="en-US" dirty="0" smtClean="0"/>
          </a:p>
          <a:p>
            <a:pPr lvl="1"/>
            <a:r>
              <a:rPr lang="en-US" dirty="0" smtClean="0"/>
              <a:t>Maintains map of all active devices.</a:t>
            </a:r>
          </a:p>
          <a:p>
            <a:pPr lvl="1"/>
            <a:r>
              <a:rPr lang="en-US" dirty="0" smtClean="0"/>
              <a:t>Provides APIs for invoking methods on the devices.</a:t>
            </a:r>
          </a:p>
          <a:p>
            <a:pPr lvl="1"/>
            <a:r>
              <a:rPr lang="en-US" dirty="0" smtClean="0"/>
              <a:t>Processes interface-xml to extract interface information.</a:t>
            </a:r>
          </a:p>
          <a:p>
            <a:pPr lvl="1"/>
            <a:r>
              <a:rPr lang="en-US" dirty="0" smtClean="0"/>
              <a:t>Associates physical devices to their respective interface based on the Ontology.</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1057</TotalTime>
  <Words>1334</Words>
  <Application>Microsoft Office PowerPoint</Application>
  <PresentationFormat>On-screen Show (4:3)</PresentationFormat>
  <Paragraphs>200</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Oriel</vt:lpstr>
      <vt:lpstr>Smartgateway</vt:lpstr>
      <vt:lpstr>4 Basic Components</vt:lpstr>
      <vt:lpstr>Slide 3</vt:lpstr>
      <vt:lpstr>Device Manager</vt:lpstr>
      <vt:lpstr>Device Manager - Architecture</vt:lpstr>
      <vt:lpstr>Device Manager - Architecture</vt:lpstr>
      <vt:lpstr>Http rest server</vt:lpstr>
      <vt:lpstr>Http rest server – Architecture</vt:lpstr>
      <vt:lpstr>Http rest server - Architecture</vt:lpstr>
      <vt:lpstr>Data Manager </vt:lpstr>
      <vt:lpstr>Rule Manager</vt:lpstr>
      <vt:lpstr>Rule Manager - Architecture</vt:lpstr>
      <vt:lpstr>Main Tasks of the Framework</vt:lpstr>
      <vt:lpstr>Slide 14</vt:lpstr>
      <vt:lpstr>Why Represent Knowledge ?</vt:lpstr>
      <vt:lpstr>Why use Ontologies to Represent Knowledge ?</vt:lpstr>
      <vt:lpstr>Semantic Drivers</vt:lpstr>
      <vt:lpstr>Semantic Driver Model for a Simple Temperature Sensor</vt:lpstr>
      <vt:lpstr>Where is person X right now?</vt:lpstr>
      <vt:lpstr>Is Person X really at that Location?</vt:lpstr>
      <vt:lpstr>Libraries </vt:lpstr>
      <vt:lpstr>Thank you!</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Smartgateway</dc:title>
  <dc:creator>shaan</dc:creator>
  <cp:lastModifiedBy>shaan</cp:lastModifiedBy>
  <cp:revision>117</cp:revision>
  <dcterms:created xsi:type="dcterms:W3CDTF">2014-08-03T03:03:43Z</dcterms:created>
  <dcterms:modified xsi:type="dcterms:W3CDTF">2015-05-14T19:35:19Z</dcterms:modified>
</cp:coreProperties>
</file>