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67" r:id="rId4"/>
    <p:sldId id="258" r:id="rId5"/>
    <p:sldId id="259" r:id="rId6"/>
    <p:sldId id="260" r:id="rId7"/>
    <p:sldId id="278" r:id="rId8"/>
    <p:sldId id="279" r:id="rId9"/>
    <p:sldId id="261" r:id="rId10"/>
    <p:sldId id="263" r:id="rId11"/>
    <p:sldId id="274" r:id="rId12"/>
    <p:sldId id="280" r:id="rId13"/>
    <p:sldId id="275" r:id="rId14"/>
    <p:sldId id="277" r:id="rId15"/>
    <p:sldId id="276" r:id="rId16"/>
    <p:sldId id="266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AC584-4614-4B14-9E3E-62FBCF75716A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6154E-6C7A-49A0-8B3F-5969AF3B52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new developments since the last iteration include: </a:t>
            </a:r>
          </a:p>
          <a:p>
            <a:pPr marL="228600" indent="-228600">
              <a:buAutoNum type="arabicPeriod"/>
            </a:pPr>
            <a:r>
              <a:rPr lang="en-US" dirty="0" smtClean="0"/>
              <a:t>Resolved the ontology</a:t>
            </a:r>
            <a:r>
              <a:rPr lang="en-US" baseline="0" dirty="0" smtClean="0"/>
              <a:t> issues. It can now be queried and updated.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Found suitable tool to convert OWL to LP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Resolved issues to make tool compatible with our framework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Developed base code for </a:t>
            </a:r>
            <a:r>
              <a:rPr lang="en-US" baseline="0" dirty="0" err="1" smtClean="0"/>
              <a:t>DataManager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Based on discussions with creator of the tool, decided to use XSB Prolog as the </a:t>
            </a:r>
            <a:r>
              <a:rPr lang="en-US" baseline="0" smtClean="0"/>
              <a:t>reasoning engine.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6154E-6C7A-49A0-8B3F-5969AF3B52C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8ECE878-9A12-4C62-B36A-B9CF2A5C896E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E878-9A12-4C62-B36A-B9CF2A5C896E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E878-9A12-4C62-B36A-B9CF2A5C896E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8ECE878-9A12-4C62-B36A-B9CF2A5C896E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8ECE878-9A12-4C62-B36A-B9CF2A5C896E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E878-9A12-4C62-B36A-B9CF2A5C896E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E878-9A12-4C62-B36A-B9CF2A5C896E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ECE878-9A12-4C62-B36A-B9CF2A5C896E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E878-9A12-4C62-B36A-B9CF2A5C896E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8ECE878-9A12-4C62-B36A-B9CF2A5C896E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ECE878-9A12-4C62-B36A-B9CF2A5C896E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8ECE878-9A12-4C62-B36A-B9CF2A5C896E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B9ECB64-3132-49FA-8C01-9B6357884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Smartgateway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</a:t>
            </a:r>
          </a:p>
          <a:p>
            <a:r>
              <a:rPr lang="en-US" dirty="0" smtClean="0"/>
              <a:t>                                                     - Dr. </a:t>
            </a:r>
            <a:r>
              <a:rPr lang="en-US" dirty="0" err="1" smtClean="0"/>
              <a:t>Yann</a:t>
            </a:r>
            <a:r>
              <a:rPr lang="en-US" dirty="0" smtClean="0"/>
              <a:t>-Hang Lee</a:t>
            </a:r>
          </a:p>
          <a:p>
            <a:r>
              <a:rPr lang="en-US" dirty="0" smtClean="0"/>
              <a:t>			           - Shankar Nair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Agent -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Creates appropriate </a:t>
            </a:r>
            <a:r>
              <a:rPr lang="en-US" dirty="0" err="1" smtClean="0"/>
              <a:t>DBus</a:t>
            </a:r>
            <a:r>
              <a:rPr lang="en-US" dirty="0" smtClean="0"/>
              <a:t> messages based on the HTTP requests from the HTTP Server and sends them to the different components.</a:t>
            </a:r>
          </a:p>
          <a:p>
            <a:r>
              <a:rPr lang="en-US" dirty="0" err="1" smtClean="0"/>
              <a:t>OntologyManager</a:t>
            </a:r>
            <a:endParaRPr lang="en-US" dirty="0" smtClean="0"/>
          </a:p>
          <a:p>
            <a:pPr lvl="1"/>
            <a:r>
              <a:rPr lang="en-US" dirty="0" smtClean="0"/>
              <a:t>Routing decisions need to be resolved via the underlying Ontology.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 smtClean="0"/>
              <a:t>APIs to support querying of devices.</a:t>
            </a:r>
          </a:p>
          <a:p>
            <a:pPr lvl="1"/>
            <a:r>
              <a:rPr lang="en-US" dirty="0" smtClean="0"/>
              <a:t>Processes OWL file to initialize the </a:t>
            </a:r>
            <a:r>
              <a:rPr lang="en-US" dirty="0" err="1" smtClean="0"/>
              <a:t>DeviceCatalog</a:t>
            </a:r>
            <a:endParaRPr lang="en-US" dirty="0" smtClean="0"/>
          </a:p>
          <a:p>
            <a:r>
              <a:rPr lang="en-US" dirty="0" err="1" smtClean="0"/>
              <a:t>DeviceCatalog</a:t>
            </a:r>
            <a:endParaRPr lang="en-US" dirty="0" smtClean="0"/>
          </a:p>
          <a:p>
            <a:pPr lvl="1"/>
            <a:r>
              <a:rPr lang="en-US" dirty="0" smtClean="0"/>
              <a:t>Maintains map of all active devices.</a:t>
            </a:r>
          </a:p>
          <a:p>
            <a:pPr lvl="1"/>
            <a:r>
              <a:rPr lang="en-US" dirty="0" smtClean="0"/>
              <a:t>Provides APIs for invoking methods on the devices.</a:t>
            </a:r>
          </a:p>
          <a:p>
            <a:pPr lvl="1"/>
            <a:r>
              <a:rPr lang="en-US" dirty="0" smtClean="0"/>
              <a:t>Processes interface-xml to extract interface information.</a:t>
            </a:r>
          </a:p>
          <a:p>
            <a:pPr lvl="1"/>
            <a:r>
              <a:rPr lang="en-US" dirty="0" smtClean="0"/>
              <a:t>Associates physical devices to their respective interface based on the Ontology.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purpose</a:t>
            </a:r>
          </a:p>
          <a:p>
            <a:pPr lvl="1"/>
            <a:r>
              <a:rPr lang="en-US" dirty="0" smtClean="0"/>
              <a:t>In-memory </a:t>
            </a:r>
            <a:r>
              <a:rPr lang="en-US" dirty="0" smtClean="0"/>
              <a:t>data store to archive time-stamped </a:t>
            </a:r>
            <a:r>
              <a:rPr lang="en-US" dirty="0" smtClean="0"/>
              <a:t>records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Continuous incoming stream of data from sensors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Global </a:t>
            </a:r>
            <a:r>
              <a:rPr lang="en-US" dirty="0" smtClean="0"/>
              <a:t>map contains the information regarding the different storage slots present and active in the system.</a:t>
            </a:r>
          </a:p>
          <a:p>
            <a:pPr lvl="1"/>
            <a:r>
              <a:rPr lang="en-US" dirty="0" smtClean="0"/>
              <a:t>Provides APIs to create, insert and query the </a:t>
            </a:r>
            <a:r>
              <a:rPr lang="en-US" dirty="0" smtClean="0"/>
              <a:t>data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Manager -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Uses a Boost Circular buffer to implement an in-memory </a:t>
            </a:r>
            <a:r>
              <a:rPr lang="en-US" dirty="0" err="1" smtClean="0"/>
              <a:t>timestamped</a:t>
            </a:r>
            <a:r>
              <a:rPr lang="en-US" dirty="0" smtClean="0"/>
              <a:t> data store.</a:t>
            </a:r>
          </a:p>
          <a:p>
            <a:r>
              <a:rPr lang="en-US" dirty="0" smtClean="0"/>
              <a:t>Each device has its own </a:t>
            </a:r>
            <a:r>
              <a:rPr lang="en-US" dirty="0" err="1" smtClean="0"/>
              <a:t>DevStorage</a:t>
            </a:r>
            <a:endParaRPr lang="en-US" dirty="0" smtClean="0"/>
          </a:p>
          <a:p>
            <a:r>
              <a:rPr lang="en-US" dirty="0" smtClean="0"/>
              <a:t>Each command within a device has its own Storage Slot. Each of these Storage Slots is a separate circular buffer.</a:t>
            </a:r>
          </a:p>
          <a:p>
            <a:r>
              <a:rPr lang="en-US" dirty="0" err="1" smtClean="0"/>
              <a:t>TimeManager</a:t>
            </a:r>
            <a:endParaRPr lang="en-US" dirty="0" smtClean="0"/>
          </a:p>
          <a:p>
            <a:pPr lvl="1"/>
            <a:r>
              <a:rPr lang="en-US" dirty="0" smtClean="0"/>
              <a:t>Maintains the current timestamp and exposes it for use to the Data Manager.</a:t>
            </a:r>
          </a:p>
          <a:p>
            <a:pPr lvl="1"/>
            <a:r>
              <a:rPr lang="en-US" dirty="0" smtClean="0"/>
              <a:t>This avoids the recurring overhead of making time-related </a:t>
            </a:r>
            <a:r>
              <a:rPr lang="en-US" dirty="0" err="1" smtClean="0"/>
              <a:t>syscalls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Its main purpose is to register rules via the HTTP_REST_SERVER and execute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also supports definition of events similar to rules.</a:t>
            </a:r>
          </a:p>
          <a:p>
            <a:r>
              <a:rPr lang="en-US" dirty="0" smtClean="0"/>
              <a:t>Allows addition subscribers whenever an event occurs. These event notifications are channeled via the </a:t>
            </a:r>
            <a:r>
              <a:rPr lang="en-US" dirty="0" err="1" smtClean="0"/>
              <a:t>NotificationAgent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This component also takes care of any </a:t>
            </a:r>
            <a:r>
              <a:rPr lang="en-US" dirty="0" smtClean="0"/>
              <a:t>actions that need to be executed</a:t>
            </a:r>
            <a:r>
              <a:rPr lang="en-US" dirty="0" smtClean="0"/>
              <a:t> </a:t>
            </a:r>
            <a:r>
              <a:rPr lang="en-US" dirty="0" smtClean="0"/>
              <a:t>via the Device Manager.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Manager -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Composed of </a:t>
            </a:r>
            <a:r>
              <a:rPr lang="en-US" dirty="0" smtClean="0"/>
              <a:t>3 </a:t>
            </a:r>
            <a:r>
              <a:rPr lang="en-US" dirty="0" smtClean="0"/>
              <a:t>threads – Main and Worker</a:t>
            </a:r>
          </a:p>
          <a:p>
            <a:r>
              <a:rPr lang="en-US" dirty="0" smtClean="0"/>
              <a:t>Main Thread:</a:t>
            </a:r>
          </a:p>
          <a:p>
            <a:pPr lvl="1"/>
            <a:r>
              <a:rPr lang="en-US" dirty="0" smtClean="0"/>
              <a:t>Initializes the XSB Prolog system</a:t>
            </a:r>
          </a:p>
          <a:p>
            <a:pPr lvl="1"/>
            <a:r>
              <a:rPr lang="en-US" dirty="0" smtClean="0"/>
              <a:t>Registers itself on the D-Bus IPC subsystem</a:t>
            </a:r>
          </a:p>
          <a:p>
            <a:pPr lvl="1"/>
            <a:r>
              <a:rPr lang="en-US" dirty="0" smtClean="0"/>
              <a:t>Listens for new incoming Rules from the HTTP Server.</a:t>
            </a:r>
          </a:p>
          <a:p>
            <a:pPr lvl="1"/>
            <a:r>
              <a:rPr lang="en-US" dirty="0" smtClean="0"/>
              <a:t>Inserts the Rules into a shared map and into the Logic Program.</a:t>
            </a:r>
          </a:p>
          <a:p>
            <a:r>
              <a:rPr lang="en-US" dirty="0" smtClean="0"/>
              <a:t>Time-Driven Worker </a:t>
            </a:r>
            <a:r>
              <a:rPr lang="en-US" dirty="0" smtClean="0"/>
              <a:t>Thread:</a:t>
            </a:r>
          </a:p>
          <a:p>
            <a:pPr lvl="1"/>
            <a:r>
              <a:rPr lang="en-US" dirty="0" smtClean="0"/>
              <a:t>Executes every second</a:t>
            </a:r>
          </a:p>
          <a:p>
            <a:pPr lvl="1"/>
            <a:r>
              <a:rPr lang="en-US" dirty="0" smtClean="0"/>
              <a:t>For every execution, checks whether a Rule from the </a:t>
            </a:r>
            <a:r>
              <a:rPr lang="en-US" dirty="0" err="1" smtClean="0"/>
              <a:t>RuleMap</a:t>
            </a:r>
            <a:r>
              <a:rPr lang="en-US" dirty="0" smtClean="0"/>
              <a:t> was satisfied and performs the appropriate action via the </a:t>
            </a:r>
            <a:r>
              <a:rPr lang="en-US" dirty="0" err="1" smtClean="0"/>
              <a:t>DeviceManager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Event-Driven Worker Thread:</a:t>
            </a:r>
          </a:p>
          <a:p>
            <a:pPr lvl="1"/>
            <a:r>
              <a:rPr lang="en-US" dirty="0" smtClean="0"/>
              <a:t>Executes every time it gets a data updated signal</a:t>
            </a:r>
          </a:p>
          <a:p>
            <a:pPr lvl="1"/>
            <a:r>
              <a:rPr lang="en-US" dirty="0" smtClean="0"/>
              <a:t>Checks if any events or actions are satisfied as a result the latest data update.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Tasks of the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Handle queries for data from devices/sensors.</a:t>
            </a:r>
          </a:p>
          <a:p>
            <a:pPr lvl="1"/>
            <a:r>
              <a:rPr lang="en-US" dirty="0" smtClean="0"/>
              <a:t>“get (tempSensor1, Value, Time)”</a:t>
            </a:r>
          </a:p>
          <a:p>
            <a:r>
              <a:rPr lang="en-US" dirty="0" smtClean="0"/>
              <a:t>Handle queries for structural information from the ontology.</a:t>
            </a:r>
          </a:p>
          <a:p>
            <a:pPr lvl="1"/>
            <a:r>
              <a:rPr lang="en-US" dirty="0" smtClean="0"/>
              <a:t>“Device(X), </a:t>
            </a:r>
            <a:r>
              <a:rPr lang="en-US" dirty="0" err="1" smtClean="0"/>
              <a:t>hasLocation</a:t>
            </a:r>
            <a:r>
              <a:rPr lang="en-US" dirty="0" smtClean="0"/>
              <a:t>(X, kitchen1), measures(X, temperature1).”</a:t>
            </a:r>
          </a:p>
          <a:p>
            <a:r>
              <a:rPr lang="en-US" dirty="0" smtClean="0"/>
              <a:t>Handle commands to perform actions.</a:t>
            </a:r>
          </a:p>
          <a:p>
            <a:pPr lvl="1"/>
            <a:r>
              <a:rPr lang="en-US" dirty="0" smtClean="0"/>
              <a:t>“lighting1?set_status=1”</a:t>
            </a:r>
          </a:p>
          <a:p>
            <a:r>
              <a:rPr lang="en-US" dirty="0" smtClean="0"/>
              <a:t>Handle rule-based action execution.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/>
              <a:t>do</a:t>
            </a:r>
            <a:r>
              <a:rPr lang="en-US" dirty="0" smtClean="0"/>
              <a:t> </a:t>
            </a:r>
            <a:r>
              <a:rPr lang="en-US" dirty="0" smtClean="0"/>
              <a:t>(lighting1, </a:t>
            </a:r>
            <a:r>
              <a:rPr lang="en-US" dirty="0" err="1" smtClean="0"/>
              <a:t>set_status</a:t>
            </a:r>
            <a:r>
              <a:rPr lang="en-US" dirty="0" smtClean="0"/>
              <a:t>, 1, Time) :- get (tempSensor1, Value, Time), Value &gt; 100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Handle event registrations with </a:t>
            </a:r>
            <a:r>
              <a:rPr lang="en-US" dirty="0" err="1" smtClean="0"/>
              <a:t>subcribers</a:t>
            </a:r>
            <a:endParaRPr lang="en-US" dirty="0" smtClean="0"/>
          </a:p>
          <a:p>
            <a:pPr lvl="1"/>
            <a:r>
              <a:rPr lang="en-US" dirty="0" smtClean="0"/>
              <a:t>“event(</a:t>
            </a:r>
            <a:r>
              <a:rPr lang="en-US" dirty="0" err="1" smtClean="0"/>
              <a:t>lightOn</a:t>
            </a:r>
            <a:r>
              <a:rPr lang="en-US" dirty="0" smtClean="0"/>
              <a:t>, Time</a:t>
            </a:r>
            <a:r>
              <a:rPr lang="en-US" dirty="0" smtClean="0"/>
              <a:t>) </a:t>
            </a:r>
            <a:r>
              <a:rPr lang="en-US" dirty="0" smtClean="0"/>
              <a:t>:- get(lighting1, </a:t>
            </a:r>
            <a:r>
              <a:rPr lang="en-US" dirty="0" err="1" smtClean="0"/>
              <a:t>get_status</a:t>
            </a:r>
            <a:r>
              <a:rPr lang="en-US" dirty="0" smtClean="0"/>
              <a:t>, 1</a:t>
            </a:r>
            <a:r>
              <a:rPr lang="en-US" dirty="0" smtClean="0"/>
              <a:t>, </a:t>
            </a:r>
            <a:r>
              <a:rPr lang="en-US" dirty="0" smtClean="0"/>
              <a:t>Time</a:t>
            </a:r>
            <a:r>
              <a:rPr lang="en-US" dirty="0" smtClean="0"/>
              <a:t>)”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event?EventName</a:t>
            </a:r>
            <a:r>
              <a:rPr lang="en-US" dirty="0" smtClean="0"/>
              <a:t>=</a:t>
            </a:r>
            <a:r>
              <a:rPr lang="en-US" dirty="0" err="1" smtClean="0"/>
              <a:t>lightOn&amp;Action</a:t>
            </a:r>
            <a:r>
              <a:rPr lang="en-US" dirty="0" smtClean="0"/>
              <a:t>=</a:t>
            </a:r>
            <a:r>
              <a:rPr lang="en-US" dirty="0" err="1" smtClean="0"/>
              <a:t>add_subscriber&amp;Name</a:t>
            </a:r>
            <a:r>
              <a:rPr lang="en-US" dirty="0" smtClean="0"/>
              <a:t>=</a:t>
            </a:r>
            <a:r>
              <a:rPr lang="en-US" dirty="0" err="1" smtClean="0"/>
              <a:t>John&amp;Type</a:t>
            </a:r>
            <a:r>
              <a:rPr lang="en-US" dirty="0" smtClean="0"/>
              <a:t>=</a:t>
            </a:r>
            <a:r>
              <a:rPr lang="en-US" dirty="0" err="1" smtClean="0"/>
              <a:t>email&amp;Params</a:t>
            </a:r>
            <a:r>
              <a:rPr lang="en-US" dirty="0" smtClean="0"/>
              <a:t>=john@email.com”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Glib-2.0 (-lgobject-2.0 -lglib-2.0)</a:t>
            </a:r>
          </a:p>
          <a:p>
            <a:pPr lvl="1"/>
            <a:r>
              <a:rPr lang="en-US" dirty="0" smtClean="0"/>
              <a:t>Used for the internal representation of a D-Bus Object using Glib.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D-bus (-ldbus-glib-1 -ldbus-1)</a:t>
            </a:r>
          </a:p>
          <a:p>
            <a:pPr lvl="1"/>
            <a:r>
              <a:rPr lang="en-US" dirty="0" smtClean="0"/>
              <a:t>Used for D-bus support.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Microhttpd</a:t>
            </a:r>
            <a:r>
              <a:rPr lang="en-US" dirty="0" smtClean="0"/>
              <a:t> (-</a:t>
            </a:r>
            <a:r>
              <a:rPr lang="en-US" dirty="0" err="1" smtClean="0"/>
              <a:t>lmicrohttpd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Used to support the HTTP server implementation.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OWLCPP (-</a:t>
            </a:r>
            <a:r>
              <a:rPr lang="en-US" dirty="0" err="1" smtClean="0"/>
              <a:t>lowlcpp_io</a:t>
            </a:r>
            <a:r>
              <a:rPr lang="en-US" dirty="0" smtClean="0"/>
              <a:t> -</a:t>
            </a:r>
            <a:r>
              <a:rPr lang="en-US" dirty="0" err="1" smtClean="0"/>
              <a:t>lowlcpp_logic</a:t>
            </a:r>
            <a:r>
              <a:rPr lang="en-US" dirty="0" smtClean="0"/>
              <a:t> -</a:t>
            </a:r>
            <a:r>
              <a:rPr lang="en-US" dirty="0" err="1" smtClean="0"/>
              <a:t>lowlcpp_rdf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Used to read, parse and query OWL ontology files within program.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Raptor (-</a:t>
            </a:r>
            <a:r>
              <a:rPr lang="en-US" dirty="0" err="1" smtClean="0"/>
              <a:t>lraptor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Used by OWLCPP to parse the Ontology file.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XML  (-lxml2)</a:t>
            </a:r>
          </a:p>
          <a:p>
            <a:pPr lvl="1"/>
            <a:r>
              <a:rPr lang="en-US" dirty="0" smtClean="0"/>
              <a:t>Used by OWLCPP to read the Ontology file.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FaCT</a:t>
            </a:r>
            <a:r>
              <a:rPr lang="en-US" dirty="0" smtClean="0"/>
              <a:t>++ (-</a:t>
            </a:r>
            <a:r>
              <a:rPr lang="en-US" dirty="0" err="1" smtClean="0"/>
              <a:t>lfactpp_kernel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Used by OWLCPP to support DL reasoning within the program.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Boost (-</a:t>
            </a:r>
            <a:r>
              <a:rPr lang="en-US" dirty="0" err="1" smtClean="0"/>
              <a:t>lboost_filesystem</a:t>
            </a:r>
            <a:r>
              <a:rPr lang="en-US" dirty="0" smtClean="0"/>
              <a:t> -</a:t>
            </a:r>
            <a:r>
              <a:rPr lang="en-US" dirty="0" err="1" smtClean="0"/>
              <a:t>lboost_program_options</a:t>
            </a:r>
            <a:r>
              <a:rPr lang="en-US" dirty="0" smtClean="0"/>
              <a:t> -</a:t>
            </a:r>
            <a:r>
              <a:rPr lang="en-US" dirty="0" err="1" smtClean="0"/>
              <a:t>lboost_system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Used to ease file-</a:t>
            </a:r>
            <a:r>
              <a:rPr lang="en-US" dirty="0" err="1" smtClean="0"/>
              <a:t>io</a:t>
            </a:r>
            <a:r>
              <a:rPr lang="en-US" dirty="0" smtClean="0"/>
              <a:t>, string handling and various HTTP response output </a:t>
            </a:r>
            <a:r>
              <a:rPr lang="en-US" dirty="0" err="1" smtClean="0"/>
              <a:t>formating</a:t>
            </a:r>
            <a:r>
              <a:rPr lang="en-US" dirty="0" smtClean="0"/>
              <a:t> such as JSON, XML etc.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7467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en-US" dirty="0" smtClean="0"/>
              <a:t> </a:t>
            </a:r>
            <a:r>
              <a:rPr lang="en-US" dirty="0" smtClean="0"/>
              <a:t>Basic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DeviceManager</a:t>
            </a:r>
            <a:endParaRPr lang="en-US" dirty="0" smtClean="0"/>
          </a:p>
          <a:p>
            <a:pPr lvl="1"/>
            <a:r>
              <a:rPr lang="en-US" dirty="0" smtClean="0"/>
              <a:t>Low level </a:t>
            </a:r>
            <a:r>
              <a:rPr lang="en-US" dirty="0" smtClean="0"/>
              <a:t>backend</a:t>
            </a:r>
          </a:p>
          <a:p>
            <a:pPr lvl="1"/>
            <a:r>
              <a:rPr lang="en-US" dirty="0" err="1" smtClean="0"/>
              <a:t>NotificationAgent</a:t>
            </a:r>
            <a:endParaRPr lang="en-US" dirty="0" smtClean="0"/>
          </a:p>
          <a:p>
            <a:r>
              <a:rPr lang="en-US" dirty="0" smtClean="0"/>
              <a:t>Http Restful Server</a:t>
            </a:r>
          </a:p>
          <a:p>
            <a:pPr lvl="1"/>
            <a:r>
              <a:rPr lang="en-US" dirty="0" smtClean="0"/>
              <a:t>High level frontend</a:t>
            </a:r>
          </a:p>
          <a:p>
            <a:pPr lvl="1"/>
            <a:r>
              <a:rPr lang="en-US" dirty="0" smtClean="0"/>
              <a:t>User explicit control</a:t>
            </a:r>
          </a:p>
          <a:p>
            <a:r>
              <a:rPr lang="en-US" dirty="0" err="1" smtClean="0"/>
              <a:t>DataManager</a:t>
            </a:r>
            <a:endParaRPr lang="en-US" dirty="0" smtClean="0"/>
          </a:p>
          <a:p>
            <a:pPr lvl="1"/>
            <a:r>
              <a:rPr lang="en-US" dirty="0" smtClean="0"/>
              <a:t>Streaming data storage</a:t>
            </a:r>
          </a:p>
          <a:p>
            <a:pPr lvl="1"/>
            <a:r>
              <a:rPr lang="en-US" dirty="0" smtClean="0"/>
              <a:t>Allows </a:t>
            </a:r>
            <a:r>
              <a:rPr lang="en-US" dirty="0" smtClean="0"/>
              <a:t>querying data</a:t>
            </a:r>
            <a:endParaRPr lang="en-US" dirty="0" smtClean="0"/>
          </a:p>
          <a:p>
            <a:r>
              <a:rPr lang="en-US" dirty="0" err="1" smtClean="0"/>
              <a:t>RuleManager</a:t>
            </a:r>
            <a:endParaRPr lang="en-US" dirty="0" smtClean="0"/>
          </a:p>
          <a:p>
            <a:pPr lvl="1"/>
            <a:r>
              <a:rPr lang="en-US" dirty="0" smtClean="0"/>
              <a:t>Detect temporal complex events</a:t>
            </a:r>
          </a:p>
          <a:p>
            <a:pPr lvl="1"/>
            <a:r>
              <a:rPr lang="en-US" dirty="0" smtClean="0"/>
              <a:t>Execute actions based on defined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Compose events based on user-defined rules</a:t>
            </a:r>
          </a:p>
          <a:p>
            <a:r>
              <a:rPr lang="en-US" dirty="0" err="1" smtClean="0"/>
              <a:t>QueryAgent</a:t>
            </a:r>
            <a:endParaRPr lang="en-US" dirty="0" smtClean="0"/>
          </a:p>
          <a:p>
            <a:pPr lvl="1"/>
            <a:r>
              <a:rPr lang="en-US" dirty="0" smtClean="0"/>
              <a:t>Acts as a router of messages to various components</a:t>
            </a:r>
          </a:p>
          <a:p>
            <a:pPr lvl="1"/>
            <a:r>
              <a:rPr lang="en-US" dirty="0" smtClean="0"/>
              <a:t>Ontology Manager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121"/>
          <p:cNvSpPr/>
          <p:nvPr/>
        </p:nvSpPr>
        <p:spPr>
          <a:xfrm>
            <a:off x="304800" y="1600200"/>
            <a:ext cx="8153400" cy="4343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, Publish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914400"/>
            <a:ext cx="1600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Mash-ups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914400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2400" y="914400"/>
            <a:ext cx="2286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 Commands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33600" y="1905000"/>
            <a:ext cx="4191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 Restful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28956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5000" y="29718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Rule Processor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57600" y="31242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QueryAgent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9800" y="5105400"/>
            <a:ext cx="4191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" y="6096000"/>
            <a:ext cx="1828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Sensors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38400" y="6096000"/>
            <a:ext cx="2667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Actuators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53200" y="914400"/>
            <a:ext cx="1905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Rule Definitions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48200" y="2819400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Register rules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5715000" y="37338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Reasoning 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hape 64"/>
          <p:cNvCxnSpPr>
            <a:stCxn id="13" idx="7"/>
            <a:endCxn id="12" idx="1"/>
          </p:cNvCxnSpPr>
          <p:nvPr/>
        </p:nvCxnSpPr>
        <p:spPr>
          <a:xfrm rot="5400000" flipH="1" flipV="1">
            <a:off x="5155452" y="2743200"/>
            <a:ext cx="102348" cy="1016748"/>
          </a:xfrm>
          <a:prstGeom prst="bentConnector4">
            <a:avLst>
              <a:gd name="adj1" fmla="val 223356"/>
              <a:gd name="adj2" fmla="val 5878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stCxn id="13" idx="5"/>
            <a:endCxn id="24" idx="1"/>
          </p:cNvCxnSpPr>
          <p:nvPr/>
        </p:nvCxnSpPr>
        <p:spPr>
          <a:xfrm rot="16200000" flipH="1">
            <a:off x="5193552" y="3669552"/>
            <a:ext cx="26148" cy="1016748"/>
          </a:xfrm>
          <a:prstGeom prst="bentConnector4">
            <a:avLst>
              <a:gd name="adj1" fmla="val 874254"/>
              <a:gd name="adj2" fmla="val 5878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70"/>
          <p:cNvCxnSpPr>
            <a:stCxn id="15" idx="2"/>
            <a:endCxn id="17" idx="0"/>
          </p:cNvCxnSpPr>
          <p:nvPr/>
        </p:nvCxnSpPr>
        <p:spPr>
          <a:xfrm rot="5400000">
            <a:off x="3810000" y="5600700"/>
            <a:ext cx="457200" cy="5334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72"/>
          <p:cNvCxnSpPr>
            <a:stCxn id="15" idx="1"/>
            <a:endCxn id="16" idx="0"/>
          </p:cNvCxnSpPr>
          <p:nvPr/>
        </p:nvCxnSpPr>
        <p:spPr>
          <a:xfrm rot="10800000" flipV="1">
            <a:off x="1219200" y="5372100"/>
            <a:ext cx="990600" cy="7239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0" idx="2"/>
            <a:endCxn id="13" idx="0"/>
          </p:cNvCxnSpPr>
          <p:nvPr/>
        </p:nvCxnSpPr>
        <p:spPr>
          <a:xfrm rot="16200000" flipH="1">
            <a:off x="3905250" y="2762250"/>
            <a:ext cx="685800" cy="38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3" idx="4"/>
            <a:endCxn id="15" idx="0"/>
          </p:cNvCxnSpPr>
          <p:nvPr/>
        </p:nvCxnSpPr>
        <p:spPr>
          <a:xfrm rot="16200000" flipH="1">
            <a:off x="3905250" y="4705350"/>
            <a:ext cx="762000" cy="38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1" idx="3"/>
            <a:endCxn id="13" idx="2"/>
          </p:cNvCxnSpPr>
          <p:nvPr/>
        </p:nvCxnSpPr>
        <p:spPr>
          <a:xfrm flipV="1">
            <a:off x="2819400" y="3733800"/>
            <a:ext cx="838200" cy="38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8" idx="2"/>
            <a:endCxn id="10" idx="0"/>
          </p:cNvCxnSpPr>
          <p:nvPr/>
        </p:nvCxnSpPr>
        <p:spPr>
          <a:xfrm rot="16200000" flipH="1">
            <a:off x="3371850" y="1047750"/>
            <a:ext cx="457200" cy="12573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9" idx="2"/>
            <a:endCxn id="10" idx="0"/>
          </p:cNvCxnSpPr>
          <p:nvPr/>
        </p:nvCxnSpPr>
        <p:spPr>
          <a:xfrm rot="5400000">
            <a:off x="4438650" y="1238250"/>
            <a:ext cx="457200" cy="8763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115"/>
          <p:cNvCxnSpPr>
            <a:stCxn id="7" idx="2"/>
            <a:endCxn id="10" idx="1"/>
          </p:cNvCxnSpPr>
          <p:nvPr/>
        </p:nvCxnSpPr>
        <p:spPr>
          <a:xfrm rot="16200000" flipH="1">
            <a:off x="1295400" y="1333500"/>
            <a:ext cx="723900" cy="9525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hape 117"/>
          <p:cNvCxnSpPr>
            <a:stCxn id="18" idx="2"/>
            <a:endCxn id="10" idx="3"/>
          </p:cNvCxnSpPr>
          <p:nvPr/>
        </p:nvCxnSpPr>
        <p:spPr>
          <a:xfrm rot="5400000">
            <a:off x="6553200" y="1219200"/>
            <a:ext cx="723900" cy="11811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876800" y="3581400"/>
            <a:ext cx="75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Pub/Sub</a:t>
            </a:r>
          </a:p>
          <a:p>
            <a:r>
              <a:rPr lang="en-US" sz="900" dirty="0" smtClean="0"/>
              <a:t>Complex</a:t>
            </a:r>
          </a:p>
          <a:p>
            <a:r>
              <a:rPr lang="en-US" sz="900" dirty="0" smtClean="0"/>
              <a:t>Events, Actions</a:t>
            </a:r>
            <a:endParaRPr lang="en-US" sz="9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733800" y="4648200"/>
            <a:ext cx="13035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Receive </a:t>
            </a:r>
            <a:r>
              <a:rPr lang="en-US" sz="1000" dirty="0" smtClean="0"/>
              <a:t>commands</a:t>
            </a:r>
            <a:endParaRPr lang="en-US" sz="1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819400" y="3886200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Query</a:t>
            </a:r>
            <a:r>
              <a:rPr lang="en-US" sz="1000" dirty="0" smtClean="0"/>
              <a:t> </a:t>
            </a:r>
            <a:r>
              <a:rPr lang="en-US" sz="1000" dirty="0" smtClean="0"/>
              <a:t>Data</a:t>
            </a:r>
            <a:endParaRPr 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743200" y="2286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>
                <a:solidFill>
                  <a:schemeClr val="accent1"/>
                </a:solidFill>
              </a:rPr>
              <a:t>Smartgateway</a:t>
            </a:r>
            <a:r>
              <a:rPr lang="en-US" sz="2000" u="sng" dirty="0" smtClean="0">
                <a:solidFill>
                  <a:schemeClr val="accent1"/>
                </a:solidFill>
              </a:rPr>
              <a:t> Architecture</a:t>
            </a:r>
            <a:endParaRPr lang="en-US" sz="2000" u="sng" dirty="0">
              <a:solidFill>
                <a:schemeClr val="accent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819400" y="4343400"/>
            <a:ext cx="106680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95600" y="4572000"/>
            <a:ext cx="1303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Push data</a:t>
            </a:r>
            <a:endParaRPr lang="en-US" sz="1000" dirty="0"/>
          </a:p>
        </p:txBody>
      </p:sp>
      <p:cxnSp>
        <p:nvCxnSpPr>
          <p:cNvPr id="36" name="Straight Arrow Connector 35"/>
          <p:cNvCxnSpPr/>
          <p:nvPr/>
        </p:nvCxnSpPr>
        <p:spPr>
          <a:xfrm rot="10800000" flipV="1">
            <a:off x="5486400" y="4648200"/>
            <a:ext cx="60960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62600" y="4800600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PubSub</a:t>
            </a:r>
            <a:r>
              <a:rPr lang="en-US" sz="1000" dirty="0" smtClean="0"/>
              <a:t> Data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6705600" y="4876800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NotificationAgent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15" idx="3"/>
            <a:endCxn id="45" idx="1"/>
          </p:cNvCxnSpPr>
          <p:nvPr/>
        </p:nvCxnSpPr>
        <p:spPr>
          <a:xfrm flipV="1">
            <a:off x="6400800" y="52959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791200" y="60960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SMS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53200" y="60960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email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60960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cloud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50" idx="0"/>
          </p:cNvCxnSpPr>
          <p:nvPr/>
        </p:nvCxnSpPr>
        <p:spPr>
          <a:xfrm rot="10800000" flipV="1">
            <a:off x="6134100" y="5715000"/>
            <a:ext cx="876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2"/>
            <a:endCxn id="51" idx="0"/>
          </p:cNvCxnSpPr>
          <p:nvPr/>
        </p:nvCxnSpPr>
        <p:spPr>
          <a:xfrm rot="5400000">
            <a:off x="6972300" y="56388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2" idx="0"/>
          </p:cNvCxnSpPr>
          <p:nvPr/>
        </p:nvCxnSpPr>
        <p:spPr>
          <a:xfrm rot="5400000">
            <a:off x="7524750" y="5848350"/>
            <a:ext cx="381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Main Purpose</a:t>
            </a:r>
          </a:p>
          <a:p>
            <a:pPr lvl="1"/>
            <a:r>
              <a:rPr lang="en-US" dirty="0" smtClean="0"/>
              <a:t>Handle communication with physical devices.</a:t>
            </a:r>
          </a:p>
          <a:p>
            <a:pPr lvl="1"/>
            <a:r>
              <a:rPr lang="en-US" dirty="0" smtClean="0"/>
              <a:t>Publish device-status changes to higher layers.</a:t>
            </a:r>
          </a:p>
          <a:p>
            <a:pPr lvl="1"/>
            <a:r>
              <a:rPr lang="en-US" dirty="0" smtClean="0"/>
              <a:t>Receive commands that must be run on the physical device. These commands can come from:</a:t>
            </a:r>
          </a:p>
          <a:p>
            <a:pPr lvl="2"/>
            <a:r>
              <a:rPr lang="en-US" dirty="0" smtClean="0"/>
              <a:t>HTTP Rest Server</a:t>
            </a:r>
          </a:p>
          <a:p>
            <a:pPr lvl="2"/>
            <a:r>
              <a:rPr lang="en-US" dirty="0" smtClean="0"/>
              <a:t>Reasoning Engine</a:t>
            </a:r>
          </a:p>
          <a:p>
            <a:pPr lvl="1"/>
            <a:r>
              <a:rPr lang="en-US" dirty="0" smtClean="0"/>
              <a:t>Exposes a device-instantiation server to handle dynamic device creations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Manager -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DeviceBase</a:t>
            </a:r>
            <a:endParaRPr lang="en-US" dirty="0" smtClean="0"/>
          </a:p>
          <a:p>
            <a:pPr lvl="1"/>
            <a:r>
              <a:rPr lang="en-US" dirty="0" smtClean="0"/>
              <a:t>This is an abstract class that models the communication with a physical device such as its read/write frequency, and lays out a framework so that upper layers need only implement device specific functionality and do not care about the actual communication with the device.</a:t>
            </a:r>
          </a:p>
          <a:p>
            <a:pPr lvl="1"/>
            <a:r>
              <a:rPr lang="en-US" dirty="0" smtClean="0"/>
              <a:t>It also takes care of multithreading and error handling.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Manager -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Device</a:t>
            </a:r>
          </a:p>
          <a:p>
            <a:pPr lvl="1"/>
            <a:r>
              <a:rPr lang="en-US" dirty="0" smtClean="0"/>
              <a:t>The template class inherits from the </a:t>
            </a:r>
            <a:r>
              <a:rPr lang="en-US" dirty="0" err="1" smtClean="0"/>
              <a:t>DeviceBase</a:t>
            </a:r>
            <a:r>
              <a:rPr lang="en-US" dirty="0" smtClean="0"/>
              <a:t> and adds the capability of adding a custom handler.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int</a:t>
            </a:r>
            <a:r>
              <a:rPr lang="en-US" dirty="0" smtClean="0"/>
              <a:t> for FDs or </a:t>
            </a:r>
            <a:r>
              <a:rPr lang="en-US" dirty="0" err="1" smtClean="0"/>
              <a:t>CvCapture</a:t>
            </a:r>
            <a:r>
              <a:rPr lang="en-US" dirty="0" smtClean="0"/>
              <a:t> for </a:t>
            </a:r>
            <a:r>
              <a:rPr lang="en-US" dirty="0" err="1" smtClean="0"/>
              <a:t>OpenCV</a:t>
            </a:r>
            <a:r>
              <a:rPr lang="en-US" dirty="0" smtClean="0"/>
              <a:t> programs</a:t>
            </a:r>
          </a:p>
          <a:p>
            <a:endParaRPr lang="en-US" dirty="0" smtClean="0"/>
          </a:p>
          <a:p>
            <a:r>
              <a:rPr lang="en-US" dirty="0" err="1" smtClean="0"/>
              <a:t>DeviceDbus</a:t>
            </a:r>
            <a:endParaRPr lang="en-US" dirty="0" smtClean="0"/>
          </a:p>
          <a:p>
            <a:pPr lvl="1"/>
            <a:r>
              <a:rPr lang="en-US" dirty="0" smtClean="0"/>
              <a:t>Every physical device is represented by a </a:t>
            </a:r>
            <a:r>
              <a:rPr lang="en-US" dirty="0" err="1" smtClean="0"/>
              <a:t>Dbus</a:t>
            </a:r>
            <a:r>
              <a:rPr lang="en-US" dirty="0" smtClean="0"/>
              <a:t> object.</a:t>
            </a:r>
          </a:p>
          <a:p>
            <a:pPr lvl="1"/>
            <a:r>
              <a:rPr lang="en-US" dirty="0" smtClean="0"/>
              <a:t>Implements interface as specified in the interface-xml file.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rest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Acts as a frontend interface to the entire </a:t>
            </a:r>
            <a:r>
              <a:rPr lang="en-US" dirty="0" err="1" smtClean="0"/>
              <a:t>SmartGateway</a:t>
            </a:r>
            <a:r>
              <a:rPr lang="en-US" dirty="0" smtClean="0"/>
              <a:t> framework.</a:t>
            </a:r>
          </a:p>
          <a:p>
            <a:r>
              <a:rPr lang="en-US" dirty="0" smtClean="0"/>
              <a:t>Allows querying for devices.</a:t>
            </a:r>
          </a:p>
          <a:p>
            <a:r>
              <a:rPr lang="en-US" dirty="0" smtClean="0"/>
              <a:t>Allows querying for Data from devices.</a:t>
            </a:r>
          </a:p>
          <a:p>
            <a:r>
              <a:rPr lang="en-US" dirty="0" smtClean="0"/>
              <a:t>Allows executing device commands.</a:t>
            </a:r>
          </a:p>
          <a:p>
            <a:r>
              <a:rPr lang="en-US" dirty="0" smtClean="0"/>
              <a:t>Allows registration of rules and events via HTTP POST payload.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rest server -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Uses the </a:t>
            </a:r>
            <a:r>
              <a:rPr lang="en-US" dirty="0" err="1" smtClean="0"/>
              <a:t>libmicrohttpd</a:t>
            </a:r>
            <a:r>
              <a:rPr lang="en-US" dirty="0" smtClean="0"/>
              <a:t> open-source library to implement a light-weight HTTP server that converts HTTP GET </a:t>
            </a:r>
            <a:r>
              <a:rPr lang="en-US" dirty="0" err="1" smtClean="0"/>
              <a:t>urls</a:t>
            </a:r>
            <a:r>
              <a:rPr lang="en-US" dirty="0" smtClean="0"/>
              <a:t> into </a:t>
            </a:r>
            <a:r>
              <a:rPr lang="en-US" dirty="0" err="1" smtClean="0"/>
              <a:t>DBus</a:t>
            </a:r>
            <a:r>
              <a:rPr lang="en-US" dirty="0" smtClean="0"/>
              <a:t> messages </a:t>
            </a:r>
          </a:p>
          <a:p>
            <a:r>
              <a:rPr lang="en-US" dirty="0" smtClean="0"/>
              <a:t>These messages are directed towards the </a:t>
            </a:r>
            <a:r>
              <a:rPr lang="en-US" dirty="0" err="1" smtClean="0"/>
              <a:t>QueryAgent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Main purpose</a:t>
            </a:r>
          </a:p>
          <a:p>
            <a:pPr lvl="1"/>
            <a:r>
              <a:rPr lang="en-US" dirty="0" smtClean="0"/>
              <a:t>Decode messages from the HTTP Server</a:t>
            </a:r>
            <a:endParaRPr lang="en-US" dirty="0" smtClean="0"/>
          </a:p>
          <a:p>
            <a:pPr lvl="1"/>
            <a:r>
              <a:rPr lang="en-US" dirty="0" smtClean="0"/>
              <a:t>Route them to the appropriate components</a:t>
            </a:r>
            <a:endParaRPr lang="en-US" dirty="0" smtClean="0"/>
          </a:p>
          <a:p>
            <a:pPr lvl="1"/>
            <a:r>
              <a:rPr lang="en-US" dirty="0" smtClean="0"/>
              <a:t>Provides framework to access functionality of devices.</a:t>
            </a:r>
          </a:p>
          <a:p>
            <a:pPr lvl="1"/>
            <a:r>
              <a:rPr lang="en-US" dirty="0" smtClean="0"/>
              <a:t>Provides basic query capabilities to lookup devices.</a:t>
            </a:r>
          </a:p>
          <a:p>
            <a:pPr lvl="1"/>
            <a:r>
              <a:rPr lang="en-US" dirty="0" smtClean="0"/>
              <a:t>Handles actual instantiation of devices by contacting the </a:t>
            </a:r>
            <a:r>
              <a:rPr lang="en-US" dirty="0" err="1" smtClean="0"/>
              <a:t>DeviceManager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Provides view of data and supports rule registrations (more on this later)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1141</TotalTime>
  <Words>1066</Words>
  <Application>Microsoft Office PowerPoint</Application>
  <PresentationFormat>On-screen Show (4:3)</PresentationFormat>
  <Paragraphs>171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Smartgateway</vt:lpstr>
      <vt:lpstr>5 Basic Components</vt:lpstr>
      <vt:lpstr>Slide 3</vt:lpstr>
      <vt:lpstr>Device Manager</vt:lpstr>
      <vt:lpstr>Device Manager - Architecture</vt:lpstr>
      <vt:lpstr>Device Manager - Architecture</vt:lpstr>
      <vt:lpstr>Http rest server </vt:lpstr>
      <vt:lpstr>Http rest server - Architecture</vt:lpstr>
      <vt:lpstr>Query Agent</vt:lpstr>
      <vt:lpstr>Query Agent - Architecture</vt:lpstr>
      <vt:lpstr>Data Manager </vt:lpstr>
      <vt:lpstr>Data Manager - Architecture</vt:lpstr>
      <vt:lpstr>Rule Manager</vt:lpstr>
      <vt:lpstr>Rule Manager - Architecture</vt:lpstr>
      <vt:lpstr>Main Tasks of the Framework</vt:lpstr>
      <vt:lpstr>Libraries </vt:lpstr>
      <vt:lpstr>Thank you!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Smartgateway</dc:title>
  <dc:creator>shaan</dc:creator>
  <cp:lastModifiedBy>shaan</cp:lastModifiedBy>
  <cp:revision>134</cp:revision>
  <dcterms:created xsi:type="dcterms:W3CDTF">2014-08-03T03:03:43Z</dcterms:created>
  <dcterms:modified xsi:type="dcterms:W3CDTF">2015-06-17T04:28:29Z</dcterms:modified>
</cp:coreProperties>
</file>