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59" r:id="rId6"/>
    <p:sldId id="260" r:id="rId7"/>
    <p:sldId id="278" r:id="rId8"/>
    <p:sldId id="279" r:id="rId9"/>
    <p:sldId id="261" r:id="rId10"/>
    <p:sldId id="263" r:id="rId11"/>
    <p:sldId id="274" r:id="rId12"/>
    <p:sldId id="280" r:id="rId13"/>
    <p:sldId id="275" r:id="rId14"/>
    <p:sldId id="277" r:id="rId15"/>
    <p:sldId id="276" r:id="rId16"/>
    <p:sldId id="26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AC584-4614-4B14-9E3E-62FBCF75716A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154E-6C7A-49A0-8B3F-5969AF3B5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6154E-6C7A-49A0-8B3F-5969AF3B52C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ECE878-9A12-4C62-B36A-B9CF2A5C896E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</a:t>
            </a:r>
          </a:p>
          <a:p>
            <a:r>
              <a:rPr lang="en-US" dirty="0" smtClean="0"/>
              <a:t>                                                     - Dr. </a:t>
            </a:r>
            <a:r>
              <a:rPr lang="en-US" dirty="0" err="1" smtClean="0"/>
              <a:t>Yann</a:t>
            </a:r>
            <a:r>
              <a:rPr lang="en-US" dirty="0" smtClean="0"/>
              <a:t>-Hang Lee</a:t>
            </a:r>
          </a:p>
          <a:p>
            <a:r>
              <a:rPr lang="en-US" dirty="0" smtClean="0"/>
              <a:t>			           - Shankar Nair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Agent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Creates appropriate </a:t>
            </a:r>
            <a:r>
              <a:rPr lang="en-US" dirty="0" err="1" smtClean="0"/>
              <a:t>DBus</a:t>
            </a:r>
            <a:r>
              <a:rPr lang="en-US" dirty="0" smtClean="0"/>
              <a:t> messages based on the HTTP requests from the HTTP Server and sends them to the different components.</a:t>
            </a:r>
          </a:p>
          <a:p>
            <a:r>
              <a:rPr lang="en-US" dirty="0" err="1" smtClean="0"/>
              <a:t>OntologyManager</a:t>
            </a:r>
            <a:endParaRPr lang="en-US" dirty="0" smtClean="0"/>
          </a:p>
          <a:p>
            <a:pPr lvl="1"/>
            <a:r>
              <a:rPr lang="en-US" dirty="0" smtClean="0"/>
              <a:t>Routing decisions need to be resolved via the underlying Ontology.</a:t>
            </a:r>
          </a:p>
          <a:p>
            <a:pPr lvl="1"/>
            <a:r>
              <a:rPr lang="en-US" dirty="0" smtClean="0"/>
              <a:t>Provides APIs to support querying of devices.</a:t>
            </a:r>
          </a:p>
          <a:p>
            <a:pPr lvl="1"/>
            <a:r>
              <a:rPr lang="en-US" dirty="0" smtClean="0"/>
              <a:t>Processes OWL file to initialize the </a:t>
            </a:r>
            <a:r>
              <a:rPr lang="en-US" dirty="0" err="1" smtClean="0"/>
              <a:t>DeviceCatalog</a:t>
            </a:r>
            <a:endParaRPr lang="en-US" dirty="0" smtClean="0"/>
          </a:p>
          <a:p>
            <a:r>
              <a:rPr lang="en-US" dirty="0" err="1" smtClean="0"/>
              <a:t>DeviceCatalog</a:t>
            </a:r>
            <a:endParaRPr lang="en-US" dirty="0" smtClean="0"/>
          </a:p>
          <a:p>
            <a:pPr lvl="1"/>
            <a:r>
              <a:rPr lang="en-US" dirty="0" smtClean="0"/>
              <a:t>Maintains map of all active devices.</a:t>
            </a:r>
          </a:p>
          <a:p>
            <a:pPr lvl="1"/>
            <a:r>
              <a:rPr lang="en-US" dirty="0" smtClean="0"/>
              <a:t>Provides APIs for invoking methods on the devices.</a:t>
            </a:r>
          </a:p>
          <a:p>
            <a:pPr lvl="1"/>
            <a:r>
              <a:rPr lang="en-US" dirty="0" smtClean="0"/>
              <a:t>Processes interface-xml to extract interface information.</a:t>
            </a:r>
          </a:p>
          <a:p>
            <a:pPr lvl="1"/>
            <a:r>
              <a:rPr lang="en-US" dirty="0" smtClean="0"/>
              <a:t>Associates physical devices to their respective interface based on the Ontology.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purpose</a:t>
            </a:r>
          </a:p>
          <a:p>
            <a:pPr lvl="1"/>
            <a:r>
              <a:rPr lang="en-US" dirty="0" smtClean="0"/>
              <a:t>In-memory data store to archive time-stamped records.</a:t>
            </a:r>
          </a:p>
          <a:p>
            <a:pPr lvl="1"/>
            <a:r>
              <a:rPr lang="en-US" dirty="0" smtClean="0"/>
              <a:t>Continuous incoming stream of data from sensors.</a:t>
            </a:r>
          </a:p>
          <a:p>
            <a:pPr lvl="1"/>
            <a:r>
              <a:rPr lang="en-US" dirty="0" smtClean="0"/>
              <a:t>Global map contains the information regarding the different storage slots present and active in the system.</a:t>
            </a:r>
          </a:p>
          <a:p>
            <a:pPr lvl="1"/>
            <a:r>
              <a:rPr lang="en-US" dirty="0" smtClean="0"/>
              <a:t>Provides APIs to create, insert and query the data.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a Boost Circular buffer to implement an in-memory </a:t>
            </a:r>
            <a:r>
              <a:rPr lang="en-US" dirty="0" err="1" smtClean="0"/>
              <a:t>timestamped</a:t>
            </a:r>
            <a:r>
              <a:rPr lang="en-US" dirty="0" smtClean="0"/>
              <a:t> data store.</a:t>
            </a:r>
          </a:p>
          <a:p>
            <a:r>
              <a:rPr lang="en-US" dirty="0" smtClean="0"/>
              <a:t>Each device has its own </a:t>
            </a:r>
            <a:r>
              <a:rPr lang="en-US" dirty="0" err="1" smtClean="0"/>
              <a:t>DevStorage</a:t>
            </a:r>
            <a:endParaRPr lang="en-US" dirty="0" smtClean="0"/>
          </a:p>
          <a:p>
            <a:r>
              <a:rPr lang="en-US" dirty="0" smtClean="0"/>
              <a:t>Each command within a device has its own Storage Slot. Each of these Storage Slots is </a:t>
            </a:r>
            <a:r>
              <a:rPr lang="en-US" dirty="0" smtClean="0"/>
              <a:t>either in-memory or in the Cloud.</a:t>
            </a:r>
            <a:endParaRPr lang="en-US" dirty="0" smtClean="0"/>
          </a:p>
          <a:p>
            <a:r>
              <a:rPr lang="en-US" dirty="0" err="1" smtClean="0"/>
              <a:t>TimeManager</a:t>
            </a:r>
            <a:endParaRPr lang="en-US" dirty="0" smtClean="0"/>
          </a:p>
          <a:p>
            <a:pPr lvl="1"/>
            <a:r>
              <a:rPr lang="en-US" dirty="0" smtClean="0"/>
              <a:t>Maintains the current timestamp and exposes it for use to the Data Manager.</a:t>
            </a:r>
          </a:p>
          <a:p>
            <a:pPr lvl="1"/>
            <a:r>
              <a:rPr lang="en-US" dirty="0" smtClean="0"/>
              <a:t>This avoids the recurring overhead of making time-related </a:t>
            </a:r>
            <a:r>
              <a:rPr lang="en-US" dirty="0" err="1" smtClean="0"/>
              <a:t>syscalls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 main purpose is to register rules via the HTTP_REST_SERVER and execute them.</a:t>
            </a:r>
          </a:p>
          <a:p>
            <a:r>
              <a:rPr lang="en-US" dirty="0" smtClean="0"/>
              <a:t>It also supports definition of events similar to rules.</a:t>
            </a:r>
          </a:p>
          <a:p>
            <a:r>
              <a:rPr lang="en-US" dirty="0" smtClean="0"/>
              <a:t>Allows addition subscribers whenever an event occurs. These event notifications are channeled via the </a:t>
            </a:r>
            <a:r>
              <a:rPr lang="en-US" dirty="0" err="1" smtClean="0"/>
              <a:t>NotificationAgent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component also takes care of any actions that need to be executed via the Device Manager.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Composed of 3 threads – Main and </a:t>
            </a:r>
            <a:r>
              <a:rPr lang="en-US" dirty="0" smtClean="0"/>
              <a:t>2 Worker threads</a:t>
            </a:r>
            <a:endParaRPr lang="en-US" dirty="0" smtClean="0"/>
          </a:p>
          <a:p>
            <a:r>
              <a:rPr lang="en-US" dirty="0" smtClean="0"/>
              <a:t>Main Thread:</a:t>
            </a:r>
          </a:p>
          <a:p>
            <a:pPr lvl="1"/>
            <a:r>
              <a:rPr lang="en-US" dirty="0" smtClean="0"/>
              <a:t>Initializes the XSB Prolog system</a:t>
            </a:r>
          </a:p>
          <a:p>
            <a:pPr lvl="1"/>
            <a:r>
              <a:rPr lang="en-US" dirty="0" smtClean="0"/>
              <a:t>Registers itself on the D-Bus IPC subsystem</a:t>
            </a:r>
          </a:p>
          <a:p>
            <a:pPr lvl="1"/>
            <a:r>
              <a:rPr lang="en-US" dirty="0" smtClean="0"/>
              <a:t>Listens for new incoming Rules from the HTTP Server.</a:t>
            </a:r>
          </a:p>
          <a:p>
            <a:pPr lvl="1"/>
            <a:r>
              <a:rPr lang="en-US" dirty="0" smtClean="0"/>
              <a:t>Inserts the Rules into a shared map and into the Logic Program.</a:t>
            </a:r>
          </a:p>
          <a:p>
            <a:r>
              <a:rPr lang="en-US" dirty="0" smtClean="0"/>
              <a:t>Time-Driven Worker Thread:</a:t>
            </a:r>
          </a:p>
          <a:p>
            <a:pPr lvl="1"/>
            <a:r>
              <a:rPr lang="en-US" dirty="0" smtClean="0"/>
              <a:t>Executes every second</a:t>
            </a:r>
          </a:p>
          <a:p>
            <a:pPr lvl="1"/>
            <a:r>
              <a:rPr lang="en-US" dirty="0" smtClean="0"/>
              <a:t>For every execution, checks whether a Rule from the </a:t>
            </a:r>
            <a:r>
              <a:rPr lang="en-US" dirty="0" err="1" smtClean="0"/>
              <a:t>RuleMap</a:t>
            </a:r>
            <a:r>
              <a:rPr lang="en-US" dirty="0" smtClean="0"/>
              <a:t> was satisfied and performs the appropriate action via the </a:t>
            </a:r>
            <a:r>
              <a:rPr lang="en-US" dirty="0" err="1" smtClean="0"/>
              <a:t>DeviceManager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Event-Driven Worker Thread:</a:t>
            </a:r>
          </a:p>
          <a:p>
            <a:pPr lvl="1"/>
            <a:r>
              <a:rPr lang="en-US" dirty="0" smtClean="0"/>
              <a:t>Executes every time it gets a data updated signal</a:t>
            </a:r>
          </a:p>
          <a:p>
            <a:pPr lvl="1"/>
            <a:r>
              <a:rPr lang="en-US" dirty="0" smtClean="0"/>
              <a:t>Checks if any events or actions are satisfied as a result the latest data update.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Tasks of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Handle queries for data from devices/sensors.</a:t>
            </a:r>
          </a:p>
          <a:p>
            <a:pPr lvl="1"/>
            <a:r>
              <a:rPr lang="en-US" dirty="0" smtClean="0"/>
              <a:t>“get (tempSensor1, Value, Time)”</a:t>
            </a:r>
          </a:p>
          <a:p>
            <a:r>
              <a:rPr lang="en-US" dirty="0" smtClean="0"/>
              <a:t>Handle queries for structural information from the ontology.</a:t>
            </a:r>
          </a:p>
          <a:p>
            <a:pPr lvl="1"/>
            <a:r>
              <a:rPr lang="en-US" dirty="0" smtClean="0"/>
              <a:t>“Device(X), </a:t>
            </a:r>
            <a:r>
              <a:rPr lang="en-US" dirty="0" err="1" smtClean="0"/>
              <a:t>hasLocation</a:t>
            </a:r>
            <a:r>
              <a:rPr lang="en-US" dirty="0" smtClean="0"/>
              <a:t>(X, kitchen1), measures(X, temperature1).”</a:t>
            </a:r>
          </a:p>
          <a:p>
            <a:r>
              <a:rPr lang="en-US" dirty="0" smtClean="0"/>
              <a:t>Handle commands to perform actions.</a:t>
            </a:r>
          </a:p>
          <a:p>
            <a:pPr lvl="1"/>
            <a:r>
              <a:rPr lang="en-US" dirty="0" smtClean="0"/>
              <a:t>“lighting1?set_status=1”</a:t>
            </a:r>
          </a:p>
          <a:p>
            <a:r>
              <a:rPr lang="en-US" dirty="0" smtClean="0"/>
              <a:t>Handle rule-based action execution.</a:t>
            </a:r>
          </a:p>
          <a:p>
            <a:pPr lvl="1"/>
            <a:r>
              <a:rPr lang="en-US" dirty="0" smtClean="0"/>
              <a:t>“do (lighting1, </a:t>
            </a:r>
            <a:r>
              <a:rPr lang="en-US" dirty="0" err="1" smtClean="0"/>
              <a:t>set_status</a:t>
            </a:r>
            <a:r>
              <a:rPr lang="en-US" dirty="0" smtClean="0"/>
              <a:t>, 1, Time) :- get (tempSensor1, Value, Time), Value &gt; 100”</a:t>
            </a:r>
          </a:p>
          <a:p>
            <a:r>
              <a:rPr lang="en-US" dirty="0" smtClean="0"/>
              <a:t>Handle event registrations with </a:t>
            </a:r>
            <a:r>
              <a:rPr lang="en-US" dirty="0" err="1" smtClean="0"/>
              <a:t>subcribers</a:t>
            </a:r>
            <a:endParaRPr lang="en-US" dirty="0" smtClean="0"/>
          </a:p>
          <a:p>
            <a:pPr lvl="1"/>
            <a:r>
              <a:rPr lang="en-US" dirty="0" smtClean="0"/>
              <a:t>“event(</a:t>
            </a:r>
            <a:r>
              <a:rPr lang="en-US" dirty="0" err="1" smtClean="0"/>
              <a:t>lightOn</a:t>
            </a:r>
            <a:r>
              <a:rPr lang="en-US" dirty="0" smtClean="0"/>
              <a:t>, Time) :- get(lighting1, </a:t>
            </a:r>
            <a:r>
              <a:rPr lang="en-US" dirty="0" err="1" smtClean="0"/>
              <a:t>get_status</a:t>
            </a:r>
            <a:r>
              <a:rPr lang="en-US" dirty="0" smtClean="0"/>
              <a:t>, 1, Time)”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event?EventName</a:t>
            </a:r>
            <a:r>
              <a:rPr lang="en-US" dirty="0" smtClean="0"/>
              <a:t>=</a:t>
            </a:r>
            <a:r>
              <a:rPr lang="en-US" dirty="0" err="1" smtClean="0"/>
              <a:t>lightOn&amp;Action</a:t>
            </a:r>
            <a:r>
              <a:rPr lang="en-US" dirty="0" smtClean="0"/>
              <a:t>=</a:t>
            </a:r>
            <a:r>
              <a:rPr lang="en-US" dirty="0" err="1" smtClean="0"/>
              <a:t>add_subscriber&amp;Name</a:t>
            </a:r>
            <a:r>
              <a:rPr lang="en-US" dirty="0" smtClean="0"/>
              <a:t>=</a:t>
            </a:r>
            <a:r>
              <a:rPr lang="en-US" dirty="0" err="1" smtClean="0"/>
              <a:t>John&amp;Type</a:t>
            </a:r>
            <a:r>
              <a:rPr lang="en-US" dirty="0" smtClean="0"/>
              <a:t>=</a:t>
            </a:r>
            <a:r>
              <a:rPr lang="en-US" dirty="0" err="1" smtClean="0"/>
              <a:t>email&amp;Params</a:t>
            </a:r>
            <a:r>
              <a:rPr lang="en-US" dirty="0" smtClean="0"/>
              <a:t>=john@email.com”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Glib-2.0 (-lgobject-2.0 -lglib-2.0)</a:t>
            </a:r>
          </a:p>
          <a:p>
            <a:pPr lvl="1"/>
            <a:r>
              <a:rPr lang="en-US" dirty="0" smtClean="0"/>
              <a:t>Used for the internal representation of a D-Bus Object using Glib.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D-bus (-ldbus-glib-1 -ldbus-1)</a:t>
            </a:r>
          </a:p>
          <a:p>
            <a:pPr lvl="1"/>
            <a:r>
              <a:rPr lang="en-US" dirty="0" smtClean="0"/>
              <a:t>Used for D-bus support.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Microhttpd</a:t>
            </a:r>
            <a:r>
              <a:rPr lang="en-US" dirty="0" smtClean="0"/>
              <a:t> (-</a:t>
            </a:r>
            <a:r>
              <a:rPr lang="en-US" dirty="0" err="1" smtClean="0"/>
              <a:t>lmicrohttpd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Used to support the HTTP server implementation.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OWLCPP (-</a:t>
            </a:r>
            <a:r>
              <a:rPr lang="en-US" dirty="0" err="1" smtClean="0"/>
              <a:t>lowlcpp_io</a:t>
            </a:r>
            <a:r>
              <a:rPr lang="en-US" dirty="0" smtClean="0"/>
              <a:t> -</a:t>
            </a:r>
            <a:r>
              <a:rPr lang="en-US" dirty="0" err="1" smtClean="0"/>
              <a:t>lowlcpp_logic</a:t>
            </a:r>
            <a:r>
              <a:rPr lang="en-US" dirty="0" smtClean="0"/>
              <a:t> -</a:t>
            </a:r>
            <a:r>
              <a:rPr lang="en-US" dirty="0" err="1" smtClean="0"/>
              <a:t>lowlcpp_rdf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to read, parse and query OWL ontology files within program.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Raptor (-</a:t>
            </a:r>
            <a:r>
              <a:rPr lang="en-US" dirty="0" err="1" smtClean="0"/>
              <a:t>lraptor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by OWLCPP to parse the Ontology file.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  (-lxml2)</a:t>
            </a:r>
          </a:p>
          <a:p>
            <a:pPr lvl="1"/>
            <a:r>
              <a:rPr lang="en-US" dirty="0" smtClean="0"/>
              <a:t>Used by OWLCPP to read the Ontology file.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FaCT</a:t>
            </a:r>
            <a:r>
              <a:rPr lang="en-US" dirty="0" smtClean="0"/>
              <a:t>++ (-</a:t>
            </a:r>
            <a:r>
              <a:rPr lang="en-US" dirty="0" err="1" smtClean="0"/>
              <a:t>lfactpp_kernel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by OWLCPP to support DL reasoning within the program.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Boost (-</a:t>
            </a:r>
            <a:r>
              <a:rPr lang="en-US" dirty="0" err="1" smtClean="0"/>
              <a:t>lboost_filesystem</a:t>
            </a:r>
            <a:r>
              <a:rPr lang="en-US" dirty="0" smtClean="0"/>
              <a:t> -</a:t>
            </a:r>
            <a:r>
              <a:rPr lang="en-US" dirty="0" err="1" smtClean="0"/>
              <a:t>lboost_program_options</a:t>
            </a:r>
            <a:r>
              <a:rPr lang="en-US" dirty="0" smtClean="0"/>
              <a:t> -</a:t>
            </a:r>
            <a:r>
              <a:rPr lang="en-US" dirty="0" err="1" smtClean="0"/>
              <a:t>lboost_system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to ease file-</a:t>
            </a:r>
            <a:r>
              <a:rPr lang="en-US" dirty="0" err="1" smtClean="0"/>
              <a:t>io</a:t>
            </a:r>
            <a:r>
              <a:rPr lang="en-US" dirty="0" smtClean="0"/>
              <a:t>, string handling and various HTTP response output </a:t>
            </a:r>
            <a:r>
              <a:rPr lang="en-US" dirty="0" err="1" smtClean="0"/>
              <a:t>formating</a:t>
            </a:r>
            <a:r>
              <a:rPr lang="en-US" dirty="0" smtClean="0"/>
              <a:t> such as JSON, XML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7467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DeviceManager</a:t>
            </a:r>
            <a:endParaRPr lang="en-US" dirty="0" smtClean="0"/>
          </a:p>
          <a:p>
            <a:pPr lvl="1"/>
            <a:r>
              <a:rPr lang="en-US" dirty="0" smtClean="0"/>
              <a:t>Low level backend</a:t>
            </a:r>
          </a:p>
          <a:p>
            <a:pPr lvl="1"/>
            <a:r>
              <a:rPr lang="en-US" dirty="0" err="1" smtClean="0"/>
              <a:t>NotificationAgent</a:t>
            </a:r>
            <a:endParaRPr lang="en-US" dirty="0" smtClean="0"/>
          </a:p>
          <a:p>
            <a:r>
              <a:rPr lang="en-US" dirty="0" smtClean="0"/>
              <a:t>Http Restful Server</a:t>
            </a:r>
          </a:p>
          <a:p>
            <a:pPr lvl="1"/>
            <a:r>
              <a:rPr lang="en-US" dirty="0" smtClean="0"/>
              <a:t>High level frontend</a:t>
            </a:r>
          </a:p>
          <a:p>
            <a:pPr lvl="1"/>
            <a:r>
              <a:rPr lang="en-US" dirty="0" smtClean="0"/>
              <a:t>User explicit control</a:t>
            </a:r>
          </a:p>
          <a:p>
            <a:r>
              <a:rPr lang="en-US" dirty="0" err="1" smtClean="0"/>
              <a:t>DataManager</a:t>
            </a:r>
            <a:endParaRPr lang="en-US" dirty="0" smtClean="0"/>
          </a:p>
          <a:p>
            <a:pPr lvl="1"/>
            <a:r>
              <a:rPr lang="en-US" dirty="0" smtClean="0"/>
              <a:t>Streaming data storage</a:t>
            </a:r>
          </a:p>
          <a:p>
            <a:pPr lvl="1"/>
            <a:r>
              <a:rPr lang="en-US" dirty="0" smtClean="0"/>
              <a:t>Allows querying data</a:t>
            </a:r>
          </a:p>
          <a:p>
            <a:r>
              <a:rPr lang="en-US" dirty="0" err="1" smtClean="0"/>
              <a:t>RuleManager</a:t>
            </a:r>
            <a:endParaRPr lang="en-US" dirty="0" smtClean="0"/>
          </a:p>
          <a:p>
            <a:pPr lvl="1"/>
            <a:r>
              <a:rPr lang="en-US" dirty="0" smtClean="0"/>
              <a:t>Detect temporal complex events</a:t>
            </a:r>
          </a:p>
          <a:p>
            <a:pPr lvl="1"/>
            <a:r>
              <a:rPr lang="en-US" dirty="0" smtClean="0"/>
              <a:t>Execute actions based on defined rules</a:t>
            </a:r>
          </a:p>
          <a:p>
            <a:pPr lvl="1"/>
            <a:r>
              <a:rPr lang="en-US" dirty="0" smtClean="0"/>
              <a:t>Compose events based on user-defined rules</a:t>
            </a:r>
          </a:p>
          <a:p>
            <a:r>
              <a:rPr lang="en-US" dirty="0" err="1" smtClean="0"/>
              <a:t>ContextManager</a:t>
            </a:r>
            <a:endParaRPr lang="en-US" dirty="0" smtClean="0"/>
          </a:p>
          <a:p>
            <a:pPr lvl="1"/>
            <a:r>
              <a:rPr lang="en-US" dirty="0" smtClean="0"/>
              <a:t>Acts as a router of </a:t>
            </a:r>
            <a:r>
              <a:rPr lang="en-US" dirty="0" smtClean="0"/>
              <a:t>messages (context) </a:t>
            </a:r>
            <a:r>
              <a:rPr lang="en-US" dirty="0" smtClean="0"/>
              <a:t>to various components</a:t>
            </a:r>
          </a:p>
          <a:p>
            <a:pPr lvl="1"/>
            <a:r>
              <a:rPr lang="en-US" dirty="0" smtClean="0"/>
              <a:t>Ontology Manager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304800" y="1600200"/>
            <a:ext cx="8153400" cy="434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, Publish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914400"/>
            <a:ext cx="1600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Add/Del Subscribers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9144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914400"/>
            <a:ext cx="2286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19050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Restful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28956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2971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31242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51054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6096000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8400" y="6096000"/>
            <a:ext cx="2667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3200" y="914400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Rule/Event Definitions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8200" y="281940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Register rules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5715000" y="37338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XSB Prolog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hape 64"/>
          <p:cNvCxnSpPr>
            <a:stCxn id="13" idx="7"/>
            <a:endCxn id="12" idx="1"/>
          </p:cNvCxnSpPr>
          <p:nvPr/>
        </p:nvCxnSpPr>
        <p:spPr>
          <a:xfrm rot="5400000" flipH="1" flipV="1">
            <a:off x="5149872" y="2737621"/>
            <a:ext cx="102348" cy="1027907"/>
          </a:xfrm>
          <a:prstGeom prst="bentConnector4">
            <a:avLst>
              <a:gd name="adj1" fmla="val 223356"/>
              <a:gd name="adj2" fmla="val 5922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13" idx="5"/>
            <a:endCxn id="24" idx="1"/>
          </p:cNvCxnSpPr>
          <p:nvPr/>
        </p:nvCxnSpPr>
        <p:spPr>
          <a:xfrm rot="16200000" flipH="1">
            <a:off x="5187972" y="3663972"/>
            <a:ext cx="26148" cy="1027907"/>
          </a:xfrm>
          <a:prstGeom prst="bentConnector4">
            <a:avLst>
              <a:gd name="adj1" fmla="val 874254"/>
              <a:gd name="adj2" fmla="val 5922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15" idx="2"/>
            <a:endCxn id="17" idx="0"/>
          </p:cNvCxnSpPr>
          <p:nvPr/>
        </p:nvCxnSpPr>
        <p:spPr>
          <a:xfrm rot="5400000">
            <a:off x="3810000" y="5600700"/>
            <a:ext cx="457200" cy="5334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15" idx="1"/>
            <a:endCxn id="16" idx="0"/>
          </p:cNvCxnSpPr>
          <p:nvPr/>
        </p:nvCxnSpPr>
        <p:spPr>
          <a:xfrm rot="10800000" flipV="1">
            <a:off x="1219200" y="5372100"/>
            <a:ext cx="990600" cy="723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  <a:endCxn id="13" idx="0"/>
          </p:cNvCxnSpPr>
          <p:nvPr/>
        </p:nvCxnSpPr>
        <p:spPr>
          <a:xfrm rot="5400000">
            <a:off x="3886200" y="2781300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3" idx="4"/>
            <a:endCxn id="15" idx="0"/>
          </p:cNvCxnSpPr>
          <p:nvPr/>
        </p:nvCxnSpPr>
        <p:spPr>
          <a:xfrm rot="16200000" flipH="1">
            <a:off x="3886200" y="4686300"/>
            <a:ext cx="7620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1" idx="3"/>
            <a:endCxn id="13" idx="2"/>
          </p:cNvCxnSpPr>
          <p:nvPr/>
        </p:nvCxnSpPr>
        <p:spPr>
          <a:xfrm flipV="1">
            <a:off x="2819400" y="3733800"/>
            <a:ext cx="762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8" idx="2"/>
            <a:endCxn id="10" idx="0"/>
          </p:cNvCxnSpPr>
          <p:nvPr/>
        </p:nvCxnSpPr>
        <p:spPr>
          <a:xfrm rot="16200000" flipH="1">
            <a:off x="3371850" y="1047750"/>
            <a:ext cx="457200" cy="12573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" idx="2"/>
            <a:endCxn id="10" idx="0"/>
          </p:cNvCxnSpPr>
          <p:nvPr/>
        </p:nvCxnSpPr>
        <p:spPr>
          <a:xfrm rot="5400000">
            <a:off x="4438650" y="1238250"/>
            <a:ext cx="457200" cy="8763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029200" y="3581400"/>
            <a:ext cx="7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Pub/Sub</a:t>
            </a:r>
          </a:p>
          <a:p>
            <a:r>
              <a:rPr lang="en-US" sz="900" dirty="0" smtClean="0"/>
              <a:t>Complex</a:t>
            </a:r>
          </a:p>
          <a:p>
            <a:r>
              <a:rPr lang="en-US" sz="900" dirty="0" smtClean="0"/>
              <a:t>Events, Actions</a:t>
            </a:r>
            <a:endParaRPr 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733800" y="4648200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Receive commands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819400" y="3886200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Query Data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743200" y="2286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solidFill>
                  <a:schemeClr val="accent1"/>
                </a:solidFill>
              </a:rPr>
              <a:t>Smartgateway</a:t>
            </a:r>
            <a:r>
              <a:rPr lang="en-US" sz="2000" u="sng" dirty="0" smtClean="0">
                <a:solidFill>
                  <a:schemeClr val="accent1"/>
                </a:solidFill>
              </a:rPr>
              <a:t> Architecture</a:t>
            </a:r>
            <a:endParaRPr lang="en-US" sz="2000" u="sng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19400" y="4343400"/>
            <a:ext cx="10668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5600" y="4572000"/>
            <a:ext cx="1303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Push data</a:t>
            </a:r>
            <a:endParaRPr lang="en-US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 flipV="1">
            <a:off x="5486400" y="4648200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62600" y="4800600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PubSub</a:t>
            </a:r>
            <a:r>
              <a:rPr lang="en-US" sz="1000" dirty="0" smtClean="0"/>
              <a:t> Data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6705600" y="48768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NotificationAgent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5" idx="3"/>
            <a:endCxn id="45" idx="1"/>
          </p:cNvCxnSpPr>
          <p:nvPr/>
        </p:nvCxnSpPr>
        <p:spPr>
          <a:xfrm flipV="1">
            <a:off x="64008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91200" y="6096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53200" y="6096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6096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cloud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0" idx="0"/>
          </p:cNvCxnSpPr>
          <p:nvPr/>
        </p:nvCxnSpPr>
        <p:spPr>
          <a:xfrm rot="10800000" flipV="1">
            <a:off x="6134100" y="5715000"/>
            <a:ext cx="876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51" idx="0"/>
          </p:cNvCxnSpPr>
          <p:nvPr/>
        </p:nvCxnSpPr>
        <p:spPr>
          <a:xfrm rot="5400000">
            <a:off x="6972300" y="56388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0"/>
          </p:cNvCxnSpPr>
          <p:nvPr/>
        </p:nvCxnSpPr>
        <p:spPr>
          <a:xfrm rot="5400000">
            <a:off x="7524750" y="584835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endCxn id="7" idx="2"/>
          </p:cNvCxnSpPr>
          <p:nvPr/>
        </p:nvCxnSpPr>
        <p:spPr>
          <a:xfrm rot="10800000">
            <a:off x="1181100" y="1447800"/>
            <a:ext cx="17907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endCxn id="18" idx="2"/>
          </p:cNvCxnSpPr>
          <p:nvPr/>
        </p:nvCxnSpPr>
        <p:spPr>
          <a:xfrm flipV="1">
            <a:off x="5105400" y="1447800"/>
            <a:ext cx="24003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Purpose</a:t>
            </a:r>
          </a:p>
          <a:p>
            <a:pPr lvl="1"/>
            <a:r>
              <a:rPr lang="en-US" dirty="0" smtClean="0"/>
              <a:t>Handle communication with physical devices.</a:t>
            </a:r>
          </a:p>
          <a:p>
            <a:pPr lvl="1"/>
            <a:r>
              <a:rPr lang="en-US" dirty="0" smtClean="0"/>
              <a:t>Publish device-status changes to higher layers.</a:t>
            </a:r>
          </a:p>
          <a:p>
            <a:pPr lvl="1"/>
            <a:r>
              <a:rPr lang="en-US" dirty="0" smtClean="0"/>
              <a:t>Receive commands that must be run on the physical device. These commands can come from:</a:t>
            </a:r>
          </a:p>
          <a:p>
            <a:pPr lvl="2"/>
            <a:r>
              <a:rPr lang="en-US" dirty="0" smtClean="0"/>
              <a:t>HTTP Rest Server</a:t>
            </a:r>
          </a:p>
          <a:p>
            <a:pPr lvl="2"/>
            <a:r>
              <a:rPr lang="en-US" dirty="0" smtClean="0"/>
              <a:t>Rule Manager</a:t>
            </a:r>
            <a:endParaRPr lang="en-US" dirty="0" smtClean="0"/>
          </a:p>
          <a:p>
            <a:pPr lvl="1"/>
            <a:r>
              <a:rPr lang="en-US" dirty="0" smtClean="0"/>
              <a:t>Exposes a device-instantiation server to handle dynamic device creations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Device Base</a:t>
            </a:r>
            <a:endParaRPr lang="en-US" dirty="0" smtClean="0"/>
          </a:p>
          <a:p>
            <a:pPr lvl="1"/>
            <a:r>
              <a:rPr lang="en-US" dirty="0" smtClean="0"/>
              <a:t>At the lowest level</a:t>
            </a:r>
            <a:r>
              <a:rPr lang="en-US" dirty="0" smtClean="0"/>
              <a:t> it models </a:t>
            </a:r>
            <a:r>
              <a:rPr lang="en-US" dirty="0" smtClean="0"/>
              <a:t>the communication with a physical device such as its read/write frequency, and lays out a framework so that upper layers need only implement device specific functionality and do not care about the actual communication with the device.</a:t>
            </a:r>
          </a:p>
          <a:p>
            <a:pPr lvl="1"/>
            <a:r>
              <a:rPr lang="en-US" dirty="0" smtClean="0"/>
              <a:t>It also takes care of multithreading and error handling.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Custom Device Handler Support</a:t>
            </a:r>
            <a:endParaRPr lang="en-US" dirty="0" smtClean="0"/>
          </a:p>
          <a:p>
            <a:pPr lvl="1"/>
            <a:r>
              <a:rPr lang="en-US" dirty="0" smtClean="0"/>
              <a:t>Using C++</a:t>
            </a:r>
            <a:r>
              <a:rPr lang="en-US" dirty="0" smtClean="0"/>
              <a:t> </a:t>
            </a:r>
            <a:r>
              <a:rPr lang="en-US" dirty="0" smtClean="0"/>
              <a:t>template </a:t>
            </a:r>
            <a:r>
              <a:rPr lang="en-US" dirty="0" smtClean="0"/>
              <a:t>classes it </a:t>
            </a:r>
            <a:r>
              <a:rPr lang="en-US" dirty="0" smtClean="0"/>
              <a:t>inherits from the </a:t>
            </a:r>
            <a:r>
              <a:rPr lang="en-US" dirty="0" err="1" smtClean="0"/>
              <a:t>DeviceBase</a:t>
            </a:r>
            <a:r>
              <a:rPr lang="en-US" dirty="0" smtClean="0"/>
              <a:t> and adds the capability of adding a custom handler.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for FDs or </a:t>
            </a:r>
            <a:r>
              <a:rPr lang="en-US" dirty="0" err="1" smtClean="0"/>
              <a:t>CvCapture</a:t>
            </a:r>
            <a:r>
              <a:rPr lang="en-US" dirty="0" smtClean="0"/>
              <a:t> for </a:t>
            </a:r>
            <a:r>
              <a:rPr lang="en-US" dirty="0" err="1" smtClean="0"/>
              <a:t>OpenCV</a:t>
            </a:r>
            <a:r>
              <a:rPr lang="en-US" dirty="0" smtClean="0"/>
              <a:t> programs</a:t>
            </a:r>
          </a:p>
          <a:p>
            <a:endParaRPr lang="en-US" dirty="0" smtClean="0"/>
          </a:p>
          <a:p>
            <a:r>
              <a:rPr lang="en-US" dirty="0" smtClean="0"/>
              <a:t>Device Communication within framework</a:t>
            </a:r>
            <a:endParaRPr lang="en-US" dirty="0" smtClean="0"/>
          </a:p>
          <a:p>
            <a:pPr lvl="1"/>
            <a:r>
              <a:rPr lang="en-US" dirty="0" smtClean="0"/>
              <a:t>Every physical device is represented by a </a:t>
            </a:r>
            <a:r>
              <a:rPr lang="en-US" dirty="0" err="1" smtClean="0"/>
              <a:t>Dbus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Implements interface as specified in the interface-xml file.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rest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Acts as a frontend interface to the entire </a:t>
            </a:r>
            <a:r>
              <a:rPr lang="en-US" dirty="0" err="1" smtClean="0"/>
              <a:t>SmartGateway</a:t>
            </a:r>
            <a:r>
              <a:rPr lang="en-US" dirty="0" smtClean="0"/>
              <a:t> framework.</a:t>
            </a:r>
          </a:p>
          <a:p>
            <a:r>
              <a:rPr lang="en-US" dirty="0" smtClean="0"/>
              <a:t>Allows querying for devices.</a:t>
            </a:r>
          </a:p>
          <a:p>
            <a:r>
              <a:rPr lang="en-US" dirty="0" smtClean="0"/>
              <a:t>Allows querying for Data from devices.</a:t>
            </a:r>
          </a:p>
          <a:p>
            <a:r>
              <a:rPr lang="en-US" dirty="0" smtClean="0"/>
              <a:t>Allows executing device commands.</a:t>
            </a:r>
          </a:p>
          <a:p>
            <a:r>
              <a:rPr lang="en-US" dirty="0" smtClean="0"/>
              <a:t>Allows registration of rules and events via HTTP POST payload.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rest server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the </a:t>
            </a:r>
            <a:r>
              <a:rPr lang="en-US" dirty="0" err="1" smtClean="0"/>
              <a:t>libmicrohttpd</a:t>
            </a:r>
            <a:r>
              <a:rPr lang="en-US" dirty="0" smtClean="0"/>
              <a:t> open-source library to implement a light-weight HTTP server that converts HTTP GET </a:t>
            </a:r>
            <a:r>
              <a:rPr lang="en-US" dirty="0" err="1" smtClean="0"/>
              <a:t>urls</a:t>
            </a:r>
            <a:r>
              <a:rPr lang="en-US" dirty="0" smtClean="0"/>
              <a:t> into </a:t>
            </a:r>
            <a:r>
              <a:rPr lang="en-US" dirty="0" err="1" smtClean="0"/>
              <a:t>DBus</a:t>
            </a:r>
            <a:r>
              <a:rPr lang="en-US" dirty="0" smtClean="0"/>
              <a:t> messages </a:t>
            </a:r>
          </a:p>
          <a:p>
            <a:r>
              <a:rPr lang="en-US" dirty="0" smtClean="0"/>
              <a:t>These messages are directed towards the </a:t>
            </a:r>
            <a:r>
              <a:rPr lang="en-US" dirty="0" smtClean="0"/>
              <a:t>Context Manager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purpose</a:t>
            </a:r>
          </a:p>
          <a:p>
            <a:pPr lvl="1"/>
            <a:r>
              <a:rPr lang="en-US" dirty="0" smtClean="0"/>
              <a:t>Decode messages from the HTTP Server</a:t>
            </a:r>
          </a:p>
          <a:p>
            <a:pPr lvl="1"/>
            <a:r>
              <a:rPr lang="en-US" dirty="0" smtClean="0"/>
              <a:t>Route them to the appropriate components</a:t>
            </a:r>
          </a:p>
          <a:p>
            <a:pPr lvl="1"/>
            <a:r>
              <a:rPr lang="en-US" dirty="0" smtClean="0"/>
              <a:t>Provides framework to access functionality of devices.</a:t>
            </a:r>
          </a:p>
          <a:p>
            <a:pPr lvl="1"/>
            <a:r>
              <a:rPr lang="en-US" dirty="0" smtClean="0"/>
              <a:t>Provides basic query capabilities to lookup devices.</a:t>
            </a:r>
          </a:p>
          <a:p>
            <a:pPr lvl="1"/>
            <a:r>
              <a:rPr lang="en-US" dirty="0" smtClean="0"/>
              <a:t>Handles actual instantiation of devices by contacting the </a:t>
            </a:r>
            <a:r>
              <a:rPr lang="en-US" dirty="0" smtClean="0"/>
              <a:t>Device Manager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Provides view of data and supports </a:t>
            </a:r>
            <a:r>
              <a:rPr lang="en-US" dirty="0" smtClean="0"/>
              <a:t>rule/event </a:t>
            </a:r>
            <a:r>
              <a:rPr lang="en-US" dirty="0" smtClean="0"/>
              <a:t>registrations (more on this later)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1156</TotalTime>
  <Words>1024</Words>
  <Application>Microsoft Office PowerPoint</Application>
  <PresentationFormat>On-screen Show (4:3)</PresentationFormat>
  <Paragraphs>165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Smartgateway</vt:lpstr>
      <vt:lpstr>5 Basic Components</vt:lpstr>
      <vt:lpstr>Slide 3</vt:lpstr>
      <vt:lpstr>Device Manager</vt:lpstr>
      <vt:lpstr>Device Manager - Architecture</vt:lpstr>
      <vt:lpstr>Device Manager - Architecture</vt:lpstr>
      <vt:lpstr>Http rest server </vt:lpstr>
      <vt:lpstr>Http rest server - Architecture</vt:lpstr>
      <vt:lpstr>Context Manager</vt:lpstr>
      <vt:lpstr>Query Agent - Architecture</vt:lpstr>
      <vt:lpstr>Data Manager </vt:lpstr>
      <vt:lpstr>Data Manager - Architecture</vt:lpstr>
      <vt:lpstr>Rule Manager</vt:lpstr>
      <vt:lpstr>Rule Manager - Architecture</vt:lpstr>
      <vt:lpstr>Main Tasks of the Framework</vt:lpstr>
      <vt:lpstr>Libraries </vt:lpstr>
      <vt:lpstr>Thank you!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Smartgateway</dc:title>
  <dc:creator>shaan</dc:creator>
  <cp:lastModifiedBy>shaan</cp:lastModifiedBy>
  <cp:revision>146</cp:revision>
  <dcterms:created xsi:type="dcterms:W3CDTF">2014-08-03T03:03:43Z</dcterms:created>
  <dcterms:modified xsi:type="dcterms:W3CDTF">2015-06-27T17:33:22Z</dcterms:modified>
</cp:coreProperties>
</file>