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84" r:id="rId4"/>
    <p:sldId id="287" r:id="rId5"/>
    <p:sldId id="283" r:id="rId6"/>
    <p:sldId id="279" r:id="rId7"/>
    <p:sldId id="285" r:id="rId8"/>
    <p:sldId id="286" r:id="rId9"/>
    <p:sldId id="288" r:id="rId10"/>
    <p:sldId id="289" r:id="rId11"/>
  </p:sldIdLst>
  <p:sldSz cx="9144000" cy="6858000" type="screen4x3"/>
  <p:notesSz cx="9283700" cy="6985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34"/>
    <p:restoredTop sz="90909"/>
  </p:normalViewPr>
  <p:slideViewPr>
    <p:cSldViewPr>
      <p:cViewPr varScale="1">
        <p:scale>
          <a:sx n="104" d="100"/>
          <a:sy n="104" d="100"/>
        </p:scale>
        <p:origin x="14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3641" cy="349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7951" y="0"/>
            <a:ext cx="4023641" cy="349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67AF7-4026-4DFC-A6FF-B59E26E5850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5034"/>
            <a:ext cx="4023641" cy="349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7951" y="6635034"/>
            <a:ext cx="4023641" cy="349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329C3-D814-4E96-9235-DA138B2D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6D300F6-CB3B-4464-91AF-EEBAA1AADCB4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2C4840A3-279D-4EC4-96E3-9C51389B5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9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40A3-279D-4EC4-96E3-9C51389B5E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D767-035B-4F34-B49A-0AE41F50C807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6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66B3-8EFB-48EE-A792-E74165C90444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2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5CE0-31B4-48FA-82E5-F190DE2B8E8A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0EC-6464-44D2-8318-9CD5C287E184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ECFE-2820-4DF7-A494-DD471E9E004D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49F-C8E1-425F-9382-B96E322F435D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382B-1F0D-4327-B34D-3263BED58E79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2759-B626-4031-B099-DB6A724F3CA6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727A-D24B-4F6F-B627-9F215C7EF478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7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11E8-76F2-4622-866E-84ED49BE0B71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579-34DF-4FED-A6BC-81EE1A1F844D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5589-D6DB-4860-8D2F-BDBFF5D3A27B}" type="datetime1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 M51A Discussion #2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Hyunjin</a:t>
            </a:r>
            <a:r>
              <a:rPr lang="en-US" altLang="ko-KR" dirty="0"/>
              <a:t> Kim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↔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Use distributive property more than single term </a:t>
            </a:r>
          </a:p>
          <a:p>
            <a:pPr lvl="1"/>
            <a:r>
              <a:rPr lang="en-US" sz="1800" dirty="0"/>
              <a:t>SOP -&gt; POS</a:t>
            </a:r>
          </a:p>
          <a:p>
            <a:pPr lvl="2"/>
            <a:r>
              <a:rPr lang="en-US" sz="1600" dirty="0"/>
              <a:t>A+(BC) = (A+B)(A+C)</a:t>
            </a:r>
          </a:p>
          <a:p>
            <a:pPr lvl="1"/>
            <a:r>
              <a:rPr lang="en-US" sz="1800" dirty="0"/>
              <a:t>POS -&gt; SOP</a:t>
            </a:r>
          </a:p>
          <a:p>
            <a:pPr lvl="2"/>
            <a:r>
              <a:rPr lang="en-US" sz="1600" dirty="0"/>
              <a:t>A(B+C) = AB + AC</a:t>
            </a:r>
          </a:p>
          <a:p>
            <a:r>
              <a:rPr lang="en-US" sz="2000" dirty="0"/>
              <a:t>Simplified SOP and its corresponding simplified POS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b="1" dirty="0">
                <a:solidFill>
                  <a:srgbClr val="FF0000"/>
                </a:solidFill>
              </a:rPr>
              <a:t>don’t care </a:t>
            </a:r>
            <a:r>
              <a:rPr lang="en-US" sz="2000" dirty="0"/>
              <a:t>exists, the conversion does not always work.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99999"/>
              </p:ext>
            </p:extLst>
          </p:nvPr>
        </p:nvGraphicFramePr>
        <p:xfrm>
          <a:off x="2209800" y="3352800"/>
          <a:ext cx="3733800" cy="242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9321">
                  <a:extLst>
                    <a:ext uri="{9D8B030D-6E8A-4147-A177-3AD203B41FA5}">
                      <a16:colId xmlns:a16="http://schemas.microsoft.com/office/drawing/2014/main" val="3653162082"/>
                    </a:ext>
                  </a:extLst>
                </a:gridCol>
                <a:gridCol w="1774479">
                  <a:extLst>
                    <a:ext uri="{9D8B030D-6E8A-4147-A177-3AD203B41FA5}">
                      <a16:colId xmlns:a16="http://schemas.microsoft.com/office/drawing/2014/main" val="617104797"/>
                    </a:ext>
                  </a:extLst>
                </a:gridCol>
              </a:tblGrid>
              <a:tr h="244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POS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675339"/>
                  </a:ext>
                </a:extLst>
              </a:tr>
              <a:tr h="421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ab + 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a+c</a:t>
                      </a:r>
                      <a:r>
                        <a:rPr lang="en-US" sz="1400" b="1" u="none" strike="noStrike" dirty="0">
                          <a:effectLst/>
                        </a:rPr>
                        <a:t>)(</a:t>
                      </a:r>
                      <a:r>
                        <a:rPr lang="en-US" sz="1400" b="1" u="none" strike="noStrike" dirty="0" err="1">
                          <a:effectLst/>
                        </a:rPr>
                        <a:t>b+c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588383"/>
                  </a:ext>
                </a:extLst>
              </a:tr>
              <a:tr h="421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ab+c+d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)+d</a:t>
                      </a: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a+c+d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b+c+d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a+c+d</a:t>
                      </a:r>
                      <a:r>
                        <a:rPr lang="en-US" sz="1400" b="1" u="none" strike="noStrike" dirty="0">
                          <a:effectLst/>
                        </a:rPr>
                        <a:t>)(</a:t>
                      </a:r>
                      <a:r>
                        <a:rPr lang="en-US" sz="1400" b="1" u="none" strike="noStrike" dirty="0" err="1">
                          <a:effectLst/>
                        </a:rPr>
                        <a:t>b+c+d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4197421"/>
                  </a:ext>
                </a:extLst>
              </a:tr>
              <a:tr h="244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ab+bc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(a+c)b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415432"/>
                  </a:ext>
                </a:extLst>
              </a:tr>
              <a:tr h="421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ab+bc+d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=b(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)+d</a:t>
                      </a: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b+d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)(d+(</a:t>
                      </a:r>
                      <a:r>
                        <a:rPr lang="en-US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a+c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=(</a:t>
                      </a:r>
                      <a:r>
                        <a:rPr lang="en-US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b+d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lang="en-US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a+c+d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b+d</a:t>
                      </a:r>
                      <a:r>
                        <a:rPr lang="en-US" sz="1400" b="1" u="none" strike="noStrike" dirty="0">
                          <a:effectLst/>
                        </a:rPr>
                        <a:t>)(</a:t>
                      </a:r>
                      <a:r>
                        <a:rPr lang="en-US" sz="1400" b="1" u="none" strike="noStrike" dirty="0" err="1">
                          <a:effectLst/>
                        </a:rPr>
                        <a:t>a+c+d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908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Lecture Review</a:t>
            </a:r>
          </a:p>
          <a:p>
            <a:pPr lvl="1"/>
            <a:r>
              <a:rPr lang="en-US" altLang="ko-KR" dirty="0"/>
              <a:t>2-out-of-5 code</a:t>
            </a:r>
          </a:p>
          <a:p>
            <a:r>
              <a:rPr lang="en-US" altLang="ko-KR" dirty="0"/>
              <a:t>Homework#1 Review</a:t>
            </a:r>
            <a:endParaRPr lang="en-US" altLang="ko-KR" dirty="0"/>
          </a:p>
          <a:p>
            <a:r>
              <a:rPr lang="en-US" altLang="ko-KR" dirty="0"/>
              <a:t>Chapter 2</a:t>
            </a:r>
          </a:p>
          <a:p>
            <a:pPr lvl="1"/>
            <a:r>
              <a:rPr lang="en-US" altLang="ko-KR" dirty="0"/>
              <a:t>Example 2.18</a:t>
            </a:r>
          </a:p>
          <a:p>
            <a:pPr lvl="1"/>
            <a:r>
              <a:rPr lang="en-US" altLang="ko-KR" dirty="0"/>
              <a:t>One-set and Zero-set</a:t>
            </a:r>
          </a:p>
          <a:p>
            <a:pPr lvl="1"/>
            <a:r>
              <a:rPr lang="en-US" altLang="ko-KR" dirty="0" err="1"/>
              <a:t>Minterm</a:t>
            </a:r>
            <a:r>
              <a:rPr lang="en-US" altLang="ko-KR" dirty="0"/>
              <a:t> and </a:t>
            </a:r>
            <a:r>
              <a:rPr lang="en-US" altLang="ko-KR" dirty="0" err="1"/>
              <a:t>Maxterm</a:t>
            </a:r>
            <a:endParaRPr lang="en-US" altLang="ko-KR" dirty="0"/>
          </a:p>
          <a:p>
            <a:pPr lvl="1"/>
            <a:r>
              <a:rPr lang="en-US" altLang="ko-KR" dirty="0"/>
              <a:t>Conversion Simplified SOP ↔ POS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56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Ex2.18: A lock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Input: CLASS ∈ {0, 1, 2, 3}</a:t>
            </a:r>
          </a:p>
          <a:p>
            <a:pPr marL="0" indent="0">
              <a:buNone/>
            </a:pPr>
            <a:r>
              <a:rPr lang="en-US" dirty="0"/>
              <a:t>	  GROUP ∈ { A, B, C }</a:t>
            </a:r>
          </a:p>
          <a:p>
            <a:pPr marL="0" indent="0">
              <a:buNone/>
            </a:pPr>
            <a:r>
              <a:rPr lang="en-US" dirty="0"/>
              <a:t>Output: LOCK ∈ { OPEN, CLOSED}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Function: LOCK</a:t>
            </a:r>
          </a:p>
          <a:p>
            <a:pPr marL="0" indent="0">
              <a:buNone/>
            </a:pPr>
            <a:r>
              <a:rPr lang="en-US" dirty="0"/>
              <a:t>OPEN if CLASS≥2 and GROUP = A</a:t>
            </a:r>
          </a:p>
          <a:p>
            <a:pPr marL="0" indent="0">
              <a:buNone/>
            </a:pPr>
            <a:r>
              <a:rPr lang="en-US" dirty="0"/>
              <a:t>CLOSE otherwise</a:t>
            </a:r>
          </a:p>
          <a:p>
            <a:pPr marL="0" indent="0">
              <a:buNone/>
            </a:pPr>
            <a:r>
              <a:rPr lang="en-US" dirty="0"/>
              <a:t>-&gt;get a switching expression of 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7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1000"/>
            <a:ext cx="4191000" cy="2580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10000"/>
            <a:ext cx="6062392" cy="19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8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315200" cy="18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4" y="2209800"/>
            <a:ext cx="6230566" cy="460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7600" y="2514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L=C1’C0’G1G0 + C1’C0G1G0</a:t>
            </a:r>
          </a:p>
          <a:p>
            <a:r>
              <a:rPr lang="en-US" dirty="0"/>
              <a:t>= C1’G1G0(C0’ + C0)</a:t>
            </a:r>
          </a:p>
          <a:p>
            <a:r>
              <a:rPr lang="en-US" dirty="0"/>
              <a:t>= C1’G1G0 -&gt; simplified one by BA</a:t>
            </a:r>
          </a:p>
          <a:p>
            <a:r>
              <a:rPr lang="en-US" dirty="0"/>
              <a:t>Not, C1’G0 due to don’t care -&gt; K-map</a:t>
            </a:r>
          </a:p>
        </p:txBody>
      </p:sp>
    </p:spTree>
    <p:extLst>
      <p:ext uri="{BB962C8B-B14F-4D97-AF65-F5344CB8AC3E}">
        <p14:creationId xmlns:p14="http://schemas.microsoft.com/office/powerpoint/2010/main" val="1600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851"/>
            <a:ext cx="8610600" cy="303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09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8813494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92" y="1098014"/>
            <a:ext cx="6264007" cy="55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5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52400"/>
            <a:ext cx="8710899" cy="487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43" y="5029200"/>
            <a:ext cx="3830657" cy="178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5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↔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Single product term or Single sum term</a:t>
            </a:r>
          </a:p>
          <a:p>
            <a:pPr lvl="1"/>
            <a:r>
              <a:rPr lang="en-US" sz="2400" dirty="0"/>
              <a:t>SOP is same as POS vice-versa</a:t>
            </a:r>
          </a:p>
          <a:p>
            <a:pPr lvl="1"/>
            <a:r>
              <a:rPr lang="en-US" sz="2400" dirty="0"/>
              <a:t>Since there are interpreted in both ways.</a:t>
            </a:r>
          </a:p>
          <a:p>
            <a:r>
              <a:rPr lang="en-US" sz="2800" dirty="0"/>
              <a:t>Example</a:t>
            </a:r>
          </a:p>
          <a:p>
            <a:pPr marL="457200" lvl="1" indent="0">
              <a:buNone/>
            </a:pPr>
            <a:r>
              <a:rPr lang="en-US" sz="24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1772"/>
              </p:ext>
            </p:extLst>
          </p:nvPr>
        </p:nvGraphicFramePr>
        <p:xfrm>
          <a:off x="1371600" y="3657600"/>
          <a:ext cx="5181601" cy="2651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5866000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48669510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878083211"/>
                    </a:ext>
                  </a:extLst>
                </a:gridCol>
              </a:tblGrid>
              <a:tr h="245247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The term can be interperted either way.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53906"/>
                  </a:ext>
                </a:extLst>
              </a:tr>
              <a:tr h="443898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SOP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POS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163487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</a:t>
                      </a:r>
                      <a:r>
                        <a:rPr lang="en-US" sz="1400" b="1" u="none" strike="noStrike" baseline="0" dirty="0">
                          <a:effectLst/>
                        </a:rPr>
                        <a:t> 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210943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two sums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4249224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abc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three sums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27592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abcd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four sums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071805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a+b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two products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797550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a+b+c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three products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8533722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b+c+d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three products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487242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a+b+c+d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four products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25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349</Words>
  <Application>Microsoft Office PowerPoint</Application>
  <PresentationFormat>On-screen Show (4:3)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CS M51A Discussion #2</vt:lpstr>
      <vt:lpstr>Outline</vt:lpstr>
      <vt:lpstr>Ex2.18: A lock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SOP ↔ POS</vt:lpstr>
      <vt:lpstr>SOP ↔ 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M51A Discussion 2C</dc:title>
  <dc:creator>roy</dc:creator>
  <cp:lastModifiedBy>roy</cp:lastModifiedBy>
  <cp:revision>42</cp:revision>
  <cp:lastPrinted>2016-01-15T01:42:18Z</cp:lastPrinted>
  <dcterms:created xsi:type="dcterms:W3CDTF">2014-10-02T19:11:11Z</dcterms:created>
  <dcterms:modified xsi:type="dcterms:W3CDTF">2017-01-20T18:46:55Z</dcterms:modified>
</cp:coreProperties>
</file>