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5" r:id="rId4"/>
    <p:sldId id="276" r:id="rId5"/>
    <p:sldId id="264" r:id="rId6"/>
    <p:sldId id="265" r:id="rId7"/>
    <p:sldId id="266" r:id="rId8"/>
    <p:sldId id="267" r:id="rId9"/>
    <p:sldId id="277" r:id="rId10"/>
    <p:sldId id="269" r:id="rId11"/>
    <p:sldId id="270" r:id="rId12"/>
    <p:sldId id="271" r:id="rId13"/>
    <p:sldId id="272" r:id="rId14"/>
    <p:sldId id="273" r:id="rId15"/>
    <p:sldId id="274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300F6-CB3B-4464-91AF-EEBAA1AADCB4}" type="datetimeFigureOut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840A3-279D-4EC4-96E3-9C51389B5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94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840A3-279D-4EC4-96E3-9C51389B5E5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244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D767-035B-4F34-B49A-0AE41F50C807}" type="datetime1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96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66B3-8EFB-48EE-A792-E74165C90444}" type="datetime1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92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5CE0-31B4-48FA-82E5-F190DE2B8E8A}" type="datetime1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49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0EC-6464-44D2-8318-9CD5C287E184}" type="datetime1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36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ECFE-2820-4DF7-A494-DD471E9E004D}" type="datetime1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07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549F-C8E1-425F-9382-B96E322F435D}" type="datetime1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50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3382B-1F0D-4327-B34D-3263BED58E79}" type="datetime1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22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2759-B626-4031-B099-DB6A724F3CA6}" type="datetime1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36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1727A-D24B-4F6F-B627-9F215C7EF478}" type="datetime1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87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11E8-76F2-4622-866E-84ED49BE0B71}" type="datetime1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85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5579-34DF-4FED-A6BC-81EE1A1F844D}" type="datetime1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35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A5589-D6DB-4860-8D2F-BDBFF5D3A27B}" type="datetime1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69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roykim0823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CS M51A Discussion 2C</a:t>
            </a:r>
            <a:br>
              <a:rPr lang="en-US" altLang="ko-KR" dirty="0"/>
            </a:br>
            <a:r>
              <a:rPr lang="en-US" altLang="ko-KR" dirty="0"/>
              <a:t>Week #1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Hyunjin</a:t>
            </a:r>
            <a:r>
              <a:rPr lang="en-US" altLang="ko-KR" dirty="0"/>
              <a:t> Kim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 Expression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901" y="1600200"/>
            <a:ext cx="662219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5909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24975" cy="719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524000" y="5467350"/>
            <a:ext cx="350520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56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886200" y="4572000"/>
            <a:ext cx="198120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75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4000" cy="733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5086350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67200" y="1798320"/>
            <a:ext cx="1276350" cy="4171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0     0     0 </a:t>
            </a:r>
          </a:p>
          <a:p>
            <a:pPr>
              <a:lnSpc>
                <a:spcPts val="2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0     0     1</a:t>
            </a:r>
          </a:p>
          <a:p>
            <a:pPr>
              <a:lnSpc>
                <a:spcPts val="2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0     1     0</a:t>
            </a:r>
          </a:p>
          <a:p>
            <a:pPr>
              <a:lnSpc>
                <a:spcPts val="2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0     1     1</a:t>
            </a:r>
          </a:p>
          <a:p>
            <a:pPr>
              <a:lnSpc>
                <a:spcPts val="2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0     0     1</a:t>
            </a:r>
          </a:p>
          <a:p>
            <a:pPr>
              <a:lnSpc>
                <a:spcPts val="2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0     1     0</a:t>
            </a:r>
          </a:p>
          <a:p>
            <a:pPr>
              <a:lnSpc>
                <a:spcPts val="2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0     1     1</a:t>
            </a:r>
          </a:p>
          <a:p>
            <a:pPr>
              <a:lnSpc>
                <a:spcPts val="2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1     0     0</a:t>
            </a:r>
          </a:p>
          <a:p>
            <a:pPr>
              <a:lnSpc>
                <a:spcPts val="2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1     0     0</a:t>
            </a:r>
          </a:p>
          <a:p>
            <a:pPr>
              <a:lnSpc>
                <a:spcPts val="2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1     0     1</a:t>
            </a:r>
          </a:p>
          <a:p>
            <a:pPr>
              <a:lnSpc>
                <a:spcPts val="2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1     1     0</a:t>
            </a:r>
          </a:p>
          <a:p>
            <a:pPr>
              <a:lnSpc>
                <a:spcPts val="2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1     1     1</a:t>
            </a:r>
          </a:p>
          <a:p>
            <a:pPr>
              <a:lnSpc>
                <a:spcPts val="2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-      -      -</a:t>
            </a:r>
          </a:p>
          <a:p>
            <a:pPr>
              <a:lnSpc>
                <a:spcPts val="2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-      -      -</a:t>
            </a:r>
          </a:p>
          <a:p>
            <a:pPr>
              <a:lnSpc>
                <a:spcPts val="2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-      -      -</a:t>
            </a:r>
          </a:p>
          <a:p>
            <a:pPr>
              <a:lnSpc>
                <a:spcPts val="2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-      -      -</a:t>
            </a:r>
          </a:p>
        </p:txBody>
      </p:sp>
    </p:spTree>
    <p:extLst>
      <p:ext uri="{BB962C8B-B14F-4D97-AF65-F5344CB8AC3E}">
        <p14:creationId xmlns:p14="http://schemas.microsoft.com/office/powerpoint/2010/main" val="182429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906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76295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73885"/>
            <a:ext cx="2981325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505200" y="2209800"/>
            <a:ext cx="121920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52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286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f(x, y) is a function which accepts inputs x, y </a:t>
            </a:r>
            <a:r>
              <a:rPr lang="en-US" altLang="ko-KR" dirty="0">
                <a:latin typeface="맑은 고딕"/>
                <a:ea typeface="맑은 고딕"/>
              </a:rPr>
              <a:t>∈ {0, 1, 2}. We use the binary code to encode x and y. The following is the tabular form of the function f.</a:t>
            </a:r>
          </a:p>
          <a:p>
            <a:r>
              <a:rPr lang="en-US" altLang="ko-KR" dirty="0">
                <a:latin typeface="맑은 고딕"/>
                <a:ea typeface="맑은 고딕"/>
              </a:rPr>
              <a:t>Describe the function f(x, y).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2143125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00200"/>
            <a:ext cx="29527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71974" y="2985254"/>
            <a:ext cx="332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f(x, y) = (</a:t>
            </a:r>
            <a:r>
              <a:rPr lang="en-US" altLang="ko-KR" dirty="0" err="1"/>
              <a:t>x+y</a:t>
            </a:r>
            <a:r>
              <a:rPr lang="en-US" altLang="ko-KR" dirty="0"/>
              <a:t>) mod 2</a:t>
            </a:r>
          </a:p>
          <a:p>
            <a:r>
              <a:rPr lang="en-US" altLang="ko-KR" dirty="0"/>
              <a:t>-&gt; The parity of x + y</a:t>
            </a:r>
            <a:endParaRPr lang="ko-KR" altLang="en-US" dirty="0"/>
          </a:p>
        </p:txBody>
      </p:sp>
      <p:sp>
        <p:nvSpPr>
          <p:cNvPr id="6" name="아래쪽 화살표 5"/>
          <p:cNvSpPr/>
          <p:nvPr/>
        </p:nvSpPr>
        <p:spPr>
          <a:xfrm>
            <a:off x="5257800" y="2447925"/>
            <a:ext cx="457200" cy="371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33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Announcement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TA: </a:t>
            </a:r>
            <a:r>
              <a:rPr lang="en-US" altLang="ko-KR" dirty="0" err="1"/>
              <a:t>Hyunjin</a:t>
            </a:r>
            <a:r>
              <a:rPr lang="en-US" altLang="ko-KR" dirty="0"/>
              <a:t> Kim (</a:t>
            </a:r>
            <a:r>
              <a:rPr lang="en-US" altLang="ko-KR" dirty="0">
                <a:hlinkClick r:id="rId2"/>
              </a:rPr>
              <a:t>roykim0823@gmail.com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Office Hour: Thursday 10am-12pm </a:t>
            </a:r>
          </a:p>
          <a:p>
            <a:pPr lvl="1"/>
            <a:r>
              <a:rPr lang="en-US" altLang="ko-KR" dirty="0"/>
              <a:t>Location: BH2432 (TA room)</a:t>
            </a:r>
          </a:p>
          <a:p>
            <a:r>
              <a:rPr lang="en-US" altLang="ko-KR" dirty="0"/>
              <a:t>Homework(6): 10%</a:t>
            </a:r>
          </a:p>
          <a:p>
            <a:pPr lvl="1"/>
            <a:r>
              <a:rPr lang="en-US" altLang="ko-KR" dirty="0"/>
              <a:t>Submit in the discussion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en-US" altLang="ko-KR" dirty="0"/>
              <a:t>Check the old-numbered problems in the textbook (solutions on the CCLE site)</a:t>
            </a:r>
          </a:p>
          <a:p>
            <a:r>
              <a:rPr lang="en-US" altLang="ko-KR" dirty="0"/>
              <a:t>Quizzes(4): 20%</a:t>
            </a:r>
          </a:p>
          <a:p>
            <a:pPr lvl="1"/>
            <a:r>
              <a:rPr lang="en-US" altLang="ko-KR" dirty="0"/>
              <a:t>Taken in the discussion</a:t>
            </a:r>
          </a:p>
          <a:p>
            <a:r>
              <a:rPr lang="en-US" altLang="ko-KR" dirty="0"/>
              <a:t>Questions</a:t>
            </a:r>
          </a:p>
          <a:p>
            <a:pPr lvl="1"/>
            <a:r>
              <a:rPr lang="en-US" altLang="ko-KR" dirty="0"/>
              <a:t>Post your question on discussion forum in CCLE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7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 Discussion, </a:t>
            </a:r>
            <a:r>
              <a:rPr lang="en-US" altLang="ko-KR" b="1" dirty="0">
                <a:solidFill>
                  <a:srgbClr val="0070C0"/>
                </a:solidFill>
              </a:rPr>
              <a:t>WE</a:t>
            </a:r>
            <a:r>
              <a:rPr lang="en-US" altLang="ko-KR" dirty="0"/>
              <a:t> DO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Homework Review</a:t>
            </a:r>
          </a:p>
          <a:p>
            <a:r>
              <a:rPr lang="en-US" altLang="ko-KR" dirty="0"/>
              <a:t>Problem Solving</a:t>
            </a:r>
          </a:p>
          <a:p>
            <a:r>
              <a:rPr lang="en-US" altLang="ko-KR" dirty="0" err="1"/>
              <a:t>Logisim</a:t>
            </a:r>
            <a:r>
              <a:rPr lang="en-US" altLang="ko-KR" dirty="0"/>
              <a:t> Design</a:t>
            </a:r>
          </a:p>
          <a:p>
            <a:r>
              <a:rPr lang="en-US" altLang="ko-KR" dirty="0"/>
              <a:t>Q &amp; A</a:t>
            </a:r>
          </a:p>
          <a:p>
            <a:r>
              <a:rPr lang="en-US" altLang="ko-KR" dirty="0" err="1"/>
              <a:t>Quizes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160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Better Discussion, </a:t>
            </a:r>
            <a:r>
              <a:rPr lang="en-US" b="1" dirty="0">
                <a:solidFill>
                  <a:srgbClr val="0070C0"/>
                </a:solidFill>
              </a:rPr>
              <a:t>You</a:t>
            </a:r>
            <a:r>
              <a:rPr lang="en-US" dirty="0"/>
              <a:t>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  <a:p>
            <a:pPr lvl="1"/>
            <a:r>
              <a:rPr lang="en-US" dirty="0"/>
              <a:t>Any comments are welcome.</a:t>
            </a:r>
          </a:p>
          <a:p>
            <a:pPr lvl="1"/>
            <a:r>
              <a:rPr lang="en-US" dirty="0"/>
              <a:t>The material that you are confused about</a:t>
            </a:r>
          </a:p>
          <a:p>
            <a:pPr lvl="2"/>
            <a:r>
              <a:rPr lang="en-US" dirty="0"/>
              <a:t>Specify a slide number, a exercise number, etc.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61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Number conversion</a:t>
            </a:r>
          </a:p>
          <a:p>
            <a:pPr lvl="1"/>
            <a:r>
              <a:rPr lang="en-US" altLang="ko-KR" dirty="0"/>
              <a:t>binary, Octal, Hexadecimal, or Decimal</a:t>
            </a:r>
          </a:p>
          <a:p>
            <a:pPr lvl="1"/>
            <a:r>
              <a:rPr lang="en-US" altLang="ko-KR" dirty="0"/>
              <a:t>fixed or mixed-radix</a:t>
            </a:r>
          </a:p>
          <a:p>
            <a:r>
              <a:rPr lang="en-US" altLang="ko-KR" dirty="0"/>
              <a:t>Boolean Algebra (Appendix A)</a:t>
            </a:r>
            <a:endParaRPr lang="en-US" altLang="ko-KR" dirty="0"/>
          </a:p>
          <a:p>
            <a:r>
              <a:rPr lang="en-US" altLang="ko-KR" dirty="0"/>
              <a:t>Function Specification</a:t>
            </a:r>
          </a:p>
          <a:p>
            <a:r>
              <a:rPr lang="en-US" altLang="ko-KR" dirty="0" err="1"/>
              <a:t>Logisim</a:t>
            </a:r>
            <a:r>
              <a:rPr lang="en-US" altLang="ko-KR" dirty="0"/>
              <a:t> Demo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56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Integer Domain Conversion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Decimal:         </a:t>
            </a:r>
            <a:r>
              <a:rPr lang="en-US" altLang="ko-KR" sz="2400" dirty="0"/>
              <a:t>10</a:t>
            </a:r>
            <a:r>
              <a:rPr lang="en-US" altLang="ko-KR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ko-KR" dirty="0">
                <a:cs typeface="Times New Roman" panose="02020603050405020304" pitchFamily="18" charset="0"/>
              </a:rPr>
              <a:t>Binary: 	 </a:t>
            </a:r>
            <a:r>
              <a:rPr lang="en-US" altLang="ko-KR" sz="2400" dirty="0"/>
              <a:t>  2</a:t>
            </a:r>
            <a:r>
              <a:rPr lang="en-US" altLang="ko-KR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ko-KR" sz="2400" dirty="0">
              <a:cs typeface="Times New Roman" panose="02020603050405020304" pitchFamily="18" charset="0"/>
            </a:endParaRPr>
          </a:p>
          <a:p>
            <a:r>
              <a:rPr lang="en-US" altLang="ko-KR" sz="2400" dirty="0">
                <a:cs typeface="Times New Roman" panose="02020603050405020304" pitchFamily="18" charset="0"/>
              </a:rPr>
              <a:t>Example</a:t>
            </a:r>
          </a:p>
          <a:p>
            <a:pPr lvl="1"/>
            <a:r>
              <a:rPr lang="en-US" altLang="ko-KR" sz="2000" dirty="0">
                <a:cs typeface="Times New Roman" panose="02020603050405020304" pitchFamily="18" charset="0"/>
              </a:rPr>
              <a:t>37 </a:t>
            </a:r>
          </a:p>
          <a:p>
            <a:pPr lvl="1"/>
            <a:r>
              <a:rPr lang="en-US" altLang="ko-KR" sz="2000" dirty="0">
                <a:cs typeface="Times New Roman" panose="02020603050405020304" pitchFamily="18" charset="0"/>
              </a:rPr>
              <a:t>511</a:t>
            </a:r>
          </a:p>
          <a:p>
            <a:pPr lvl="1"/>
            <a:r>
              <a:rPr lang="en-US" altLang="ko-KR" sz="2000" dirty="0">
                <a:cs typeface="Times New Roman" panose="02020603050405020304" pitchFamily="18" charset="0"/>
              </a:rPr>
              <a:t>(10111101)</a:t>
            </a:r>
            <a:r>
              <a:rPr lang="en-US" altLang="ko-KR" sz="2000" baseline="-25000" dirty="0">
                <a:cs typeface="Times New Roman" panose="02020603050405020304" pitchFamily="18" charset="0"/>
              </a:rPr>
              <a:t>2</a:t>
            </a:r>
          </a:p>
          <a:p>
            <a:pPr lvl="1"/>
            <a:r>
              <a:rPr lang="en-US" altLang="ko-KR" sz="2000" dirty="0">
                <a:cs typeface="Times New Roman" panose="02020603050405020304" pitchFamily="18" charset="0"/>
              </a:rPr>
              <a:t>(1234)</a:t>
            </a:r>
            <a:r>
              <a:rPr lang="en-US" altLang="ko-KR" sz="2000" baseline="-25000" dirty="0">
                <a:cs typeface="Times New Roman" panose="02020603050405020304" pitchFamily="18" charset="0"/>
              </a:rPr>
              <a:t>8</a:t>
            </a:r>
          </a:p>
          <a:p>
            <a:pPr lvl="1"/>
            <a:r>
              <a:rPr lang="en-US" altLang="ko-KR" sz="2000" dirty="0">
                <a:cs typeface="Times New Roman" panose="02020603050405020304" pitchFamily="18" charset="0"/>
              </a:rPr>
              <a:t>(EC76)</a:t>
            </a:r>
            <a:r>
              <a:rPr lang="en-US" altLang="ko-KR" sz="2000" baseline="-25000" dirty="0">
                <a:cs typeface="Times New Roman" panose="02020603050405020304" pitchFamily="18" charset="0"/>
              </a:rPr>
              <a:t>16</a:t>
            </a:r>
            <a:r>
              <a:rPr lang="en-US" altLang="ko-KR" sz="2000" dirty="0">
                <a:cs typeface="Times New Roman" panose="02020603050405020304" pitchFamily="18" charset="0"/>
              </a:rPr>
              <a:t> -&gt;(?)</a:t>
            </a:r>
            <a:r>
              <a:rPr lang="en-US" altLang="ko-KR" sz="2000" baseline="-25000" dirty="0">
                <a:cs typeface="Times New Roman" panose="02020603050405020304" pitchFamily="18" charset="0"/>
              </a:rPr>
              <a:t>8</a:t>
            </a:r>
          </a:p>
          <a:p>
            <a:pPr lvl="1"/>
            <a:endParaRPr lang="en-US" altLang="ko-KR" sz="2000" dirty="0">
              <a:cs typeface="Times New Roman" panose="02020603050405020304" pitchFamily="18" charset="0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17327716"/>
              </p:ext>
            </p:extLst>
          </p:nvPr>
        </p:nvGraphicFramePr>
        <p:xfrm>
          <a:off x="5257800" y="1447800"/>
          <a:ext cx="25146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Decimal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Binary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0000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0001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0010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0011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0100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0101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0110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0111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4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1010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4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1011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4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4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1101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4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1110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4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1111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24000"/>
            <a:ext cx="561975" cy="754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057400"/>
            <a:ext cx="561975" cy="754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420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3999" cy="6893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936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Mixed-Radix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X=(x, y, z) is a 3-digit weighted mixed-radix number system: x is a radix-16, y is a radix-3, and z is a radix-12</a:t>
            </a:r>
          </a:p>
          <a:p>
            <a:pPr lvl="1"/>
            <a:r>
              <a:rPr lang="en-US" altLang="ko-KR" dirty="0"/>
              <a:t>Convert X=(6, 1, 11) to a decimal number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The largest number of X in decimal?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733800"/>
            <a:ext cx="7395519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640" y="4724400"/>
            <a:ext cx="7302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43000" y="51816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LargetstX</a:t>
            </a:r>
            <a:r>
              <a:rPr lang="en-US" dirty="0"/>
              <a:t> = </a:t>
            </a:r>
            <a:r>
              <a:rPr lang="en-US" b="1" dirty="0"/>
              <a:t>r</a:t>
            </a:r>
            <a:r>
              <a:rPr lang="en-US" b="1" baseline="-25000" dirty="0"/>
              <a:t>n-1</a:t>
            </a:r>
            <a:r>
              <a:rPr lang="en-US" b="1" dirty="0"/>
              <a:t> x r</a:t>
            </a:r>
            <a:r>
              <a:rPr lang="en-US" b="1" baseline="-25000" dirty="0"/>
              <a:t>n-2</a:t>
            </a:r>
            <a:r>
              <a:rPr lang="en-US" b="1" dirty="0"/>
              <a:t> x … x r</a:t>
            </a:r>
            <a:r>
              <a:rPr lang="en-US" b="1" baseline="-25000" dirty="0"/>
              <a:t>0</a:t>
            </a:r>
            <a:r>
              <a:rPr lang="en-US" b="1" dirty="0"/>
              <a:t> -1 </a:t>
            </a:r>
            <a:r>
              <a:rPr lang="en-US" dirty="0"/>
              <a:t>= 16 x 3 x 12 - 1 = 576 – 1 = 575  </a:t>
            </a:r>
          </a:p>
        </p:txBody>
      </p:sp>
    </p:spTree>
    <p:extLst>
      <p:ext uri="{BB962C8B-B14F-4D97-AF65-F5344CB8AC3E}">
        <p14:creationId xmlns:p14="http://schemas.microsoft.com/office/powerpoint/2010/main" val="302702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 2.15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Prove or Disprove the following:</a:t>
            </a:r>
          </a:p>
          <a:p>
            <a:pPr marL="514350" indent="-514350">
              <a:buAutoNum type="alphaLcPeriod"/>
            </a:pPr>
            <a:r>
              <a:rPr lang="en-US" sz="2800" dirty="0" err="1"/>
              <a:t>f</a:t>
            </a:r>
            <a:r>
              <a:rPr lang="en-US" sz="2800" baseline="-25000" dirty="0" err="1"/>
              <a:t>XOR</a:t>
            </a:r>
            <a:r>
              <a:rPr lang="en-US" sz="2800" dirty="0"/>
              <a:t>(</a:t>
            </a:r>
            <a:r>
              <a:rPr lang="en-US" sz="2800" dirty="0" err="1"/>
              <a:t>f</a:t>
            </a:r>
            <a:r>
              <a:rPr lang="en-US" sz="2800" baseline="-25000" dirty="0" err="1"/>
              <a:t>AND</a:t>
            </a:r>
            <a:r>
              <a:rPr lang="en-US" sz="2800" dirty="0"/>
              <a:t>(x</a:t>
            </a:r>
            <a:r>
              <a:rPr lang="en-US" sz="2800" baseline="-25000" dirty="0"/>
              <a:t>1</a:t>
            </a:r>
            <a:r>
              <a:rPr lang="en-US" sz="2800" dirty="0"/>
              <a:t>, x</a:t>
            </a:r>
            <a:r>
              <a:rPr lang="en-US" sz="2800" baseline="-25000" dirty="0"/>
              <a:t>0</a:t>
            </a:r>
            <a:r>
              <a:rPr lang="en-US" sz="2800" dirty="0"/>
              <a:t>), </a:t>
            </a:r>
            <a:r>
              <a:rPr lang="en-US" sz="2800" dirty="0" err="1"/>
              <a:t>f</a:t>
            </a:r>
            <a:r>
              <a:rPr lang="en-US" sz="2800" baseline="-25000" dirty="0" err="1"/>
              <a:t>AND</a:t>
            </a:r>
            <a:r>
              <a:rPr lang="en-US" sz="2800" dirty="0"/>
              <a:t>(</a:t>
            </a:r>
            <a:r>
              <a:rPr lang="en-US" sz="2800" dirty="0"/>
              <a:t>x</a:t>
            </a:r>
            <a:r>
              <a:rPr lang="en-US" sz="2800" baseline="-25000" dirty="0"/>
              <a:t>1</a:t>
            </a:r>
            <a:r>
              <a:rPr lang="en-US" sz="2800" dirty="0"/>
              <a:t>, x</a:t>
            </a:r>
            <a:r>
              <a:rPr lang="en-US" sz="2800" baseline="-25000" dirty="0"/>
              <a:t>0</a:t>
            </a:r>
            <a:r>
              <a:rPr lang="en-US" sz="2800" dirty="0"/>
              <a:t>))=</a:t>
            </a:r>
            <a:r>
              <a:rPr lang="en-US" sz="2800" dirty="0" err="1"/>
              <a:t>f</a:t>
            </a:r>
            <a:r>
              <a:rPr lang="en-US" sz="2800" baseline="-25000" dirty="0" err="1"/>
              <a:t>EQUIVALENCE</a:t>
            </a:r>
            <a:r>
              <a:rPr lang="en-US" sz="2800" dirty="0"/>
              <a:t>(</a:t>
            </a:r>
            <a:r>
              <a:rPr lang="en-US" sz="2800" dirty="0"/>
              <a:t>x</a:t>
            </a:r>
            <a:r>
              <a:rPr lang="en-US" sz="2800" baseline="-25000" dirty="0"/>
              <a:t>1</a:t>
            </a:r>
            <a:r>
              <a:rPr lang="en-US" sz="2800" dirty="0"/>
              <a:t>, x</a:t>
            </a:r>
            <a:r>
              <a:rPr lang="en-US" sz="2800" baseline="-25000" dirty="0"/>
              <a:t>0</a:t>
            </a:r>
            <a:r>
              <a:rPr lang="en-US" sz="2800" dirty="0"/>
              <a:t>)</a:t>
            </a:r>
          </a:p>
          <a:p>
            <a:pPr marL="514350" indent="-514350">
              <a:buAutoNum type="alphaLcPeriod"/>
            </a:pPr>
            <a:endParaRPr lang="en-US" sz="2800" dirty="0"/>
          </a:p>
          <a:p>
            <a:pPr marL="514350" indent="-514350">
              <a:buAutoNum type="alphaLcPeriod"/>
            </a:pPr>
            <a:endParaRPr lang="en-US" sz="2800" dirty="0"/>
          </a:p>
          <a:p>
            <a:pPr marL="514350" indent="-514350">
              <a:buFont typeface="Arial" panose="020B0604020202020204" pitchFamily="34" charset="0"/>
              <a:buAutoNum type="alphaLcPeriod"/>
            </a:pPr>
            <a:endParaRPr lang="en-US" sz="2800" dirty="0"/>
          </a:p>
          <a:p>
            <a:pPr marL="514350" indent="-514350">
              <a:buFont typeface="Arial" panose="020B0604020202020204" pitchFamily="34" charset="0"/>
              <a:buAutoNum type="alphaLcPeriod"/>
            </a:pPr>
            <a:r>
              <a:rPr lang="en-US" sz="2800" dirty="0" err="1"/>
              <a:t>f</a:t>
            </a:r>
            <a:r>
              <a:rPr lang="en-US" sz="2800" baseline="-25000" dirty="0" err="1"/>
              <a:t>NAND</a:t>
            </a:r>
            <a:r>
              <a:rPr lang="en-US" sz="2800" dirty="0"/>
              <a:t>(</a:t>
            </a:r>
            <a:r>
              <a:rPr lang="en-US" sz="2800" dirty="0" err="1"/>
              <a:t>f</a:t>
            </a:r>
            <a:r>
              <a:rPr lang="en-US" sz="2800" baseline="-25000" dirty="0" err="1"/>
              <a:t>NAND</a:t>
            </a:r>
            <a:r>
              <a:rPr lang="en-US" sz="2800" dirty="0"/>
              <a:t>(x</a:t>
            </a:r>
            <a:r>
              <a:rPr lang="en-US" sz="2800" baseline="-25000" dirty="0"/>
              <a:t>1</a:t>
            </a:r>
            <a:r>
              <a:rPr lang="en-US" sz="2800" dirty="0"/>
              <a:t>, x</a:t>
            </a:r>
            <a:r>
              <a:rPr lang="en-US" sz="2800" baseline="-25000" dirty="0"/>
              <a:t>0</a:t>
            </a:r>
            <a:r>
              <a:rPr lang="en-US" sz="2800" dirty="0"/>
              <a:t>), </a:t>
            </a:r>
            <a:r>
              <a:rPr lang="en-US" sz="2800" dirty="0" err="1"/>
              <a:t>f</a:t>
            </a:r>
            <a:r>
              <a:rPr lang="en-US" sz="2800" baseline="-25000" dirty="0" err="1"/>
              <a:t>NAND</a:t>
            </a:r>
            <a:r>
              <a:rPr lang="en-US" sz="2800" dirty="0"/>
              <a:t>(x</a:t>
            </a:r>
            <a:r>
              <a:rPr lang="en-US" sz="2800" baseline="-25000" dirty="0"/>
              <a:t>1</a:t>
            </a:r>
            <a:r>
              <a:rPr lang="en-US" sz="2800" dirty="0"/>
              <a:t>, x</a:t>
            </a:r>
            <a:r>
              <a:rPr lang="en-US" sz="2800" baseline="-25000" dirty="0"/>
              <a:t>0</a:t>
            </a:r>
            <a:r>
              <a:rPr lang="en-US" sz="2800" dirty="0"/>
              <a:t>))= </a:t>
            </a:r>
            <a:r>
              <a:rPr lang="en-US" sz="2800" dirty="0" err="1"/>
              <a:t>f</a:t>
            </a:r>
            <a:r>
              <a:rPr lang="en-US" sz="2800" baseline="-25000" dirty="0" err="1"/>
              <a:t>AND</a:t>
            </a:r>
            <a:r>
              <a:rPr lang="en-US" sz="2800" dirty="0"/>
              <a:t>(x</a:t>
            </a:r>
            <a:r>
              <a:rPr lang="en-US" sz="2800" baseline="-25000" dirty="0"/>
              <a:t>1</a:t>
            </a:r>
            <a:r>
              <a:rPr lang="en-US" sz="2800" dirty="0"/>
              <a:t>, x</a:t>
            </a:r>
            <a:r>
              <a:rPr lang="en-US" sz="2800" baseline="-25000" dirty="0"/>
              <a:t>0</a:t>
            </a:r>
            <a:r>
              <a:rPr lang="en-US" sz="2800" dirty="0"/>
              <a:t>)</a:t>
            </a:r>
          </a:p>
          <a:p>
            <a:pPr marL="514350" indent="-514350">
              <a:buAutoNum type="alphaLcPeriod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2796381"/>
            <a:ext cx="6219825" cy="106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562" y="3888580"/>
            <a:ext cx="4714875" cy="314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175" y="4800600"/>
            <a:ext cx="5886450" cy="1019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5050" y="5867400"/>
            <a:ext cx="424815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6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442</Words>
  <Application>Microsoft Office PowerPoint</Application>
  <PresentationFormat>On-screen Show (4:3)</PresentationFormat>
  <Paragraphs>116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Times New Roman</vt:lpstr>
      <vt:lpstr>Office 테마</vt:lpstr>
      <vt:lpstr>CS M51A Discussion 2C Week #1</vt:lpstr>
      <vt:lpstr>Announcement</vt:lpstr>
      <vt:lpstr>In Discussion, WE DO</vt:lpstr>
      <vt:lpstr>For Better Discussion, You DO</vt:lpstr>
      <vt:lpstr>Outline</vt:lpstr>
      <vt:lpstr>Integer Domain Conversion</vt:lpstr>
      <vt:lpstr>PowerPoint Presentation</vt:lpstr>
      <vt:lpstr>Mixed-Radix</vt:lpstr>
      <vt:lpstr>EX 2.15</vt:lpstr>
      <vt:lpstr>Function Expression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M51A Discussion 2C</dc:title>
  <dc:creator>roy</dc:creator>
  <cp:lastModifiedBy>roy</cp:lastModifiedBy>
  <cp:revision>27</cp:revision>
  <dcterms:created xsi:type="dcterms:W3CDTF">2014-10-02T19:11:11Z</dcterms:created>
  <dcterms:modified xsi:type="dcterms:W3CDTF">2017-01-12T20:11:37Z</dcterms:modified>
</cp:coreProperties>
</file>