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4" r:id="rId3"/>
    <p:sldId id="265" r:id="rId4"/>
    <p:sldId id="266" r:id="rId5"/>
    <p:sldId id="267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4" r:id="rId15"/>
    <p:sldId id="285" r:id="rId16"/>
    <p:sldId id="286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219"/>
    <p:restoredTop sz="75527" autoAdjust="0"/>
  </p:normalViewPr>
  <p:slideViewPr>
    <p:cSldViewPr>
      <p:cViewPr varScale="1">
        <p:scale>
          <a:sx n="73" d="100"/>
          <a:sy n="73" d="100"/>
        </p:scale>
        <p:origin x="74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D300F6-CB3B-4464-91AF-EEBAA1AADCB4}" type="datetimeFigureOut">
              <a:rPr lang="ko-KR" altLang="en-US" smtClean="0"/>
              <a:t>2016-09-30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4840A3-279D-4EC4-96E3-9C51389B5E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994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840A3-279D-4EC4-96E3-9C51389B5E5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032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840A3-279D-4EC4-96E3-9C51389B5E5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207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840A3-279D-4EC4-96E3-9C51389B5E5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724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1D767-035B-4F34-B49A-0AE41F50C807}" type="datetime1">
              <a:rPr lang="ko-KR" altLang="en-US" smtClean="0"/>
              <a:t>2016-09-30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C9FF-7FFA-42D7-8908-0E32AA171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968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C66B3-8EFB-48EE-A792-E74165C90444}" type="datetime1">
              <a:rPr lang="ko-KR" altLang="en-US" smtClean="0"/>
              <a:t>2016-09-30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C9FF-7FFA-42D7-8908-0E32AA171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922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15CE0-31B4-48FA-82E5-F190DE2B8E8A}" type="datetime1">
              <a:rPr lang="ko-KR" altLang="en-US" smtClean="0"/>
              <a:t>2016-09-30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C9FF-7FFA-42D7-8908-0E32AA171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492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0EC-6464-44D2-8318-9CD5C287E184}" type="datetime1">
              <a:rPr lang="ko-KR" altLang="en-US" smtClean="0"/>
              <a:t>2016-09-30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C9FF-7FFA-42D7-8908-0E32AA171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361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ECFE-2820-4DF7-A494-DD471E9E004D}" type="datetime1">
              <a:rPr lang="ko-KR" altLang="en-US" smtClean="0"/>
              <a:t>2016-09-30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C9FF-7FFA-42D7-8908-0E32AA171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07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8549F-C8E1-425F-9382-B96E322F435D}" type="datetime1">
              <a:rPr lang="ko-KR" altLang="en-US" smtClean="0"/>
              <a:t>2016-09-30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C9FF-7FFA-42D7-8908-0E32AA171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501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3382B-1F0D-4327-B34D-3263BED58E79}" type="datetime1">
              <a:rPr lang="ko-KR" altLang="en-US" smtClean="0"/>
              <a:t>2016-09-30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C9FF-7FFA-42D7-8908-0E32AA171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222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2759-B626-4031-B099-DB6A724F3CA6}" type="datetime1">
              <a:rPr lang="ko-KR" altLang="en-US" smtClean="0"/>
              <a:t>2016-09-30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C9FF-7FFA-42D7-8908-0E32AA171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369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1727A-D24B-4F6F-B627-9F215C7EF478}" type="datetime1">
              <a:rPr lang="ko-KR" altLang="en-US" smtClean="0"/>
              <a:t>2016-09-30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C9FF-7FFA-42D7-8908-0E32AA171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877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611E8-76F2-4622-866E-84ED49BE0B71}" type="datetime1">
              <a:rPr lang="ko-KR" altLang="en-US" smtClean="0"/>
              <a:t>2016-09-30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C9FF-7FFA-42D7-8908-0E32AA171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852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F5579-34DF-4FED-A6BC-81EE1A1F844D}" type="datetime1">
              <a:rPr lang="ko-KR" altLang="en-US" smtClean="0"/>
              <a:t>2016-09-30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C9FF-7FFA-42D7-8908-0E32AA171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35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A5589-D6DB-4860-8D2F-BDBFF5D3A27B}" type="datetime1">
              <a:rPr lang="ko-KR" altLang="en-US" smtClean="0"/>
              <a:t>2016-09-30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0C9FF-7FFA-42D7-8908-0E32AA171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698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CSM51A Discussion Week #1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Hyunjin</a:t>
            </a:r>
            <a:r>
              <a:rPr lang="en-US" altLang="ko-KR" dirty="0"/>
              <a:t> Kim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C9FF-7FFA-42D7-8908-0E32AA17131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"/>
            <a:ext cx="8229600" cy="1750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3622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692467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514600"/>
            <a:ext cx="3438525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381000" y="3352800"/>
            <a:ext cx="38862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441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"/>
            <a:ext cx="786765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8749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"/>
            <a:ext cx="7629525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7652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Overflow Detection in Addition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Overflow</a:t>
            </a:r>
          </a:p>
          <a:p>
            <a:pPr lvl="1"/>
            <a:r>
              <a:rPr lang="en-US" altLang="ko-KR" sz="2400" dirty="0"/>
              <a:t>Result exceeds most positive or negative representable integer</a:t>
            </a:r>
          </a:p>
          <a:p>
            <a:pPr lvl="2"/>
            <a:r>
              <a:rPr lang="en-US" altLang="ko-KR" sz="2000" b="1" dirty="0"/>
              <a:t>-2</a:t>
            </a:r>
            <a:r>
              <a:rPr lang="en-US" altLang="ko-KR" sz="2000" b="1" baseline="30000" dirty="0"/>
              <a:t>n-1</a:t>
            </a:r>
            <a:r>
              <a:rPr lang="en-US" altLang="ko-KR" sz="2000" b="1" dirty="0"/>
              <a:t> ≤ z ≤ 2</a:t>
            </a:r>
            <a:r>
              <a:rPr lang="en-US" altLang="ko-KR" sz="2000" b="1" baseline="30000" dirty="0"/>
              <a:t>n-1</a:t>
            </a:r>
            <a:r>
              <a:rPr lang="en-US" altLang="ko-KR" sz="2000" b="1" dirty="0"/>
              <a:t>-1 </a:t>
            </a:r>
          </a:p>
          <a:p>
            <a:pPr lvl="1"/>
            <a:r>
              <a:rPr lang="en-US" altLang="ko-KR" sz="2400" dirty="0"/>
              <a:t>Both operands same sign, result opposite sign</a:t>
            </a:r>
          </a:p>
          <a:p>
            <a:pPr lvl="2"/>
            <a:r>
              <a:rPr lang="en-US" altLang="ko-KR" sz="2000" b="1" dirty="0"/>
              <a:t>overflow = x’</a:t>
            </a:r>
            <a:r>
              <a:rPr lang="en-US" altLang="ko-KR" sz="2000" b="1" baseline="-25000" dirty="0"/>
              <a:t>n-1</a:t>
            </a:r>
            <a:r>
              <a:rPr lang="en-US" altLang="ko-KR" sz="2000" b="1" dirty="0"/>
              <a:t>y’</a:t>
            </a:r>
            <a:r>
              <a:rPr lang="en-US" altLang="ko-KR" sz="2000" b="1" baseline="-25000" dirty="0"/>
              <a:t>n-1</a:t>
            </a:r>
            <a:r>
              <a:rPr lang="en-US" altLang="ko-KR" sz="2000" b="1" dirty="0"/>
              <a:t>z</a:t>
            </a:r>
            <a:r>
              <a:rPr lang="en-US" altLang="ko-KR" sz="2000" b="1" baseline="-25000" dirty="0"/>
              <a:t>n-1</a:t>
            </a:r>
            <a:r>
              <a:rPr lang="en-US" altLang="ko-KR" sz="2000" b="1" dirty="0"/>
              <a:t> + x</a:t>
            </a:r>
            <a:r>
              <a:rPr lang="en-US" altLang="ko-KR" sz="2000" b="1" baseline="-25000" dirty="0"/>
              <a:t>n-1</a:t>
            </a:r>
            <a:r>
              <a:rPr lang="en-US" altLang="ko-KR" sz="2000" b="1" dirty="0"/>
              <a:t>y</a:t>
            </a:r>
            <a:r>
              <a:rPr lang="en-US" altLang="ko-KR" sz="2000" b="1" baseline="-25000" dirty="0"/>
              <a:t>n-1</a:t>
            </a:r>
            <a:r>
              <a:rPr lang="en-US" altLang="ko-KR" sz="2000" b="1" dirty="0"/>
              <a:t>z’</a:t>
            </a:r>
            <a:r>
              <a:rPr lang="en-US" altLang="ko-KR" sz="2000" b="1" baseline="-25000" dirty="0"/>
              <a:t> n-1</a:t>
            </a:r>
          </a:p>
          <a:p>
            <a:pPr lvl="3"/>
            <a:r>
              <a:rPr lang="en-US" altLang="ko-KR" sz="1600" b="1" dirty="0"/>
              <a:t>X is positive and Y is positive but the sum Z is negative</a:t>
            </a:r>
          </a:p>
          <a:p>
            <a:pPr lvl="3"/>
            <a:r>
              <a:rPr lang="en-US" altLang="ko-KR" sz="1600" b="1" dirty="0"/>
              <a:t>X is negative and Y is negative but the sum Z is positive</a:t>
            </a:r>
          </a:p>
        </p:txBody>
      </p:sp>
    </p:spTree>
    <p:extLst>
      <p:ext uri="{BB962C8B-B14F-4D97-AF65-F5344CB8AC3E}">
        <p14:creationId xmlns:p14="http://schemas.microsoft.com/office/powerpoint/2010/main" val="1777219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Overflow Detection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572000"/>
            <a:ext cx="8229600" cy="792163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dirty="0" err="1"/>
              <a:t>ov</a:t>
            </a:r>
            <a:r>
              <a:rPr lang="en-US" altLang="ko-KR" dirty="0"/>
              <a:t> = </a:t>
            </a:r>
            <a:r>
              <a:rPr lang="en-US" altLang="ko-KR" dirty="0" err="1"/>
              <a:t>c</a:t>
            </a:r>
            <a:r>
              <a:rPr lang="en-US" altLang="ko-KR" baseline="-25000" dirty="0" err="1"/>
              <a:t>n</a:t>
            </a:r>
            <a:r>
              <a:rPr lang="en-US" altLang="ko-KR" dirty="0"/>
              <a:t> XOR c</a:t>
            </a:r>
            <a:r>
              <a:rPr lang="en-US" altLang="ko-KR" baseline="-25000" dirty="0"/>
              <a:t>n-1</a:t>
            </a:r>
            <a:endParaRPr lang="ko-KR" altLang="en-US" baseline="-25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06" y="1371600"/>
            <a:ext cx="2305050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098" y="1390650"/>
            <a:ext cx="1800225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551" y="1390649"/>
            <a:ext cx="2143125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790" y="1392011"/>
            <a:ext cx="2647950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571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+/- in 2’s complement 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1447800"/>
            <a:ext cx="2571750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581" y="1798866"/>
            <a:ext cx="222885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368" y="2146526"/>
            <a:ext cx="216217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057" y="3694339"/>
            <a:ext cx="21336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94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Number conversion</a:t>
            </a:r>
          </a:p>
          <a:p>
            <a:pPr lvl="1"/>
            <a:r>
              <a:rPr lang="en-US" altLang="ko-KR" dirty="0"/>
              <a:t>binary, Octal, Hexadecimal, or Decimal</a:t>
            </a:r>
          </a:p>
          <a:p>
            <a:pPr lvl="1"/>
            <a:r>
              <a:rPr lang="en-US" altLang="ko-KR" dirty="0"/>
              <a:t>fixed or mixed-radix</a:t>
            </a:r>
          </a:p>
          <a:p>
            <a:r>
              <a:rPr lang="en-US" altLang="ko-KR" dirty="0"/>
              <a:t>Signed Integer Representation</a:t>
            </a:r>
          </a:p>
          <a:p>
            <a:r>
              <a:rPr lang="en-US" altLang="ko-KR" dirty="0"/>
              <a:t>Boolean Algebra (Appendix A)</a:t>
            </a:r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4562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Integer Domain Conversion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Decimal:         </a:t>
            </a:r>
            <a:r>
              <a:rPr lang="en-US" altLang="ko-KR" sz="2400" dirty="0"/>
              <a:t>10</a:t>
            </a:r>
            <a:r>
              <a:rPr lang="en-US" altLang="ko-KR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ko-KR" dirty="0">
                <a:cs typeface="Times New Roman" panose="02020603050405020304" pitchFamily="18" charset="0"/>
              </a:rPr>
              <a:t>Binary: 	 </a:t>
            </a:r>
            <a:r>
              <a:rPr lang="en-US" altLang="ko-KR" sz="2400" dirty="0"/>
              <a:t>  2</a:t>
            </a:r>
            <a:r>
              <a:rPr lang="en-US" altLang="ko-KR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ko-KR" sz="2400" dirty="0">
              <a:cs typeface="Times New Roman" panose="02020603050405020304" pitchFamily="18" charset="0"/>
            </a:endParaRPr>
          </a:p>
          <a:p>
            <a:r>
              <a:rPr lang="en-US" altLang="ko-KR" sz="2400" dirty="0">
                <a:cs typeface="Times New Roman" panose="02020603050405020304" pitchFamily="18" charset="0"/>
              </a:rPr>
              <a:t>Example</a:t>
            </a:r>
          </a:p>
          <a:p>
            <a:pPr lvl="1"/>
            <a:r>
              <a:rPr lang="en-US" altLang="ko-KR" sz="2000" dirty="0">
                <a:cs typeface="Times New Roman" panose="02020603050405020304" pitchFamily="18" charset="0"/>
              </a:rPr>
              <a:t>37 </a:t>
            </a:r>
          </a:p>
          <a:p>
            <a:pPr lvl="1"/>
            <a:r>
              <a:rPr lang="en-US" altLang="ko-KR" sz="2000" dirty="0">
                <a:cs typeface="Times New Roman" panose="02020603050405020304" pitchFamily="18" charset="0"/>
              </a:rPr>
              <a:t>511</a:t>
            </a:r>
          </a:p>
          <a:p>
            <a:pPr lvl="1"/>
            <a:r>
              <a:rPr lang="en-US" altLang="ko-KR" sz="2000" dirty="0">
                <a:cs typeface="Times New Roman" panose="02020603050405020304" pitchFamily="18" charset="0"/>
              </a:rPr>
              <a:t>(10111101)</a:t>
            </a:r>
            <a:r>
              <a:rPr lang="en-US" altLang="ko-KR" sz="2000" baseline="-25000" dirty="0">
                <a:cs typeface="Times New Roman" panose="02020603050405020304" pitchFamily="18" charset="0"/>
              </a:rPr>
              <a:t>2</a:t>
            </a:r>
          </a:p>
          <a:p>
            <a:pPr lvl="1"/>
            <a:r>
              <a:rPr lang="en-US" altLang="ko-KR" sz="2000" dirty="0">
                <a:cs typeface="Times New Roman" panose="02020603050405020304" pitchFamily="18" charset="0"/>
              </a:rPr>
              <a:t>(1234)</a:t>
            </a:r>
            <a:r>
              <a:rPr lang="en-US" altLang="ko-KR" sz="2000" baseline="-25000" dirty="0">
                <a:cs typeface="Times New Roman" panose="02020603050405020304" pitchFamily="18" charset="0"/>
              </a:rPr>
              <a:t>8</a:t>
            </a:r>
          </a:p>
          <a:p>
            <a:pPr lvl="1"/>
            <a:r>
              <a:rPr lang="en-US" altLang="ko-KR" sz="2000" dirty="0">
                <a:cs typeface="Times New Roman" panose="02020603050405020304" pitchFamily="18" charset="0"/>
              </a:rPr>
              <a:t>(EC76)</a:t>
            </a:r>
            <a:r>
              <a:rPr lang="en-US" altLang="ko-KR" sz="2000" baseline="-25000" dirty="0">
                <a:cs typeface="Times New Roman" panose="02020603050405020304" pitchFamily="18" charset="0"/>
              </a:rPr>
              <a:t>16</a:t>
            </a:r>
            <a:r>
              <a:rPr lang="en-US" altLang="ko-KR" sz="2000" dirty="0">
                <a:cs typeface="Times New Roman" panose="02020603050405020304" pitchFamily="18" charset="0"/>
              </a:rPr>
              <a:t> -&gt;(?)</a:t>
            </a:r>
            <a:r>
              <a:rPr lang="en-US" altLang="ko-KR" sz="2000" baseline="-25000" dirty="0">
                <a:cs typeface="Times New Roman" panose="02020603050405020304" pitchFamily="18" charset="0"/>
              </a:rPr>
              <a:t>8</a:t>
            </a:r>
          </a:p>
          <a:p>
            <a:pPr lvl="1"/>
            <a:endParaRPr lang="en-US" altLang="ko-KR" sz="2000" dirty="0">
              <a:cs typeface="Times New Roman" panose="02020603050405020304" pitchFamily="18" charset="0"/>
            </a:endParaRP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17327716"/>
              </p:ext>
            </p:extLst>
          </p:nvPr>
        </p:nvGraphicFramePr>
        <p:xfrm>
          <a:off x="5257800" y="1447800"/>
          <a:ext cx="25146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4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Decimal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Binary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0000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0001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0010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4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0011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4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0100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4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0101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4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0110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4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0111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4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1000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4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1001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4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1010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4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1011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4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1100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4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1101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4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1110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4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1111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524000"/>
            <a:ext cx="561975" cy="754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057400"/>
            <a:ext cx="561975" cy="754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C9FF-7FFA-42D7-8908-0E32AA17131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420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3999" cy="6893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0936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Mixed-Radix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X=(x, y, z) is a 3-digit weighted mixed-radix number system: x is a radix-16, y is a radix-3, and z is a radix-12</a:t>
            </a:r>
          </a:p>
          <a:p>
            <a:pPr lvl="1"/>
            <a:r>
              <a:rPr lang="en-US" altLang="ko-KR" dirty="0"/>
              <a:t>Convert X=(6, 1, 11) to a decimal number</a:t>
            </a:r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The largest number of X in decimal?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733800"/>
            <a:ext cx="7395519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640" y="4724400"/>
            <a:ext cx="7302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43000" y="5181600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LargetstX</a:t>
            </a:r>
            <a:r>
              <a:rPr lang="en-US" dirty="0"/>
              <a:t> = </a:t>
            </a:r>
            <a:r>
              <a:rPr lang="en-US" b="1" dirty="0"/>
              <a:t>r</a:t>
            </a:r>
            <a:r>
              <a:rPr lang="en-US" b="1" baseline="-25000" dirty="0"/>
              <a:t>n-1</a:t>
            </a:r>
            <a:r>
              <a:rPr lang="en-US" b="1" dirty="0"/>
              <a:t> x r</a:t>
            </a:r>
            <a:r>
              <a:rPr lang="en-US" b="1" baseline="-25000" dirty="0"/>
              <a:t>n-2</a:t>
            </a:r>
            <a:r>
              <a:rPr lang="en-US" b="1" dirty="0"/>
              <a:t> x … x r</a:t>
            </a:r>
            <a:r>
              <a:rPr lang="en-US" b="1" baseline="-25000" dirty="0"/>
              <a:t>0</a:t>
            </a:r>
            <a:r>
              <a:rPr lang="en-US" b="1" dirty="0"/>
              <a:t> -1 </a:t>
            </a:r>
            <a:r>
              <a:rPr lang="en-US" dirty="0"/>
              <a:t>= 16 x 3 x 12 - 1 = 576 – 1 = 575  </a:t>
            </a:r>
          </a:p>
        </p:txBody>
      </p:sp>
    </p:spTree>
    <p:extLst>
      <p:ext uri="{BB962C8B-B14F-4D97-AF65-F5344CB8AC3E}">
        <p14:creationId xmlns:p14="http://schemas.microsoft.com/office/powerpoint/2010/main" val="302702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2’s complement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Sign-and-Magnitude</a:t>
            </a:r>
          </a:p>
          <a:p>
            <a:pPr lvl="1"/>
            <a:r>
              <a:rPr lang="en-US" dirty="0"/>
              <a:t>Two zero </a:t>
            </a:r>
          </a:p>
          <a:p>
            <a:pPr lvl="1"/>
            <a:r>
              <a:rPr lang="en-US" dirty="0"/>
              <a:t>Signs of result depends on sign of number with the larger magnitude (additional operation)</a:t>
            </a:r>
          </a:p>
          <a:p>
            <a:pPr lvl="1"/>
            <a:endParaRPr lang="en-US" dirty="0"/>
          </a:p>
          <a:p>
            <a:r>
              <a:rPr lang="en-US" dirty="0"/>
              <a:t>1’s complement	</a:t>
            </a:r>
          </a:p>
          <a:p>
            <a:pPr lvl="1"/>
            <a:r>
              <a:rPr lang="en-US" dirty="0"/>
              <a:t>Two zero</a:t>
            </a:r>
          </a:p>
          <a:p>
            <a:pPr lvl="1"/>
            <a:r>
              <a:rPr lang="en-US" dirty="0"/>
              <a:t>End around carry (additional operation)</a:t>
            </a:r>
          </a:p>
        </p:txBody>
      </p:sp>
    </p:spTree>
    <p:extLst>
      <p:ext uri="{BB962C8B-B14F-4D97-AF65-F5344CB8AC3E}">
        <p14:creationId xmlns:p14="http://schemas.microsoft.com/office/powerpoint/2010/main" val="338610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 add/sub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243" y="1828800"/>
            <a:ext cx="6767513" cy="338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794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1’s Complement add/sub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600" y="1915319"/>
            <a:ext cx="563880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027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2’s complement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6825" y="1524000"/>
            <a:ext cx="6610350" cy="33432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" y="52578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Simpler Addition scheme makes two’s complement the most common integer number systems in digital systems.</a:t>
            </a:r>
          </a:p>
        </p:txBody>
      </p:sp>
    </p:spTree>
    <p:extLst>
      <p:ext uri="{BB962C8B-B14F-4D97-AF65-F5344CB8AC3E}">
        <p14:creationId xmlns:p14="http://schemas.microsoft.com/office/powerpoint/2010/main" val="235011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273</Words>
  <Application>Microsoft Office PowerPoint</Application>
  <PresentationFormat>On-screen Show (4:3)</PresentationFormat>
  <Paragraphs>85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Times New Roman</vt:lpstr>
      <vt:lpstr>Office 테마</vt:lpstr>
      <vt:lpstr>CSM51A Discussion Week #1</vt:lpstr>
      <vt:lpstr>Outline</vt:lpstr>
      <vt:lpstr>Integer Domain Conversion</vt:lpstr>
      <vt:lpstr>PowerPoint Presentation</vt:lpstr>
      <vt:lpstr>Mixed-Radix</vt:lpstr>
      <vt:lpstr>Why 2’s complement</vt:lpstr>
      <vt:lpstr>SM add/sub</vt:lpstr>
      <vt:lpstr>1’s Complement add/sub</vt:lpstr>
      <vt:lpstr>2’s complement</vt:lpstr>
      <vt:lpstr>PowerPoint Presentation</vt:lpstr>
      <vt:lpstr>PowerPoint Presentation</vt:lpstr>
      <vt:lpstr>PowerPoint Presentation</vt:lpstr>
      <vt:lpstr>PowerPoint Presentation</vt:lpstr>
      <vt:lpstr>Overflow Detection in Addition</vt:lpstr>
      <vt:lpstr>Overflow Detection</vt:lpstr>
      <vt:lpstr>+/- in 2’s complement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M51A Discussion 2C</dc:title>
  <dc:creator>roy</dc:creator>
  <cp:lastModifiedBy>Hyunjin Kim</cp:lastModifiedBy>
  <cp:revision>39</cp:revision>
  <dcterms:created xsi:type="dcterms:W3CDTF">2014-10-02T19:11:11Z</dcterms:created>
  <dcterms:modified xsi:type="dcterms:W3CDTF">2016-09-30T23:37:21Z</dcterms:modified>
</cp:coreProperties>
</file>