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4" r:id="rId3"/>
    <p:sldId id="299" r:id="rId4"/>
    <p:sldId id="290" r:id="rId5"/>
    <p:sldId id="291" r:id="rId6"/>
    <p:sldId id="292" r:id="rId7"/>
    <p:sldId id="293" r:id="rId8"/>
    <p:sldId id="295" r:id="rId9"/>
    <p:sldId id="300" r:id="rId10"/>
    <p:sldId id="301" r:id="rId11"/>
    <p:sldId id="302" r:id="rId12"/>
    <p:sldId id="284" r:id="rId13"/>
    <p:sldId id="287" r:id="rId14"/>
    <p:sldId id="283" r:id="rId15"/>
    <p:sldId id="303" r:id="rId16"/>
    <p:sldId id="304" r:id="rId17"/>
    <p:sldId id="305" r:id="rId18"/>
    <p:sldId id="296" r:id="rId19"/>
    <p:sldId id="297" r:id="rId20"/>
    <p:sldId id="298" r:id="rId21"/>
    <p:sldId id="279" r:id="rId22"/>
    <p:sldId id="285" r:id="rId23"/>
    <p:sldId id="286" r:id="rId24"/>
    <p:sldId id="288" r:id="rId25"/>
    <p:sldId id="289" r:id="rId26"/>
    <p:sldId id="307" r:id="rId27"/>
    <p:sldId id="308" r:id="rId28"/>
  </p:sldIdLst>
  <p:sldSz cx="9144000" cy="6858000" type="screen4x3"/>
  <p:notesSz cx="6881813" cy="9296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077"/>
  </p:normalViewPr>
  <p:slideViewPr>
    <p:cSldViewPr>
      <p:cViewPr varScale="1">
        <p:scale>
          <a:sx n="81" d="100"/>
          <a:sy n="81" d="100"/>
        </p:scale>
        <p:origin x="61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641" cy="465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610" y="1"/>
            <a:ext cx="2982641" cy="465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67AF7-4026-4DFC-A6FF-B59E26E58501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627"/>
            <a:ext cx="2982641" cy="4657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610" y="8830627"/>
            <a:ext cx="2982641" cy="4657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329C3-D814-4E96-9235-DA138B2D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5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119" cy="46482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8102" y="1"/>
            <a:ext cx="2982119" cy="46482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76D300F6-CB3B-4464-91AF-EEBAA1AADCB4}" type="datetimeFigureOut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182" y="4415792"/>
            <a:ext cx="5505450" cy="4183380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2C4840A3-279D-4EC4-96E3-9C51389B5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9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840A3-279D-4EC4-96E3-9C51389B5E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57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840A3-279D-4EC4-96E3-9C51389B5E5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97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D767-035B-4F34-B49A-0AE41F50C807}" type="datetime1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96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66B3-8EFB-48EE-A792-E74165C90444}" type="datetime1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2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5CE0-31B4-48FA-82E5-F190DE2B8E8A}" type="datetime1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4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0EC-6464-44D2-8318-9CD5C287E184}" type="datetime1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36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ECFE-2820-4DF7-A494-DD471E9E004D}" type="datetime1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7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549F-C8E1-425F-9382-B96E322F435D}" type="datetime1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0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382B-1F0D-4327-B34D-3263BED58E79}" type="datetime1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22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2759-B626-4031-B099-DB6A724F3CA6}" type="datetime1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6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727A-D24B-4F6F-B627-9F215C7EF478}" type="datetime1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87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11E8-76F2-4622-866E-84ED49BE0B71}" type="datetime1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85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5579-34DF-4FED-A6BC-81EE1A1F844D}" type="datetime1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5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A5589-D6DB-4860-8D2F-BDBFF5D3A27B}" type="datetime1">
              <a:rPr lang="ko-KR" altLang="en-US" smtClean="0"/>
              <a:t>2016-10-09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69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 M51A Discussion #2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Hyunjin</a:t>
            </a:r>
            <a:r>
              <a:rPr lang="en-US" altLang="ko-KR" dirty="0"/>
              <a:t> Kim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Products (</a:t>
            </a:r>
            <a:r>
              <a:rPr lang="en-US" dirty="0" err="1"/>
              <a:t>minterms</a:t>
            </a:r>
            <a:r>
              <a:rPr lang="en-US" dirty="0"/>
              <a:t>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461" y="1600200"/>
            <a:ext cx="6389077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1524000" y="5486400"/>
            <a:ext cx="6477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3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of Sums (</a:t>
            </a:r>
            <a:r>
              <a:rPr lang="en-US" dirty="0" err="1"/>
              <a:t>Maxterms</a:t>
            </a:r>
            <a:r>
              <a:rPr lang="en-US" dirty="0"/>
              <a:t>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558" y="1600200"/>
            <a:ext cx="6334883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404558" y="4952999"/>
            <a:ext cx="6477000" cy="1173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9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Ex2.18: A lock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Input: CLASS ∈ {0, 1, 2, 3}</a:t>
            </a:r>
          </a:p>
          <a:p>
            <a:pPr marL="0" indent="0">
              <a:buNone/>
            </a:pPr>
            <a:r>
              <a:rPr lang="en-US" dirty="0"/>
              <a:t>	  GROUP ∈ { A, B, C }</a:t>
            </a:r>
          </a:p>
          <a:p>
            <a:pPr marL="0" indent="0">
              <a:buNone/>
            </a:pPr>
            <a:r>
              <a:rPr lang="en-US" dirty="0"/>
              <a:t>Output: LOCK ∈ { OPEN, CLOSED}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Function: LOCK</a:t>
            </a:r>
          </a:p>
          <a:p>
            <a:pPr marL="0" indent="0">
              <a:buNone/>
            </a:pPr>
            <a:r>
              <a:rPr lang="en-US" dirty="0"/>
              <a:t>OPEN if CLASS≥2 and GROUP = A</a:t>
            </a:r>
          </a:p>
          <a:p>
            <a:pPr marL="0" indent="0">
              <a:buNone/>
            </a:pPr>
            <a:r>
              <a:rPr lang="en-US" dirty="0"/>
              <a:t>CLOSE otherwise</a:t>
            </a:r>
          </a:p>
          <a:p>
            <a:pPr marL="0" indent="0">
              <a:buNone/>
            </a:pPr>
            <a:r>
              <a:rPr lang="en-US" dirty="0"/>
              <a:t>-&gt;get a switching expression of Lock.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572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81000"/>
            <a:ext cx="4191000" cy="2580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810000"/>
            <a:ext cx="6062392" cy="193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8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7315200" cy="186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4" y="2209800"/>
            <a:ext cx="6230566" cy="460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57600" y="251460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L=C1’C0’G1G0 + C1’C0G1G0</a:t>
            </a:r>
          </a:p>
          <a:p>
            <a:r>
              <a:rPr lang="en-US" dirty="0"/>
              <a:t>= C1’G1G0(C0’ + C0)</a:t>
            </a:r>
          </a:p>
          <a:p>
            <a:r>
              <a:rPr lang="en-US" dirty="0"/>
              <a:t>= C1’G1G0 -&gt; simplified one</a:t>
            </a:r>
          </a:p>
          <a:p>
            <a:r>
              <a:rPr lang="en-US" dirty="0"/>
              <a:t>K-map minimizes to C1’G0 due to </a:t>
            </a:r>
            <a:r>
              <a:rPr lang="en-US" dirty="0">
                <a:solidFill>
                  <a:srgbClr val="FF0000"/>
                </a:solidFill>
              </a:rPr>
              <a:t>don’t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K-map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783" y="1600200"/>
            <a:ext cx="7264434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4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304800"/>
            <a:ext cx="5873853" cy="60515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834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Minimization of SOP (POS)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Implicant</a:t>
            </a:r>
            <a:r>
              <a:rPr lang="en-US" altLang="ko-KR" dirty="0"/>
              <a:t> &lt;-&gt; Implicate (POS)</a:t>
            </a:r>
          </a:p>
          <a:p>
            <a:pPr lvl="1"/>
            <a:r>
              <a:rPr lang="en-US" altLang="ko-KR" dirty="0"/>
              <a:t>Product term for which f=1</a:t>
            </a:r>
          </a:p>
          <a:p>
            <a:r>
              <a:rPr lang="en-US" altLang="ko-KR" dirty="0"/>
              <a:t>Prime </a:t>
            </a:r>
            <a:r>
              <a:rPr lang="en-US" altLang="ko-KR" dirty="0" err="1"/>
              <a:t>Implicant</a:t>
            </a:r>
            <a:endParaRPr lang="en-US" altLang="ko-KR" dirty="0"/>
          </a:p>
          <a:p>
            <a:pPr lvl="1"/>
            <a:r>
              <a:rPr lang="en-US" altLang="ko-KR" dirty="0" err="1"/>
              <a:t>Implicant</a:t>
            </a:r>
            <a:r>
              <a:rPr lang="en-US" altLang="ko-KR" dirty="0"/>
              <a:t> not covered by another </a:t>
            </a:r>
            <a:r>
              <a:rPr lang="en-US" altLang="ko-KR" dirty="0" err="1"/>
              <a:t>implicant</a:t>
            </a:r>
            <a:endParaRPr lang="en-US" altLang="ko-KR" dirty="0"/>
          </a:p>
          <a:p>
            <a:r>
              <a:rPr lang="en-US" altLang="ko-KR" dirty="0"/>
              <a:t>Essential Prime </a:t>
            </a:r>
            <a:r>
              <a:rPr lang="en-US" altLang="ko-KR" dirty="0" err="1"/>
              <a:t>Implicant</a:t>
            </a:r>
            <a:endParaRPr lang="en-US" altLang="ko-KR" dirty="0"/>
          </a:p>
          <a:p>
            <a:pPr lvl="1"/>
            <a:r>
              <a:rPr lang="en-US" altLang="ko-KR" dirty="0"/>
              <a:t>At least one “CELL” not included in other </a:t>
            </a:r>
            <a:r>
              <a:rPr lang="en-US" altLang="ko-KR" dirty="0" err="1"/>
              <a:t>implicant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02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5334000" cy="3011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044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1/2</a:t>
            </a:r>
            <a:endParaRPr lang="ko-KR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913" y="1600200"/>
            <a:ext cx="647617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57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Warp-up</a:t>
            </a:r>
          </a:p>
          <a:p>
            <a:pPr lvl="1"/>
            <a:r>
              <a:rPr lang="en-US" altLang="ko-KR" dirty="0"/>
              <a:t>Boolean Algebra</a:t>
            </a:r>
          </a:p>
          <a:p>
            <a:pPr lvl="1"/>
            <a:r>
              <a:rPr lang="en-US" altLang="ko-KR" dirty="0"/>
              <a:t>Gray code</a:t>
            </a:r>
          </a:p>
          <a:p>
            <a:r>
              <a:rPr lang="en-US" altLang="ko-KR" dirty="0"/>
              <a:t>Function Specification</a:t>
            </a:r>
          </a:p>
          <a:p>
            <a:r>
              <a:rPr lang="en-US" altLang="ko-KR" dirty="0"/>
              <a:t>Canonical Switching Expression</a:t>
            </a:r>
          </a:p>
          <a:p>
            <a:pPr lvl="1"/>
            <a:r>
              <a:rPr lang="en-US" altLang="ko-KR" dirty="0"/>
              <a:t>One-set and Zero-set</a:t>
            </a:r>
          </a:p>
          <a:p>
            <a:pPr lvl="1"/>
            <a:r>
              <a:rPr lang="en-US" altLang="ko-KR" dirty="0" err="1"/>
              <a:t>Minterm</a:t>
            </a:r>
            <a:r>
              <a:rPr lang="en-US" altLang="ko-KR" dirty="0"/>
              <a:t> and </a:t>
            </a:r>
            <a:r>
              <a:rPr lang="en-US" altLang="ko-KR" dirty="0" err="1"/>
              <a:t>Maxterm</a:t>
            </a:r>
            <a:endParaRPr lang="en-US" altLang="ko-KR" dirty="0"/>
          </a:p>
          <a:p>
            <a:pPr lvl="1"/>
            <a:r>
              <a:rPr lang="en-US" altLang="ko-KR" dirty="0"/>
              <a:t>Example 2.18</a:t>
            </a:r>
          </a:p>
          <a:p>
            <a:pPr lvl="1"/>
            <a:r>
              <a:rPr lang="en-US" altLang="ko-KR" dirty="0"/>
              <a:t>Conversion Simplified SOP ↔ POS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562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2/2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" y="1600994"/>
            <a:ext cx="73818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440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851"/>
            <a:ext cx="8610600" cy="303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1096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"/>
            <a:ext cx="8813494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92" y="1098014"/>
            <a:ext cx="6264007" cy="555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57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52400"/>
            <a:ext cx="8710899" cy="4876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343" y="5029200"/>
            <a:ext cx="3830657" cy="178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53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 ↔ POS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Single product term or Single sum term</a:t>
            </a:r>
          </a:p>
          <a:p>
            <a:pPr lvl="1"/>
            <a:r>
              <a:rPr lang="en-US" sz="2400" dirty="0"/>
              <a:t>SOP is same as POS vice-versa</a:t>
            </a:r>
          </a:p>
          <a:p>
            <a:pPr lvl="1"/>
            <a:r>
              <a:rPr lang="en-US" sz="2400" dirty="0"/>
              <a:t>Since there are interpreted in both ways.</a:t>
            </a:r>
          </a:p>
          <a:p>
            <a:r>
              <a:rPr lang="en-US" sz="2800" dirty="0"/>
              <a:t>Example</a:t>
            </a:r>
          </a:p>
          <a:p>
            <a:pPr marL="457200" lvl="1" indent="0">
              <a:buNone/>
            </a:pPr>
            <a:r>
              <a:rPr lang="en-US" sz="24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24</a:t>
            </a:fld>
            <a:endParaRPr lang="ko-KR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31772"/>
              </p:ext>
            </p:extLst>
          </p:nvPr>
        </p:nvGraphicFramePr>
        <p:xfrm>
          <a:off x="1371600" y="3657600"/>
          <a:ext cx="5181601" cy="26511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58660002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948669510"/>
                    </a:ext>
                  </a:extLst>
                </a:gridCol>
                <a:gridCol w="2209801">
                  <a:extLst>
                    <a:ext uri="{9D8B030D-6E8A-4147-A177-3AD203B41FA5}">
                      <a16:colId xmlns:a16="http://schemas.microsoft.com/office/drawing/2014/main" val="2878083211"/>
                    </a:ext>
                  </a:extLst>
                </a:gridCol>
              </a:tblGrid>
              <a:tr h="245247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The term can be interperted either way.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753906"/>
                  </a:ext>
                </a:extLst>
              </a:tr>
              <a:tr h="443898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SOP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POS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163487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Single product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Single</a:t>
                      </a:r>
                      <a:r>
                        <a:rPr lang="en-US" sz="1400" b="1" u="none" strike="noStrike" baseline="0" dirty="0">
                          <a:effectLst/>
                        </a:rPr>
                        <a:t> sum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5210943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Single product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two sums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4249224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abc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Single product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three sums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6275928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abcd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Single product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four sums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0071805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a+b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two products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Single sum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797550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a+b+c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three products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Single sum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8533722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b+c+d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three products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Single sum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3487242"/>
                  </a:ext>
                </a:extLst>
              </a:tr>
              <a:tr h="245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a+b+c+d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four products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Single sum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6253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53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 ↔ POS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Use distributive property more than single term </a:t>
            </a:r>
          </a:p>
          <a:p>
            <a:pPr lvl="1"/>
            <a:r>
              <a:rPr lang="en-US" sz="1800" dirty="0"/>
              <a:t>SOP -&gt; POS</a:t>
            </a:r>
          </a:p>
          <a:p>
            <a:pPr lvl="2"/>
            <a:r>
              <a:rPr lang="en-US" sz="1600" dirty="0"/>
              <a:t>A+(BC) = (A+B)(A+C)</a:t>
            </a:r>
          </a:p>
          <a:p>
            <a:pPr lvl="1"/>
            <a:r>
              <a:rPr lang="en-US" sz="1800" dirty="0"/>
              <a:t>POS -&gt; SOP</a:t>
            </a:r>
          </a:p>
          <a:p>
            <a:pPr lvl="2"/>
            <a:r>
              <a:rPr lang="en-US" sz="1600" dirty="0"/>
              <a:t>A(B+C) = AB + AC</a:t>
            </a:r>
          </a:p>
          <a:p>
            <a:r>
              <a:rPr lang="en-US" sz="2000" dirty="0"/>
              <a:t>Simplified SOP and its corresponding simplified POS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If </a:t>
            </a:r>
            <a:r>
              <a:rPr lang="en-US" sz="2000" b="1" dirty="0">
                <a:solidFill>
                  <a:srgbClr val="FF0000"/>
                </a:solidFill>
              </a:rPr>
              <a:t>don’t care </a:t>
            </a:r>
            <a:r>
              <a:rPr lang="en-US" sz="2000" dirty="0"/>
              <a:t>exists, the conversion does not always work.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25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99999"/>
              </p:ext>
            </p:extLst>
          </p:nvPr>
        </p:nvGraphicFramePr>
        <p:xfrm>
          <a:off x="2209800" y="3352800"/>
          <a:ext cx="3733800" cy="2422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9321">
                  <a:extLst>
                    <a:ext uri="{9D8B030D-6E8A-4147-A177-3AD203B41FA5}">
                      <a16:colId xmlns:a16="http://schemas.microsoft.com/office/drawing/2014/main" val="3653162082"/>
                    </a:ext>
                  </a:extLst>
                </a:gridCol>
                <a:gridCol w="1774479">
                  <a:extLst>
                    <a:ext uri="{9D8B030D-6E8A-4147-A177-3AD203B41FA5}">
                      <a16:colId xmlns:a16="http://schemas.microsoft.com/office/drawing/2014/main" val="617104797"/>
                    </a:ext>
                  </a:extLst>
                </a:gridCol>
              </a:tblGrid>
              <a:tr h="2446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SOP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POS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3675339"/>
                  </a:ext>
                </a:extLst>
              </a:tr>
              <a:tr h="421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ab + 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err="1">
                          <a:effectLst/>
                        </a:rPr>
                        <a:t>a+c</a:t>
                      </a:r>
                      <a:r>
                        <a:rPr lang="en-US" sz="1400" b="1" u="none" strike="noStrike" dirty="0">
                          <a:effectLst/>
                        </a:rPr>
                        <a:t>)(</a:t>
                      </a:r>
                      <a:r>
                        <a:rPr lang="en-US" sz="1400" b="1" u="none" strike="noStrike" dirty="0" err="1">
                          <a:effectLst/>
                        </a:rPr>
                        <a:t>b+c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5588383"/>
                  </a:ext>
                </a:extLst>
              </a:tr>
              <a:tr h="421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ab+c+d</a:t>
                      </a:r>
                      <a:endParaRPr lang="en-US" sz="1400" b="1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=(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a+c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)(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b+c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)+d</a:t>
                      </a:r>
                    </a:p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=(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a+c+d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)(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b+c+d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err="1">
                          <a:effectLst/>
                        </a:rPr>
                        <a:t>a+c+d</a:t>
                      </a:r>
                      <a:r>
                        <a:rPr lang="en-US" sz="1400" b="1" u="none" strike="noStrike" dirty="0">
                          <a:effectLst/>
                        </a:rPr>
                        <a:t>)(</a:t>
                      </a:r>
                      <a:r>
                        <a:rPr lang="en-US" sz="1400" b="1" u="none" strike="noStrike" dirty="0" err="1">
                          <a:effectLst/>
                        </a:rPr>
                        <a:t>b+c+d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4197421"/>
                  </a:ext>
                </a:extLst>
              </a:tr>
              <a:tr h="2446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ab+bc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(a+c)b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0415432"/>
                  </a:ext>
                </a:extLst>
              </a:tr>
              <a:tr h="421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ab+bc+d</a:t>
                      </a:r>
                      <a:endParaRPr lang="en-US" sz="1400" b="1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=b(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a+c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)+d</a:t>
                      </a:r>
                    </a:p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4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b+d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)(d+(</a:t>
                      </a:r>
                      <a:r>
                        <a:rPr lang="en-US" sz="14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a+c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))</a:t>
                      </a:r>
                    </a:p>
                    <a:p>
                      <a:pPr algn="l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=(</a:t>
                      </a:r>
                      <a:r>
                        <a:rPr lang="en-US" sz="14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b+d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)(</a:t>
                      </a:r>
                      <a:r>
                        <a:rPr lang="en-US" sz="14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a+c+d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err="1">
                          <a:effectLst/>
                        </a:rPr>
                        <a:t>b+d</a:t>
                      </a:r>
                      <a:r>
                        <a:rPr lang="en-US" sz="1400" b="1" u="none" strike="noStrike" dirty="0">
                          <a:effectLst/>
                        </a:rPr>
                        <a:t>)(</a:t>
                      </a:r>
                      <a:r>
                        <a:rPr lang="en-US" sz="1400" b="1" u="none" strike="noStrike" dirty="0" err="1">
                          <a:effectLst/>
                        </a:rPr>
                        <a:t>a+c+d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9089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7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Universal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 set of gates is said to be </a:t>
            </a:r>
            <a:r>
              <a:rPr lang="en-US" altLang="ko-KR" b="1" dirty="0">
                <a:solidFill>
                  <a:srgbClr val="0070C0"/>
                </a:solidFill>
              </a:rPr>
              <a:t>universal</a:t>
            </a:r>
            <a:r>
              <a:rPr lang="en-US" altLang="ko-KR" dirty="0"/>
              <a:t> if any combinational system can be implemented using gates just from that set.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Set {AND, OR, NOT}</a:t>
            </a:r>
          </a:p>
          <a:p>
            <a:pPr lvl="1"/>
            <a:r>
              <a:rPr lang="en-US" altLang="ko-KR" dirty="0"/>
              <a:t>Set {AND, NOT} </a:t>
            </a:r>
          </a:p>
          <a:p>
            <a:pPr lvl="1"/>
            <a:r>
              <a:rPr lang="en-US" altLang="ko-KR" dirty="0"/>
              <a:t>Set {OR, NOT}</a:t>
            </a:r>
          </a:p>
          <a:p>
            <a:pPr lvl="1"/>
            <a:r>
              <a:rPr lang="en-US" altLang="ko-KR" dirty="0"/>
              <a:t>Set {NAND}</a:t>
            </a:r>
          </a:p>
          <a:p>
            <a:pPr lvl="1"/>
            <a:r>
              <a:rPr lang="en-US" altLang="ko-KR" dirty="0"/>
              <a:t>Set {NOR}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968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 {AND, OR, NOT}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Any comb. system can be described by a set of switching expressions</a:t>
            </a:r>
          </a:p>
          <a:p>
            <a:pPr lvl="1"/>
            <a:r>
              <a:rPr lang="en-US" altLang="ko-KR" sz="2400" dirty="0"/>
              <a:t>One to One mapping </a:t>
            </a:r>
          </a:p>
          <a:p>
            <a:pPr lvl="2"/>
            <a:r>
              <a:rPr lang="en-US" altLang="ko-KR" sz="2000" dirty="0"/>
              <a:t>a switching expression ↔ an AND-OR-NOT network</a:t>
            </a:r>
          </a:p>
          <a:p>
            <a:pPr marL="457200" lvl="1" indent="0">
              <a:buNone/>
            </a:pPr>
            <a:r>
              <a:rPr lang="en-US" altLang="ko-KR" sz="2400" dirty="0"/>
              <a:t>	</a:t>
            </a:r>
            <a:endParaRPr lang="ko-KR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57600"/>
            <a:ext cx="53340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18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Gray code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24012"/>
            <a:ext cx="1587641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0" y="1671002"/>
            <a:ext cx="586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in 5-bit gray code?</a:t>
            </a:r>
          </a:p>
          <a:p>
            <a:pPr marL="342900" indent="-342900">
              <a:buAutoNum type="arabicPeriod"/>
            </a:pPr>
            <a:r>
              <a:rPr lang="en-US" dirty="0"/>
              <a:t>20 in a binary: 10100</a:t>
            </a:r>
          </a:p>
          <a:p>
            <a:pPr marL="342900" indent="-342900">
              <a:buAutoNum type="arabicPeriod"/>
            </a:pPr>
            <a:r>
              <a:rPr lang="en-US" dirty="0"/>
              <a:t>Perform XOR with its left bit </a:t>
            </a:r>
          </a:p>
          <a:p>
            <a:pPr marL="342900" indent="-342900">
              <a:buAutoNum type="arabicPeriod"/>
            </a:pPr>
            <a:r>
              <a:rPr lang="en-US" dirty="0"/>
              <a:t>Assume that there is a zero in the left of the MSB. </a:t>
            </a:r>
          </a:p>
          <a:p>
            <a:r>
              <a:rPr lang="en-US" dirty="0"/>
              <a:t>(0)10100</a:t>
            </a:r>
          </a:p>
          <a:p>
            <a:r>
              <a:rPr lang="en-US" dirty="0"/>
              <a:t>-&gt; 11110 (20 in gray code)</a:t>
            </a:r>
          </a:p>
          <a:p>
            <a:endParaRPr lang="en-US" dirty="0"/>
          </a:p>
          <a:p>
            <a:r>
              <a:rPr lang="en-US" dirty="0"/>
              <a:t>32 (100000) in gray code -&gt; 110000</a:t>
            </a:r>
          </a:p>
        </p:txBody>
      </p:sp>
    </p:spTree>
    <p:extLst>
      <p:ext uri="{BB962C8B-B14F-4D97-AF65-F5344CB8AC3E}">
        <p14:creationId xmlns:p14="http://schemas.microsoft.com/office/powerpoint/2010/main" val="238871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 Expression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901" y="1600200"/>
            <a:ext cx="662219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70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24975" cy="719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24000" y="5467350"/>
            <a:ext cx="35052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54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886200" y="4572000"/>
            <a:ext cx="19812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5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733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508635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67200" y="1798320"/>
            <a:ext cx="1276350" cy="4171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0     0     0 </a:t>
            </a:r>
          </a:p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0     0     1</a:t>
            </a:r>
          </a:p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0     1     0</a:t>
            </a:r>
          </a:p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0     1     1</a:t>
            </a:r>
          </a:p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0     0     1</a:t>
            </a:r>
          </a:p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0     1     0</a:t>
            </a:r>
          </a:p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0     1     1</a:t>
            </a:r>
          </a:p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1     0     0</a:t>
            </a:r>
          </a:p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1     0     0</a:t>
            </a:r>
          </a:p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1     0     1</a:t>
            </a:r>
          </a:p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1     1     0</a:t>
            </a:r>
          </a:p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1     1     1</a:t>
            </a:r>
          </a:p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-      -      -</a:t>
            </a:r>
          </a:p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-      -      -</a:t>
            </a:r>
          </a:p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-      -      -</a:t>
            </a:r>
          </a:p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-      -      -</a:t>
            </a:r>
          </a:p>
        </p:txBody>
      </p:sp>
    </p:spTree>
    <p:extLst>
      <p:ext uri="{BB962C8B-B14F-4D97-AF65-F5344CB8AC3E}">
        <p14:creationId xmlns:p14="http://schemas.microsoft.com/office/powerpoint/2010/main" val="45902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f(x, y) is a function which accepts inputs x, y </a:t>
            </a:r>
            <a:r>
              <a:rPr lang="en-US" altLang="ko-KR" dirty="0">
                <a:latin typeface="맑은 고딕"/>
                <a:ea typeface="맑은 고딕"/>
              </a:rPr>
              <a:t>∈ {0, 1, 2}. We use the binary code to encode x and y. The following is the tabular form of the function f.</a:t>
            </a:r>
          </a:p>
          <a:p>
            <a:r>
              <a:rPr lang="en-US" altLang="ko-KR" dirty="0">
                <a:latin typeface="맑은 고딕"/>
                <a:ea typeface="맑은 고딕"/>
              </a:rPr>
              <a:t>Describe the function f(x, y).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214312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00200"/>
            <a:ext cx="29527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71974" y="2985254"/>
            <a:ext cx="332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f(x, y) = (</a:t>
            </a:r>
            <a:r>
              <a:rPr lang="en-US" altLang="ko-KR" dirty="0" err="1"/>
              <a:t>x+y</a:t>
            </a:r>
            <a:r>
              <a:rPr lang="en-US" altLang="ko-KR" dirty="0"/>
              <a:t>) mod 2</a:t>
            </a:r>
          </a:p>
          <a:p>
            <a:r>
              <a:rPr lang="en-US" altLang="ko-KR" dirty="0"/>
              <a:t>-&gt; The even parity of x + y</a:t>
            </a:r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5257800" y="2447925"/>
            <a:ext cx="457200" cy="371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32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400"/>
            <a:ext cx="1495425" cy="3971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752600"/>
            <a:ext cx="49530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7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581</Words>
  <Application>Microsoft Office PowerPoint</Application>
  <PresentationFormat>On-screen Show (4:3)</PresentationFormat>
  <Paragraphs>161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Calibri</vt:lpstr>
      <vt:lpstr>Office 테마</vt:lpstr>
      <vt:lpstr>CS M51A Discussion #2</vt:lpstr>
      <vt:lpstr>Outline</vt:lpstr>
      <vt:lpstr>Gray code</vt:lpstr>
      <vt:lpstr>Function Expression</vt:lpstr>
      <vt:lpstr>PowerPoint Presentation</vt:lpstr>
      <vt:lpstr>PowerPoint Presentation</vt:lpstr>
      <vt:lpstr>PowerPoint Presentation</vt:lpstr>
      <vt:lpstr>PowerPoint Presentation</vt:lpstr>
      <vt:lpstr>Switching Expression</vt:lpstr>
      <vt:lpstr>Sum of Products (minterms)</vt:lpstr>
      <vt:lpstr>Product of Sums (Maxterms)</vt:lpstr>
      <vt:lpstr>Ex2.18: A lock control</vt:lpstr>
      <vt:lpstr>PowerPoint Presentation</vt:lpstr>
      <vt:lpstr>PowerPoint Presentation</vt:lpstr>
      <vt:lpstr>K-map</vt:lpstr>
      <vt:lpstr>PowerPoint Presentation</vt:lpstr>
      <vt:lpstr>Minimization of SOP (POS)</vt:lpstr>
      <vt:lpstr>PowerPoint Presentation</vt:lpstr>
      <vt:lpstr>Solution 1/2</vt:lpstr>
      <vt:lpstr>Solution 2/2</vt:lpstr>
      <vt:lpstr>PowerPoint Presentation</vt:lpstr>
      <vt:lpstr>PowerPoint Presentation</vt:lpstr>
      <vt:lpstr>PowerPoint Presentation</vt:lpstr>
      <vt:lpstr>SOP ↔ POS</vt:lpstr>
      <vt:lpstr>SOP ↔ POS</vt:lpstr>
      <vt:lpstr>Universal Set</vt:lpstr>
      <vt:lpstr>Set {AND, OR, NOT}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M51A Discussion 2C</dc:title>
  <dc:creator>roy</dc:creator>
  <cp:lastModifiedBy>roy</cp:lastModifiedBy>
  <cp:revision>50</cp:revision>
  <cp:lastPrinted>2016-10-07T17:46:18Z</cp:lastPrinted>
  <dcterms:created xsi:type="dcterms:W3CDTF">2014-10-02T19:11:11Z</dcterms:created>
  <dcterms:modified xsi:type="dcterms:W3CDTF">2016-10-09T15:20:28Z</dcterms:modified>
</cp:coreProperties>
</file>