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64" r:id="rId3"/>
    <p:sldId id="354" r:id="rId4"/>
    <p:sldId id="353" r:id="rId5"/>
    <p:sldId id="309" r:id="rId6"/>
    <p:sldId id="310" r:id="rId7"/>
    <p:sldId id="311" r:id="rId8"/>
    <p:sldId id="312" r:id="rId9"/>
    <p:sldId id="330" r:id="rId10"/>
    <p:sldId id="328" r:id="rId11"/>
    <p:sldId id="329" r:id="rId12"/>
    <p:sldId id="331" r:id="rId13"/>
    <p:sldId id="332" r:id="rId14"/>
    <p:sldId id="333" r:id="rId15"/>
    <p:sldId id="31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34" r:id="rId26"/>
    <p:sldId id="335" r:id="rId27"/>
    <p:sldId id="336" r:id="rId28"/>
    <p:sldId id="343" r:id="rId29"/>
    <p:sldId id="337" r:id="rId30"/>
    <p:sldId id="338" r:id="rId31"/>
    <p:sldId id="339" r:id="rId32"/>
    <p:sldId id="340" r:id="rId33"/>
    <p:sldId id="341" r:id="rId34"/>
    <p:sldId id="342" r:id="rId35"/>
    <p:sldId id="316" r:id="rId36"/>
    <p:sldId id="317" r:id="rId37"/>
    <p:sldId id="318" r:id="rId38"/>
  </p:sldIdLst>
  <p:sldSz cx="9144000" cy="6858000" type="screen4x3"/>
  <p:notesSz cx="6881813" cy="9296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077"/>
  </p:normalViewPr>
  <p:slideViewPr>
    <p:cSldViewPr>
      <p:cViewPr varScale="1">
        <p:scale>
          <a:sx n="106" d="100"/>
          <a:sy n="106" d="100"/>
        </p:scale>
        <p:origin x="176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2641" cy="4657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610" y="1"/>
            <a:ext cx="2982641" cy="4657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67AF7-4026-4DFC-A6FF-B59E26E58501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627"/>
            <a:ext cx="2982641" cy="4657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610" y="8830627"/>
            <a:ext cx="2982641" cy="4657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329C3-D814-4E96-9235-DA138B2DE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5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2119" cy="46482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8102" y="1"/>
            <a:ext cx="2982119" cy="46482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76D300F6-CB3B-4464-91AF-EEBAA1AADCB4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182" y="4415792"/>
            <a:ext cx="5505450" cy="4183380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2C4840A3-279D-4EC4-96E3-9C51389B5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9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D767-035B-4F34-B49A-0AE41F50C807}" type="datetime1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96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66B3-8EFB-48EE-A792-E74165C90444}" type="datetime1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2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5CE0-31B4-48FA-82E5-F190DE2B8E8A}" type="datetime1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49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0EC-6464-44D2-8318-9CD5C287E184}" type="datetime1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36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ECFE-2820-4DF7-A494-DD471E9E004D}" type="datetime1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07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549F-C8E1-425F-9382-B96E322F435D}" type="datetime1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0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382B-1F0D-4327-B34D-3263BED58E79}" type="datetime1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22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2759-B626-4031-B099-DB6A724F3CA6}" type="datetime1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6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727A-D24B-4F6F-B627-9F215C7EF478}" type="datetime1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87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11E8-76F2-4622-866E-84ED49BE0B71}" type="datetime1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85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5579-34DF-4FED-A6BC-81EE1A1F844D}" type="datetime1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35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A5589-D6DB-4860-8D2F-BDBFF5D3A27B}" type="datetime1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0C9FF-7FFA-42D7-8908-0E32AA171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69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CS M51A Discussion #3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Hyunjin</a:t>
            </a:r>
            <a:r>
              <a:rPr lang="en-US" altLang="ko-KR" dirty="0"/>
              <a:t> Kim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Voltage Variations &amp; Noise Margins</a:t>
            </a:r>
            <a:endParaRPr lang="ko-KR" altLang="en-US" sz="36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230" y="1600200"/>
            <a:ext cx="7797539" cy="452596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671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Noise Margin Example</a:t>
            </a:r>
            <a:endParaRPr lang="ko-KR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862" y="2133600"/>
            <a:ext cx="7534275" cy="2514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164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111"/>
            <a:ext cx="9144000" cy="556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73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NOT Gate</a:t>
            </a:r>
            <a:endParaRPr lang="ko-KR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640" y="1600200"/>
            <a:ext cx="7154719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00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NAND &amp; NOR Gate </a:t>
            </a:r>
            <a:endParaRPr lang="ko-KR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503" y="1600200"/>
            <a:ext cx="6580994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61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2654453"/>
            <a:ext cx="2643188" cy="371475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232774"/>
            <a:ext cx="2472936" cy="990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2286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Draw the CMOS circuit implementation for the following gate</a:t>
            </a:r>
            <a:br>
              <a:rPr lang="en-US" altLang="ko-KR" dirty="0"/>
            </a:br>
            <a:r>
              <a:rPr lang="en-US" altLang="ko-KR" dirty="0"/>
              <a:t>1. Using Separate AND </a:t>
            </a:r>
            <a:r>
              <a:rPr lang="en-US" altLang="ko-KR" dirty="0" err="1"/>
              <a:t>and</a:t>
            </a:r>
            <a:r>
              <a:rPr lang="en-US" altLang="ko-KR" dirty="0"/>
              <a:t> NOR gate implementation</a:t>
            </a:r>
            <a:br>
              <a:rPr lang="en-US" altLang="ko-KR" dirty="0"/>
            </a:br>
            <a:r>
              <a:rPr lang="en-US" altLang="ko-KR" dirty="0"/>
              <a:t>2. A single complex gate.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048000"/>
            <a:ext cx="4607362" cy="29276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599" y="914400"/>
            <a:ext cx="4212917" cy="1934504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457200" y="3200400"/>
            <a:ext cx="304800" cy="317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4432388" y="993256"/>
            <a:ext cx="304800" cy="317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95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1" y="1085850"/>
            <a:ext cx="6146813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3503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Adder Unit (FA)</a:t>
            </a:r>
            <a:endParaRPr lang="ko-KR" alt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2057400"/>
            <a:ext cx="4494663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124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Various Adders </a:t>
            </a:r>
            <a:r>
              <a:rPr lang="en-US" altLang="ko-KR" dirty="0" err="1"/>
              <a:t>Impl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Ripple Carry Adder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Carry Look-ahead Adder (opt.)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Carry Select Adder (opt.)</a:t>
            </a:r>
          </a:p>
          <a:p>
            <a:r>
              <a:rPr lang="en-US" altLang="ko-KR" dirty="0"/>
              <a:t>Carry Skip Adder</a:t>
            </a:r>
          </a:p>
          <a:p>
            <a:r>
              <a:rPr lang="en-US" altLang="ko-KR" dirty="0"/>
              <a:t>Pipelined Adder</a:t>
            </a:r>
          </a:p>
          <a:p>
            <a:r>
              <a:rPr lang="en-US" altLang="ko-KR" dirty="0"/>
              <a:t>Manchester carry chain adder</a:t>
            </a:r>
          </a:p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92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085851"/>
            <a:ext cx="5715000" cy="46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5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Voltage Divider</a:t>
            </a:r>
          </a:p>
          <a:p>
            <a:r>
              <a:rPr lang="en-US" altLang="ko-KR" dirty="0"/>
              <a:t>BJT</a:t>
            </a:r>
          </a:p>
          <a:p>
            <a:r>
              <a:rPr lang="en-US" altLang="ko-KR" dirty="0"/>
              <a:t>CMOS</a:t>
            </a:r>
          </a:p>
          <a:p>
            <a:r>
              <a:rPr lang="en-US" altLang="ko-KR" dirty="0"/>
              <a:t>Adder</a:t>
            </a:r>
          </a:p>
          <a:p>
            <a:r>
              <a:rPr lang="en-US" altLang="ko-KR" dirty="0"/>
              <a:t>Decoder / Encoder 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562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Carry-</a:t>
            </a:r>
            <a:r>
              <a:rPr lang="en-US" altLang="ko-KR" dirty="0" err="1"/>
              <a:t>Lookahead</a:t>
            </a:r>
            <a:r>
              <a:rPr lang="en-US" altLang="ko-KR" dirty="0"/>
              <a:t> Adder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1" y="2171700"/>
            <a:ext cx="5334727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72200" y="25146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gi</a:t>
            </a:r>
            <a:r>
              <a:rPr lang="en-US" altLang="ko-KR" dirty="0"/>
              <a:t> = xi AND </a:t>
            </a:r>
            <a:r>
              <a:rPr lang="en-US" altLang="ko-KR" dirty="0" err="1"/>
              <a:t>yi</a:t>
            </a:r>
            <a:endParaRPr lang="en-US" altLang="ko-KR" dirty="0"/>
          </a:p>
          <a:p>
            <a:r>
              <a:rPr lang="en-US" altLang="ko-KR" dirty="0"/>
              <a:t>pi = xi XOR </a:t>
            </a:r>
            <a:r>
              <a:rPr lang="en-US" altLang="ko-KR" dirty="0" err="1"/>
              <a:t>yi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287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Carry-</a:t>
            </a:r>
            <a:r>
              <a:rPr lang="en-US" altLang="ko-KR" dirty="0" err="1"/>
              <a:t>Lookahead</a:t>
            </a:r>
            <a:r>
              <a:rPr lang="en-US" altLang="ko-KR" dirty="0"/>
              <a:t> Adder</a:t>
            </a:r>
            <a:endParaRPr lang="ko-KR" alt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71701"/>
            <a:ext cx="5634720" cy="313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31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Carry-</a:t>
            </a:r>
            <a:r>
              <a:rPr lang="en-US" altLang="ko-KR" dirty="0" err="1"/>
              <a:t>Lookahead</a:t>
            </a:r>
            <a:r>
              <a:rPr lang="en-US" altLang="ko-KR" dirty="0"/>
              <a:t> Adder</a:t>
            </a:r>
            <a:endParaRPr lang="ko-KR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1885950"/>
            <a:ext cx="4171950" cy="380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162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257300"/>
            <a:ext cx="5600700" cy="43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487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Carry Select Adder</a:t>
            </a:r>
            <a:endParaRPr lang="ko-KR" altLang="en-US" dirty="0"/>
          </a:p>
        </p:txBody>
      </p:sp>
      <p:pic>
        <p:nvPicPr>
          <p:cNvPr id="6147" name="Picture 3" descr="C:\Users\roy\Desktop\Carry-select-adder-detailed-bloc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483" y="2057401"/>
            <a:ext cx="4033036" cy="339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464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Decoder</a:t>
            </a:r>
            <a:endParaRPr lang="ko-KR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501" y="1600200"/>
            <a:ext cx="7156997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793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533400"/>
            <a:ext cx="5410200" cy="551598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3-input Binary Decoder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400"/>
            <a:ext cx="5943600" cy="419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19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533400"/>
            <a:ext cx="8158285" cy="5486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45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Uses of Decoder</a:t>
            </a:r>
            <a:endParaRPr lang="ko-KR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134" y="1600200"/>
            <a:ext cx="5947731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81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HW1 Grading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1~16: each 5 points</a:t>
            </a:r>
          </a:p>
          <a:p>
            <a:pPr marL="0" indent="0">
              <a:buNone/>
            </a:pPr>
            <a:r>
              <a:rPr lang="en-US" altLang="ko-KR" dirty="0"/>
              <a:t>17~18: each 10 points</a:t>
            </a:r>
          </a:p>
          <a:p>
            <a:pPr marL="0" indent="0">
              <a:buNone/>
            </a:pPr>
            <a:r>
              <a:rPr lang="en-US" altLang="ko-KR" dirty="0"/>
              <a:t>Grader</a:t>
            </a:r>
          </a:p>
          <a:p>
            <a:pPr marL="0" indent="0">
              <a:buNone/>
            </a:pPr>
            <a:r>
              <a:rPr lang="en-US" altLang="ko-KR" dirty="0"/>
              <a:t>1~6:		</a:t>
            </a:r>
            <a:r>
              <a:rPr lang="en-US" altLang="ko-KR" dirty="0" err="1"/>
              <a:t>Akanksha</a:t>
            </a:r>
            <a:r>
              <a:rPr lang="en-US" altLang="ko-KR" dirty="0"/>
              <a:t> (2A)</a:t>
            </a:r>
          </a:p>
          <a:p>
            <a:pPr marL="0" indent="0">
              <a:buNone/>
            </a:pPr>
            <a:r>
              <a:rPr lang="en-US" altLang="ko-KR" dirty="0"/>
              <a:t>7~12:	</a:t>
            </a:r>
            <a:r>
              <a:rPr lang="en-US" altLang="ko-KR" dirty="0" err="1"/>
              <a:t>Nazanin</a:t>
            </a:r>
            <a:r>
              <a:rPr lang="en-US" altLang="ko-KR" dirty="0"/>
              <a:t> (2B)</a:t>
            </a:r>
          </a:p>
          <a:p>
            <a:pPr marL="0" indent="0">
              <a:buNone/>
            </a:pPr>
            <a:r>
              <a:rPr lang="en-US" altLang="ko-KR" dirty="0"/>
              <a:t>13~16:	Hyunjin (2C)</a:t>
            </a:r>
          </a:p>
          <a:p>
            <a:pPr marL="0" indent="0">
              <a:buNone/>
            </a:pPr>
            <a:r>
              <a:rPr lang="en-US" altLang="ko-KR" dirty="0"/>
              <a:t>17~18:	Daniel (2D)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3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Encoder</a:t>
            </a:r>
            <a:endParaRPr lang="ko-KR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66588"/>
            <a:ext cx="8229600" cy="439318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389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657225"/>
            <a:ext cx="41910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0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8-input Binary Encoder</a:t>
            </a:r>
            <a:endParaRPr lang="ko-KR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495" y="1600200"/>
            <a:ext cx="6403009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117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114" y="685800"/>
            <a:ext cx="6110886" cy="5257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944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Uses of Encoder</a:t>
            </a:r>
            <a:endParaRPr lang="ko-KR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671" y="1600200"/>
            <a:ext cx="7446658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9006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100" dirty="0"/>
              <a:t>1.(a) BCD to 7-segment code converter</a:t>
            </a:r>
            <a:endParaRPr lang="ko-KR" altLang="en-US" sz="2100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171701"/>
            <a:ext cx="2700338" cy="2836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1" y="2114550"/>
            <a:ext cx="3393281" cy="304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657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1800" dirty="0"/>
              <a:t>1.(b) 4-bit binary to 4-bit gray code converter</a:t>
            </a:r>
            <a:endParaRPr lang="ko-KR" altLang="en-US" sz="1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57401"/>
            <a:ext cx="1524288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1" y="2034540"/>
            <a:ext cx="3793331" cy="363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2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1800" dirty="0"/>
              <a:t>extra) 4-bit binary to 4-bit gray code converter using decoder and encoder</a:t>
            </a:r>
            <a:endParaRPr lang="ko-KR" altLang="en-US" sz="1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57401"/>
            <a:ext cx="1524288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2171700"/>
            <a:ext cx="4229100" cy="327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21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 Submission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Don’t forget to put your </a:t>
            </a:r>
            <a:r>
              <a:rPr lang="en-US" altLang="ko-KR" b="1" dirty="0">
                <a:solidFill>
                  <a:srgbClr val="FF0000"/>
                </a:solidFill>
              </a:rPr>
              <a:t>section number</a:t>
            </a:r>
          </a:p>
          <a:p>
            <a:r>
              <a:rPr lang="en-US" altLang="ko-KR" dirty="0"/>
              <a:t>Please </a:t>
            </a:r>
            <a:r>
              <a:rPr lang="en-US" altLang="ko-KR" b="1" dirty="0">
                <a:solidFill>
                  <a:srgbClr val="FF0000"/>
                </a:solidFill>
              </a:rPr>
              <a:t>staple</a:t>
            </a:r>
            <a:r>
              <a:rPr lang="en-US" altLang="ko-KR" dirty="0"/>
              <a:t> your homework</a:t>
            </a:r>
          </a:p>
          <a:p>
            <a:r>
              <a:rPr lang="en-US" altLang="ko-KR" dirty="0"/>
              <a:t>Put your answers </a:t>
            </a:r>
            <a:r>
              <a:rPr lang="en-US" altLang="ko-KR" b="1" dirty="0">
                <a:solidFill>
                  <a:srgbClr val="FF0000"/>
                </a:solidFill>
              </a:rPr>
              <a:t>in order</a:t>
            </a:r>
          </a:p>
          <a:p>
            <a:r>
              <a:rPr lang="en-US" altLang="ko-KR" dirty="0"/>
              <a:t>Write your answer in large enough size</a:t>
            </a:r>
          </a:p>
          <a:p>
            <a:r>
              <a:rPr lang="en-US" altLang="ko-KR" dirty="0"/>
              <a:t>Use </a:t>
            </a:r>
            <a:r>
              <a:rPr lang="en-US" altLang="ko-KR" dirty="0">
                <a:solidFill>
                  <a:srgbClr val="0070C0"/>
                </a:solidFill>
              </a:rPr>
              <a:t>single column</a:t>
            </a:r>
          </a:p>
          <a:p>
            <a:r>
              <a:rPr lang="en-US" altLang="ko-KR" dirty="0"/>
              <a:t>Tip</a:t>
            </a:r>
          </a:p>
          <a:p>
            <a:pPr lvl="1"/>
            <a:r>
              <a:rPr lang="en-US" altLang="ko-KR" dirty="0"/>
              <a:t>show your work as much as possible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93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7" y="152400"/>
            <a:ext cx="8991600" cy="246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29000"/>
            <a:ext cx="65913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1384361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E(x, y) = x’ + y</a:t>
            </a:r>
          </a:p>
          <a:p>
            <a:r>
              <a:rPr lang="en-US" altLang="ko-KR" dirty="0"/>
              <a:t>NOT: E(x, 0) = x’</a:t>
            </a:r>
          </a:p>
          <a:p>
            <a:r>
              <a:rPr lang="en-US" altLang="ko-KR" dirty="0"/>
              <a:t>OR: E(E(x,0), y)= E(x’, y) = </a:t>
            </a:r>
            <a:r>
              <a:rPr lang="en-US" altLang="ko-KR" dirty="0" err="1"/>
              <a:t>x+y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7712" y="3962400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E(x, y, z) = x’yz+xy’z’+</a:t>
            </a:r>
            <a:r>
              <a:rPr lang="en-US" altLang="ko-KR" dirty="0" err="1"/>
              <a:t>xyz</a:t>
            </a:r>
            <a:r>
              <a:rPr lang="en-US" altLang="ko-KR" dirty="0"/>
              <a:t>’+</a:t>
            </a:r>
            <a:r>
              <a:rPr lang="en-US" altLang="ko-KR" dirty="0" err="1"/>
              <a:t>xyz</a:t>
            </a:r>
            <a:endParaRPr lang="en-US" altLang="ko-KR" dirty="0"/>
          </a:p>
          <a:p>
            <a:r>
              <a:rPr lang="en-US" altLang="ko-KR" dirty="0"/>
              <a:t>	= </a:t>
            </a:r>
            <a:r>
              <a:rPr lang="en-US" altLang="ko-KR" dirty="0" err="1"/>
              <a:t>yz</a:t>
            </a:r>
            <a:r>
              <a:rPr lang="en-US" altLang="ko-KR" dirty="0"/>
              <a:t> + </a:t>
            </a:r>
            <a:r>
              <a:rPr lang="en-US" altLang="ko-KR" dirty="0" err="1"/>
              <a:t>xz</a:t>
            </a:r>
            <a:r>
              <a:rPr lang="en-US" altLang="ko-KR" dirty="0"/>
              <a:t>’</a:t>
            </a:r>
          </a:p>
          <a:p>
            <a:endParaRPr lang="en-US" altLang="ko-KR" dirty="0"/>
          </a:p>
          <a:p>
            <a:r>
              <a:rPr lang="en-US" altLang="ko-KR" dirty="0"/>
              <a:t>NOT: E(1, 0, z) = z’</a:t>
            </a:r>
          </a:p>
          <a:p>
            <a:r>
              <a:rPr lang="en-US" altLang="ko-KR" dirty="0"/>
              <a:t>AND: E(0, y, z) = </a:t>
            </a:r>
            <a:r>
              <a:rPr lang="en-US" altLang="ko-KR" dirty="0" err="1"/>
              <a:t>yz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024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Voltage Divider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963" y="2226469"/>
            <a:ext cx="2312432" cy="29925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226469"/>
            <a:ext cx="1641744" cy="5081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406" y="2277426"/>
            <a:ext cx="1206851" cy="4677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2927509"/>
            <a:ext cx="3082607" cy="5700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48" y="3646023"/>
            <a:ext cx="2052632" cy="7922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8650" y="4543425"/>
            <a:ext cx="42833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Q1. Vin = 9V, </a:t>
            </a:r>
            <a:r>
              <a:rPr lang="en-US" altLang="ko-KR" sz="1350" dirty="0" err="1"/>
              <a:t>Vout</a:t>
            </a:r>
            <a:r>
              <a:rPr lang="en-US" altLang="ko-KR" sz="1350" dirty="0"/>
              <a:t>=? If R1=R2</a:t>
            </a:r>
            <a:endParaRPr lang="ko-KR" alt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628649" y="4925583"/>
            <a:ext cx="42833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Q2. Vin = 9V, </a:t>
            </a:r>
            <a:r>
              <a:rPr lang="en-US" altLang="ko-KR" sz="1350" dirty="0" err="1"/>
              <a:t>Vout</a:t>
            </a:r>
            <a:r>
              <a:rPr lang="en-US" altLang="ko-KR" sz="1350" dirty="0"/>
              <a:t>=6V, What is R1:R2?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23114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Bipolar Junction Transistor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7700" y="2226469"/>
            <a:ext cx="4057650" cy="3263504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NPN BJT transistor</a:t>
            </a:r>
          </a:p>
          <a:p>
            <a:pPr lvl="1"/>
            <a:r>
              <a:rPr lang="en-US" altLang="ko-KR" dirty="0"/>
              <a:t>Act as a switch</a:t>
            </a:r>
          </a:p>
          <a:p>
            <a:pPr lvl="2"/>
            <a:r>
              <a:rPr lang="en-US" altLang="ko-KR" dirty="0"/>
              <a:t>Closed if B is 1</a:t>
            </a:r>
          </a:p>
          <a:p>
            <a:pPr lvl="2"/>
            <a:r>
              <a:rPr lang="en-US" altLang="ko-KR" dirty="0"/>
              <a:t>Opened if B is 0</a:t>
            </a:r>
          </a:p>
          <a:p>
            <a:pPr lvl="1"/>
            <a:r>
              <a:rPr lang="en-US" altLang="ko-KR" dirty="0"/>
              <a:t>PNP works reversely</a:t>
            </a:r>
          </a:p>
          <a:p>
            <a:r>
              <a:rPr lang="en-US" altLang="ko-KR" dirty="0"/>
              <a:t>Resister</a:t>
            </a:r>
          </a:p>
          <a:p>
            <a:pPr lvl="1"/>
            <a:r>
              <a:rPr lang="en-US" altLang="ko-KR" dirty="0"/>
              <a:t>Prevent short circuit</a:t>
            </a:r>
          </a:p>
          <a:p>
            <a:pPr lvl="1"/>
            <a:r>
              <a:rPr lang="en-US" altLang="ko-KR" dirty="0"/>
              <a:t>Put the resistor on the path having no transistor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739" y="2125266"/>
            <a:ext cx="2008109" cy="294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9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Gate Implementation with BJT</a:t>
            </a:r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2-input NAND</a:t>
            </a:r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2-input NOR</a:t>
            </a:r>
            <a:endParaRPr lang="ko-KR" alt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93" y="2870478"/>
            <a:ext cx="1771650" cy="26646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110" y="2841902"/>
            <a:ext cx="1850231" cy="272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4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Voltage Regions</a:t>
            </a:r>
            <a:endParaRPr lang="ko-KR" alt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1765" y="1600200"/>
            <a:ext cx="4300470" cy="452596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C9FF-7FFA-42D7-8908-0E32AA17131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961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328</Words>
  <Application>Microsoft Office PowerPoint</Application>
  <PresentationFormat>On-screen Show (4:3)</PresentationFormat>
  <Paragraphs>98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맑은 고딕</vt:lpstr>
      <vt:lpstr>Arial</vt:lpstr>
      <vt:lpstr>Calibri</vt:lpstr>
      <vt:lpstr>Office 테마</vt:lpstr>
      <vt:lpstr>CS M51A Discussion #3</vt:lpstr>
      <vt:lpstr>Outline</vt:lpstr>
      <vt:lpstr>HW1 Grading</vt:lpstr>
      <vt:lpstr>Homework Submission</vt:lpstr>
      <vt:lpstr>PowerPoint Presentation</vt:lpstr>
      <vt:lpstr>Voltage Divider</vt:lpstr>
      <vt:lpstr>Bipolar Junction Transistor</vt:lpstr>
      <vt:lpstr>Gate Implementation with BJT</vt:lpstr>
      <vt:lpstr>Voltage Regions</vt:lpstr>
      <vt:lpstr>Voltage Variations &amp; Noise Margins</vt:lpstr>
      <vt:lpstr>Noise Margin Example</vt:lpstr>
      <vt:lpstr>PowerPoint Presentation</vt:lpstr>
      <vt:lpstr>CMOS NOT Gate</vt:lpstr>
      <vt:lpstr>CMOS NAND &amp; NOR Gate </vt:lpstr>
      <vt:lpstr>PowerPoint Presentation</vt:lpstr>
      <vt:lpstr>PowerPoint Presentation</vt:lpstr>
      <vt:lpstr>Basic Adder Unit (FA)</vt:lpstr>
      <vt:lpstr>Various Adders Impl.</vt:lpstr>
      <vt:lpstr>PowerPoint Presentation</vt:lpstr>
      <vt:lpstr>Carry-Lookahead Adder</vt:lpstr>
      <vt:lpstr>Carry-Lookahead Adder</vt:lpstr>
      <vt:lpstr>Carry-Lookahead Adder</vt:lpstr>
      <vt:lpstr>PowerPoint Presentation</vt:lpstr>
      <vt:lpstr>Carry Select Adder</vt:lpstr>
      <vt:lpstr>Binary Decoder</vt:lpstr>
      <vt:lpstr>PowerPoint Presentation</vt:lpstr>
      <vt:lpstr>3-input Binary Decoder</vt:lpstr>
      <vt:lpstr>PowerPoint Presentation</vt:lpstr>
      <vt:lpstr>Uses of Decoder</vt:lpstr>
      <vt:lpstr>Binary Encoder</vt:lpstr>
      <vt:lpstr>PowerPoint Presentation</vt:lpstr>
      <vt:lpstr>8-input Binary Encoder</vt:lpstr>
      <vt:lpstr>PowerPoint Presentation</vt:lpstr>
      <vt:lpstr>Uses of Encoder</vt:lpstr>
      <vt:lpstr>1.(a) BCD to 7-segment code converter</vt:lpstr>
      <vt:lpstr>1.(b) 4-bit binary to 4-bit gray code converter</vt:lpstr>
      <vt:lpstr>extra) 4-bit binary to 4-bit gray code converter using decoder and encoder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M51A Discussion 2C</dc:title>
  <dc:creator>roy</dc:creator>
  <cp:lastModifiedBy>Hyunjin Kim</cp:lastModifiedBy>
  <cp:revision>58</cp:revision>
  <cp:lastPrinted>2016-10-07T17:46:18Z</cp:lastPrinted>
  <dcterms:created xsi:type="dcterms:W3CDTF">2014-10-02T19:11:11Z</dcterms:created>
  <dcterms:modified xsi:type="dcterms:W3CDTF">2016-10-14T22:48:55Z</dcterms:modified>
</cp:coreProperties>
</file>