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77" r:id="rId9"/>
    <p:sldId id="283" r:id="rId10"/>
    <p:sldId id="284" r:id="rId11"/>
    <p:sldId id="285" r:id="rId12"/>
    <p:sldId id="291" r:id="rId13"/>
    <p:sldId id="292" r:id="rId14"/>
    <p:sldId id="293" r:id="rId15"/>
    <p:sldId id="294" r:id="rId16"/>
    <p:sldId id="319" r:id="rId17"/>
    <p:sldId id="320" r:id="rId18"/>
    <p:sldId id="314" r:id="rId19"/>
    <p:sldId id="315" r:id="rId20"/>
    <p:sldId id="321" r:id="rId21"/>
    <p:sldId id="317" r:id="rId22"/>
    <p:sldId id="322" r:id="rId23"/>
    <p:sldId id="318" r:id="rId24"/>
  </p:sldIdLst>
  <p:sldSz cx="9144000" cy="6858000" type="screen4x3"/>
  <p:notesSz cx="6985000" cy="9283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A8EFFC-A3FD-0D4D-999A-A1CFC13F92C2}">
          <p14:sldIdLst>
            <p14:sldId id="256"/>
            <p14:sldId id="257"/>
            <p14:sldId id="286"/>
            <p14:sldId id="287"/>
            <p14:sldId id="288"/>
            <p14:sldId id="289"/>
            <p14:sldId id="290"/>
            <p14:sldId id="277"/>
            <p14:sldId id="283"/>
            <p14:sldId id="284"/>
            <p14:sldId id="285"/>
            <p14:sldId id="291"/>
            <p14:sldId id="292"/>
            <p14:sldId id="293"/>
            <p14:sldId id="294"/>
            <p14:sldId id="319"/>
            <p14:sldId id="320"/>
            <p14:sldId id="314"/>
            <p14:sldId id="315"/>
            <p14:sldId id="321"/>
            <p14:sldId id="317"/>
            <p14:sldId id="32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8"/>
    <p:restoredTop sz="96291"/>
  </p:normalViewPr>
  <p:slideViewPr>
    <p:cSldViewPr>
      <p:cViewPr varScale="1">
        <p:scale>
          <a:sx n="73" d="100"/>
          <a:sy n="73" d="100"/>
        </p:scale>
        <p:origin x="3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595" cy="4657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774" y="0"/>
            <a:ext cx="3027595" cy="4657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64AC-C75C-4939-B221-484B5A72027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48"/>
            <a:ext cx="3027595" cy="465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774" y="8817948"/>
            <a:ext cx="3027595" cy="465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7DC6-EDE9-43A5-856D-5AA6E2BD5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7595" cy="4642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55774" y="1"/>
            <a:ext cx="3027595" cy="4642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71339-4CFF-4E82-8E1E-443E0B02BB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98175" y="4409720"/>
            <a:ext cx="5588652" cy="4178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17948"/>
            <a:ext cx="3027595" cy="4642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55774" y="8817948"/>
            <a:ext cx="3027595" cy="4642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0FC6-B427-41FD-9F24-F74AE03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3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0FC6-B427-41FD-9F24-F74AE0303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BA411-190A-1142-9ED4-0C51B23A31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3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6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1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0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5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75EA-0126-4231-9D08-B165BEA28503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1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CSM51A Discussion #5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Hyunjin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56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altLang="ko-KR" dirty="0"/>
              <a:t>T-FF using SR-FF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92" y="1371600"/>
            <a:ext cx="3055907" cy="222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38" y="1371600"/>
            <a:ext cx="1921056" cy="183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70282" y="3226789"/>
            <a:ext cx="313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Excitation Table of SR-FF</a:t>
            </a:r>
            <a:endParaRPr lang="ko-KR" altLang="en-US" b="1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78" y="4082908"/>
            <a:ext cx="2898175" cy="169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76816"/>
              </p:ext>
            </p:extLst>
          </p:nvPr>
        </p:nvGraphicFramePr>
        <p:xfrm>
          <a:off x="1324699" y="4035932"/>
          <a:ext cx="27432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Q(t)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-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-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6953"/>
              </p:ext>
            </p:extLst>
          </p:nvPr>
        </p:nvGraphicFramePr>
        <p:xfrm>
          <a:off x="638899" y="4035932"/>
          <a:ext cx="20574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Q(t)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altLang="ko-KR" dirty="0"/>
              <a:t>JK-FF using T-FF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9" y="1232679"/>
            <a:ext cx="3403211" cy="222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141" y="1219200"/>
            <a:ext cx="2527269" cy="20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9749" y="3277448"/>
            <a:ext cx="28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Excitation Table of T-FF</a:t>
            </a:r>
            <a:endParaRPr lang="ko-KR" altLang="en-US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75" y="4191000"/>
            <a:ext cx="3176723" cy="167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4138"/>
              </p:ext>
            </p:extLst>
          </p:nvPr>
        </p:nvGraphicFramePr>
        <p:xfrm>
          <a:off x="1905000" y="4270263"/>
          <a:ext cx="20574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Q(t)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90891"/>
              </p:ext>
            </p:extLst>
          </p:nvPr>
        </p:nvGraphicFramePr>
        <p:xfrm>
          <a:off x="533400" y="4270263"/>
          <a:ext cx="27432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-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-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-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-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81000"/>
            <a:ext cx="819650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45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848600" cy="62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44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985584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64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9229"/>
            <a:ext cx="8001000" cy="597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52" y="2133600"/>
            <a:ext cx="5316047" cy="4542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22944"/>
            <a:ext cx="3810000" cy="1736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24" y="4114800"/>
            <a:ext cx="2219325" cy="1381125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EXAMPLE 8.9 with JK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88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7366505" cy="43434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EXAMPLE 8.9 with JK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8.10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Implement a sequential (bit-serial) network for converting an n-bit representation of an integer from binary code to Gray code. Use the fact that </a:t>
            </a:r>
            <a:r>
              <a:rPr lang="en-US" sz="2000" i="1" dirty="0" err="1">
                <a:latin typeface="Times New Roman"/>
                <a:cs typeface="Times New Roman"/>
              </a:rPr>
              <a:t>g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i="1" dirty="0">
                <a:latin typeface="Times New Roman"/>
                <a:cs typeface="Times New Roman"/>
              </a:rPr>
              <a:t> = b</a:t>
            </a:r>
            <a:r>
              <a:rPr lang="en-US" sz="2000" i="1" baseline="-25000" dirty="0">
                <a:latin typeface="Times New Roman"/>
                <a:cs typeface="Times New Roman"/>
              </a:rPr>
              <a:t>i</a:t>
            </a:r>
            <a:r>
              <a:rPr lang="en-US" sz="2000" i="1" dirty="0">
                <a:latin typeface="Times New Roman"/>
                <a:cs typeface="Times New Roman"/>
              </a:rPr>
              <a:t> XOR b</a:t>
            </a:r>
            <a:r>
              <a:rPr lang="en-US" sz="2000" i="1" baseline="-25000" dirty="0">
                <a:latin typeface="Times New Roman"/>
                <a:cs typeface="Times New Roman"/>
              </a:rPr>
              <a:t>i+1</a:t>
            </a:r>
            <a:r>
              <a:rPr lang="en-US" sz="2000" dirty="0"/>
              <a:t>, where 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2000" baseline="-2500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/>
              <a:t>is the </a:t>
            </a:r>
            <a:r>
              <a:rPr lang="en-US" sz="2000" dirty="0" err="1"/>
              <a:t>ith</a:t>
            </a:r>
            <a:r>
              <a:rPr lang="en-US" sz="2000" dirty="0"/>
              <a:t> bit of the binary representation and </a:t>
            </a:r>
            <a:r>
              <a:rPr lang="en-US" sz="2000" dirty="0" err="1">
                <a:latin typeface="Times New Roman"/>
                <a:cs typeface="Times New Roman"/>
              </a:rPr>
              <a:t>g</a:t>
            </a:r>
            <a:r>
              <a:rPr lang="en-US" sz="2000" baseline="-25000" dirty="0" err="1">
                <a:latin typeface="Times New Roman"/>
                <a:cs typeface="Times New Roman"/>
              </a:rPr>
              <a:t>i</a:t>
            </a:r>
            <a:r>
              <a:rPr lang="en-US" sz="2000" dirty="0"/>
              <a:t> is the corresponding bit of the Gray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954530"/>
            <a:ext cx="3505200" cy="919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3882299"/>
            <a:ext cx="526732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2" y="5825399"/>
            <a:ext cx="57961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9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8.12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Implement a sequential (bit-serial) binary magnitude comparator for 16-bit operands. Describe two implementations: one beginning with the least-significant bit.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048000"/>
            <a:ext cx="4514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Midterm Review</a:t>
            </a:r>
          </a:p>
          <a:p>
            <a:r>
              <a:rPr lang="en-US" altLang="ko-KR" dirty="0"/>
              <a:t>Chapter 8</a:t>
            </a:r>
          </a:p>
          <a:p>
            <a:pPr lvl="1"/>
            <a:r>
              <a:rPr lang="en-US" altLang="ko-KR" dirty="0"/>
              <a:t>Various Flip-Flops</a:t>
            </a:r>
          </a:p>
          <a:p>
            <a:pPr lvl="1"/>
            <a:r>
              <a:rPr lang="en-US" altLang="ko-KR" dirty="0"/>
              <a:t>Design with flip-flops</a:t>
            </a:r>
          </a:p>
        </p:txBody>
      </p:sp>
    </p:spTree>
    <p:extLst>
      <p:ext uri="{BB962C8B-B14F-4D97-AF65-F5344CB8AC3E}">
        <p14:creationId xmlns:p14="http://schemas.microsoft.com/office/powerpoint/2010/main" val="72000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02" y="2905126"/>
            <a:ext cx="6551485" cy="35605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9351"/>
            <a:ext cx="2819400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962" y="381000"/>
            <a:ext cx="233362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914525"/>
            <a:ext cx="5133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8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8.24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Design a sequential network that has one binary input x and one binary output z. The output at time t has value 1 whenever x(t-3, t) has an odd number of 1’s. Overlapping sequences are acceptable; for example, for the input sequence</a:t>
            </a:r>
          </a:p>
          <a:p>
            <a:pPr lvl="1"/>
            <a:r>
              <a:rPr lang="en-US" sz="2000" dirty="0"/>
              <a:t>X(t-7, t) = 010111111</a:t>
            </a:r>
          </a:p>
          <a:p>
            <a:pPr marL="0" indent="0">
              <a:buNone/>
            </a:pPr>
            <a:r>
              <a:rPr lang="en-US" sz="2400" dirty="0"/>
              <a:t>The output sequence is</a:t>
            </a:r>
          </a:p>
          <a:p>
            <a:pPr lvl="1"/>
            <a:r>
              <a:rPr lang="en-US" sz="2000" dirty="0"/>
              <a:t>Z(t-7, t) = ???01100</a:t>
            </a:r>
          </a:p>
          <a:p>
            <a:pPr marL="0" indent="0">
              <a:buNone/>
            </a:pPr>
            <a:r>
              <a:rPr lang="en-US" sz="2400" dirty="0"/>
              <a:t>Use D flip-flops.</a:t>
            </a:r>
          </a:p>
        </p:txBody>
      </p:sp>
    </p:spTree>
    <p:extLst>
      <p:ext uri="{BB962C8B-B14F-4D97-AF65-F5344CB8AC3E}">
        <p14:creationId xmlns:p14="http://schemas.microsoft.com/office/powerpoint/2010/main" val="297328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"/>
            <a:ext cx="7239000" cy="60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00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8.32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Design a modulo-3 binary counter using the “one flip-flop per state” approach. The output is in the binary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124200"/>
            <a:ext cx="2026467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4683439"/>
            <a:ext cx="2886075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445" y="3241471"/>
            <a:ext cx="1941909" cy="1060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2008" y="3657600"/>
            <a:ext cx="3724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51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4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42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76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23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FF using diff FF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 flip-flop using JK flip-flop</a:t>
            </a:r>
          </a:p>
          <a:p>
            <a:r>
              <a:rPr lang="en-US" altLang="ko-KR" dirty="0"/>
              <a:t>T flip-flop using SR flip-flop</a:t>
            </a:r>
          </a:p>
          <a:p>
            <a:r>
              <a:rPr lang="en-US" altLang="ko-KR" dirty="0"/>
              <a:t>JK flip-flop using T flop-flop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726"/>
              </p:ext>
            </p:extLst>
          </p:nvPr>
        </p:nvGraphicFramePr>
        <p:xfrm>
          <a:off x="457200" y="3505200"/>
          <a:ext cx="27432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Q(t)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-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-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52440"/>
              </p:ext>
            </p:extLst>
          </p:nvPr>
        </p:nvGraphicFramePr>
        <p:xfrm>
          <a:off x="3886200" y="3429000"/>
          <a:ext cx="20574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64681"/>
              </p:ext>
            </p:extLst>
          </p:nvPr>
        </p:nvGraphicFramePr>
        <p:xfrm>
          <a:off x="457200" y="5029200"/>
          <a:ext cx="27432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-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-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-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-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41019"/>
              </p:ext>
            </p:extLst>
          </p:nvPr>
        </p:nvGraphicFramePr>
        <p:xfrm>
          <a:off x="3886200" y="5029200"/>
          <a:ext cx="20574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Q(t)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98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altLang="ko-KR" dirty="0"/>
              <a:t>D-FF using JK-FF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33" y="1477229"/>
            <a:ext cx="3206780" cy="229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53" y="1589584"/>
            <a:ext cx="1805915" cy="168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1780" y="3303994"/>
            <a:ext cx="292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Excitation Table of JK-FF</a:t>
            </a:r>
            <a:endParaRPr lang="ko-KR" altLang="en-US" b="1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50" y="4124739"/>
            <a:ext cx="2951352" cy="17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6954"/>
              </p:ext>
            </p:extLst>
          </p:nvPr>
        </p:nvGraphicFramePr>
        <p:xfrm>
          <a:off x="1600200" y="4114800"/>
          <a:ext cx="27432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-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-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-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-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13720"/>
              </p:ext>
            </p:extLst>
          </p:nvPr>
        </p:nvGraphicFramePr>
        <p:xfrm>
          <a:off x="901148" y="4101438"/>
          <a:ext cx="20574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Q(t)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Q(t+1)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0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437</Words>
  <Application>Microsoft Office PowerPoint</Application>
  <PresentationFormat>On-screen Show (4:3)</PresentationFormat>
  <Paragraphs>208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Times New Roman</vt:lpstr>
      <vt:lpstr>Office 테마</vt:lpstr>
      <vt:lpstr>CSM51A Discussion #5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 FF using diff FF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8.9 with JK</vt:lpstr>
      <vt:lpstr>EXAMPLE 8.9 with JK</vt:lpstr>
      <vt:lpstr>Ex 8.10</vt:lpstr>
      <vt:lpstr>Ex 8.12</vt:lpstr>
      <vt:lpstr>PowerPoint Presentation</vt:lpstr>
      <vt:lpstr>Ex 8.24</vt:lpstr>
      <vt:lpstr>PowerPoint Presentation</vt:lpstr>
      <vt:lpstr>Ex 8.32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CSM51A Discussion #1</dc:title>
  <dc:creator>roy</dc:creator>
  <cp:lastModifiedBy>Hyunjin Kim</cp:lastModifiedBy>
  <cp:revision>90</cp:revision>
  <cp:lastPrinted>2016-10-27T22:05:09Z</cp:lastPrinted>
  <dcterms:created xsi:type="dcterms:W3CDTF">2015-04-03T04:13:48Z</dcterms:created>
  <dcterms:modified xsi:type="dcterms:W3CDTF">2016-10-27T22:08:15Z</dcterms:modified>
</cp:coreProperties>
</file>