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9" r:id="rId3"/>
    <p:sldId id="260" r:id="rId4"/>
    <p:sldId id="261" r:id="rId5"/>
    <p:sldId id="264" r:id="rId6"/>
    <p:sldId id="262" r:id="rId7"/>
    <p:sldId id="267" r:id="rId8"/>
    <p:sldId id="291" r:id="rId9"/>
    <p:sldId id="266" r:id="rId10"/>
    <p:sldId id="307" r:id="rId11"/>
    <p:sldId id="309" r:id="rId12"/>
    <p:sldId id="270" r:id="rId13"/>
    <p:sldId id="271" r:id="rId14"/>
    <p:sldId id="331" r:id="rId15"/>
    <p:sldId id="333" r:id="rId16"/>
    <p:sldId id="361" r:id="rId17"/>
    <p:sldId id="334" r:id="rId18"/>
    <p:sldId id="336" r:id="rId19"/>
    <p:sldId id="337" r:id="rId20"/>
    <p:sldId id="339" r:id="rId21"/>
    <p:sldId id="338" r:id="rId22"/>
    <p:sldId id="340" r:id="rId23"/>
    <p:sldId id="313" r:id="rId24"/>
    <p:sldId id="324" r:id="rId25"/>
    <p:sldId id="321" r:id="rId26"/>
    <p:sldId id="330" r:id="rId27"/>
    <p:sldId id="281" r:id="rId28"/>
    <p:sldId id="283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5" r:id="rId40"/>
    <p:sldId id="273" r:id="rId41"/>
    <p:sldId id="351" r:id="rId42"/>
    <p:sldId id="352" r:id="rId43"/>
    <p:sldId id="353" r:id="rId44"/>
    <p:sldId id="356" r:id="rId45"/>
    <p:sldId id="354" r:id="rId46"/>
    <p:sldId id="357" r:id="rId47"/>
    <p:sldId id="317" r:id="rId48"/>
    <p:sldId id="358" r:id="rId49"/>
    <p:sldId id="359" r:id="rId50"/>
    <p:sldId id="360" r:id="rId51"/>
    <p:sldId id="318" r:id="rId52"/>
    <p:sldId id="319" r:id="rId53"/>
    <p:sldId id="320" r:id="rId54"/>
    <p:sldId id="279" r:id="rId55"/>
    <p:sldId id="280" r:id="rId56"/>
    <p:sldId id="323" r:id="rId57"/>
    <p:sldId id="32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9897" autoAdjust="0"/>
  </p:normalViewPr>
  <p:slideViewPr>
    <p:cSldViewPr>
      <p:cViewPr>
        <p:scale>
          <a:sx n="112" d="100"/>
          <a:sy n="112" d="100"/>
        </p:scale>
        <p:origin x="-131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6.xml"/><Relationship Id="rId2" Type="http://schemas.openxmlformats.org/officeDocument/2006/relationships/slide" Target="slides/slide55.xml"/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10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12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13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18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19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20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2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23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24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29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46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47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49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51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52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53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54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55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57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7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9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“Inheritance </a:t>
            </a:r>
            <a:r>
              <a:rPr lang="en-US" dirty="0"/>
              <a:t>is a way to form new classes (instances of which are called objects) using classes that have already been defined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10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11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both </a:t>
            </a:r>
            <a:r>
              <a:rPr lang="en-US" dirty="0" smtClean="0">
                <a:solidFill>
                  <a:srgbClr val="6600CC"/>
                </a:solidFill>
              </a:rPr>
              <a:t>Animal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6600CC"/>
                </a:solidFill>
              </a:rPr>
              <a:t>Mammal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base classes.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 smtClean="0">
                <a:solidFill>
                  <a:srgbClr val="FF0000"/>
                </a:solidFill>
              </a:rPr>
              <a:t>base 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 smtClean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 smtClean="0">
                <a:solidFill>
                  <a:srgbClr val="6600CC"/>
                </a:solidFill>
              </a:rPr>
              <a:t>Fish, Reptile, Mammal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derived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 smtClean="0">
                <a:solidFill>
                  <a:srgbClr val="FF0000"/>
                </a:solidFill>
              </a:rPr>
              <a:t>derived 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 smtClean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12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</a:t>
            </a:r>
            <a:r>
              <a:rPr lang="en-US" sz="2400" dirty="0" smtClean="0"/>
              <a:t>she </a:t>
            </a:r>
            <a:r>
              <a:rPr lang="en-US" sz="2400" dirty="0"/>
              <a:t>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r>
              <a:rPr lang="en-US" sz="1800" dirty="0" smtClean="0">
                <a:solidFill>
                  <a:srgbClr val="7030A0"/>
                </a:solidFill>
              </a:rPr>
              <a:t/>
            </a:r>
            <a:br>
              <a:rPr lang="en-US" sz="1800" dirty="0" smtClean="0">
                <a:solidFill>
                  <a:srgbClr val="7030A0"/>
                </a:solidFill>
              </a:rPr>
            </a:br>
            <a:r>
              <a:rPr lang="en-US" sz="1800" dirty="0" smtClean="0">
                <a:solidFill>
                  <a:srgbClr val="7030A0"/>
                </a:solidFill>
              </a:rPr>
              <a:t>actual </a:t>
            </a:r>
            <a:r>
              <a:rPr lang="en-US" sz="1800" dirty="0">
                <a:solidFill>
                  <a:srgbClr val="7030A0"/>
                </a:solidFill>
              </a:rPr>
              <a:t>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13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is a kind of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</a:t>
            </a:r>
            <a:r>
              <a:rPr lang="en-US" dirty="0" smtClean="0"/>
              <a:t>states that </a:t>
            </a:r>
            <a:r>
              <a:rPr lang="en-US" dirty="0"/>
              <a:t>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Whiner </a:t>
              </a:r>
              <a:r>
                <a:rPr lang="en-US" sz="1800" b="1" dirty="0" err="1" smtClean="0">
                  <a:latin typeface="Courier New" pitchFamily="49" charset="0"/>
                </a:rPr>
                <a:t>joe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</a:t>
              </a: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}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Whiner: 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public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Person</a:t>
            </a:r>
            <a:endParaRPr lang="en-US" sz="17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Reuse</a:t>
            </a:r>
            <a:endParaRPr lang="en-US" sz="3600" dirty="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 smtClean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joe.goToBathroom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joe.complain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284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17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void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 smtClean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Private members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FF0000"/>
                </a:solidFill>
              </a:rPr>
              <a:t>base class</a:t>
            </a:r>
            <a:r>
              <a:rPr lang="en-US" dirty="0" smtClean="0"/>
              <a:t> are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hidden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rgbClr val="FF0000"/>
                </a:solidFill>
              </a:rPr>
              <a:t>derived class(</a:t>
            </a:r>
            <a:r>
              <a:rPr lang="en-US" dirty="0" err="1" smtClean="0">
                <a:solidFill>
                  <a:srgbClr val="FF0000"/>
                </a:solidFill>
              </a:rPr>
              <a:t>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smtClea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 smtClean="0">
                <a:solidFill>
                  <a:srgbClr val="FF0000"/>
                </a:solidFill>
              </a:rPr>
              <a:t>// FAIL!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 smtClean="0">
                <a:solidFill>
                  <a:srgbClr val="FF0000"/>
                </a:solidFill>
              </a:rPr>
              <a:t>public members </a:t>
            </a:r>
            <a:r>
              <a:rPr lang="en-US" dirty="0" smtClean="0"/>
              <a:t>in the base class are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exposed/reused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0000"/>
                </a:solidFill>
              </a:rPr>
              <a:t>derived class(</a:t>
            </a:r>
            <a:r>
              <a:rPr lang="en-US" dirty="0" err="1" smtClean="0">
                <a:solidFill>
                  <a:srgbClr val="FF0000"/>
                </a:solidFill>
              </a:rPr>
              <a:t>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 smtClean="0">
                <a:solidFill>
                  <a:srgbClr val="FF0000"/>
                </a:solidFill>
              </a:rPr>
              <a:t>hidden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 smtClean="0">
                <a:solidFill>
                  <a:srgbClr val="FF0000"/>
                </a:solidFill>
              </a:rPr>
              <a:t>derived classes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</a:t>
            </a:r>
            <a:r>
              <a:rPr lang="en-US" sz="2200" dirty="0" smtClean="0">
                <a:solidFill>
                  <a:srgbClr val="FF0000"/>
                </a:solidFill>
              </a:rPr>
              <a:t>FAIL!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</a:t>
            </a:r>
            <a:r>
              <a:rPr lang="en-US" sz="1800" dirty="0" smtClean="0"/>
              <a:t>reuse </a:t>
            </a:r>
            <a:br>
              <a:rPr lang="en-US" sz="1800" dirty="0" smtClean="0"/>
            </a:br>
            <a:r>
              <a:rPr lang="en-US" sz="1800" dirty="0" smtClean="0"/>
              <a:t>one or more </a:t>
            </a:r>
            <a:r>
              <a:rPr lang="en-US" sz="1800" dirty="0" smtClean="0">
                <a:solidFill>
                  <a:srgbClr val="FF0000"/>
                </a:solidFill>
              </a:rPr>
              <a:t>private </a:t>
            </a:r>
            <a:r>
              <a:rPr lang="en-US" sz="1800" dirty="0">
                <a:solidFill>
                  <a:srgbClr val="FF0000"/>
                </a:solidFill>
              </a:rPr>
              <a:t>member</a:t>
            </a:r>
            <a:r>
              <a:rPr lang="en-US" sz="12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functions</a:t>
            </a:r>
            <a:r>
              <a:rPr lang="en-US" sz="1800" dirty="0" smtClean="0"/>
              <a:t> of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</a:t>
            </a:r>
            <a:r>
              <a:rPr lang="en-US" sz="1800" dirty="0" smtClean="0"/>
              <a:t>use them…</a:t>
            </a:r>
            <a:endParaRPr lang="en-US" sz="1800" dirty="0"/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</a:t>
            </a:r>
            <a:r>
              <a:rPr lang="en-US" sz="1800" dirty="0" smtClean="0"/>
              <a:t>them </a:t>
            </a:r>
            <a:r>
              <a:rPr lang="en-US" sz="1800" dirty="0" smtClean="0">
                <a:solidFill>
                  <a:srgbClr val="990000"/>
                </a:solidFill>
              </a:rPr>
              <a:t>protected</a:t>
            </a:r>
            <a:r>
              <a:rPr lang="en-US" sz="1800" dirty="0" smtClean="0"/>
              <a:t> </a:t>
            </a:r>
            <a:r>
              <a:rPr lang="en-US" sz="1800" dirty="0"/>
              <a:t>instead of </a:t>
            </a:r>
            <a:r>
              <a:rPr lang="en-US" sz="1800" dirty="0" smtClean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</a:t>
            </a:r>
            <a:r>
              <a:rPr lang="en-US" sz="1800" dirty="0" smtClean="0"/>
              <a:t>in the base class:</a:t>
            </a:r>
            <a:endParaRPr lang="en-US" sz="1800" dirty="0"/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(void)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…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void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This lets your derived class (</a:t>
            </a:r>
            <a:r>
              <a:rPr lang="en-US" sz="1800" i="1" dirty="0" smtClean="0"/>
              <a:t>and</a:t>
            </a:r>
            <a:r>
              <a:rPr lang="en-US" sz="1800" dirty="0" smtClean="0"/>
              <a:t> its derived classes) </a:t>
            </a:r>
            <a:br>
              <a:rPr lang="en-US" sz="1800" dirty="0" smtClean="0"/>
            </a:br>
            <a:r>
              <a:rPr lang="en-US" sz="1800" dirty="0" smtClean="0"/>
              <a:t>reuse these member functions from the base class.</a:t>
            </a:r>
            <a:endParaRPr lang="en-US" sz="180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 smtClean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e.g., you’d like your </a:t>
            </a:r>
            <a:r>
              <a:rPr lang="en-US" dirty="0" err="1" smtClean="0">
                <a:solidFill>
                  <a:srgbClr val="6600CC"/>
                </a:solidFill>
              </a:rPr>
              <a:t>ShieldedRobot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be able to call </a:t>
            </a:r>
            <a:r>
              <a:rPr lang="en-US" dirty="0" smtClean="0">
                <a:solidFill>
                  <a:srgbClr val="6600CC"/>
                </a:solidFill>
              </a:rPr>
              <a:t>Robot’s </a:t>
            </a:r>
            <a:r>
              <a:rPr lang="en-US" dirty="0" err="1" smtClean="0">
                <a:solidFill>
                  <a:srgbClr val="FF0000"/>
                </a:solidFill>
              </a:rPr>
              <a:t>chargeBattery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method…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But still prevents the rest of your program from seeing/using them!</a:t>
            </a:r>
            <a:endParaRPr lang="en-US" sz="1800" dirty="0"/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 smtClean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 smtClean="0">
                  <a:solidFill>
                    <a:srgbClr val="006666"/>
                  </a:solidFill>
                </a:rPr>
                <a:t>t’s OK!</a:t>
              </a:r>
              <a:endParaRPr lang="en-US" dirty="0">
                <a:solidFill>
                  <a:srgbClr val="006666"/>
                </a:solidFill>
              </a:endParaRP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</a:t>
            </a:r>
            <a:r>
              <a:rPr lang="en-US" sz="1400" dirty="0" smtClean="0">
                <a:solidFill>
                  <a:srgbClr val="FF0000"/>
                </a:solidFill>
              </a:rPr>
              <a:t>FAILS!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FF0000"/>
                </a:solidFill>
              </a:rPr>
              <a:t> never ever </a:t>
            </a:r>
            <a:r>
              <a:rPr lang="en-US" dirty="0" smtClean="0">
                <a:solidFill>
                  <a:schemeClr val="tx1"/>
                </a:solidFill>
              </a:rPr>
              <a:t>make your </a:t>
            </a:r>
            <a:r>
              <a:rPr lang="en-US" dirty="0" smtClean="0">
                <a:solidFill>
                  <a:srgbClr val="FF0000"/>
                </a:solidFill>
              </a:rPr>
              <a:t>member variables protected (or public)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If you </a:t>
            </a:r>
            <a:r>
              <a:rPr lang="en-US" dirty="0" smtClean="0">
                <a:solidFill>
                  <a:srgbClr val="FF0000"/>
                </a:solidFill>
              </a:rPr>
              <a:t>expose member variables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derived class</a:t>
            </a:r>
            <a:r>
              <a:rPr lang="en-US" dirty="0" smtClean="0"/>
              <a:t>, you violate encapsulation – and that’s bad!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19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Reuse </a:t>
            </a:r>
            <a:r>
              <a:rPr lang="en-US" altLang="zh-TW" sz="3600" dirty="0">
                <a:ea typeface="新細明體" pitchFamily="18" charset="-120"/>
              </a:rPr>
              <a:t>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</a:t>
            </a:r>
            <a:r>
              <a:rPr lang="en-US" sz="1800" smtClean="0"/>
              <a:t>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</a:t>
            </a:r>
            <a:r>
              <a:rPr lang="en-US" sz="1800" dirty="0" smtClean="0"/>
              <a:t>it.</a:t>
            </a:r>
            <a:endParaRPr lang="en-US" sz="1800" dirty="0"/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2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</a:t>
            </a:r>
            <a:r>
              <a:rPr lang="en-US" sz="2400" dirty="0" smtClean="0"/>
              <a:t>to save </a:t>
            </a:r>
            <a:r>
              <a:rPr lang="en-US" sz="2400" dirty="0"/>
              <a:t>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</a:t>
            </a:r>
            <a:r>
              <a:rPr lang="en-US" sz="2400" dirty="0" smtClean="0"/>
              <a:t>class…</a:t>
            </a:r>
            <a:endParaRPr lang="en-US" sz="2400" dirty="0"/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21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Whiner </a:t>
              </a:r>
              <a:r>
                <a:rPr lang="en-US" sz="1800" b="1" dirty="0" err="1" smtClean="0">
                  <a:latin typeface="Courier New" pitchFamily="49" charset="0"/>
                </a:rPr>
                <a:t>joe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</a:t>
              </a:r>
            </a:p>
            <a:p>
              <a:endParaRPr lang="en-US" sz="18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}</a:t>
              </a:r>
              <a:endParaRPr lang="en-US" sz="1800" b="1" dirty="0">
                <a:latin typeface="Courier New" pitchFamily="49" charset="0"/>
              </a:endParaRP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Whiner: 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public </a:t>
            </a:r>
            <a:r>
              <a:rPr lang="en-US" sz="1700" b="1" dirty="0" smtClean="0">
                <a:latin typeface="Courier New" pitchFamily="49" charset="0"/>
                <a:ea typeface="MS Mincho" pitchFamily="49" charset="-128"/>
              </a:rPr>
              <a:t>Person</a:t>
            </a:r>
            <a:endParaRPr lang="en-US" sz="17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endParaRPr lang="en-US" sz="5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Extension</a:t>
            </a:r>
            <a:endParaRPr lang="en-US" sz="3600" dirty="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hate ” &lt;&lt; </a:t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 smtClean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 smtClean="0"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joe.complain</a:t>
            </a:r>
            <a:r>
              <a:rPr lang="en-US" sz="1800" b="1" dirty="0" smtClean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   if (</a:t>
              </a:r>
              <a:r>
                <a:rPr lang="en-US" sz="1800" b="1" dirty="0" err="1" smtClean="0">
                  <a:latin typeface="Courier New" pitchFamily="49" charset="0"/>
                </a:rPr>
                <a:t>iAmConstipated</a:t>
              </a:r>
              <a:r>
                <a:rPr lang="en-US" sz="1800" b="1" dirty="0" smtClean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     complain();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 smtClean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  <a:endParaRPr lang="en-US" sz="18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Three Uses of Inheritance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</a:t>
                </a:r>
                <a:r>
                  <a:rPr lang="en-US" dirty="0" smtClean="0"/>
                  <a:t>reuse </a:t>
                </a:r>
                <a:br>
                  <a:rPr lang="en-US" dirty="0" smtClean="0"/>
                </a:br>
                <a:r>
                  <a:rPr lang="en-US" dirty="0" smtClean="0"/>
                  <a:t>the </a:t>
                </a:r>
                <a:r>
                  <a:rPr lang="en-US" dirty="0"/>
                  <a:t>same </a:t>
                </a:r>
                <a:r>
                  <a:rPr lang="en-US" dirty="0" smtClean="0"/>
                  <a:t>code </a:t>
                </a:r>
                <a:r>
                  <a:rPr lang="en-US" dirty="0"/>
                  <a:t>in your derived classes (to </a:t>
                </a:r>
                <a:r>
                  <a:rPr lang="en-US" dirty="0" smtClean="0"/>
                  <a:t>reduce duplication).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Extension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Extension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6600CC"/>
                    </a:solidFill>
                  </a:rPr>
                  <a:t>Specialization</a:t>
                </a:r>
                <a:endParaRPr lang="en-US" sz="24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/>
                  <a:t>Specialization </a:t>
                </a:r>
                <a:r>
                  <a:rPr lang="en-US" dirty="0"/>
                  <a:t>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from the </a:t>
                </a:r>
                <a:r>
                  <a:rPr lang="en-US" dirty="0" smtClean="0"/>
                  <a:t>base </a:t>
                </a:r>
                <a:r>
                  <a:rPr lang="en-US" dirty="0"/>
                  <a:t>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23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</a:t>
            </a:r>
            <a:r>
              <a:rPr lang="en-US" sz="2400" i="1" dirty="0" smtClean="0">
                <a:solidFill>
                  <a:srgbClr val="6600CC"/>
                </a:solidFill>
              </a:rPr>
              <a:t>or </a:t>
            </a:r>
            <a:r>
              <a:rPr lang="en-US" sz="2400" i="1" dirty="0" smtClean="0">
                <a:solidFill>
                  <a:srgbClr val="FF0000"/>
                </a:solidFill>
              </a:rPr>
              <a:t>specialize</a:t>
            </a:r>
            <a:r>
              <a:rPr lang="en-US" sz="2400" i="1" dirty="0" smtClean="0">
                <a:solidFill>
                  <a:srgbClr val="6600CC"/>
                </a:solidFill>
              </a:rPr>
              <a:t> </a:t>
            </a:r>
            <a:r>
              <a:rPr lang="en-US" sz="2400" dirty="0" smtClean="0">
                <a:solidFill>
                  <a:srgbClr val="6600CC"/>
                </a:solidFill>
              </a:rPr>
              <a:t>existing </a:t>
            </a:r>
            <a:r>
              <a:rPr lang="en-US" sz="2400" dirty="0">
                <a:solidFill>
                  <a:srgbClr val="6600CC"/>
                </a:solidFill>
              </a:rPr>
              <a:t>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</a:t>
            </a:r>
            <a:r>
              <a:rPr lang="en-US" sz="2400" i="1" dirty="0" smtClean="0">
                <a:solidFill>
                  <a:srgbClr val="6600CC"/>
                </a:solidFill>
              </a:rPr>
              <a:t>or </a:t>
            </a:r>
            <a:r>
              <a:rPr lang="en-US" sz="2400" i="1" dirty="0" smtClean="0">
                <a:solidFill>
                  <a:srgbClr val="FF0000"/>
                </a:solidFill>
              </a:rPr>
              <a:t>specialize</a:t>
            </a:r>
            <a:r>
              <a:rPr lang="en-US" sz="2400" i="1" dirty="0" smtClean="0">
                <a:solidFill>
                  <a:srgbClr val="6600CC"/>
                </a:solidFill>
              </a:rPr>
              <a:t> </a:t>
            </a:r>
            <a:r>
              <a:rPr lang="en-US" sz="2400" dirty="0" smtClean="0">
                <a:solidFill>
                  <a:srgbClr val="6600CC"/>
                </a:solidFill>
              </a:rPr>
              <a:t>existing </a:t>
            </a:r>
            <a:r>
              <a:rPr lang="en-US" sz="2400" dirty="0">
                <a:solidFill>
                  <a:srgbClr val="6600CC"/>
                </a:solidFill>
              </a:rPr>
              <a:t>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 smtClean="0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smtClean="0"/>
              <a:t>Hmmm</a:t>
            </a:r>
            <a:r>
              <a:rPr lang="en-US" sz="1800" dirty="0"/>
              <a:t>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 smtClean="0"/>
              <a:t>Hmmm</a:t>
            </a:r>
            <a:r>
              <a:rPr lang="en-US" dirty="0"/>
              <a:t>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</a:t>
            </a:r>
            <a:r>
              <a:rPr lang="en-US" sz="2400" dirty="0" smtClean="0">
                <a:solidFill>
                  <a:srgbClr val="6600CC"/>
                </a:solidFill>
              </a:rPr>
              <a:t>love </a:t>
            </a:r>
            <a:r>
              <a:rPr lang="en-US" sz="2400" dirty="0">
                <a:solidFill>
                  <a:srgbClr val="6600CC"/>
                </a:solidFill>
              </a:rPr>
              <a:t>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25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</a:t>
            </a:r>
            <a:r>
              <a:rPr lang="en-US" sz="2400" dirty="0" smtClean="0"/>
              <a:t>must only </a:t>
            </a:r>
            <a:r>
              <a:rPr lang="en-US" sz="2400" dirty="0"/>
              <a:t>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Inheritance: Specialization/Overriding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Specialization: When to Use Virtual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You only want to use the </a:t>
            </a:r>
            <a:r>
              <a:rPr lang="en-US" sz="2400" dirty="0" smtClean="0">
                <a:solidFill>
                  <a:srgbClr val="FF0000"/>
                </a:solidFill>
              </a:rPr>
              <a:t>virtual</a:t>
            </a:r>
            <a:r>
              <a:rPr lang="en-US" sz="2400" dirty="0" smtClean="0"/>
              <a:t> keyword for functions you intend to override in your subclasses.</a:t>
            </a:r>
            <a:endParaRPr lang="en-US" sz="24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// inherits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{ </a:t>
            </a:r>
            <a:b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 is the same across all Robots…</a:t>
            </a:r>
            <a:br>
              <a:rPr lang="en-US" dirty="0" smtClean="0"/>
            </a:br>
            <a:endParaRPr lang="en-US" sz="1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So we </a:t>
            </a:r>
            <a:r>
              <a:rPr lang="en-US" baseline="0" dirty="0" smtClean="0">
                <a:solidFill>
                  <a:srgbClr val="FF3300"/>
                </a:solidFill>
              </a:rPr>
              <a:t>won’t</a:t>
            </a:r>
            <a:r>
              <a:rPr lang="en-US" baseline="0" dirty="0" smtClean="0"/>
              <a:t> make it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virtual </a:t>
            </a:r>
            <a:r>
              <a:rPr lang="en-US" dirty="0" smtClean="0"/>
              <a:t>function.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 smtClean="0"/>
              <a:t>n our base Robot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should make </a:t>
            </a:r>
            <a:r>
              <a:rPr lang="en-US" dirty="0" smtClean="0">
                <a:solidFill>
                  <a:srgbClr val="7030A0"/>
                </a:solidFill>
              </a:rPr>
              <a:t>talk() </a:t>
            </a:r>
            <a:r>
              <a:rPr lang="en-US" dirty="0" smtClean="0">
                <a:solidFill>
                  <a:srgbClr val="FF3300"/>
                </a:solidFill>
              </a:rPr>
              <a:t>virtual</a:t>
            </a:r>
            <a:r>
              <a:rPr lang="en-US" dirty="0" smtClean="0"/>
              <a:t> so it can</a:t>
            </a:r>
            <a:br>
              <a:rPr lang="en-US" dirty="0" smtClean="0"/>
            </a:br>
            <a:r>
              <a:rPr lang="en-US" dirty="0" smtClean="0"/>
              <a:t>be redefined!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7030A0"/>
                </a:solidFill>
              </a:rPr>
              <a:t>getY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27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</a:t>
            </a:r>
            <a:r>
              <a:rPr lang="en-US" sz="3600" dirty="0" smtClean="0"/>
              <a:t>Method Visibility</a:t>
            </a:r>
            <a:endParaRPr lang="en-US" sz="3600" dirty="0"/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lily;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If you </a:t>
            </a:r>
            <a:r>
              <a:rPr lang="en-US" dirty="0" smtClean="0">
                <a:solidFill>
                  <a:srgbClr val="990000"/>
                </a:solidFill>
              </a:rPr>
              <a:t>redefine a function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the derived class…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 smtClean="0">
                <a:solidFill>
                  <a:srgbClr val="006666"/>
                </a:solidFill>
              </a:rPr>
              <a:t>redefined version </a:t>
            </a:r>
            <a:r>
              <a:rPr lang="en-US" dirty="0" smtClean="0">
                <a:solidFill>
                  <a:srgbClr val="FF0000"/>
                </a:solidFill>
              </a:rPr>
              <a:t>hides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base version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(But only when using your derived class)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 smtClean="0">
                  <a:latin typeface="Courier New" pitchFamily="49" charset="0"/>
                </a:rPr>
                <a:t>  Student </a:t>
              </a:r>
              <a:r>
                <a:rPr lang="en-US" sz="1800" b="1" dirty="0" err="1" smtClean="0">
                  <a:latin typeface="Courier New" pitchFamily="49" charset="0"/>
                </a:rPr>
                <a:t>george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6600CC"/>
                </a:solidFill>
              </a:rPr>
              <a:t>go bruins!</a:t>
            </a:r>
            <a:endParaRPr lang="en-US" sz="24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lily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 smtClean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 smtClean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5987727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</a:t>
            </a:r>
            <a:r>
              <a:rPr lang="en-US" sz="2800" dirty="0" smtClean="0"/>
              <a:t>Reuse of Hidden Base-class Methods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If you want to call the </a:t>
            </a:r>
            <a:r>
              <a:rPr lang="en-US" sz="1800" dirty="0" smtClean="0">
                <a:solidFill>
                  <a:srgbClr val="C00000"/>
                </a:solidFill>
              </a:rPr>
              <a:t>base class’s version</a:t>
            </a:r>
            <a:r>
              <a:rPr lang="en-US" sz="1800" dirty="0" smtClean="0"/>
              <a:t> of a method that’s </a:t>
            </a:r>
            <a:r>
              <a:rPr lang="en-US" sz="1800" dirty="0" smtClean="0">
                <a:solidFill>
                  <a:srgbClr val="6600CC"/>
                </a:solidFill>
              </a:rPr>
              <a:t>been redefined </a:t>
            </a:r>
            <a:r>
              <a:rPr lang="en-US" sz="1800" dirty="0" smtClean="0"/>
              <a:t>in the derived class…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 can do so by using the </a:t>
            </a:r>
            <a:r>
              <a:rPr lang="en-US" sz="1800" dirty="0" err="1" smtClean="0">
                <a:solidFill>
                  <a:srgbClr val="6600CC"/>
                </a:solidFill>
              </a:rPr>
              <a:t>baseclass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 smtClean="0">
                <a:solidFill>
                  <a:srgbClr val="FF0000"/>
                </a:solidFill>
              </a:rPr>
              <a:t>method()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syntax…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Your </a:t>
            </a:r>
            <a:r>
              <a:rPr lang="en-US" sz="1800" dirty="0" smtClean="0">
                <a:solidFill>
                  <a:srgbClr val="C00000"/>
                </a:solidFill>
              </a:rPr>
              <a:t>derived class </a:t>
            </a:r>
            <a:r>
              <a:rPr lang="en-US" sz="1800" dirty="0" smtClean="0"/>
              <a:t>will, by default, always </a:t>
            </a:r>
            <a:r>
              <a:rPr lang="en-US" sz="1800" dirty="0" smtClean="0"/>
              <a:t>use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C00000"/>
                </a:solidFill>
              </a:rPr>
              <a:t>most derived version </a:t>
            </a:r>
            <a:r>
              <a:rPr lang="en-US" sz="1800" dirty="0" smtClean="0"/>
              <a:t>of a specialized method.</a:t>
            </a:r>
            <a:endParaRPr lang="en-US" sz="1800" dirty="0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Uses the most-derived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We want to use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 smtClean="0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</a:t>
            </a:r>
            <a:r>
              <a:rPr lang="en-US" sz="1800" dirty="0" smtClean="0"/>
              <a:t>Student’s version </a:t>
            </a:r>
            <a:r>
              <a:rPr lang="en-US" sz="1800" dirty="0"/>
              <a:t>of the </a:t>
            </a:r>
            <a:r>
              <a:rPr lang="en-US" sz="1800" dirty="0" smtClean="0">
                <a:solidFill>
                  <a:srgbClr val="FF0000"/>
                </a:solidFill>
              </a:rPr>
              <a:t>cheer() </a:t>
            </a:r>
            <a:r>
              <a:rPr lang="en-US" sz="1800" dirty="0" smtClean="0"/>
              <a:t>function</a:t>
            </a:r>
            <a:r>
              <a:rPr lang="en-US" sz="1800" dirty="0"/>
              <a:t>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endParaRPr lang="en-US" sz="18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</a:t>
            </a:r>
            <a:r>
              <a:rPr lang="en-US" sz="2400" dirty="0" smtClean="0">
                <a:solidFill>
                  <a:srgbClr val="6600CC"/>
                </a:solidFill>
              </a:rPr>
              <a:t>bruins!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210004" y="61500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28798" y="20119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5817077" y="4315331"/>
            <a:ext cx="3100181" cy="1321174"/>
          </a:xfrm>
          <a:prstGeom prst="wedgeRoundRectCallout">
            <a:avLst>
              <a:gd name="adj1" fmla="val -44886"/>
              <a:gd name="adj2" fmla="val 7841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You can also use this syntax, although it’s pretty rare.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0" grpId="0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 smtClean="0">
                  <a:latin typeface="Courier New" pitchFamily="49" charset="0"/>
                </a:rPr>
                <a:t>carey</a:t>
              </a:r>
              <a:r>
                <a:rPr lang="en-US" sz="1800" b="1" dirty="0" smtClean="0">
                  <a:latin typeface="Courier New" pitchFamily="49" charset="0"/>
                </a:rPr>
                <a:t>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 string x = </a:t>
              </a:r>
              <a:r>
                <a:rPr lang="en-US" sz="1800" b="1" dirty="0" err="1" smtClean="0">
                  <a:latin typeface="Courier New" pitchFamily="49" charset="0"/>
                </a:rPr>
                <a:t>carey.whatILike</a:t>
              </a:r>
              <a:r>
                <a:rPr lang="en-US" sz="1800" b="1" dirty="0" smtClean="0">
                  <a:latin typeface="Courier New" pitchFamily="49" charset="0"/>
                </a:rPr>
                <a:t>();</a:t>
              </a:r>
              <a:endParaRPr lang="en-US" sz="1800" b="1" dirty="0">
                <a:latin typeface="Courier New" pitchFamily="49" charset="0"/>
              </a:endParaRPr>
            </a:p>
            <a:p>
              <a:endParaRPr lang="en-US" sz="1200" b="1" dirty="0" smtClean="0">
                <a:latin typeface="Courier New" pitchFamily="49" charset="0"/>
              </a:endParaRPr>
            </a:p>
            <a:p>
              <a:r>
                <a:rPr lang="en-US" sz="1800" b="1" dirty="0" smtClean="0">
                  <a:latin typeface="Courier New" pitchFamily="49" charset="0"/>
                </a:rPr>
                <a:t>  </a:t>
              </a:r>
              <a:r>
                <a:rPr lang="en-US" sz="1800" b="1" dirty="0" err="1" smtClean="0">
                  <a:latin typeface="Courier New" pitchFamily="49" charset="0"/>
                </a:rPr>
                <a:t>cout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&lt;&lt;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“Carey likes</a:t>
              </a:r>
              <a:r>
                <a:rPr lang="en-US" sz="12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”</a:t>
              </a:r>
              <a:r>
                <a:rPr lang="en-US" sz="1400" b="1" dirty="0" smtClean="0">
                  <a:latin typeface="Courier New" pitchFamily="49" charset="0"/>
                </a:rPr>
                <a:t> </a:t>
              </a:r>
              <a:r>
                <a:rPr lang="en-US" sz="1800" b="1" dirty="0" smtClean="0">
                  <a:latin typeface="Courier New" pitchFamily="49" charset="0"/>
                </a:rPr>
                <a:t>&lt;&lt; x;</a:t>
              </a:r>
              <a:r>
                <a:rPr lang="en-US" sz="1800" b="1" dirty="0" smtClean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  <a:endParaRPr lang="en-US" sz="1800" b="1" dirty="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= “alcohol”;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 smtClean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b="1" dirty="0" err="1" smtClean="0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}</a:t>
            </a:r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string </a:t>
            </a:r>
            <a:r>
              <a:rPr lang="en-US" sz="1800" b="1" dirty="0" err="1" smtClean="0">
                <a:latin typeface="Courier New" pitchFamily="49" charset="0"/>
              </a:rPr>
              <a:t>myFavorite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 smtClean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 smtClean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 smtClean="0">
                <a:latin typeface="Courier New" pitchFamily="49" charset="0"/>
              </a:rPr>
              <a:t>};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</a:t>
            </a:r>
            <a:r>
              <a:rPr lang="en-US" sz="2800" dirty="0" smtClean="0"/>
              <a:t>Reuse of Hidden Base-class Methods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smtClean="0"/>
              <a:t>Sometimes a method in your derived class will want to rely upon the overridden version in the base class…</a:t>
            </a:r>
            <a:endParaRPr lang="en-US" sz="1900" dirty="0"/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</a:rPr>
              <a:t>Needs to use this 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 smtClean="0"/>
              <a:t>First, you call the base-version of the method…</a:t>
            </a:r>
            <a:endParaRPr lang="en-US" sz="1800" dirty="0"/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 smtClean="0"/>
              <a:t>Then you modify any result you get back, as required… and return it.</a:t>
            </a:r>
            <a:endParaRPr lang="en-US" sz="1800" dirty="0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493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+= “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</a:t>
            </a:r>
            <a:b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 smtClean="0"/>
              <a:t>Let’s see how this works!</a:t>
            </a:r>
            <a:endParaRPr lang="en-US" sz="1900" dirty="0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“alcohol”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burners</a:t>
            </a:r>
            <a:r>
              <a:rPr lang="en-US" sz="1800" dirty="0" smtClean="0">
                <a:solidFill>
                  <a:srgbClr val="6600CC"/>
                </a:solidFill>
                <a:latin typeface="+mj-lt"/>
                <a:cs typeface="Courier New" pitchFamily="49" charset="0"/>
              </a:rPr>
              <a:t>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</a:t>
            </a:r>
            <a:r>
              <a:rPr lang="en-US" sz="2400" dirty="0" smtClean="0"/>
              <a:t>class…</a:t>
            </a:r>
            <a:endParaRPr lang="en-US" sz="2400" dirty="0"/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i="1" dirty="0" smtClean="0">
                <a:solidFill>
                  <a:srgbClr val="006666"/>
                </a:solidFill>
              </a:rPr>
              <a:t>coordinates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endParaRPr lang="en-US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</a:t>
            </a:r>
            <a:r>
              <a:rPr lang="en-US" dirty="0" smtClean="0">
                <a:solidFill>
                  <a:srgbClr val="6600CC"/>
                </a:solidFill>
              </a:rPr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Robot class</a:t>
            </a:r>
            <a:r>
              <a:rPr lang="en-US" i="1" dirty="0" smtClean="0">
                <a:solidFill>
                  <a:srgbClr val="6600CC"/>
                </a:solidFill>
              </a:rPr>
              <a:t>, 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</a:t>
            </a:r>
            <a:r>
              <a:rPr lang="en-US" dirty="0" smtClean="0">
                <a:solidFill>
                  <a:srgbClr val="006666"/>
                </a:solidFill>
              </a:rPr>
              <a:t>the </a:t>
            </a:r>
            <a:r>
              <a:rPr lang="en-US" i="1" dirty="0" err="1" smtClean="0">
                <a:solidFill>
                  <a:schemeClr val="accent2"/>
                </a:solidFill>
              </a:rPr>
              <a:t>ShieldedRobot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 smtClean="0">
                <a:solidFill>
                  <a:srgbClr val="990000"/>
                </a:solidFill>
              </a:rPr>
              <a:t>x</a:t>
            </a:r>
            <a:r>
              <a:rPr lang="en-US" dirty="0" smtClean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 smtClean="0">
                <a:solidFill>
                  <a:srgbClr val="006666"/>
                </a:solidFill>
              </a:rPr>
              <a:t> </a:t>
            </a:r>
            <a:br>
              <a:rPr lang="en-US" dirty="0" smtClean="0">
                <a:solidFill>
                  <a:srgbClr val="006666"/>
                </a:solidFill>
              </a:rPr>
            </a:br>
            <a:r>
              <a:rPr lang="en-US" dirty="0" smtClean="0">
                <a:solidFill>
                  <a:srgbClr val="006666"/>
                </a:solidFill>
              </a:rPr>
              <a:t>  also describe </a:t>
            </a:r>
            <a:r>
              <a:rPr lang="en-US" dirty="0">
                <a:solidFill>
                  <a:srgbClr val="006666"/>
                </a:solidFill>
              </a:rPr>
              <a:t>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   purpose/meaning in both classes! </a:t>
            </a:r>
            <a:r>
              <a:rPr lang="en-US" dirty="0" smtClean="0"/>
              <a:t> </a:t>
            </a:r>
            <a:endParaRPr lang="en-US" dirty="0"/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Ok, how are super-classes and sub-classes constructed? 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Let’s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 we know that C++ automatically constructs an object’s member variables first, then runs the object’s constructor...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Before C++ can run</a:t>
            </a:r>
            <a:br>
              <a:rPr lang="en-US" dirty="0" smtClean="0"/>
            </a:br>
            <a:r>
              <a:rPr lang="en-US" dirty="0" smtClean="0"/>
              <a:t>your constructor body…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It must first construct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its </a:t>
            </a:r>
            <a:r>
              <a:rPr lang="en-US" dirty="0" smtClean="0"/>
              <a:t>member variables (</a:t>
            </a:r>
            <a:r>
              <a:rPr lang="en-US" dirty="0" err="1" smtClean="0"/>
              <a:t>objs</a:t>
            </a:r>
            <a:r>
              <a:rPr lang="en-US" dirty="0" smtClean="0"/>
              <a:t>)!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And if you don’t explicitly construct </a:t>
            </a:r>
            <a:br>
              <a:rPr lang="en-US" dirty="0" smtClean="0"/>
            </a:br>
            <a:r>
              <a:rPr lang="en-US" dirty="0" smtClean="0"/>
              <a:t>your member variables (objects), </a:t>
            </a:r>
            <a:br>
              <a:rPr lang="en-US" dirty="0" smtClean="0"/>
            </a:br>
            <a:r>
              <a:rPr lang="en-US" dirty="0" smtClean="0"/>
              <a:t>C++ does it for you!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Forget about inheritance </a:t>
            </a:r>
            <a:r>
              <a:rPr lang="en-US" dirty="0" smtClean="0"/>
              <a:t>for a second and think back a few weeks to </a:t>
            </a:r>
            <a:r>
              <a:rPr lang="en-US" dirty="0" smtClean="0">
                <a:solidFill>
                  <a:srgbClr val="FF0000"/>
                </a:solidFill>
              </a:rPr>
              <a:t>class construction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 as you’d guess, C++ also does this for derived classes…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</a:t>
            </a:r>
            <a:r>
              <a:rPr lang="en-US" dirty="0" err="1" smtClean="0"/>
              <a:t>ShieldGenerator</a:t>
            </a:r>
            <a:r>
              <a:rPr lang="en-US" dirty="0" smtClean="0"/>
              <a:t> needs to be constructed!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Since you didn’t do so explicitly, C++ does it for you!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But when you define a derived object, it has both superclass and subclass parts…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both need to be constructed!</a:t>
            </a:r>
            <a:endParaRPr lang="en-US" sz="1800" dirty="0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 which one is constructed first?</a:t>
            </a:r>
            <a:endParaRPr lang="en-US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Answer: </a:t>
            </a:r>
            <a:r>
              <a:rPr lang="en-US" sz="1800" dirty="0" smtClean="0"/>
              <a:t>C++ always constructs the base part first, then the derived part second!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constructor – just as it did to construct your member variables!</a:t>
            </a:r>
            <a:endParaRPr lang="en-US" sz="1800" dirty="0"/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 smtClean="0"/>
              <a:t>n implicit call to initialize </a:t>
            </a:r>
            <a:r>
              <a:rPr lang="en-US" sz="1800" dirty="0" err="1" smtClean="0"/>
              <a:t>ShieldedRobot’s</a:t>
            </a:r>
            <a:r>
              <a:rPr lang="en-US" sz="1800" dirty="0" smtClean="0"/>
              <a:t> member variables…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Answer: </a:t>
            </a:r>
            <a:r>
              <a:rPr lang="en-US" sz="1800" dirty="0" smtClean="0"/>
              <a:t>C++ always constructs the basic part first, then the derived part second!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constructor – just as it did to construct your member variables!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 any time you define a derived object…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Then C++ (implicitly) constructs your derived object’s member variables…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 smtClean="0">
                <a:solidFill>
                  <a:schemeClr val="tx1"/>
                </a:solidFill>
              </a:rPr>
              <a:t>c’tor</a:t>
            </a:r>
            <a:r>
              <a:rPr lang="en-US" sz="1800" dirty="0" smtClean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Finally, C++ runs the body</a:t>
            </a:r>
            <a:br>
              <a:rPr lang="en-US" sz="1800" dirty="0" smtClean="0"/>
            </a:br>
            <a:r>
              <a:rPr lang="en-US" sz="1800" dirty="0" smtClean="0"/>
              <a:t>of the derived </a:t>
            </a:r>
            <a:r>
              <a:rPr lang="en-US" sz="1800" dirty="0" err="1" smtClean="0"/>
              <a:t>c’tor</a:t>
            </a:r>
            <a:r>
              <a:rPr lang="en-US" sz="1800" dirty="0" smtClean="0"/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++ first (implicitly) calls your base </a:t>
            </a:r>
            <a:r>
              <a:rPr lang="en-US" sz="1800" dirty="0" err="1" smtClean="0">
                <a:solidFill>
                  <a:schemeClr val="tx1"/>
                </a:solidFill>
              </a:rPr>
              <a:t>c’tor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)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see the whole thing in action!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Battery()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700" b="1" dirty="0">
                <a:solidFill>
                  <a:srgbClr val="6600CC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...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m_sheildStrength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if you inherit more than one time!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  <a:endParaRPr lang="en-U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Machine()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#1</a:t>
              </a:r>
              <a:endParaRPr lang="en-US" sz="16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#2</a:t>
              </a:r>
              <a:endParaRPr lang="en-US" sz="16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#3</a:t>
              </a:r>
              <a:endParaRPr lang="en-US" sz="16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#5</a:t>
              </a:r>
              <a:endParaRPr 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#4</a:t>
              </a:r>
              <a:endParaRPr lang="en-US" sz="16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#6</a:t>
              </a:r>
              <a:endParaRPr lang="en-US" sz="16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&amp; Destruction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endParaRPr lang="en-US" sz="17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4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        </a:t>
            </a:r>
            <a:r>
              <a:rPr lang="en-US" sz="1700" b="1" dirty="0" err="1" smtClean="0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few </a:t>
            </a:r>
            <a:r>
              <a:rPr lang="en-US" dirty="0">
                <a:solidFill>
                  <a:srgbClr val="990000"/>
                </a:solidFill>
              </a:rPr>
              <a:t>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>
                <a:solidFill>
                  <a:srgbClr val="990000"/>
                </a:solidFill>
              </a:rPr>
              <a:t>is a kind of</a:t>
            </a:r>
            <a:r>
              <a:rPr lang="en-US" i="1" dirty="0" smtClean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>It </a:t>
            </a:r>
            <a:r>
              <a:rPr lang="en-US" dirty="0"/>
              <a:t>shares </a:t>
            </a:r>
            <a:r>
              <a:rPr lang="en-US" i="1" dirty="0"/>
              <a:t>all </a:t>
            </a:r>
            <a:r>
              <a:rPr lang="en-US" dirty="0"/>
              <a:t>of the same </a:t>
            </a:r>
            <a:r>
              <a:rPr lang="en-US" dirty="0" smtClean="0"/>
              <a:t>methods and </a:t>
            </a:r>
            <a:r>
              <a:rPr lang="en-US" dirty="0"/>
              <a:t>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OK, so how does destruction work with inheritance?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 smtClean="0">
                <a:solidFill>
                  <a:schemeClr val="tx1"/>
                </a:solidFill>
              </a:rPr>
              <a:t>all</a:t>
            </a:r>
            <a:r>
              <a:rPr lang="en-US" sz="2200" dirty="0" smtClean="0">
                <a:solidFill>
                  <a:schemeClr val="tx1"/>
                </a:solidFill>
              </a:rPr>
              <a:t> of an object’s member variables after the outer object’s destructor runs.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 smtClean="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First C++ runs the body of </a:t>
            </a:r>
            <a:br>
              <a:rPr lang="en-US" dirty="0" smtClean="0"/>
            </a:br>
            <a:r>
              <a:rPr lang="en-US" dirty="0" smtClean="0"/>
              <a:t>your outer object’s </a:t>
            </a:r>
            <a:r>
              <a:rPr lang="en-US" dirty="0" err="1" smtClean="0"/>
              <a:t>d’tor</a:t>
            </a:r>
            <a:r>
              <a:rPr lang="en-US" dirty="0" smtClean="0"/>
              <a:t>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Then C++ destructs </a:t>
            </a:r>
            <a:r>
              <a:rPr lang="en-US" i="1" dirty="0" smtClean="0">
                <a:solidFill>
                  <a:srgbClr val="FF0000"/>
                </a:solidFill>
              </a:rPr>
              <a:t>all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member objects.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But when you define a derived object, it has both superclass and subclass parts…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both need to be destructed!</a:t>
            </a:r>
            <a:endParaRPr lang="en-US" sz="1800" dirty="0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So which one is destructed first?</a:t>
            </a:r>
            <a:endParaRPr lang="en-US" sz="1800" dirty="0"/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 smtClean="0"/>
              <a:t>C++ destructs the derived part first, then the base part second.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destructor – just as it did to destruct your member variables!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 smtClean="0"/>
              <a:t>C++ destructs the derived part first, then the base part second.</a:t>
            </a:r>
            <a:endParaRPr lang="en-US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Robot’s data</a:t>
                </a:r>
                <a:r>
                  <a:rPr lang="en-US" sz="1600" dirty="0"/>
                  <a:t>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 smtClean="0"/>
                  <a:t>ShieldedRobot’s</a:t>
                </a:r>
                <a:r>
                  <a:rPr lang="en-US" sz="300" b="1" dirty="0"/>
                  <a:t> </a:t>
                </a:r>
                <a:r>
                  <a:rPr lang="en-US" sz="300" b="1" dirty="0" smtClean="0"/>
                  <a:t> </a:t>
                </a:r>
                <a:r>
                  <a:rPr lang="en-US" sz="1200" b="1" dirty="0" smtClean="0"/>
                  <a:t>data</a:t>
                </a:r>
                <a:r>
                  <a:rPr lang="en-US" sz="1200" b="1" dirty="0"/>
                  <a:t>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And it does this by secretly modifying your derived destructor – just as it did to destruct your member variables!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 smtClean="0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Robot’s data</a:t>
            </a:r>
            <a:r>
              <a:rPr lang="en-US" sz="1600" dirty="0"/>
              <a:t>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ShieldedRobot’s</a:t>
            </a:r>
            <a:r>
              <a:rPr lang="en-US" sz="300" b="1" dirty="0"/>
              <a:t> </a:t>
            </a:r>
            <a:r>
              <a:rPr lang="en-US" sz="300" b="1" dirty="0" smtClean="0"/>
              <a:t> </a:t>
            </a:r>
            <a:r>
              <a:rPr lang="en-US" sz="1200" b="1" dirty="0" smtClean="0"/>
              <a:t>data</a:t>
            </a:r>
            <a:r>
              <a:rPr lang="en-US" sz="1200" b="1" dirty="0"/>
              <a:t>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see the whole thing in action!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Full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0         0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6633"/>
                </a:solidFill>
              </a:rPr>
              <a:t>Off</a:t>
            </a:r>
            <a:endParaRPr lang="en-US" sz="1600" dirty="0">
              <a:solidFill>
                <a:srgbClr val="996633"/>
              </a:solidFill>
            </a:endParaRP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6633"/>
                </a:solidFill>
              </a:rPr>
              <a:t>Empty</a:t>
            </a:r>
            <a:endParaRPr lang="en-US" sz="1600" dirty="0">
              <a:solidFill>
                <a:srgbClr val="996633"/>
              </a:solidFill>
            </a:endParaRP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~Battery()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</a:t>
            </a:r>
            <a:r>
              <a:rPr lang="en-US" dirty="0" smtClean="0"/>
              <a:t>Destruction</a:t>
            </a:r>
            <a:endParaRPr lang="en-US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~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(); 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m_sheildStrength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And of course, this applies if you inherit more than one time!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  <a:endParaRPr lang="en-US" sz="17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~Machine()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#1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#2</a:t>
              </a:r>
              <a:endParaRPr lang="en-US" sz="16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#3</a:t>
              </a:r>
              <a:endParaRPr lang="en-US" sz="16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#4</a:t>
              </a:r>
              <a:endParaRPr lang="en-US" sz="16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#5</a:t>
              </a:r>
              <a:endParaRPr lang="en-US" sz="16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#6</a:t>
              </a:r>
              <a:endParaRPr 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#7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46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 smtClean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 smtClean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{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smtClean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 smtClean="0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 smtClean="0">
                  <a:latin typeface="Courier New" pitchFamily="49" charset="0"/>
                  <a:ea typeface="MS Mincho" pitchFamily="49" charset="-128"/>
                </a:rPr>
                <a:t>!\n"; 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47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 have a </a:t>
            </a: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!  Can anyone see what it is?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Right!  Our Animal constructor </a:t>
            </a:r>
            <a:r>
              <a:rPr lang="en-US" sz="2400" dirty="0" smtClean="0">
                <a:solidFill>
                  <a:srgbClr val="FF0000"/>
                </a:solidFill>
              </a:rPr>
              <a:t>requires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parameter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But our Duck class uses C++’s implicit construction mechanism… 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it doesn’t pass any parameters in!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 smtClean="0"/>
              <a:t>in!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48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6600CC"/>
                </a:solidFill>
              </a:rPr>
              <a:t>So what can we do?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</a:t>
            </a:r>
            <a:r>
              <a:rPr lang="en-US" dirty="0" smtClean="0"/>
              <a:t>for construction</a:t>
            </a:r>
            <a:r>
              <a:rPr lang="en-US" dirty="0"/>
              <a:t>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 smtClean="0">
                <a:solidFill>
                  <a:srgbClr val="6600CC"/>
                </a:solidFill>
              </a:rPr>
              <a:t>initializer list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>
                <a:solidFill>
                  <a:srgbClr val="006666"/>
                </a:solidFill>
              </a:rPr>
              <a:t>subclass </a:t>
            </a:r>
            <a:r>
              <a:rPr lang="en-US" dirty="0" smtClean="0">
                <a:solidFill>
                  <a:srgbClr val="006666"/>
                </a:solidFill>
              </a:rPr>
              <a:t>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6600CC"/>
                </a:solidFill>
              </a:rPr>
              <a:t>first item </a:t>
            </a:r>
            <a:r>
              <a:rPr lang="en-US" dirty="0" smtClean="0">
                <a:solidFill>
                  <a:schemeClr val="tx1"/>
                </a:solidFill>
              </a:rPr>
              <a:t>in your initializer list must be…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Of course, then C++ </a:t>
            </a:r>
            <a:r>
              <a:rPr lang="en-US" dirty="0" smtClean="0">
                <a:solidFill>
                  <a:srgbClr val="FF0000"/>
                </a:solidFill>
              </a:rPr>
              <a:t>doesn’t implicitly call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base’s </a:t>
            </a:r>
            <a:r>
              <a:rPr lang="en-US" dirty="0" err="1" smtClean="0">
                <a:solidFill>
                  <a:srgbClr val="FF0000"/>
                </a:solidFill>
              </a:rPr>
              <a:t>c’tor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anymore!</a:t>
            </a:r>
            <a:endParaRPr lang="en-US" dirty="0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And in </a:t>
            </a:r>
            <a:r>
              <a:rPr lang="en-US" dirty="0"/>
              <a:t>this case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Ducks </a:t>
            </a:r>
            <a:r>
              <a:rPr lang="en-US" dirty="0"/>
              <a:t>would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along with </a:t>
            </a:r>
            <a:r>
              <a:rPr lang="en-US" dirty="0" smtClean="0">
                <a:solidFill>
                  <a:srgbClr val="6600CC"/>
                </a:solidFill>
              </a:rPr>
              <a:t>parameters </a:t>
            </a:r>
            <a:r>
              <a:rPr lang="en-US" dirty="0">
                <a:solidFill>
                  <a:srgbClr val="6600CC"/>
                </a:solidFill>
              </a:rPr>
              <a:t>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Remember, we define an initializer list by adding a colon after the header of the constructor…</a:t>
            </a:r>
            <a:endParaRPr lang="en-US" dirty="0"/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This states that before we can construct a Duck, we must first construct the Animal base part of our object!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49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And if your derived class has </a:t>
            </a:r>
            <a:r>
              <a:rPr lang="en-US" dirty="0" smtClean="0">
                <a:solidFill>
                  <a:srgbClr val="FF0000"/>
                </a:solidFill>
              </a:rPr>
              <a:t>member objects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Stomach(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whose </a:t>
            </a:r>
            <a:r>
              <a:rPr lang="en-US" dirty="0" err="1" smtClean="0">
                <a:solidFill>
                  <a:srgbClr val="FF0000"/>
                </a:solidFill>
              </a:rPr>
              <a:t>c’tors</a:t>
            </a:r>
            <a:r>
              <a:rPr lang="en-US" dirty="0" smtClean="0">
                <a:solidFill>
                  <a:srgbClr val="FF0000"/>
                </a:solidFill>
              </a:rPr>
              <a:t> require parameters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5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</a:t>
            </a:r>
            <a:r>
              <a:rPr lang="en-US" sz="2400" dirty="0" smtClean="0"/>
              <a:t>example…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3946525" cy="4760913"/>
            <a:chOff x="4664075" y="1447800"/>
            <a:chExt cx="3946525" cy="4760913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3870325" cy="4760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 smtClean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r>
              <a:rPr lang="en-US" sz="1800" dirty="0" smtClean="0"/>
              <a:t>basically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i="1" u="sng" dirty="0" smtClean="0">
                <a:solidFill>
                  <a:srgbClr val="990000"/>
                </a:solidFill>
              </a:rPr>
              <a:t>is a type of</a:t>
            </a:r>
            <a:r>
              <a:rPr lang="en-US" sz="1800" i="1" dirty="0" smtClean="0">
                <a:solidFill>
                  <a:srgbClr val="990000"/>
                </a:solidFill>
              </a:rPr>
              <a:t>  </a:t>
            </a:r>
            <a:r>
              <a:rPr lang="en-US" sz="1800" dirty="0" smtClean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</a:t>
            </a:r>
            <a:r>
              <a:rPr lang="en-US" sz="1800" dirty="0" smtClean="0"/>
              <a:t>It shares </a:t>
            </a:r>
            <a:r>
              <a:rPr lang="en-US" sz="1800" i="1" dirty="0"/>
              <a:t>all </a:t>
            </a:r>
            <a:r>
              <a:rPr lang="en-US" sz="1800" dirty="0"/>
              <a:t>of the same </a:t>
            </a:r>
            <a:r>
              <a:rPr lang="en-US" sz="1800" dirty="0" smtClean="0"/>
              <a:t>methods/data </a:t>
            </a:r>
            <a:r>
              <a:rPr lang="en-US" sz="1800" dirty="0"/>
              <a:t>as a </a:t>
            </a:r>
            <a:r>
              <a:rPr lang="en-US" sz="1800" dirty="0" smtClean="0"/>
              <a:t>Person and </a:t>
            </a:r>
            <a:r>
              <a:rPr lang="en-US" sz="1800" dirty="0"/>
              <a:t>just </a:t>
            </a:r>
            <a:r>
              <a:rPr lang="en-US" sz="1800" dirty="0" smtClean="0"/>
              <a:t>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</a:t>
            </a:r>
            <a:r>
              <a:rPr lang="en-US" sz="1800" dirty="0" smtClean="0"/>
              <a:t>my </a:t>
            </a:r>
            <a:r>
              <a:rPr lang="en-US" sz="1800" dirty="0" smtClean="0">
                <a:solidFill>
                  <a:srgbClr val="6600CC"/>
                </a:solidFill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/>
              <a:t>I </a:t>
            </a:r>
            <a:r>
              <a:rPr lang="en-US" sz="1800" dirty="0" smtClean="0"/>
              <a:t>had to </a:t>
            </a:r>
            <a:r>
              <a:rPr lang="en-US" sz="1800" dirty="0" smtClean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 smtClean="0"/>
              <a:t> like </a:t>
            </a:r>
            <a:r>
              <a:rPr lang="en-US" sz="1800" dirty="0" err="1" smtClean="0">
                <a:solidFill>
                  <a:srgbClr val="FF0000"/>
                </a:solidFill>
              </a:rPr>
              <a:t>getName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setAge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, etc., from scratch! </a:t>
            </a:r>
            <a:endParaRPr lang="en-US" sz="18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</a:t>
            </a:r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51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Alright, let’s </a:t>
            </a:r>
            <a:r>
              <a:rPr lang="en-US" sz="2400" dirty="0">
                <a:solidFill>
                  <a:schemeClr val="tx1"/>
                </a:solidFill>
              </a:rPr>
              <a:t>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52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Next, let’s update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(2)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 smtClean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Now let’s update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</a:t>
            </a:r>
            <a:r>
              <a:rPr lang="en-US" sz="2400" dirty="0" smtClean="0">
                <a:solidFill>
                  <a:schemeClr val="tx1"/>
                </a:solidFill>
              </a:rPr>
              <a:t>so you </a:t>
            </a:r>
            <a:r>
              <a:rPr lang="en-US" sz="2400" dirty="0">
                <a:solidFill>
                  <a:schemeClr val="tx1"/>
                </a:solidFill>
              </a:rPr>
              <a:t>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</a:t>
            </a:r>
            <a:r>
              <a:rPr lang="en-US" sz="3600" dirty="0" smtClean="0"/>
              <a:t>Initializer Lists</a:t>
            </a:r>
            <a:endParaRPr lang="en-US" sz="36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Finally let’s define </a:t>
            </a:r>
            <a:r>
              <a:rPr lang="en-US" sz="2200" dirty="0">
                <a:solidFill>
                  <a:schemeClr val="tx1"/>
                </a:solidFill>
              </a:rPr>
              <a:t>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smtClean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  <a:endPara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 smtClean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 smtClean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</a:t>
            </a:r>
            <a:r>
              <a:rPr lang="en-US" sz="2400" dirty="0" smtClean="0">
                <a:solidFill>
                  <a:srgbClr val="FF3300"/>
                </a:solidFill>
              </a:rPr>
              <a:t>Ed”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</a:t>
            </a:r>
            <a:r>
              <a:rPr lang="en-US" sz="1500" b="1" dirty="0" smtClean="0">
                <a:solidFill>
                  <a:srgbClr val="FF3300"/>
                </a:solidFill>
              </a:rPr>
              <a:t>Ed”</a:t>
            </a:r>
            <a:endParaRPr lang="en-US" sz="1500" b="1" dirty="0">
              <a:solidFill>
                <a:srgbClr val="FF3300"/>
              </a:solidFill>
            </a:endParaRP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54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55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 smtClean="0"/>
              <a:t>c’tors</a:t>
            </a:r>
            <a:r>
              <a:rPr lang="en-US" sz="2200" dirty="0" smtClean="0"/>
              <a:t> </a:t>
            </a:r>
            <a:r>
              <a:rPr lang="en-US" sz="2200" dirty="0"/>
              <a:t>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</a:t>
            </a:r>
            <a:r>
              <a:rPr lang="en-US" sz="900" dirty="0" smtClean="0"/>
              <a:t>the operator=/copy </a:t>
            </a:r>
            <a:r>
              <a:rPr lang="en-US" sz="900" dirty="0" err="1" smtClean="0"/>
              <a:t>c’tor</a:t>
            </a:r>
            <a:r>
              <a:rPr lang="en-US" sz="900" dirty="0" smtClean="0"/>
              <a:t>, </a:t>
            </a:r>
            <a:r>
              <a:rPr lang="en-US" sz="900" dirty="0"/>
              <a:t>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56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if (this == &amp;other) return *this;</a:t>
            </a:r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57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Extension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Extension </a:t>
            </a:r>
            <a:r>
              <a:rPr lang="en-US" dirty="0"/>
              <a:t>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Specialization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Specialization </a:t>
            </a:r>
            <a:r>
              <a:rPr lang="en-US" dirty="0"/>
              <a:t>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from the </a:t>
            </a:r>
            <a:r>
              <a:rPr lang="en-US" dirty="0" smtClean="0"/>
              <a:t>base </a:t>
            </a:r>
            <a:r>
              <a:rPr lang="en-US" dirty="0"/>
              <a:t>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 smtClean="0">
                <a:solidFill>
                  <a:srgbClr val="6600CC"/>
                </a:solidFill>
              </a:rPr>
              <a:t>addSpeed</a:t>
            </a:r>
            <a:r>
              <a:rPr lang="en-US" dirty="0" smtClean="0">
                <a:solidFill>
                  <a:srgbClr val="6600CC"/>
                </a:solidFill>
              </a:rPr>
              <a:t>(10);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 smtClean="0">
                <a:solidFill>
                  <a:srgbClr val="FF3300"/>
                </a:solidFill>
              </a:rPr>
              <a:t>addSpeed</a:t>
            </a:r>
            <a:r>
              <a:rPr lang="en-US" dirty="0" smtClean="0">
                <a:solidFill>
                  <a:srgbClr val="FF3300"/>
                </a:solidFill>
              </a:rPr>
              <a:t>(200);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same code </a:t>
            </a:r>
            <a:r>
              <a:rPr lang="en-US" dirty="0"/>
              <a:t>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“subclass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/>
              <a:t>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</a:t>
            </a:r>
            <a:r>
              <a:rPr lang="en-US" dirty="0"/>
              <a:t>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/>
              <a:t>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That’s the idea behind </a:t>
            </a:r>
            <a:r>
              <a:rPr lang="en-US" dirty="0" smtClean="0">
                <a:solidFill>
                  <a:srgbClr val="FF3300"/>
                </a:solidFill>
              </a:rPr>
              <a:t>C++ inheritance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 smtClean="0">
                <a:solidFill>
                  <a:srgbClr val="6600CC"/>
                </a:solidFill>
              </a:rPr>
              <a:t>define 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a new class </a:t>
            </a:r>
            <a:r>
              <a:rPr lang="en-US" dirty="0" smtClean="0">
                <a:solidFill>
                  <a:schemeClr val="tx1"/>
                </a:solidFill>
              </a:rPr>
              <a:t>and have it </a:t>
            </a:r>
            <a:r>
              <a:rPr lang="en-US" dirty="0" smtClean="0">
                <a:solidFill>
                  <a:srgbClr val="6600CC"/>
                </a:solidFill>
              </a:rPr>
              <a:t>“inherit” all of the methods/data 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6600CC"/>
                </a:solidFill>
              </a:rPr>
              <a:t>of an existing, related class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Then we wouldn’t need to rewrite/copy all that code from our first class into our second class!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Among other things, this enables you to </a:t>
              </a:r>
              <a:r>
                <a:rPr lang="en-US" dirty="0" smtClean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 smtClean="0"/>
                <a:t>, which is a big </a:t>
              </a:r>
              <a:br>
                <a:rPr lang="en-US" dirty="0" smtClean="0"/>
              </a:br>
              <a:r>
                <a:rPr lang="en-US" dirty="0" smtClean="0">
                  <a:solidFill>
                    <a:srgbClr val="FF3300"/>
                  </a:solidFill>
                </a:rPr>
                <a:t>no-no</a:t>
              </a:r>
              <a:r>
                <a:rPr lang="en-US" dirty="0" smtClean="0"/>
                <a:t> in software engineering!</a:t>
              </a:r>
              <a:endParaRPr lang="en-US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Inheritance: How it Works</a:t>
            </a:r>
            <a:endParaRPr lang="en-US" sz="3600" dirty="0"/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 smtClean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b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 smtClean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90000"/>
                </a:solidFill>
              </a:rPr>
              <a:t>First you </a:t>
            </a:r>
            <a:r>
              <a:rPr lang="en-US" dirty="0">
                <a:solidFill>
                  <a:srgbClr val="990000"/>
                </a:solidFill>
              </a:rPr>
              <a:t>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and </a:t>
            </a:r>
            <a:r>
              <a:rPr lang="en-US" dirty="0">
                <a:solidFill>
                  <a:srgbClr val="990000"/>
                </a:solidFill>
              </a:rPr>
              <a:t>implement all of its </a:t>
            </a:r>
            <a:r>
              <a:rPr lang="en-US" dirty="0" smtClean="0">
                <a:solidFill>
                  <a:srgbClr val="990000"/>
                </a:solidFill>
              </a:rPr>
              <a:t>member </a:t>
            </a:r>
            <a:r>
              <a:rPr lang="en-US" dirty="0">
                <a:solidFill>
                  <a:srgbClr val="990000"/>
                </a:solidFill>
              </a:rPr>
              <a:t>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explicitly basing it </a:t>
            </a:r>
            <a:r>
              <a:rPr lang="en-US" dirty="0">
                <a:solidFill>
                  <a:srgbClr val="990000"/>
                </a:solidFill>
              </a:rPr>
              <a:t>on the </a:t>
            </a:r>
            <a:r>
              <a:rPr lang="en-US" dirty="0" smtClean="0">
                <a:solidFill>
                  <a:srgbClr val="6600CC"/>
                </a:solidFill>
              </a:rPr>
              <a:t>superclass</a:t>
            </a:r>
            <a:r>
              <a:rPr lang="en-US" dirty="0" smtClean="0">
                <a:solidFill>
                  <a:srgbClr val="990000"/>
                </a:solidFill>
              </a:rPr>
              <a:t>…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 smtClean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private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 smtClean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90000"/>
                </a:solidFill>
              </a:rPr>
              <a:t>Finally you add </a:t>
            </a:r>
            <a:r>
              <a:rPr lang="en-US" dirty="0" smtClean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>member </a:t>
            </a:r>
            <a:r>
              <a:rPr lang="en-US" dirty="0">
                <a:solidFill>
                  <a:srgbClr val="990000"/>
                </a:solidFill>
              </a:rPr>
              <a:t>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Your </a:t>
            </a:r>
            <a:r>
              <a:rPr lang="en-US" dirty="0" smtClean="0">
                <a:solidFill>
                  <a:srgbClr val="6600CC"/>
                </a:solidFill>
              </a:rPr>
              <a:t>subclass</a:t>
            </a:r>
            <a:r>
              <a:rPr lang="en-US" dirty="0" smtClean="0"/>
              <a:t> can now</a:t>
            </a:r>
            <a:br>
              <a:rPr lang="en-US" dirty="0" smtClean="0"/>
            </a:br>
            <a:r>
              <a:rPr lang="en-US" dirty="0" smtClean="0"/>
              <a:t>do everything the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superclass</a:t>
            </a:r>
            <a:r>
              <a:rPr lang="en-US" dirty="0"/>
              <a:t> </a:t>
            </a:r>
            <a:r>
              <a:rPr lang="en-US" dirty="0" smtClean="0"/>
              <a:t>can do, </a:t>
            </a:r>
            <a:br>
              <a:rPr lang="en-US" dirty="0" smtClean="0"/>
            </a:br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can do everything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; }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{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 = s; }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()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smtClean="0"/>
              <a:t>You explicitly tell C++ that your </a:t>
            </a:r>
            <a:r>
              <a:rPr lang="en-US" dirty="0" smtClean="0">
                <a:solidFill>
                  <a:srgbClr val="FF0000"/>
                </a:solidFill>
              </a:rPr>
              <a:t>new class </a:t>
            </a:r>
            <a:r>
              <a:rPr lang="en-US" dirty="0" smtClean="0"/>
              <a:t>is based on an </a:t>
            </a:r>
            <a:r>
              <a:rPr lang="en-US" dirty="0" smtClean="0">
                <a:solidFill>
                  <a:srgbClr val="FF0000"/>
                </a:solidFill>
              </a:rPr>
              <a:t>existing class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8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  <a:t/>
              </a:r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rgbClr val="FF0000"/>
                  </a:solidFill>
                  <a:latin typeface="Courier New" pitchFamily="49" charset="0"/>
                </a:rPr>
                <a:t>can do everything </a:t>
              </a:r>
              <a:endParaRPr lang="en-US" sz="17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smtClean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r.setShield</a:t>
            </a:r>
            <a:r>
              <a:rPr lang="en-US" sz="1800" b="1" dirty="0" smtClean="0">
                <a:latin typeface="Courier New" pitchFamily="49" charset="0"/>
              </a:rPr>
              <a:t>(10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9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 smtClean="0"/>
              <a:t>“Is a” vs. “Has a”</a:t>
            </a:r>
            <a:endParaRPr lang="en-US" sz="3600" dirty="0"/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</a:t>
            </a:r>
            <a:r>
              <a:rPr lang="en-US" i="1" u="sng" dirty="0" smtClean="0">
                <a:solidFill>
                  <a:srgbClr val="006666"/>
                </a:solidFill>
              </a:rPr>
              <a:t>a type of</a:t>
            </a:r>
            <a:r>
              <a:rPr lang="en-US" i="1" dirty="0" smtClean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</a:t>
            </a:r>
            <a:r>
              <a:rPr lang="en-US" dirty="0" smtClean="0">
                <a:solidFill>
                  <a:srgbClr val="FF3300"/>
                </a:solidFill>
              </a:rPr>
              <a:t>erson</a:t>
            </a:r>
            <a:r>
              <a:rPr lang="en-US" dirty="0" smtClean="0"/>
              <a:t> </a:t>
            </a:r>
            <a:r>
              <a:rPr lang="en-US" dirty="0"/>
              <a:t>(plus an ID</a:t>
            </a:r>
            <a:r>
              <a:rPr lang="en-US" dirty="0" smtClean="0"/>
              <a:t>#, GPA, etc.).” </a:t>
            </a:r>
            <a:endParaRPr lang="en-US" dirty="0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C</a:t>
            </a:r>
            <a:r>
              <a:rPr lang="en-US" dirty="0">
                <a:solidFill>
                  <a:srgbClr val="6600CC"/>
                </a:solidFill>
              </a:rPr>
              <a:t>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Person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</a:t>
            </a:r>
            <a:r>
              <a:rPr lang="en-US" i="1" u="sng" dirty="0" smtClean="0">
                <a:solidFill>
                  <a:srgbClr val="006666"/>
                </a:solidFill>
              </a:rPr>
              <a:t>a type of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 smtClean="0"/>
              <a:t>In this case, you’d simply make </a:t>
            </a:r>
            <a:br>
              <a:rPr lang="en-US" dirty="0" smtClean="0"/>
            </a:br>
            <a:r>
              <a:rPr lang="en-US" dirty="0" smtClean="0"/>
              <a:t>the name a member variable.</a:t>
            </a:r>
            <a:endParaRPr lang="en-US" dirty="0"/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6666"/>
                </a:solidFill>
              </a:rPr>
              <a:t>Student </a:t>
            </a:r>
            <a:r>
              <a:rPr lang="en-US" dirty="0">
                <a:solidFill>
                  <a:srgbClr val="006666"/>
                </a:solidFill>
              </a:rPr>
              <a:t>&amp; Person </a:t>
            </a:r>
            <a:r>
              <a:rPr lang="en-US" dirty="0"/>
              <a:t>vs</a:t>
            </a:r>
            <a:r>
              <a:rPr lang="en-US" dirty="0" smtClean="0"/>
              <a:t>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plus a shield strength, </a:t>
            </a:r>
            <a:r>
              <a:rPr lang="en-US" dirty="0" smtClean="0"/>
              <a:t>etc.).”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60483</TotalTime>
  <Words>6112</Words>
  <Application>Microsoft Office PowerPoint</Application>
  <PresentationFormat>On-screen Show (4:3)</PresentationFormat>
  <Paragraphs>2061</Paragraphs>
  <Slides>57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Lecture #6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3880</cp:revision>
  <dcterms:created xsi:type="dcterms:W3CDTF">2002-10-09T05:27:34Z</dcterms:created>
  <dcterms:modified xsi:type="dcterms:W3CDTF">2015-11-21T18:02:15Z</dcterms:modified>
</cp:coreProperties>
</file>