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03" r:id="rId2"/>
    <p:sldId id="357" r:id="rId3"/>
    <p:sldId id="358" r:id="rId4"/>
    <p:sldId id="359" r:id="rId5"/>
    <p:sldId id="327" r:id="rId6"/>
    <p:sldId id="328" r:id="rId7"/>
    <p:sldId id="373" r:id="rId8"/>
    <p:sldId id="374" r:id="rId9"/>
    <p:sldId id="330" r:id="rId10"/>
    <p:sldId id="331" r:id="rId11"/>
    <p:sldId id="332" r:id="rId12"/>
    <p:sldId id="333" r:id="rId13"/>
    <p:sldId id="334" r:id="rId14"/>
    <p:sldId id="364" r:id="rId15"/>
    <p:sldId id="365" r:id="rId16"/>
    <p:sldId id="335" r:id="rId17"/>
    <p:sldId id="370" r:id="rId18"/>
    <p:sldId id="336" r:id="rId19"/>
    <p:sldId id="337" r:id="rId20"/>
    <p:sldId id="338" r:id="rId21"/>
    <p:sldId id="339" r:id="rId22"/>
    <p:sldId id="341" r:id="rId23"/>
    <p:sldId id="342" r:id="rId24"/>
    <p:sldId id="350" r:id="rId25"/>
    <p:sldId id="349" r:id="rId26"/>
    <p:sldId id="292" r:id="rId27"/>
    <p:sldId id="348" r:id="rId28"/>
    <p:sldId id="346" r:id="rId29"/>
    <p:sldId id="347" r:id="rId30"/>
    <p:sldId id="293" r:id="rId31"/>
    <p:sldId id="344" r:id="rId32"/>
    <p:sldId id="345" r:id="rId33"/>
    <p:sldId id="366" r:id="rId34"/>
    <p:sldId id="367" r:id="rId35"/>
    <p:sldId id="368" r:id="rId36"/>
    <p:sldId id="369" r:id="rId37"/>
    <p:sldId id="295" r:id="rId38"/>
    <p:sldId id="360" r:id="rId39"/>
    <p:sldId id="361" r:id="rId40"/>
    <p:sldId id="298" r:id="rId41"/>
    <p:sldId id="299" r:id="rId42"/>
    <p:sldId id="300" r:id="rId43"/>
    <p:sldId id="301" r:id="rId44"/>
    <p:sldId id="304" r:id="rId45"/>
    <p:sldId id="302" r:id="rId46"/>
    <p:sldId id="362" r:id="rId47"/>
    <p:sldId id="355" r:id="rId48"/>
    <p:sldId id="371" r:id="rId49"/>
    <p:sldId id="372" r:id="rId50"/>
    <p:sldId id="352" r:id="rId51"/>
    <p:sldId id="356" r:id="rId52"/>
    <p:sldId id="353" r:id="rId53"/>
    <p:sldId id="363" r:id="rId54"/>
    <p:sldId id="375" r:id="rId5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FF"/>
    <a:srgbClr val="512373"/>
    <a:srgbClr val="006666"/>
    <a:srgbClr val="003366"/>
    <a:srgbClr val="F3FFF3"/>
    <a:srgbClr val="FF3300"/>
    <a:srgbClr val="E7FFFF"/>
    <a:srgbClr val="FFCCFF"/>
    <a:srgbClr val="C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7051" autoAdjust="0"/>
  </p:normalViewPr>
  <p:slideViewPr>
    <p:cSldViewPr snapToGrid="0">
      <p:cViewPr>
        <p:scale>
          <a:sx n="69" d="100"/>
          <a:sy n="69" d="100"/>
        </p:scale>
        <p:origin x="-12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F04444-88FD-4D1B-ACA6-5D2021678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65F3749-D769-4E24-8F55-5F34A60B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9BBD-6E61-46A9-8C8C-FCC2DE512B48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3C93-27E8-4925-BEE7-9F7984755C5C}" type="slidenum">
              <a:rPr lang="en-US"/>
              <a:pPr/>
              <a:t>10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0949-5552-4A70-A535-8E639BEFFC13}" type="slidenum">
              <a:rPr lang="en-US"/>
              <a:pPr/>
              <a:t>11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2C190-8715-4711-907E-F0793BB8A360}" type="slidenum">
              <a:rPr lang="en-US"/>
              <a:pPr/>
              <a:t>12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AE4E-8887-4C79-9604-F92B015608BD}" type="slidenum">
              <a:rPr lang="en-US"/>
              <a:pPr/>
              <a:t>13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B730-E36B-4F5E-8F25-C5A747BF4D02}" type="slidenum">
              <a:rPr lang="en-US"/>
              <a:pPr/>
              <a:t>14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EDB37-5A64-478E-A98B-67FD00537AD6}" type="slidenum">
              <a:rPr lang="en-US"/>
              <a:pPr/>
              <a:t>15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6599B-0495-4BEA-9BF4-B19291CEEE04}" type="slidenum">
              <a:rPr lang="en-US"/>
              <a:pPr/>
              <a:t>18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D28E-282B-4321-81B5-816AD438BD82}" type="slidenum">
              <a:rPr lang="en-US"/>
              <a:pPr/>
              <a:t>19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constructor is always called at class creation, and there you always know what type the class is, so virtual doesn't make any sense for a constructor. Constructors are class local, so you can't override the constructor of the parent class.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C4CB-41EA-44FA-B3F9-9E67A78E91ED}" type="slidenum">
              <a:rPr lang="en-US"/>
              <a:pPr/>
              <a:t>2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AB6-86DD-4AC5-85E8-9C638260AD7C}" type="slidenum">
              <a:rPr lang="en-US"/>
              <a:pPr/>
              <a:t>20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24337-6772-4924-887A-39EA2452D82D}" type="slidenum">
              <a:rPr lang="en-US"/>
              <a:pPr/>
              <a:t>21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50D5-BFBE-4E39-8D1D-2E11E9671B8B}" type="slidenum">
              <a:rPr lang="en-US"/>
              <a:pPr/>
              <a:t>22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F6FD-3CED-452C-A84D-22E0E3040527}" type="slidenum">
              <a:rPr lang="en-US"/>
              <a:pPr/>
              <a:t>23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A87-67D1-4A22-845A-F4F1BC347153}" type="slidenum">
              <a:rPr lang="en-US"/>
              <a:pPr/>
              <a:t>24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5094-2F80-4C72-8441-7DFF3689E46B}" type="slidenum">
              <a:rPr lang="en-US"/>
              <a:pPr/>
              <a:t>25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31AC1-81B4-481D-820E-1CAE51DCA330}" type="slidenum">
              <a:rPr lang="en-US"/>
              <a:pPr/>
              <a:t>26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2E75C-8A9C-4598-AED8-6D1FBFA9F676}" type="slidenum">
              <a:rPr lang="en-US"/>
              <a:pPr/>
              <a:t>27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1083A-5146-4879-8128-B059424B91E4}" type="slidenum">
              <a:rPr lang="en-US"/>
              <a:pPr/>
              <a:t>28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3F0CA-8035-429F-AF1A-4F6CEAAB5279}" type="slidenum">
              <a:rPr lang="en-US"/>
              <a:pPr/>
              <a:t>29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B93B-9D2C-4D3B-A2F6-64C67AC42BF9}" type="slidenum">
              <a:rPr lang="en-US"/>
              <a:pPr/>
              <a:t>3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236-12B5-416A-8896-D9B436126042}" type="slidenum">
              <a:rPr lang="en-US"/>
              <a:pPr/>
              <a:t>30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19D2-12E2-4FC1-A0A9-20C66654797B}" type="slidenum">
              <a:rPr lang="en-US"/>
              <a:pPr/>
              <a:t>31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5263-102F-44E4-850D-FD624873F7D8}" type="slidenum">
              <a:rPr lang="en-US"/>
              <a:pPr/>
              <a:t>32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E33A-1482-4191-B27A-89DC1ED1A844}" type="slidenum">
              <a:rPr lang="en-US"/>
              <a:pPr/>
              <a:t>33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7FB8C-0648-4E14-8423-77DA78641143}" type="slidenum">
              <a:rPr lang="en-US"/>
              <a:pPr/>
              <a:t>34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E05A5-4F23-470C-BBBD-44476662F183}" type="slidenum">
              <a:rPr lang="en-US"/>
              <a:pPr/>
              <a:t>35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D79C5-FCA6-4C53-B308-9F671D4738B7}" type="slidenum">
              <a:rPr lang="en-US"/>
              <a:pPr/>
              <a:t>36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5BE47-88B9-43FB-BD97-715B398DEEFC}" type="slidenum">
              <a:rPr lang="en-US"/>
              <a:pPr/>
              <a:t>37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D1C4A-07B2-49AF-A2D7-B4D72ECF73D0}" type="slidenum">
              <a:rPr lang="en-US"/>
              <a:pPr/>
              <a:t>38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FA47-3ECA-42EB-8344-78B34A344BF0}" type="slidenum">
              <a:rPr lang="en-US"/>
              <a:pPr/>
              <a:t>39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3694-A6CF-4984-84F5-ED3E6B002085}" type="slidenum">
              <a:rPr lang="en-US"/>
              <a:pPr/>
              <a:t>4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7D0-1F16-4B8B-BD33-9050F500A6EA}" type="slidenum">
              <a:rPr lang="en-US"/>
              <a:pPr/>
              <a:t>40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BED6C-36E5-4B8F-BC6E-F87609FA3596}" type="slidenum">
              <a:rPr lang="en-US"/>
              <a:pPr/>
              <a:t>41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35077-48EB-4D0C-9DAC-E2FC77957BCC}" type="slidenum">
              <a:rPr lang="en-US"/>
              <a:pPr/>
              <a:t>42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6000-D491-4D7B-A21E-53CAAE60AF2B}" type="slidenum">
              <a:rPr lang="en-US"/>
              <a:pPr/>
              <a:t>43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71969-2E73-44AF-8ABA-4B9D4A2668EA}" type="slidenum">
              <a:rPr lang="en-US"/>
              <a:pPr/>
              <a:t>44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4862-A979-4001-876E-E758F1445A15}" type="slidenum">
              <a:rPr lang="en-US"/>
              <a:pPr/>
              <a:t>45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18E03-FC1C-49E0-9BD5-7B3B5A097676}" type="slidenum">
              <a:rPr lang="en-US"/>
              <a:pPr/>
              <a:t>46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CFA-93C8-4FF5-93EC-3BC177C598CD}" type="slidenum">
              <a:rPr lang="en-US"/>
              <a:pPr/>
              <a:t>47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EDFFD-C8EE-4E80-B75F-EF7AAF83E570}" type="slidenum">
              <a:rPr lang="en-US"/>
              <a:pPr/>
              <a:t>50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0B756-F276-4F79-B848-82CD2EAA52BC}" type="slidenum">
              <a:rPr lang="en-US"/>
              <a:pPr/>
              <a:t>51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062D-34C6-472A-972F-4144B0DB0F7D}" type="slidenum">
              <a:rPr lang="en-US"/>
              <a:pPr/>
              <a:t>5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4DCD-453E-4F70-BE04-9389089C64FC}" type="slidenum">
              <a:rPr lang="en-US"/>
              <a:pPr/>
              <a:t>52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B5E9A-525C-4A28-BC10-6A7955071483}" type="slidenum">
              <a:rPr lang="en-US"/>
              <a:pPr/>
              <a:t>53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6C70F-7CCD-4171-95F2-4FE4A02C56D3}" type="slidenum">
              <a:rPr lang="en-US"/>
              <a:pPr/>
              <a:t>54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F4BE3-CE01-46E5-85BC-47139B25D8D3}" type="slidenum">
              <a:rPr lang="en-US"/>
              <a:pPr/>
              <a:t>6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7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8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B25F-19A4-4AA0-BAA4-05FC5A47F45A}" type="slidenum">
              <a:rPr lang="en-US"/>
              <a:pPr/>
              <a:t>9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EB5C-7D7A-4BFF-8237-90165B1F5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F81A-08A1-4DBD-ADDD-AE8F0EB3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21BCA-4104-42BC-8168-FBAFFC0C0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09713" y="-14288"/>
            <a:ext cx="1905001" cy="457201"/>
          </a:xfrm>
        </p:spPr>
        <p:txBody>
          <a:bodyPr/>
          <a:lstStyle>
            <a:lvl1pPr>
              <a:defRPr/>
            </a:lvl1pPr>
          </a:lstStyle>
          <a:p>
            <a:fld id="{DB292867-D600-454B-B937-88988FF7E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D96F0-3F6C-4391-A08E-CD9ED706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1B02-3297-438D-B243-F1F635428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9BA-2F6C-4366-9006-F688C0DAD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280-F569-4596-8EDF-964D6D87D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E780-B1FF-4F6E-9CA1-BBC5BDF3E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6C21-5644-4E4F-8D27-516DC98C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D0C6-6818-4765-9498-1ED911115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AF5D-20AE-4C19-94F9-DB8D7F0C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9713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1C2983-CA9A-4CA6-9C09-C56E05AE9C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314-5765-4992-8AD4-DC61F5EDD960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#7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6400800" cy="4114800"/>
          </a:xfrm>
        </p:spPr>
        <p:txBody>
          <a:bodyPr/>
          <a:lstStyle/>
          <a:p>
            <a:r>
              <a:rPr lang="en-US" sz="2800" dirty="0"/>
              <a:t>Polymorphism</a:t>
            </a:r>
          </a:p>
          <a:p>
            <a:r>
              <a:rPr lang="en-US" sz="2800" dirty="0"/>
              <a:t>Virtual Functions</a:t>
            </a:r>
          </a:p>
          <a:p>
            <a:r>
              <a:rPr lang="en-US" sz="2800" dirty="0"/>
              <a:t>Virtual Destructors</a:t>
            </a:r>
          </a:p>
          <a:p>
            <a:r>
              <a:rPr lang="en-US" sz="2800" dirty="0"/>
              <a:t>Pure Virtual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F31C-C9BE-4B78-9519-AD0937AD66B2}" type="slidenum">
              <a:rPr lang="en-US"/>
              <a:pPr/>
              <a:t>10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-762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08579" name="Group 3"/>
          <p:cNvGrpSpPr>
            <a:grpSpLocks/>
          </p:cNvGrpSpPr>
          <p:nvPr/>
        </p:nvGrpSpPr>
        <p:grpSpPr bwMode="auto">
          <a:xfrm>
            <a:off x="5564188" y="87313"/>
            <a:ext cx="3513137" cy="2438400"/>
            <a:chOff x="384" y="624"/>
            <a:chExt cx="1680" cy="1536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16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4495800" y="2141538"/>
            <a:ext cx="4572000" cy="2438400"/>
            <a:chOff x="2784" y="576"/>
            <a:chExt cx="2880" cy="1536"/>
          </a:xfrm>
        </p:grpSpPr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4419600" y="4267200"/>
            <a:ext cx="4572000" cy="2438400"/>
            <a:chOff x="2832" y="2400"/>
            <a:chExt cx="2880" cy="1536"/>
          </a:xfrm>
        </p:grpSpPr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288925" y="1341438"/>
            <a:ext cx="397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say we’re a company that sells glass windows.</a:t>
            </a: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both square and circular windows.</a:t>
            </a:r>
          </a:p>
        </p:txBody>
      </p:sp>
      <p:grpSp>
        <p:nvGrpSpPr>
          <p:cNvPr id="408592" name="Group 16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8593" name="Rectangle 17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ext Box 18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Square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void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Circle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8595" name="Line 19"/>
          <p:cNvSpPr>
            <a:spLocks noChangeShapeType="1"/>
          </p:cNvSpPr>
          <p:nvPr/>
        </p:nvSpPr>
        <p:spPr bwMode="auto">
          <a:xfrm>
            <a:off x="214313" y="5291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2743200" y="5334000"/>
            <a:ext cx="1546225" cy="628650"/>
            <a:chOff x="2146" y="3492"/>
            <a:chExt cx="974" cy="396"/>
          </a:xfrm>
        </p:grpSpPr>
        <p:grpSp>
          <p:nvGrpSpPr>
            <p:cNvPr id="408597" name="Group 21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08598" name="Text Box 22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08599" name="Group 23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08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08604" name="Group 28"/>
          <p:cNvGrpSpPr>
            <a:grpSpLocks/>
          </p:cNvGrpSpPr>
          <p:nvPr/>
        </p:nvGrpSpPr>
        <p:grpSpPr bwMode="auto">
          <a:xfrm>
            <a:off x="2743200" y="5935663"/>
            <a:ext cx="1546225" cy="636587"/>
            <a:chOff x="2146" y="3871"/>
            <a:chExt cx="974" cy="401"/>
          </a:xfrm>
        </p:grpSpPr>
        <p:grpSp>
          <p:nvGrpSpPr>
            <p:cNvPr id="408605" name="Group 29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08606" name="Text Box 30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08607" name="Group 31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08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11" name="Text Box 35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204788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176213" y="6015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4" name="Line 38"/>
          <p:cNvSpPr>
            <a:spLocks noChangeShapeType="1"/>
          </p:cNvSpPr>
          <p:nvPr/>
        </p:nvSpPr>
        <p:spPr bwMode="auto">
          <a:xfrm>
            <a:off x="-53975" y="129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5" name="Text Box 39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3854450" y="2638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7" name="Line 41"/>
          <p:cNvSpPr>
            <a:spLocks noChangeShapeType="1"/>
          </p:cNvSpPr>
          <p:nvPr/>
        </p:nvSpPr>
        <p:spPr bwMode="auto">
          <a:xfrm>
            <a:off x="180975" y="187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8" name="Line 42"/>
          <p:cNvSpPr>
            <a:spLocks noChangeShapeType="1"/>
          </p:cNvSpPr>
          <p:nvPr/>
        </p:nvSpPr>
        <p:spPr bwMode="auto">
          <a:xfrm>
            <a:off x="166688" y="214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4425950" y="3338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0" name="Line 44"/>
          <p:cNvSpPr>
            <a:spLocks noChangeShapeType="1"/>
          </p:cNvSpPr>
          <p:nvPr/>
        </p:nvSpPr>
        <p:spPr bwMode="auto">
          <a:xfrm>
            <a:off x="4752975" y="3600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-7938" y="2428875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2" name="Line 46"/>
          <p:cNvSpPr>
            <a:spLocks noChangeShapeType="1"/>
          </p:cNvSpPr>
          <p:nvPr/>
        </p:nvSpPr>
        <p:spPr bwMode="auto">
          <a:xfrm>
            <a:off x="173038" y="627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-476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356100" y="5470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180975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1524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>
            <a:off x="4662488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8" name="Line 52"/>
          <p:cNvSpPr>
            <a:spLocks noChangeShapeType="1"/>
          </p:cNvSpPr>
          <p:nvPr/>
        </p:nvSpPr>
        <p:spPr bwMode="auto">
          <a:xfrm>
            <a:off x="4763" y="4079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9" grpId="0"/>
      <p:bldP spid="408590" grpId="0"/>
      <p:bldP spid="408591" grpId="0"/>
      <p:bldP spid="408595" grpId="0" animBg="1"/>
      <p:bldP spid="408595" grpId="1" animBg="1"/>
      <p:bldP spid="408612" grpId="0" animBg="1"/>
      <p:bldP spid="408612" grpId="1" animBg="1"/>
      <p:bldP spid="408613" grpId="0" animBg="1"/>
      <p:bldP spid="408613" grpId="1" animBg="1"/>
      <p:bldP spid="408614" grpId="0" animBg="1"/>
      <p:bldP spid="408614" grpId="1" animBg="1"/>
      <p:bldP spid="408617" grpId="0" animBg="1"/>
      <p:bldP spid="408617" grpId="1" animBg="1"/>
      <p:bldP spid="408618" grpId="0" animBg="1"/>
      <p:bldP spid="408618" grpId="1" animBg="1"/>
      <p:bldP spid="408619" grpId="0" animBg="1"/>
      <p:bldP spid="408619" grpId="1" animBg="1"/>
      <p:bldP spid="408620" grpId="0" animBg="1"/>
      <p:bldP spid="408620" grpId="1" animBg="1"/>
      <p:bldP spid="408621" grpId="0" animBg="1"/>
      <p:bldP spid="408621" grpId="1" animBg="1"/>
      <p:bldP spid="408622" grpId="0" animBg="1"/>
      <p:bldP spid="408622" grpId="1" animBg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7" grpId="0" animBg="1"/>
      <p:bldP spid="408627" grpId="1" animBg="1"/>
      <p:bldP spid="408628" grpId="0" animBg="1"/>
      <p:bldP spid="4086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D57-88D6-4FF8-AE97-DE592266BBC2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5562600" y="152400"/>
            <a:ext cx="3514725" cy="2438400"/>
            <a:chOff x="384" y="624"/>
            <a:chExt cx="1680" cy="1536"/>
          </a:xfrm>
        </p:grpSpPr>
        <p:sp>
          <p:nvSpPr>
            <p:cNvPr id="409603" name="Rectangle 3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4495800" y="1295400"/>
            <a:ext cx="4572000" cy="2438400"/>
            <a:chOff x="2784" y="576"/>
            <a:chExt cx="2880" cy="1536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8" name="Group 8"/>
          <p:cNvGrpSpPr>
            <a:grpSpLocks/>
          </p:cNvGrpSpPr>
          <p:nvPr/>
        </p:nvGrpSpPr>
        <p:grpSpPr bwMode="auto">
          <a:xfrm>
            <a:off x="4419600" y="1676400"/>
            <a:ext cx="4572000" cy="2438400"/>
            <a:chOff x="2832" y="2400"/>
            <a:chExt cx="2880" cy="1536"/>
          </a:xfrm>
        </p:grpSpPr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88925" y="1341438"/>
            <a:ext cx="397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say we’re a company that sells glass windows.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two different windows.</a:t>
            </a:r>
          </a:p>
        </p:txBody>
      </p:sp>
      <p:grpSp>
        <p:nvGrpSpPr>
          <p:cNvPr id="409615" name="Group 15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9616" name="Rectangle 16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Square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void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Circle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4327525" y="4541838"/>
            <a:ext cx="4797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It works, but </a:t>
            </a:r>
            <a:r>
              <a:rPr lang="en-US" dirty="0" smtClean="0"/>
              <a:t>it’s </a:t>
            </a:r>
            <a:r>
              <a:rPr lang="en-US" dirty="0"/>
              <a:t>inefficient. Why should we write two functions to do the same thing?</a:t>
            </a:r>
          </a:p>
        </p:txBody>
      </p:sp>
      <p:sp>
        <p:nvSpPr>
          <p:cNvPr id="409620" name="Text Box 20"/>
          <p:cNvSpPr txBox="1">
            <a:spLocks noChangeArrowheads="1"/>
          </p:cNvSpPr>
          <p:nvPr/>
        </p:nvSpPr>
        <p:spPr bwMode="auto">
          <a:xfrm>
            <a:off x="4364038" y="4286250"/>
            <a:ext cx="45513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Both </a:t>
            </a:r>
            <a:r>
              <a:rPr lang="en-US" dirty="0">
                <a:solidFill>
                  <a:schemeClr val="accent2"/>
                </a:solidFill>
              </a:rPr>
              <a:t>Squares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Circles</a:t>
            </a:r>
            <a:r>
              <a:rPr lang="en-US" dirty="0"/>
              <a:t> are </a:t>
            </a:r>
            <a:r>
              <a:rPr lang="en-US" dirty="0">
                <a:solidFill>
                  <a:srgbClr val="6600CC"/>
                </a:solidFill>
              </a:rPr>
              <a:t>Shapes</a:t>
            </a:r>
            <a:r>
              <a:rPr lang="en-US" dirty="0"/>
              <a:t>…</a:t>
            </a:r>
          </a:p>
          <a:p>
            <a:pPr algn="l"/>
            <a:endParaRPr lang="en-US" sz="1200" dirty="0"/>
          </a:p>
          <a:p>
            <a:pPr algn="l"/>
            <a:r>
              <a:rPr lang="en-US" dirty="0"/>
              <a:t>And we know that you can get the area of a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...</a:t>
            </a:r>
          </a:p>
          <a:p>
            <a:pPr algn="l"/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228600" y="1219200"/>
            <a:ext cx="3962400" cy="312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96850" y="20558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PrintPrice(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cout &lt;&lt; “Cost is: $“; 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cout &lt;&lt; x.getArea() * 3.25;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1905000" y="5870575"/>
            <a:ext cx="433388" cy="573088"/>
            <a:chOff x="1200" y="3698"/>
            <a:chExt cx="273" cy="361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201" y="3698"/>
              <a:ext cx="187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200" y="3867"/>
              <a:ext cx="273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7332663" y="5594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8450263" y="925513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9628" name="AutoShape 28"/>
          <p:cNvCxnSpPr>
            <a:cxnSpLocks noChangeShapeType="1"/>
            <a:stCxn id="409626" idx="3"/>
            <a:endCxn id="409627" idx="3"/>
          </p:cNvCxnSpPr>
          <p:nvPr/>
        </p:nvCxnSpPr>
        <p:spPr bwMode="auto">
          <a:xfrm flipV="1">
            <a:off x="7607300" y="1154113"/>
            <a:ext cx="1171575" cy="4668837"/>
          </a:xfrm>
          <a:prstGeom prst="curvedConnector3">
            <a:avLst>
              <a:gd name="adj1" fmla="val 119514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4489450" y="6202363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So how about if we do this...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-5334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9" grpId="0"/>
      <p:bldP spid="409619" grpId="1"/>
      <p:bldP spid="409620" grpId="0"/>
      <p:bldP spid="409621" grpId="0" animBg="1"/>
      <p:bldP spid="409622" grpId="0"/>
      <p:bldP spid="4096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855-EA34-4F14-909F-9FBFE2D0021F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0632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0639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0640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0641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0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0648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0649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0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>
            <a:off x="257175" y="568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>
            <a:off x="25717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>
            <a:off x="242888" y="6381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41275" y="361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59" name="AutoShape 35"/>
          <p:cNvCxnSpPr>
            <a:cxnSpLocks noChangeShapeType="1"/>
          </p:cNvCxnSpPr>
          <p:nvPr/>
        </p:nvCxnSpPr>
        <p:spPr bwMode="auto">
          <a:xfrm rot="16200000" flipH="1">
            <a:off x="2391569" y="4055269"/>
            <a:ext cx="2030413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2" name="Text Box 38"/>
          <p:cNvSpPr txBox="1">
            <a:spLocks noChangeArrowheads="1"/>
          </p:cNvSpPr>
          <p:nvPr/>
        </p:nvSpPr>
        <p:spPr bwMode="auto">
          <a:xfrm>
            <a:off x="4989513" y="5684838"/>
            <a:ext cx="43830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When you call a </a:t>
            </a:r>
            <a:r>
              <a:rPr lang="en-US">
                <a:solidFill>
                  <a:srgbClr val="6600CC"/>
                </a:solidFill>
              </a:rPr>
              <a:t>virtual func</a:t>
            </a:r>
            <a:r>
              <a:rPr lang="en-US"/>
              <a:t>, C++ figures out which is the correct function to call…</a:t>
            </a:r>
          </a:p>
        </p:txBody>
      </p:sp>
      <p:sp>
        <p:nvSpPr>
          <p:cNvPr id="410663" name="AutoShape 39"/>
          <p:cNvSpPr>
            <a:spLocks noChangeArrowheads="1"/>
          </p:cNvSpPr>
          <p:nvPr/>
        </p:nvSpPr>
        <p:spPr bwMode="auto">
          <a:xfrm>
            <a:off x="4486275" y="1435100"/>
            <a:ext cx="4354513" cy="2819400"/>
          </a:xfrm>
          <a:prstGeom prst="wedgeRoundRectCallout">
            <a:avLst>
              <a:gd name="adj1" fmla="val -111028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Square</a:t>
            </a:r>
            <a:r>
              <a:rPr lang="en-US"/>
              <a:t> variable, I’ll call its version of this function.</a:t>
            </a:r>
          </a:p>
        </p:txBody>
      </p:sp>
      <p:sp>
        <p:nvSpPr>
          <p:cNvPr id="410664" name="Line 40"/>
          <p:cNvSpPr>
            <a:spLocks noChangeShapeType="1"/>
          </p:cNvSpPr>
          <p:nvPr/>
        </p:nvSpPr>
        <p:spPr bwMode="auto">
          <a:xfrm>
            <a:off x="3616325" y="220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>
            <a:off x="3929063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5513388" y="257968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 * 5 = 25</a:t>
            </a:r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>
            <a:off x="42863" y="473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8" name="Line 44"/>
          <p:cNvSpPr>
            <a:spLocks noChangeShapeType="1"/>
          </p:cNvSpPr>
          <p:nvPr/>
        </p:nvSpPr>
        <p:spPr bwMode="auto">
          <a:xfrm>
            <a:off x="242888" y="6667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9" name="Line 45"/>
          <p:cNvSpPr>
            <a:spLocks noChangeShapeType="1"/>
          </p:cNvSpPr>
          <p:nvPr/>
        </p:nvSpPr>
        <p:spPr bwMode="auto">
          <a:xfrm>
            <a:off x="39688" y="362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70" name="AutoShape 46"/>
          <p:cNvCxnSpPr>
            <a:cxnSpLocks noChangeShapeType="1"/>
          </p:cNvCxnSpPr>
          <p:nvPr/>
        </p:nvCxnSpPr>
        <p:spPr bwMode="auto">
          <a:xfrm rot="16200000" flipH="1">
            <a:off x="1730375" y="4697413"/>
            <a:ext cx="2659063" cy="693737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71" name="Line 47"/>
          <p:cNvSpPr>
            <a:spLocks noChangeShapeType="1"/>
          </p:cNvSpPr>
          <p:nvPr/>
        </p:nvSpPr>
        <p:spPr bwMode="auto">
          <a:xfrm>
            <a:off x="22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2" name="Line 48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3" name="AutoShape 49"/>
          <p:cNvSpPr>
            <a:spLocks noChangeArrowheads="1"/>
          </p:cNvSpPr>
          <p:nvPr/>
        </p:nvSpPr>
        <p:spPr bwMode="auto">
          <a:xfrm>
            <a:off x="4371975" y="1423988"/>
            <a:ext cx="4640263" cy="2819400"/>
          </a:xfrm>
          <a:prstGeom prst="wedgeRoundRectCallout">
            <a:avLst>
              <a:gd name="adj1" fmla="val -104292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This time,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Circle</a:t>
            </a:r>
            <a:r>
              <a:rPr lang="en-US"/>
              <a:t> variable, so I’ll call its version of this function.</a:t>
            </a:r>
          </a:p>
        </p:txBody>
      </p:sp>
      <p:sp>
        <p:nvSpPr>
          <p:cNvPr id="410674" name="Line 50"/>
          <p:cNvSpPr>
            <a:spLocks noChangeShapeType="1"/>
          </p:cNvSpPr>
          <p:nvPr/>
        </p:nvSpPr>
        <p:spPr bwMode="auto">
          <a:xfrm>
            <a:off x="4367213" y="4327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5" name="Line 51"/>
          <p:cNvSpPr>
            <a:spLocks noChangeShapeType="1"/>
          </p:cNvSpPr>
          <p:nvPr/>
        </p:nvSpPr>
        <p:spPr bwMode="auto">
          <a:xfrm>
            <a:off x="4691063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242050" y="4648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>
            <a:off x="66675" y="474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55" grpId="0" animBg="1"/>
      <p:bldP spid="410655" grpId="1" animBg="1"/>
      <p:bldP spid="410656" grpId="0" animBg="1"/>
      <p:bldP spid="410656" grpId="1" animBg="1"/>
      <p:bldP spid="410657" grpId="0" animBg="1"/>
      <p:bldP spid="410657" grpId="1" animBg="1"/>
      <p:bldP spid="410658" grpId="0" animBg="1"/>
      <p:bldP spid="410658" grpId="1" animBg="1"/>
      <p:bldP spid="410660" grpId="0" animBg="1"/>
      <p:bldP spid="410660" grpId="1" animBg="1"/>
      <p:bldP spid="410661" grpId="0" animBg="1"/>
      <p:bldP spid="410661" grpId="1" animBg="1"/>
      <p:bldP spid="410662" grpId="0"/>
      <p:bldP spid="410663" grpId="0" animBg="1"/>
      <p:bldP spid="410663" grpId="1" animBg="1"/>
      <p:bldP spid="410664" grpId="0" animBg="1"/>
      <p:bldP spid="410664" grpId="1" animBg="1"/>
      <p:bldP spid="410665" grpId="0" animBg="1"/>
      <p:bldP spid="410665" grpId="1" animBg="1"/>
      <p:bldP spid="410666" grpId="0"/>
      <p:bldP spid="410666" grpId="1"/>
      <p:bldP spid="410667" grpId="0" animBg="1"/>
      <p:bldP spid="410667" grpId="1" animBg="1"/>
      <p:bldP spid="410668" grpId="0" animBg="1"/>
      <p:bldP spid="410668" grpId="1" animBg="1"/>
      <p:bldP spid="410669" grpId="0" animBg="1"/>
      <p:bldP spid="410669" grpId="1" animBg="1"/>
      <p:bldP spid="410671" grpId="0" animBg="1"/>
      <p:bldP spid="410671" grpId="1" animBg="1"/>
      <p:bldP spid="410672" grpId="0" animBg="1"/>
      <p:bldP spid="410672" grpId="1" animBg="1"/>
      <p:bldP spid="410673" grpId="0" animBg="1"/>
      <p:bldP spid="410673" grpId="1" animBg="1"/>
      <p:bldP spid="410674" grpId="0" animBg="1"/>
      <p:bldP spid="410674" grpId="1" animBg="1"/>
      <p:bldP spid="410675" grpId="0" animBg="1"/>
      <p:bldP spid="410675" grpId="1" animBg="1"/>
      <p:bldP spid="410676" grpId="0"/>
      <p:bldP spid="410676" grpId="1"/>
      <p:bldP spid="410677" grpId="0" animBg="1"/>
      <p:bldP spid="41067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F9C4-7EC7-4E67-8A78-003BAC4E4536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11650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1651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2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62" name="Group 14"/>
          <p:cNvGrpSpPr>
            <a:grpSpLocks/>
          </p:cNvGrpSpPr>
          <p:nvPr/>
        </p:nvGrpSpPr>
        <p:grpSpPr bwMode="auto">
          <a:xfrm>
            <a:off x="3273425" y="5543550"/>
            <a:ext cx="1679575" cy="611188"/>
            <a:chOff x="2062" y="3492"/>
            <a:chExt cx="1058" cy="385"/>
          </a:xfrm>
        </p:grpSpPr>
        <p:sp>
          <p:nvSpPr>
            <p:cNvPr id="411663" name="Text Box 15"/>
            <p:cNvSpPr txBox="1">
              <a:spLocks noChangeArrowheads="1"/>
            </p:cNvSpPr>
            <p:nvPr/>
          </p:nvSpPr>
          <p:spPr bwMode="auto">
            <a:xfrm>
              <a:off x="2062" y="3492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sh   </a:t>
              </a:r>
            </a:p>
          </p:txBody>
        </p:sp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28" y="3583"/>
              <a:ext cx="792" cy="29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1666" name="AutoShape 18"/>
          <p:cNvCxnSpPr>
            <a:cxnSpLocks noChangeShapeType="1"/>
          </p:cNvCxnSpPr>
          <p:nvPr/>
        </p:nvCxnSpPr>
        <p:spPr bwMode="auto">
          <a:xfrm rot="16200000" flipH="1">
            <a:off x="2391569" y="4055269"/>
            <a:ext cx="2030413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4989513" y="5867400"/>
            <a:ext cx="438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It works in this case too…</a:t>
            </a:r>
          </a:p>
        </p:txBody>
      </p:sp>
      <p:sp>
        <p:nvSpPr>
          <p:cNvPr id="411668" name="AutoShape 20"/>
          <p:cNvSpPr>
            <a:spLocks noChangeArrowheads="1"/>
          </p:cNvSpPr>
          <p:nvPr/>
        </p:nvSpPr>
        <p:spPr bwMode="auto">
          <a:xfrm>
            <a:off x="4486275" y="1435100"/>
            <a:ext cx="4354513" cy="2819400"/>
          </a:xfrm>
          <a:prstGeom prst="wedgeRoundRectCallout">
            <a:avLst>
              <a:gd name="adj1" fmla="val -111028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its version of this function.</a:t>
            </a:r>
          </a:p>
        </p:txBody>
      </p:sp>
      <p:grpSp>
        <p:nvGrpSpPr>
          <p:cNvPr id="411669" name="Group 21"/>
          <p:cNvGrpSpPr>
            <a:grpSpLocks/>
          </p:cNvGrpSpPr>
          <p:nvPr/>
        </p:nvGrpSpPr>
        <p:grpSpPr bwMode="auto">
          <a:xfrm>
            <a:off x="261938" y="5518150"/>
            <a:ext cx="2971800" cy="1333500"/>
            <a:chOff x="3168" y="3521"/>
            <a:chExt cx="1430" cy="840"/>
          </a:xfrm>
        </p:grpSpPr>
        <p:sp>
          <p:nvSpPr>
            <p:cNvPr id="411670" name="Rectangle 22"/>
            <p:cNvSpPr>
              <a:spLocks noChangeArrowheads="1"/>
            </p:cNvSpPr>
            <p:nvPr/>
          </p:nvSpPr>
          <p:spPr bwMode="auto">
            <a:xfrm>
              <a:off x="3168" y="3521"/>
              <a:ext cx="1238" cy="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3192" y="3611"/>
              <a:ext cx="140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Shape sh;</a:t>
              </a:r>
            </a:p>
            <a:p>
              <a:pPr algn="l"/>
              <a:endParaRPr lang="en-US" sz="18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PrintPrice(sh);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1672" name="Line 24"/>
          <p:cNvSpPr>
            <a:spLocks noChangeShapeType="1"/>
          </p:cNvSpPr>
          <p:nvPr/>
        </p:nvSpPr>
        <p:spPr bwMode="auto">
          <a:xfrm>
            <a:off x="352425" y="5824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366713" y="6396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4" name="Line 26"/>
          <p:cNvSpPr>
            <a:spLocks noChangeShapeType="1"/>
          </p:cNvSpPr>
          <p:nvPr/>
        </p:nvSpPr>
        <p:spPr bwMode="auto">
          <a:xfrm>
            <a:off x="14288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6" name="Line 28"/>
          <p:cNvSpPr>
            <a:spLocks noChangeShapeType="1"/>
          </p:cNvSpPr>
          <p:nvPr/>
        </p:nvSpPr>
        <p:spPr bwMode="auto">
          <a:xfrm>
            <a:off x="261938" y="4452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7" name="Line 29"/>
          <p:cNvSpPr>
            <a:spLocks noChangeShapeType="1"/>
          </p:cNvSpPr>
          <p:nvPr/>
        </p:nvSpPr>
        <p:spPr bwMode="auto">
          <a:xfrm>
            <a:off x="128588" y="1944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>
            <a:off x="390525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>
            <a:off x="619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0" name="Line 32"/>
          <p:cNvSpPr>
            <a:spLocks noChangeShapeType="1"/>
          </p:cNvSpPr>
          <p:nvPr/>
        </p:nvSpPr>
        <p:spPr bwMode="auto">
          <a:xfrm>
            <a:off x="142875" y="6715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8" grpId="0" animBg="1"/>
      <p:bldP spid="411668" grpId="1" animBg="1"/>
      <p:bldP spid="411672" grpId="0" animBg="1"/>
      <p:bldP spid="411672" grpId="1" animBg="1"/>
      <p:bldP spid="411673" grpId="0" animBg="1"/>
      <p:bldP spid="411673" grpId="1" animBg="1"/>
      <p:bldP spid="411674" grpId="0" animBg="1"/>
      <p:bldP spid="411674" grpId="1" animBg="1"/>
      <p:bldP spid="411675" grpId="0" animBg="1"/>
      <p:bldP spid="411675" grpId="1" animBg="1"/>
      <p:bldP spid="411676" grpId="0" animBg="1"/>
      <p:bldP spid="411676" grpId="1" animBg="1"/>
      <p:bldP spid="411677" grpId="0" animBg="1"/>
      <p:bldP spid="411677" grpId="1" animBg="1"/>
      <p:bldP spid="411678" grpId="0" animBg="1"/>
      <p:bldP spid="411678" grpId="1" animBg="1"/>
      <p:bldP spid="411679" grpId="0" animBg="1"/>
      <p:bldP spid="411679" grpId="1" animBg="1"/>
      <p:bldP spid="411680" grpId="0" animBg="1"/>
      <p:bldP spid="41168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A751-ADB6-40C7-A5F6-908E33EC8301}" type="slidenum">
              <a:rPr lang="en-US"/>
              <a:pPr/>
              <a:t>14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63661"/>
            <a:ext cx="8782050" cy="1143000"/>
          </a:xfrm>
        </p:spPr>
        <p:txBody>
          <a:bodyPr/>
          <a:lstStyle/>
          <a:p>
            <a:r>
              <a:rPr lang="en-US" sz="2800" dirty="0"/>
              <a:t>So What is </a:t>
            </a:r>
            <a:r>
              <a:rPr lang="en-US" sz="2800" dirty="0" smtClean="0"/>
              <a:t>Inheritance? What is Polymorphism?</a:t>
            </a:r>
            <a:endParaRPr lang="en-US" sz="2800" dirty="0"/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838" y="853794"/>
            <a:ext cx="892175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Inheritance: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We publicly </a:t>
            </a:r>
            <a:r>
              <a:rPr lang="en-US" sz="1800" dirty="0" smtClean="0">
                <a:solidFill>
                  <a:srgbClr val="FF0000"/>
                </a:solidFill>
              </a:rPr>
              <a:t>derive</a:t>
            </a:r>
            <a:r>
              <a:rPr lang="en-US" sz="1800" dirty="0" smtClean="0">
                <a:solidFill>
                  <a:schemeClr val="tx1"/>
                </a:solidFill>
              </a:rPr>
              <a:t> one or more classes </a:t>
            </a:r>
            <a:r>
              <a:rPr lang="en-US" sz="1800" dirty="0" smtClean="0">
                <a:solidFill>
                  <a:srgbClr val="512373"/>
                </a:solidFill>
              </a:rPr>
              <a:t>D</a:t>
            </a:r>
            <a:r>
              <a:rPr lang="en-US" sz="1800" baseline="-25000" dirty="0" smtClean="0">
                <a:solidFill>
                  <a:srgbClr val="512373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…</a:t>
            </a:r>
            <a:r>
              <a:rPr lang="en-US" sz="1800" dirty="0" err="1" smtClean="0">
                <a:solidFill>
                  <a:srgbClr val="512373"/>
                </a:solidFill>
              </a:rPr>
              <a:t>D</a:t>
            </a:r>
            <a:r>
              <a:rPr lang="en-US" sz="1800" baseline="-25000" dirty="0" err="1" smtClean="0">
                <a:solidFill>
                  <a:srgbClr val="512373"/>
                </a:solidFill>
              </a:rPr>
              <a:t>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(e.g., </a:t>
            </a:r>
            <a:r>
              <a:rPr lang="en-US" sz="1800" dirty="0" smtClean="0">
                <a:solidFill>
                  <a:srgbClr val="512373"/>
                </a:solidFill>
              </a:rPr>
              <a:t>Square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smtClean="0">
                <a:solidFill>
                  <a:srgbClr val="512373"/>
                </a:solidFill>
              </a:rPr>
              <a:t>Circle, Triangle</a:t>
            </a:r>
            <a:r>
              <a:rPr lang="en-US" sz="1800" dirty="0" smtClean="0">
                <a:solidFill>
                  <a:schemeClr val="tx1"/>
                </a:solidFill>
              </a:rPr>
              <a:t>) from a common </a:t>
            </a:r>
            <a:r>
              <a:rPr lang="en-US" sz="1800" dirty="0" smtClean="0">
                <a:solidFill>
                  <a:srgbClr val="FF0000"/>
                </a:solidFill>
              </a:rPr>
              <a:t>base </a:t>
            </a:r>
            <a:r>
              <a:rPr lang="en-US" sz="1800" dirty="0" smtClean="0">
                <a:solidFill>
                  <a:schemeClr val="tx1"/>
                </a:solidFill>
              </a:rPr>
              <a:t>class (e.g., </a:t>
            </a:r>
            <a:r>
              <a:rPr lang="en-US" sz="1800" dirty="0" smtClean="0">
                <a:solidFill>
                  <a:srgbClr val="512373"/>
                </a:solidFill>
              </a:rPr>
              <a:t>Shape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All of the </a:t>
            </a:r>
            <a:r>
              <a:rPr lang="en-US" sz="1800" dirty="0" smtClean="0">
                <a:solidFill>
                  <a:srgbClr val="FF0000"/>
                </a:solidFill>
              </a:rPr>
              <a:t>derived classes</a:t>
            </a:r>
            <a:r>
              <a:rPr lang="en-US" sz="1800" dirty="0" smtClean="0">
                <a:solidFill>
                  <a:schemeClr val="tx1"/>
                </a:solidFill>
              </a:rPr>
              <a:t>, by definition, </a:t>
            </a:r>
            <a:r>
              <a:rPr lang="en-US" sz="1800" dirty="0" smtClean="0">
                <a:solidFill>
                  <a:srgbClr val="FF0000"/>
                </a:solidFill>
              </a:rPr>
              <a:t>inherit </a:t>
            </a: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rgbClr val="FF0000"/>
                </a:solidFill>
              </a:rPr>
              <a:t>common set of functions </a:t>
            </a:r>
            <a:r>
              <a:rPr lang="en-US" sz="1800" dirty="0" smtClean="0">
                <a:solidFill>
                  <a:schemeClr val="tx1"/>
                </a:solidFill>
              </a:rPr>
              <a:t>from our base class: e.g., </a:t>
            </a:r>
            <a:r>
              <a:rPr lang="en-US" sz="1800" dirty="0" err="1" smtClean="0">
                <a:solidFill>
                  <a:srgbClr val="512373"/>
                </a:solidFill>
              </a:rPr>
              <a:t>getArea</a:t>
            </a:r>
            <a:r>
              <a:rPr lang="en-US" sz="1800" dirty="0" smtClean="0">
                <a:solidFill>
                  <a:schemeClr val="tx1"/>
                </a:solidFill>
              </a:rPr>
              <a:t>(), </a:t>
            </a:r>
            <a:r>
              <a:rPr lang="en-US" sz="1800" dirty="0" err="1" smtClean="0">
                <a:solidFill>
                  <a:srgbClr val="512373"/>
                </a:solidFill>
              </a:rPr>
              <a:t>getCircumference</a:t>
            </a:r>
            <a:r>
              <a:rPr lang="en-US" sz="1800" dirty="0" smtClean="0">
                <a:solidFill>
                  <a:schemeClr val="tx1"/>
                </a:solidFill>
              </a:rPr>
              <a:t>()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Each </a:t>
            </a:r>
            <a:r>
              <a:rPr lang="en-US" sz="1800" dirty="0" smtClean="0">
                <a:solidFill>
                  <a:srgbClr val="FF0000"/>
                </a:solidFill>
              </a:rPr>
              <a:t>derived</a:t>
            </a:r>
            <a:r>
              <a:rPr lang="en-US" sz="1800" dirty="0" smtClean="0">
                <a:solidFill>
                  <a:schemeClr val="tx1"/>
                </a:solidFill>
              </a:rPr>
              <a:t> class may </a:t>
            </a:r>
            <a:r>
              <a:rPr lang="en-US" sz="1800" dirty="0" smtClean="0">
                <a:solidFill>
                  <a:srgbClr val="FF0000"/>
                </a:solidFill>
              </a:rPr>
              <a:t>re-define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any function </a:t>
            </a:r>
            <a:r>
              <a:rPr lang="en-US" sz="1800" dirty="0" smtClean="0">
                <a:solidFill>
                  <a:schemeClr val="tx1"/>
                </a:solidFill>
              </a:rPr>
              <a:t>originally defined in the base class; the derived class will then have its own specialized version of those function(s).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Polymorphism: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Now I may use a </a:t>
            </a:r>
            <a:r>
              <a:rPr lang="en-US" sz="1800" dirty="0" smtClean="0">
                <a:solidFill>
                  <a:srgbClr val="006666"/>
                </a:solidFill>
              </a:rPr>
              <a:t>Base pointer/reference </a:t>
            </a: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access any variable </a:t>
            </a:r>
            <a:r>
              <a:rPr lang="en-US" sz="1800" dirty="0" smtClean="0">
                <a:solidFill>
                  <a:schemeClr val="tx1"/>
                </a:solidFill>
              </a:rPr>
              <a:t>that is of a type that is </a:t>
            </a:r>
            <a:r>
              <a:rPr lang="en-US" sz="1800" dirty="0" smtClean="0">
                <a:solidFill>
                  <a:srgbClr val="0070C0"/>
                </a:solidFill>
              </a:rPr>
              <a:t>derived from our Base class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rgbClr val="512373"/>
              </a:solidFill>
            </a:endParaRPr>
          </a:p>
          <a:p>
            <a:pPr algn="l"/>
            <a:r>
              <a:rPr lang="en-US" sz="1800" dirty="0" smtClean="0">
                <a:solidFill>
                  <a:srgbClr val="512373"/>
                </a:solidFill>
              </a:rPr>
              <a:t>     </a:t>
            </a:r>
          </a:p>
          <a:p>
            <a:pPr algn="l"/>
            <a:endParaRPr lang="en-US" sz="1800" dirty="0" smtClean="0">
              <a:solidFill>
                <a:srgbClr val="512373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394" y="469557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70C0"/>
                </a:solidFill>
              </a:rPr>
              <a:t>Circle</a:t>
            </a:r>
            <a:r>
              <a:rPr lang="en-US" sz="1600" dirty="0" smtClean="0">
                <a:solidFill>
                  <a:srgbClr val="7030A0"/>
                </a:solidFill>
              </a:rPr>
              <a:t> c(10); // </a:t>
            </a:r>
            <a:r>
              <a:rPr lang="en-US" sz="1600" dirty="0" err="1" smtClean="0">
                <a:solidFill>
                  <a:srgbClr val="7030A0"/>
                </a:solidFill>
              </a:rPr>
              <a:t>rad</a:t>
            </a:r>
            <a:r>
              <a:rPr lang="en-US" sz="1600" dirty="0" smtClean="0">
                <a:solidFill>
                  <a:srgbClr val="7030A0"/>
                </a:solidFill>
              </a:rPr>
              <a:t>=10</a:t>
            </a:r>
          </a:p>
          <a:p>
            <a:pPr algn="l"/>
            <a:r>
              <a:rPr lang="en-US" sz="1600" dirty="0" smtClean="0">
                <a:solidFill>
                  <a:srgbClr val="0070C0"/>
                </a:solidFill>
              </a:rPr>
              <a:t>Square</a:t>
            </a:r>
            <a:r>
              <a:rPr lang="en-US" sz="1600" dirty="0" smtClean="0">
                <a:solidFill>
                  <a:srgbClr val="7030A0"/>
                </a:solidFill>
              </a:rPr>
              <a:t> s(20); // width=20</a:t>
            </a:r>
          </a:p>
          <a:p>
            <a:pPr algn="l"/>
            <a:r>
              <a:rPr lang="en-US" sz="1600" dirty="0" err="1" smtClean="0">
                <a:solidFill>
                  <a:srgbClr val="7030A0"/>
                </a:solidFill>
              </a:rPr>
              <a:t>printPrice</a:t>
            </a:r>
            <a:r>
              <a:rPr lang="en-US" sz="1600" dirty="0" smtClean="0">
                <a:solidFill>
                  <a:srgbClr val="7030A0"/>
                </a:solidFill>
              </a:rPr>
              <a:t>(&amp;c);</a:t>
            </a:r>
          </a:p>
          <a:p>
            <a:pPr algn="l"/>
            <a:r>
              <a:rPr lang="en-US" sz="1600" dirty="0" err="1" smtClean="0">
                <a:solidFill>
                  <a:srgbClr val="7030A0"/>
                </a:solidFill>
              </a:rPr>
              <a:t>printPrice</a:t>
            </a:r>
            <a:r>
              <a:rPr lang="en-US" sz="1600" dirty="0" smtClean="0">
                <a:solidFill>
                  <a:srgbClr val="7030A0"/>
                </a:solidFill>
              </a:rPr>
              <a:t>(&amp;s);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491" y="46576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 void </a:t>
            </a:r>
            <a:r>
              <a:rPr lang="en-US" sz="1600" dirty="0" err="1" smtClean="0">
                <a:solidFill>
                  <a:srgbClr val="512373"/>
                </a:solidFill>
              </a:rPr>
              <a:t>printPrice</a:t>
            </a:r>
            <a:r>
              <a:rPr lang="en-US" sz="1600" dirty="0" smtClean="0">
                <a:solidFill>
                  <a:srgbClr val="512373"/>
                </a:solidFill>
              </a:rPr>
              <a:t>(</a:t>
            </a:r>
            <a:r>
              <a:rPr lang="en-US" sz="1600" dirty="0" smtClean="0">
                <a:solidFill>
                  <a:srgbClr val="006666"/>
                </a:solidFill>
              </a:rPr>
              <a:t>Shape</a:t>
            </a:r>
            <a:r>
              <a:rPr lang="en-US" sz="1600" dirty="0" smtClean="0">
                <a:solidFill>
                  <a:srgbClr val="512373"/>
                </a:solidFill>
              </a:rPr>
              <a:t> *</a:t>
            </a:r>
            <a:r>
              <a:rPr lang="en-US" sz="1600" dirty="0" err="1" smtClean="0">
                <a:solidFill>
                  <a:srgbClr val="512373"/>
                </a:solidFill>
              </a:rPr>
              <a:t>ptr</a:t>
            </a:r>
            <a:r>
              <a:rPr lang="en-US" sz="1600" dirty="0" smtClean="0">
                <a:solidFill>
                  <a:srgbClr val="512373"/>
                </a:solidFill>
              </a:rPr>
              <a:t>)                          </a:t>
            </a:r>
          </a:p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 {  </a:t>
            </a:r>
          </a:p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   </a:t>
            </a:r>
            <a:r>
              <a:rPr lang="en-US" sz="1600" dirty="0" err="1" smtClean="0">
                <a:solidFill>
                  <a:srgbClr val="512373"/>
                </a:solidFill>
              </a:rPr>
              <a:t>cout</a:t>
            </a:r>
            <a:r>
              <a:rPr lang="en-US" sz="1600" dirty="0" smtClean="0">
                <a:solidFill>
                  <a:srgbClr val="512373"/>
                </a:solidFill>
              </a:rPr>
              <a:t> &lt;&lt; “At $10/square foot, your price is: “;</a:t>
            </a:r>
          </a:p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   </a:t>
            </a:r>
            <a:r>
              <a:rPr lang="en-US" sz="1600" dirty="0" err="1" smtClean="0">
                <a:solidFill>
                  <a:srgbClr val="512373"/>
                </a:solidFill>
              </a:rPr>
              <a:t>cout</a:t>
            </a:r>
            <a:r>
              <a:rPr lang="en-US" sz="1600" dirty="0" smtClean="0">
                <a:solidFill>
                  <a:srgbClr val="512373"/>
                </a:solidFill>
              </a:rPr>
              <a:t> &lt;&lt; “$” &lt;&lt; 10.00 * </a:t>
            </a:r>
            <a:r>
              <a:rPr lang="en-US" sz="1600" dirty="0" err="1" smtClean="0">
                <a:solidFill>
                  <a:srgbClr val="512373"/>
                </a:solidFill>
              </a:rPr>
              <a:t>ptr</a:t>
            </a:r>
            <a:r>
              <a:rPr lang="en-US" sz="1600" dirty="0" smtClean="0">
                <a:solidFill>
                  <a:srgbClr val="512373"/>
                </a:solidFill>
              </a:rPr>
              <a:t>-&gt;</a:t>
            </a:r>
            <a:r>
              <a:rPr lang="en-US" sz="1600" dirty="0" err="1" smtClean="0">
                <a:solidFill>
                  <a:srgbClr val="006666"/>
                </a:solidFill>
              </a:rPr>
              <a:t>getArea</a:t>
            </a:r>
            <a:r>
              <a:rPr lang="en-US" sz="1600" dirty="0" smtClean="0">
                <a:solidFill>
                  <a:srgbClr val="512373"/>
                </a:solidFill>
              </a:rPr>
              <a:t>(); </a:t>
            </a:r>
          </a:p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785" y="5945483"/>
            <a:ext cx="87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rgbClr val="006666"/>
                </a:solidFill>
              </a:rPr>
              <a:t>same function call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automatically </a:t>
            </a:r>
            <a:r>
              <a:rPr lang="en-US" sz="1800" dirty="0" smtClean="0">
                <a:solidFill>
                  <a:srgbClr val="FF0000"/>
                </a:solidFill>
              </a:rPr>
              <a:t>causes different actions </a:t>
            </a:r>
            <a:r>
              <a:rPr lang="en-US" sz="1800" dirty="0" smtClean="0">
                <a:solidFill>
                  <a:schemeClr val="tx1"/>
                </a:solidFill>
              </a:rPr>
              <a:t>to occur, depending on </a:t>
            </a:r>
            <a:r>
              <a:rPr lang="en-US" sz="1800" dirty="0" smtClean="0">
                <a:solidFill>
                  <a:srgbClr val="512373"/>
                </a:solidFill>
              </a:rPr>
              <a:t>what type of variable </a:t>
            </a:r>
            <a:r>
              <a:rPr lang="en-US" sz="1800" dirty="0" smtClean="0">
                <a:solidFill>
                  <a:schemeClr val="tx1"/>
                </a:solidFill>
              </a:rPr>
              <a:t>is currently being referred/pointed to.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rgbClr val="51237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61286" y="4287795"/>
            <a:ext cx="123568" cy="469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38368" y="4596714"/>
            <a:ext cx="1519881" cy="4819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17773" y="4600833"/>
            <a:ext cx="1540476" cy="255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94919" y="5696465"/>
            <a:ext cx="778476" cy="3089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uild="p"/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2255-7F96-4327-8024-EA7131CC12ED}" type="slidenum">
              <a:rPr lang="en-US"/>
              <a:pPr/>
              <a:t>15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76200"/>
            <a:ext cx="8782050" cy="11430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smtClean="0"/>
              <a:t>Polymorphism?</a:t>
            </a:r>
            <a:endParaRPr lang="en-US" dirty="0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6838" y="1177925"/>
            <a:ext cx="892175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With </a:t>
            </a:r>
            <a:r>
              <a:rPr lang="en-US" i="1"/>
              <a:t>polymorphism</a:t>
            </a:r>
            <a:r>
              <a:rPr lang="en-US"/>
              <a:t>, it’s possible to design and implement systems that are more easily </a:t>
            </a:r>
            <a:r>
              <a:rPr lang="en-US" i="1"/>
              <a:t>extensible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Today:</a:t>
            </a:r>
            <a:r>
              <a:rPr lang="en-US"/>
              <a:t> We define </a:t>
            </a:r>
            <a:r>
              <a:rPr lang="en-US">
                <a:solidFill>
                  <a:srgbClr val="006666"/>
                </a:solidFill>
              </a:rPr>
              <a:t>Shape, Square,</a:t>
            </a:r>
            <a:r>
              <a:rPr lang="en-US"/>
              <a:t> </a:t>
            </a:r>
            <a:r>
              <a:rPr lang="en-US">
                <a:solidFill>
                  <a:srgbClr val="006666"/>
                </a:solidFill>
              </a:rPr>
              <a:t>Circle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 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PrintPrice(</a:t>
            </a:r>
            <a:r>
              <a:rPr lang="en-US">
                <a:solidFill>
                  <a:srgbClr val="006666"/>
                </a:solidFill>
              </a:rPr>
              <a:t>Shape &amp;s</a:t>
            </a:r>
            <a:r>
              <a:rPr lang="en-US">
                <a:solidFill>
                  <a:srgbClr val="800000"/>
                </a:solidFill>
              </a:rPr>
              <a:t>)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Tomorrow:</a:t>
            </a:r>
            <a:r>
              <a:rPr lang="en-US"/>
              <a:t> We define </a:t>
            </a:r>
            <a:r>
              <a:rPr lang="en-US">
                <a:solidFill>
                  <a:srgbClr val="006666"/>
                </a:solidFill>
              </a:rPr>
              <a:t>Parallelogram</a:t>
            </a:r>
            <a:r>
              <a:rPr lang="en-US"/>
              <a:t> and our </a:t>
            </a:r>
            <a:r>
              <a:rPr lang="en-US">
                <a:solidFill>
                  <a:srgbClr val="800000"/>
                </a:solidFill>
              </a:rPr>
              <a:t>PrintPrice</a:t>
            </a:r>
            <a:r>
              <a:rPr lang="en-US"/>
              <a:t> function automatically works with it too!</a:t>
            </a:r>
          </a:p>
          <a:p>
            <a:endParaRPr lang="en-US"/>
          </a:p>
          <a:p>
            <a:r>
              <a:rPr lang="en-US"/>
              <a:t>Every time your program accesses an object through a 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base class reference or pointer</a:t>
            </a:r>
            <a:r>
              <a:rPr lang="en-US"/>
              <a:t>, </a:t>
            </a:r>
          </a:p>
          <a:p>
            <a:r>
              <a:rPr lang="en-US"/>
              <a:t>the referred-to object automatically behaves in an appropriate manner - </a:t>
            </a:r>
          </a:p>
          <a:p>
            <a:r>
              <a:rPr lang="en-US"/>
              <a:t>all without </a:t>
            </a:r>
            <a:r>
              <a:rPr lang="en-US">
                <a:solidFill>
                  <a:srgbClr val="6600CC"/>
                </a:solidFill>
              </a:rPr>
              <a:t>writing special code </a:t>
            </a:r>
            <a:r>
              <a:rPr lang="en-US"/>
              <a:t>for every different type!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7953" y="-86139"/>
            <a:ext cx="7065818" cy="1143000"/>
          </a:xfrm>
        </p:spPr>
        <p:txBody>
          <a:bodyPr/>
          <a:lstStyle/>
          <a:p>
            <a:r>
              <a:rPr lang="en-US" dirty="0" smtClean="0"/>
              <a:t>Polymorphism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4357688" y="200641"/>
            <a:ext cx="4572000" cy="2438400"/>
            <a:chOff x="2784" y="576"/>
            <a:chExt cx="2880" cy="1536"/>
          </a:xfrm>
        </p:grpSpPr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4658139" y="1871138"/>
            <a:ext cx="4572000" cy="2438400"/>
            <a:chOff x="2832" y="2400"/>
            <a:chExt cx="2880" cy="1536"/>
          </a:xfrm>
        </p:grpSpPr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143375" y="4405650"/>
            <a:ext cx="490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When you </a:t>
            </a:r>
            <a:r>
              <a:rPr lang="en-US" sz="2000" dirty="0" smtClean="0"/>
              <a:t>use the </a:t>
            </a:r>
            <a:r>
              <a:rPr lang="en-US" sz="2000" dirty="0">
                <a:solidFill>
                  <a:srgbClr val="FF3300"/>
                </a:solidFill>
              </a:rPr>
              <a:t>virtual</a:t>
            </a:r>
            <a:r>
              <a:rPr lang="en-US" sz="2000" dirty="0"/>
              <a:t> </a:t>
            </a:r>
            <a:r>
              <a:rPr lang="en-US" sz="2000" dirty="0" smtClean="0"/>
              <a:t>keyword, </a:t>
            </a:r>
            <a:r>
              <a:rPr lang="en-US" sz="2000" dirty="0"/>
              <a:t>C++ </a:t>
            </a:r>
            <a:r>
              <a:rPr lang="en-US" sz="2000" dirty="0" smtClean="0"/>
              <a:t>figures out what </a:t>
            </a:r>
            <a:r>
              <a:rPr lang="en-US" sz="2000" dirty="0"/>
              <a:t>class is being </a:t>
            </a:r>
            <a:r>
              <a:rPr lang="en-US" sz="2000" dirty="0" smtClean="0">
                <a:solidFill>
                  <a:srgbClr val="6600CC"/>
                </a:solidFill>
              </a:rPr>
              <a:t>referenced</a:t>
            </a:r>
            <a:r>
              <a:rPr lang="en-US" sz="2000" dirty="0" smtClean="0"/>
              <a:t> and </a:t>
            </a:r>
            <a:r>
              <a:rPr lang="en-US" sz="2000" dirty="0"/>
              <a:t>calls the </a:t>
            </a:r>
            <a:r>
              <a:rPr lang="en-US" sz="2000" dirty="0" smtClean="0"/>
              <a:t>right function</a:t>
            </a:r>
            <a:r>
              <a:rPr lang="en-US" sz="2000" dirty="0"/>
              <a:t>.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262438" y="5456889"/>
            <a:ext cx="4667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So the call to </a:t>
            </a:r>
            <a:r>
              <a:rPr lang="en-US" sz="2000" dirty="0" err="1" smtClean="0"/>
              <a:t>getArea</a:t>
            </a:r>
            <a:r>
              <a:rPr lang="en-US" sz="2000" dirty="0" smtClean="0"/>
              <a:t>()…</a:t>
            </a:r>
            <a:endParaRPr lang="en-US" sz="2000" dirty="0"/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417888"/>
            <a:chOff x="336" y="2400"/>
            <a:chExt cx="2021" cy="2153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7320" y="4214356"/>
            <a:ext cx="1610209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863036" y="5933819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Might go here…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231231" y="1419841"/>
            <a:ext cx="2330830" cy="28896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093011" y="5927576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Or here…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231231" y="3081607"/>
            <a:ext cx="2658821" cy="12223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094301" y="6394390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Or even here…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165415" y="1998664"/>
            <a:ext cx="1065816" cy="230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2" grpId="0" animBg="1"/>
      <p:bldP spid="2" grpId="1" animBg="1"/>
      <p:bldP spid="31" grpId="0"/>
      <p:bldP spid="34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17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2889" y="-19878"/>
            <a:ext cx="5426765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Polymorphism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570288"/>
            <a:chOff x="336" y="2400"/>
            <a:chExt cx="2021" cy="2249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 smtClean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 smtClean="0">
                  <a:latin typeface="Courier New" pitchFamily="49" charset="0"/>
                </a:rPr>
                <a:t>);</a:t>
              </a:r>
            </a:p>
            <a:p>
              <a:pPr algn="l"/>
              <a:endParaRPr lang="en-US" sz="1000" b="1" dirty="0" smtClean="0">
                <a:latin typeface="Courier New" pitchFamily="49" charset="0"/>
              </a:endParaRPr>
            </a:p>
            <a:p>
              <a:pPr algn="l"/>
              <a:r>
                <a:rPr lang="en-US" sz="1800" b="1" dirty="0" smtClean="0">
                  <a:latin typeface="Courier New" pitchFamily="49" charset="0"/>
                </a:rPr>
                <a:t>  Circle c(10);</a:t>
              </a:r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4081743" y="3338618"/>
            <a:ext cx="4955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As we can see, our </a:t>
            </a:r>
            <a:r>
              <a:rPr lang="en-US" sz="2000" dirty="0" err="1" smtClean="0">
                <a:solidFill>
                  <a:srgbClr val="7030A0"/>
                </a:solidFill>
              </a:rPr>
              <a:t>PrintPrice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method THINKS that every variable you pass in to it is JUST a </a:t>
            </a:r>
            <a:r>
              <a:rPr lang="en-US" sz="2000" dirty="0" smtClean="0">
                <a:solidFill>
                  <a:srgbClr val="FF3300"/>
                </a:solidFill>
              </a:rPr>
              <a:t>Shape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156961" y="4489139"/>
            <a:ext cx="3776662" cy="785192"/>
            <a:chOff x="165" y="1693"/>
            <a:chExt cx="2379" cy="474"/>
          </a:xfrm>
        </p:grpSpPr>
        <p:sp>
          <p:nvSpPr>
            <p:cNvPr id="41269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 </a:t>
              </a:r>
              <a:r>
                <a:rPr lang="en-US" sz="1700" dirty="0" err="1" smtClean="0">
                  <a:solidFill>
                    <a:srgbClr val="6600CC"/>
                  </a:solidFill>
                </a:rPr>
                <a:t>x.setSide</a:t>
              </a:r>
              <a:r>
                <a:rPr lang="en-US" sz="1700" dirty="0" smtClean="0">
                  <a:solidFill>
                    <a:srgbClr val="6600CC"/>
                  </a:solidFill>
                </a:rPr>
                <a:t>(10</a:t>
              </a:r>
              <a:r>
                <a:rPr lang="en-US" sz="1700" dirty="0">
                  <a:solidFill>
                    <a:srgbClr val="6600CC"/>
                  </a:solidFill>
                </a:rPr>
                <a:t>);</a:t>
              </a:r>
              <a:r>
                <a:rPr lang="en-US" sz="1700" dirty="0"/>
                <a:t>  </a:t>
              </a:r>
              <a:r>
                <a:rPr lang="en-US" sz="1700" dirty="0">
                  <a:solidFill>
                    <a:srgbClr val="FF0000"/>
                  </a:solidFill>
                </a:rPr>
                <a:t>// ERROR</a:t>
              </a:r>
              <a:r>
                <a:rPr lang="en-US" sz="1700" dirty="0" smtClean="0">
                  <a:solidFill>
                    <a:srgbClr val="FF0000"/>
                  </a:solidFill>
                </a:rPr>
                <a:t>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7615" y="232141"/>
            <a:ext cx="3901072" cy="3016210"/>
            <a:chOff x="6525076" y="4052212"/>
            <a:chExt cx="3901072" cy="301621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0" y="4052212"/>
              <a:ext cx="3568148" cy="3016210"/>
              <a:chOff x="4357688" y="203816"/>
              <a:chExt cx="3568148" cy="301621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4357688" y="203816"/>
                <a:ext cx="3568148" cy="3016210"/>
              </a:xfrm>
              <a:prstGeom prst="rect">
                <a:avLst/>
              </a:prstGeom>
              <a:solidFill>
                <a:srgbClr val="E7FF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Square: public Shape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 smtClean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); </a:t>
                </a:r>
                <a:r>
                  <a:rPr lang="en-US" sz="1500" b="1" dirty="0" smtClean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500" b="1" dirty="0" err="1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setSide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side)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{ </a:t>
                </a:r>
                <a:r>
                  <a:rPr lang="en-US" sz="1500" b="1" dirty="0" err="1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= side; }</a:t>
                </a:r>
              </a:p>
              <a:p>
                <a:pPr algn="l" eaLnBrk="0" hangingPunct="0"/>
                <a:endParaRPr lang="en-US" sz="1000" b="1" dirty="0">
                  <a:solidFill>
                    <a:srgbClr val="512373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5890126" y="2498656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525076" y="405221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2302571" y="3409950"/>
            <a:ext cx="135503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054239" y="4375699"/>
            <a:ext cx="5108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It thinks it’s operating on a </a:t>
            </a:r>
            <a:r>
              <a:rPr lang="en-US" sz="2000" dirty="0" smtClean="0">
                <a:solidFill>
                  <a:srgbClr val="FF3300"/>
                </a:solidFill>
              </a:rPr>
              <a:t>Shape</a:t>
            </a:r>
            <a:r>
              <a:rPr lang="en-US" sz="2000" dirty="0" smtClean="0">
                <a:solidFill>
                  <a:schemeClr val="tx1"/>
                </a:solidFill>
              </a:rPr>
              <a:t> - 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it has </a:t>
            </a:r>
            <a:r>
              <a:rPr lang="en-US" sz="2000" dirty="0" smtClean="0">
                <a:solidFill>
                  <a:srgbClr val="7030A0"/>
                </a:solidFill>
              </a:rPr>
              <a:t>no idea </a:t>
            </a:r>
            <a:r>
              <a:rPr lang="en-US" sz="2000" dirty="0" smtClean="0">
                <a:solidFill>
                  <a:schemeClr val="tx1"/>
                </a:solidFill>
              </a:rPr>
              <a:t>that it’s really operating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on a </a:t>
            </a:r>
            <a:r>
              <a:rPr lang="en-US" sz="2000" dirty="0" smtClean="0">
                <a:solidFill>
                  <a:srgbClr val="FF3300"/>
                </a:solidFill>
              </a:rPr>
              <a:t>Circle</a:t>
            </a:r>
            <a:r>
              <a:rPr lang="en-US" sz="2000" dirty="0" smtClean="0">
                <a:solidFill>
                  <a:schemeClr val="tx1"/>
                </a:solidFill>
              </a:rPr>
              <a:t> or a </a:t>
            </a:r>
            <a:r>
              <a:rPr lang="en-US" sz="2000" dirty="0" smtClean="0">
                <a:solidFill>
                  <a:srgbClr val="FF3300"/>
                </a:solidFill>
              </a:rPr>
              <a:t>Square!</a:t>
            </a:r>
            <a:endParaRPr lang="en-US" sz="2000" dirty="0">
              <a:solidFill>
                <a:srgbClr val="FF3300"/>
              </a:solidFill>
            </a:endParaRP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19904" y="56686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217834" y="59204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614" y="35913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3590" y="347225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46469" y="253249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Curved Connector 11"/>
          <p:cNvCxnSpPr>
            <a:stCxn id="10" idx="0"/>
            <a:endCxn id="48" idx="1"/>
          </p:cNvCxnSpPr>
          <p:nvPr/>
        </p:nvCxnSpPr>
        <p:spPr bwMode="auto">
          <a:xfrm rot="5400000" flipH="1" flipV="1">
            <a:off x="2769953" y="1195738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992292" y="538192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This means that it only knows about functions found in the </a:t>
            </a:r>
            <a:r>
              <a:rPr lang="en-US" sz="2000" dirty="0" smtClean="0">
                <a:solidFill>
                  <a:srgbClr val="FF3300"/>
                </a:solidFill>
              </a:rPr>
              <a:t>Shape</a:t>
            </a:r>
            <a:r>
              <a:rPr lang="en-US" sz="2000" dirty="0" smtClean="0">
                <a:solidFill>
                  <a:schemeClr val="tx1"/>
                </a:solidFill>
              </a:rPr>
              <a:t> class!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36704" y="1740246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987181" y="610306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Functions specific to </a:t>
            </a:r>
            <a:r>
              <a:rPr lang="en-US" sz="2000" dirty="0" smtClean="0">
                <a:solidFill>
                  <a:srgbClr val="FF3300"/>
                </a:solidFill>
              </a:rPr>
              <a:t>Circles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3300"/>
                </a:solidFill>
              </a:rPr>
              <a:t>Squares</a:t>
            </a:r>
            <a:r>
              <a:rPr lang="en-US" sz="2000" dirty="0" smtClean="0">
                <a:solidFill>
                  <a:schemeClr val="tx1"/>
                </a:solidFill>
              </a:rPr>
              <a:t> are TOTALLY invisible to it!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219904" y="63610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249457" y="66426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>
            <a:off x="24439" y="35813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Curved Connector 62"/>
          <p:cNvCxnSpPr/>
          <p:nvPr/>
        </p:nvCxnSpPr>
        <p:spPr bwMode="auto">
          <a:xfrm rot="5400000" flipH="1" flipV="1">
            <a:off x="2766240" y="1195737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39524" y="4744248"/>
            <a:ext cx="285750" cy="27167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391117" y="289207"/>
            <a:ext cx="3136656" cy="2802870"/>
            <a:chOff x="5391117" y="289207"/>
            <a:chExt cx="3136656" cy="280287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91117" y="289207"/>
              <a:ext cx="1606030" cy="19487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456152" y="2395330"/>
              <a:ext cx="3071621" cy="69674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18" y="197902"/>
            <a:ext cx="4308768" cy="3030571"/>
            <a:chOff x="6117380" y="-807303"/>
            <a:chExt cx="4308768" cy="3030571"/>
          </a:xfrm>
        </p:grpSpPr>
        <p:grpSp>
          <p:nvGrpSpPr>
            <p:cNvPr id="5" name="Group 4"/>
            <p:cNvGrpSpPr/>
            <p:nvPr/>
          </p:nvGrpSpPr>
          <p:grpSpPr>
            <a:xfrm>
              <a:off x="6484143" y="-715998"/>
              <a:ext cx="3942005" cy="2939266"/>
              <a:chOff x="6484143" y="-715998"/>
              <a:chExt cx="3942005" cy="2939266"/>
            </a:xfrm>
          </p:grpSpPr>
          <p:sp>
            <p:nvSpPr>
              <p:cNvPr id="412701" name="Rectangle 29"/>
              <p:cNvSpPr>
                <a:spLocks noChangeArrowheads="1"/>
              </p:cNvSpPr>
              <p:nvPr/>
            </p:nvSpPr>
            <p:spPr bwMode="auto">
              <a:xfrm>
                <a:off x="6484143" y="-715998"/>
                <a:ext cx="3942005" cy="2939266"/>
              </a:xfrm>
              <a:prstGeom prst="rect">
                <a:avLst/>
              </a:prstGeom>
              <a:solidFill>
                <a:srgbClr val="E7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Circle: public Shape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 smtClean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(3.14*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); </a:t>
                </a:r>
                <a:r>
                  <a:rPr lang="en-US" sz="1500" b="1" dirty="0" smtClean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setRadius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=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; </a:t>
                </a:r>
                <a:r>
                  <a:rPr lang="en-US" sz="1500" b="1" dirty="0" smtClean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915172" y="1625207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17380" y="-807303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5208233" y="1790977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1600" y="351183"/>
            <a:ext cx="2898913" cy="2800528"/>
            <a:chOff x="5181600" y="351183"/>
            <a:chExt cx="2898913" cy="280052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181600" y="351183"/>
              <a:ext cx="1527313" cy="27856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91538" y="2488366"/>
              <a:ext cx="2888975" cy="66334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160276" y="4482515"/>
            <a:ext cx="3776662" cy="785192"/>
            <a:chOff x="165" y="1693"/>
            <a:chExt cx="2379" cy="47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 </a:t>
              </a:r>
              <a:r>
                <a:rPr lang="en-US" sz="1700" dirty="0" err="1" smtClean="0">
                  <a:solidFill>
                    <a:srgbClr val="6600CC"/>
                  </a:solidFill>
                </a:rPr>
                <a:t>x.setRadius</a:t>
              </a:r>
              <a:r>
                <a:rPr lang="en-US" sz="1700" dirty="0" smtClean="0">
                  <a:solidFill>
                    <a:srgbClr val="6600CC"/>
                  </a:solidFill>
                </a:rPr>
                <a:t>(10</a:t>
              </a:r>
              <a:r>
                <a:rPr lang="en-US" sz="1700" dirty="0">
                  <a:solidFill>
                    <a:srgbClr val="6600CC"/>
                  </a:solidFill>
                </a:rPr>
                <a:t>);</a:t>
              </a:r>
              <a:r>
                <a:rPr lang="en-US" sz="1700" dirty="0"/>
                <a:t>  </a:t>
              </a:r>
              <a:r>
                <a:rPr lang="en-US" sz="1700" dirty="0">
                  <a:solidFill>
                    <a:srgbClr val="FF0000"/>
                  </a:solidFill>
                </a:rPr>
                <a:t>// ERROR</a:t>
              </a:r>
              <a:r>
                <a:rPr lang="en-US" sz="1700" dirty="0" smtClean="0">
                  <a:solidFill>
                    <a:srgbClr val="FF0000"/>
                  </a:solidFill>
                </a:rPr>
                <a:t>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0" grpId="0"/>
      <p:bldP spid="41" grpId="0" animBg="1"/>
      <p:bldP spid="41" grpId="1" animBg="1"/>
      <p:bldP spid="4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2" grpId="0"/>
      <p:bldP spid="14" grpId="0" animBg="1"/>
      <p:bldP spid="14" grpId="1" animBg="1"/>
      <p:bldP spid="56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B3A-9641-405E-8D9E-5AE085810BC8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0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9599" y="990600"/>
            <a:ext cx="2797175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09600" y="990600"/>
            <a:ext cx="26670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rgbClr val="512373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07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3711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3712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3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3720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3721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3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3726" name="Line 30"/>
          <p:cNvSpPr>
            <a:spLocks noChangeShapeType="1"/>
          </p:cNvSpPr>
          <p:nvPr/>
        </p:nvSpPr>
        <p:spPr bwMode="auto">
          <a:xfrm>
            <a:off x="276225" y="5695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27622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>
            <a:off x="242888" y="6386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0" name="Line 34"/>
          <p:cNvSpPr>
            <a:spLocks noChangeShapeType="1"/>
          </p:cNvSpPr>
          <p:nvPr/>
        </p:nvSpPr>
        <p:spPr bwMode="auto">
          <a:xfrm>
            <a:off x="26988" y="3624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1" name="AutoShape 35"/>
          <p:cNvCxnSpPr>
            <a:cxnSpLocks noChangeShapeType="1"/>
          </p:cNvCxnSpPr>
          <p:nvPr/>
        </p:nvCxnSpPr>
        <p:spPr bwMode="auto">
          <a:xfrm rot="16200000" flipH="1">
            <a:off x="2391570" y="4082256"/>
            <a:ext cx="2030412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32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3" name="Line 37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4" name="Line 38"/>
          <p:cNvSpPr>
            <a:spLocks noChangeShapeType="1"/>
          </p:cNvSpPr>
          <p:nvPr/>
        </p:nvSpPr>
        <p:spPr bwMode="auto">
          <a:xfrm>
            <a:off x="471488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5" name="Line 39"/>
          <p:cNvSpPr>
            <a:spLocks noChangeShapeType="1"/>
          </p:cNvSpPr>
          <p:nvPr/>
        </p:nvSpPr>
        <p:spPr bwMode="auto">
          <a:xfrm>
            <a:off x="852488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6" name="Line 40"/>
          <p:cNvSpPr>
            <a:spLocks noChangeShapeType="1"/>
          </p:cNvSpPr>
          <p:nvPr/>
        </p:nvSpPr>
        <p:spPr bwMode="auto">
          <a:xfrm>
            <a:off x="28575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7" name="Line 41"/>
          <p:cNvSpPr>
            <a:spLocks noChangeShapeType="1"/>
          </p:cNvSpPr>
          <p:nvPr/>
        </p:nvSpPr>
        <p:spPr bwMode="auto">
          <a:xfrm>
            <a:off x="257175" y="6662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8" name="Line 42"/>
          <p:cNvSpPr>
            <a:spLocks noChangeShapeType="1"/>
          </p:cNvSpPr>
          <p:nvPr/>
        </p:nvSpPr>
        <p:spPr bwMode="auto">
          <a:xfrm>
            <a:off x="39688" y="362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9" name="AutoShape 43"/>
          <p:cNvCxnSpPr>
            <a:cxnSpLocks noChangeShapeType="1"/>
          </p:cNvCxnSpPr>
          <p:nvPr/>
        </p:nvCxnSpPr>
        <p:spPr bwMode="auto">
          <a:xfrm rot="16200000" flipH="1">
            <a:off x="1730375" y="4697413"/>
            <a:ext cx="2659063" cy="693737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40" name="Line 44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1" name="Line 45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2" name="Line 46"/>
          <p:cNvSpPr>
            <a:spLocks noChangeShapeType="1"/>
          </p:cNvSpPr>
          <p:nvPr/>
        </p:nvSpPr>
        <p:spPr bwMode="auto">
          <a:xfrm>
            <a:off x="481013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828675" y="2190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4" name="Line 48"/>
          <p:cNvSpPr>
            <a:spLocks noChangeShapeType="1"/>
          </p:cNvSpPr>
          <p:nvPr/>
        </p:nvSpPr>
        <p:spPr bwMode="auto">
          <a:xfrm>
            <a:off x="42863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5" name="AutoShape 49"/>
          <p:cNvSpPr>
            <a:spLocks noChangeArrowheads="1"/>
          </p:cNvSpPr>
          <p:nvPr/>
        </p:nvSpPr>
        <p:spPr bwMode="auto">
          <a:xfrm>
            <a:off x="4419600" y="1828800"/>
            <a:ext cx="4354513" cy="2819400"/>
          </a:xfrm>
          <a:prstGeom prst="wedgeRoundRectCallout">
            <a:avLst>
              <a:gd name="adj1" fmla="val -111685"/>
              <a:gd name="adj2" fmla="val 40259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is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Shape’s getArea function.</a:t>
            </a:r>
          </a:p>
        </p:txBody>
      </p:sp>
      <p:sp>
        <p:nvSpPr>
          <p:cNvPr id="413746" name="AutoShape 50"/>
          <p:cNvSpPr>
            <a:spLocks noChangeArrowheads="1"/>
          </p:cNvSpPr>
          <p:nvPr/>
        </p:nvSpPr>
        <p:spPr bwMode="auto">
          <a:xfrm>
            <a:off x="4438650" y="1828800"/>
            <a:ext cx="4354513" cy="2819400"/>
          </a:xfrm>
          <a:prstGeom prst="wedgeRoundRectCallout">
            <a:avLst>
              <a:gd name="adj1" fmla="val -112667"/>
              <a:gd name="adj2" fmla="val 3975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is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Shape’s getArea function.</a:t>
            </a:r>
          </a:p>
        </p:txBody>
      </p:sp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5105400" y="5638800"/>
            <a:ext cx="3789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see what happens if we forget to use the </a:t>
            </a:r>
            <a:r>
              <a:rPr lang="en-US">
                <a:solidFill>
                  <a:srgbClr val="FF0000"/>
                </a:solidFill>
              </a:rPr>
              <a:t>virtual</a:t>
            </a:r>
            <a:r>
              <a:rPr lang="en-US"/>
              <a:t> keyword.</a:t>
            </a:r>
          </a:p>
        </p:txBody>
      </p: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3810000" y="2028825"/>
            <a:ext cx="3775075" cy="350838"/>
            <a:chOff x="6192" y="3086"/>
            <a:chExt cx="2378" cy="221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4543425" y="4178300"/>
            <a:ext cx="3775075" cy="350838"/>
            <a:chOff x="6192" y="3086"/>
            <a:chExt cx="2378" cy="221"/>
          </a:xfrm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double getArea()</a:t>
              </a:r>
              <a:r>
                <a:rPr lang="en-US" sz="17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622759" y="1768889"/>
            <a:ext cx="2624988" cy="311150"/>
            <a:chOff x="6232" y="3086"/>
            <a:chExt cx="2338" cy="196"/>
          </a:xfrm>
        </p:grpSpPr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6232" y="3088"/>
              <a:ext cx="2338" cy="19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255" y="3086"/>
              <a:ext cx="18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 double </a:t>
              </a:r>
              <a:r>
                <a:rPr lang="en-US" sz="14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400" dirty="0">
                  <a:latin typeface="Courier New" pitchFamily="49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26" grpId="0" animBg="1"/>
      <p:bldP spid="413726" grpId="1" animBg="1"/>
      <p:bldP spid="413728" grpId="0" animBg="1"/>
      <p:bldP spid="413728" grpId="1" animBg="1"/>
      <p:bldP spid="413729" grpId="0" animBg="1"/>
      <p:bldP spid="413729" grpId="1" animBg="1"/>
      <p:bldP spid="413730" grpId="0" animBg="1"/>
      <p:bldP spid="413730" grpId="1" animBg="1"/>
      <p:bldP spid="413732" grpId="0" animBg="1"/>
      <p:bldP spid="413732" grpId="1" animBg="1"/>
      <p:bldP spid="413733" grpId="0" animBg="1"/>
      <p:bldP spid="413733" grpId="1" animBg="1"/>
      <p:bldP spid="413734" grpId="0" animBg="1"/>
      <p:bldP spid="413734" grpId="1" animBg="1"/>
      <p:bldP spid="413735" grpId="0" animBg="1"/>
      <p:bldP spid="413735" grpId="1" animBg="1"/>
      <p:bldP spid="413736" grpId="0" animBg="1"/>
      <p:bldP spid="413736" grpId="1" animBg="1"/>
      <p:bldP spid="413737" grpId="0" animBg="1"/>
      <p:bldP spid="413737" grpId="1" animBg="1"/>
      <p:bldP spid="413738" grpId="0" animBg="1"/>
      <p:bldP spid="413738" grpId="1" animBg="1"/>
      <p:bldP spid="413740" grpId="0" animBg="1"/>
      <p:bldP spid="413740" grpId="1" animBg="1"/>
      <p:bldP spid="413741" grpId="0" animBg="1"/>
      <p:bldP spid="413741" grpId="1" animBg="1"/>
      <p:bldP spid="413742" grpId="0" animBg="1"/>
      <p:bldP spid="413742" grpId="1" animBg="1"/>
      <p:bldP spid="413743" grpId="0" animBg="1"/>
      <p:bldP spid="413743" grpId="1" animBg="1"/>
      <p:bldP spid="413744" grpId="0" animBg="1"/>
      <p:bldP spid="413744" grpId="1" animBg="1"/>
      <p:bldP spid="413745" grpId="0" animBg="1"/>
      <p:bldP spid="413745" grpId="1" animBg="1"/>
      <p:bldP spid="413746" grpId="0" animBg="1"/>
      <p:bldP spid="413746" grpId="1" animBg="1"/>
      <p:bldP spid="4137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3143-29E3-4C07-B286-5C3C5B0EB1E6}" type="slidenum">
              <a:rPr lang="en-US"/>
              <a:pPr/>
              <a:t>19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should you use the virtual keyword?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17525" y="2209800"/>
            <a:ext cx="81692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Use the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keyword in both your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>
                <a:latin typeface="Comic Sans MS" pitchFamily="66" charset="0"/>
              </a:rPr>
              <a:t> and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>
                <a:latin typeface="Comic Sans MS" pitchFamily="66" charset="0"/>
              </a:rPr>
              <a:t> classes </a:t>
            </a:r>
            <a:r>
              <a:rPr lang="en-US" i="1">
                <a:latin typeface="Comic Sans MS" pitchFamily="66" charset="0"/>
              </a:rPr>
              <a:t>any time </a:t>
            </a:r>
            <a:r>
              <a:rPr lang="en-US">
                <a:latin typeface="Comic Sans MS" pitchFamily="66" charset="0"/>
              </a:rPr>
              <a:t>you redefine a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>
                <a:latin typeface="Comic Sans MS" pitchFamily="66" charset="0"/>
              </a:rPr>
              <a:t> in a derived class.</a:t>
            </a:r>
          </a:p>
          <a:p>
            <a:pPr>
              <a:buFontTx/>
              <a:buAutoNum type="arabicPeriod"/>
            </a:pPr>
            <a:endParaRPr lang="en-US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Always use the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keyword for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destructors</a:t>
            </a:r>
            <a:r>
              <a:rPr lang="en-US">
                <a:latin typeface="Comic Sans MS" pitchFamily="66" charset="0"/>
              </a:rPr>
              <a:t> in your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>
                <a:latin typeface="Comic Sans MS" pitchFamily="66" charset="0"/>
              </a:rPr>
              <a:t> and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>
                <a:latin typeface="Comic Sans MS" pitchFamily="66" charset="0"/>
              </a:rPr>
              <a:t> classes.</a:t>
            </a:r>
          </a:p>
          <a:p>
            <a:pPr>
              <a:buFontTx/>
              <a:buAutoNum type="arabicPeriod"/>
            </a:pPr>
            <a:endParaRPr lang="en-US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You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can’t</a:t>
            </a:r>
            <a:r>
              <a:rPr lang="en-US">
                <a:latin typeface="Comic Sans MS" pitchFamily="66" charset="0"/>
              </a:rPr>
              <a:t> have a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constructor</a:t>
            </a:r>
            <a:r>
              <a:rPr lang="en-US">
                <a:latin typeface="Comic Sans MS" pitchFamily="66" charset="0"/>
              </a:rPr>
              <a:t>, so don’t try!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D05-8D97-4042-9462-F4424E86B311}" type="slidenum">
              <a:rPr lang="en-US"/>
              <a:pPr/>
              <a:t>2</a:t>
            </a:fld>
            <a:endParaRPr lang="en-US"/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grpSp>
        <p:nvGrpSpPr>
          <p:cNvPr id="481309" name="Group 29"/>
          <p:cNvGrpSpPr>
            <a:grpSpLocks/>
          </p:cNvGrpSpPr>
          <p:nvPr/>
        </p:nvGrpSpPr>
        <p:grpSpPr bwMode="auto">
          <a:xfrm>
            <a:off x="609600" y="3581400"/>
            <a:ext cx="3644900" cy="2159000"/>
            <a:chOff x="384" y="2256"/>
            <a:chExt cx="2296" cy="1360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80" y="2592"/>
              <a:ext cx="1913" cy="1024"/>
              <a:chOff x="96" y="2592"/>
              <a:chExt cx="1913" cy="1024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main(void)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>
                    <a:latin typeface="Courier New" pitchFamily="49" charset="0"/>
                  </a:rPr>
                  <a:t> p;</a:t>
                </a:r>
              </a:p>
              <a:p>
                <a:pPr algn="l"/>
                <a:endParaRPr lang="en-US" sz="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LemonadeStand(p);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  <a:endParaRPr lang="en-US" sz="1000" b="1">
                  <a:latin typeface="Courier New" pitchFamily="49" charset="0"/>
                </a:endParaRPr>
              </a:p>
            </p:txBody>
          </p:sp>
        </p:grp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384" y="2256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We know we can do this:</a:t>
              </a:r>
            </a:p>
          </p:txBody>
        </p:sp>
      </p:grpSp>
      <p:grpSp>
        <p:nvGrpSpPr>
          <p:cNvPr id="481310" name="Group 30"/>
          <p:cNvGrpSpPr>
            <a:grpSpLocks/>
          </p:cNvGrpSpPr>
          <p:nvPr/>
        </p:nvGrpSpPr>
        <p:grpSpPr bwMode="auto">
          <a:xfrm>
            <a:off x="5421313" y="3581400"/>
            <a:ext cx="3036887" cy="2159000"/>
            <a:chOff x="3415" y="2256"/>
            <a:chExt cx="1913" cy="136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3415" y="2592"/>
              <a:ext cx="1913" cy="1024"/>
              <a:chOff x="96" y="2592"/>
              <a:chExt cx="1913" cy="1024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07" name="Text Box 27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main(void)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Student</a:t>
                </a:r>
                <a:r>
                  <a:rPr lang="en-US" sz="1800" b="1">
                    <a:latin typeface="Courier New" pitchFamily="49" charset="0"/>
                  </a:rPr>
                  <a:t> s;</a:t>
                </a:r>
              </a:p>
              <a:p>
                <a:pPr algn="l"/>
                <a:endParaRPr lang="en-US" sz="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LemonadeStand(s);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  <a:endParaRPr lang="en-US" sz="1000" b="1">
                  <a:latin typeface="Courier New" pitchFamily="49" charset="0"/>
                </a:endParaRPr>
              </a:p>
            </p:txBody>
          </p:sp>
        </p:grpSp>
        <p:sp>
          <p:nvSpPr>
            <p:cNvPr id="481308" name="Text Box 28"/>
            <p:cNvSpPr txBox="1">
              <a:spLocks noChangeArrowheads="1"/>
            </p:cNvSpPr>
            <p:nvPr/>
          </p:nvSpPr>
          <p:spPr bwMode="auto">
            <a:xfrm>
              <a:off x="3456" y="2256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But can we do this?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6E7-D58B-4942-9504-118E02061CCB}" type="slidenum">
              <a:rPr lang="en-US"/>
              <a:pPr/>
              <a:t>20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5749" name="Group 5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15750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5752" name="Group 8"/>
          <p:cNvGrpSpPr>
            <a:grpSpLocks/>
          </p:cNvGrpSpPr>
          <p:nvPr/>
        </p:nvGrpSpPr>
        <p:grpSpPr bwMode="auto">
          <a:xfrm>
            <a:off x="533400" y="3883025"/>
            <a:ext cx="3324225" cy="2289175"/>
            <a:chOff x="374" y="2388"/>
            <a:chExt cx="1982" cy="1459"/>
          </a:xfrm>
        </p:grpSpPr>
        <p:sp>
          <p:nvSpPr>
            <p:cNvPr id="415753" name="Rectangle 9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4" name="Text Box 10"/>
            <p:cNvSpPr txBox="1">
              <a:spLocks noChangeArrowheads="1"/>
            </p:cNvSpPr>
            <p:nvPr/>
          </p:nvSpPr>
          <p:spPr bwMode="auto">
            <a:xfrm>
              <a:off x="374" y="2388"/>
              <a:ext cx="1982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Square *p;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p = &amp;s;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p-&gt;getArea();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327525" y="3962400"/>
            <a:ext cx="46640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Polymorphism works with pointers too.  Let’s see!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accent2"/>
                </a:solidFill>
              </a:rPr>
              <a:t>Clearly, we can use a </a:t>
            </a:r>
            <a:r>
              <a:rPr lang="en-US">
                <a:solidFill>
                  <a:srgbClr val="990000"/>
                </a:solidFill>
              </a:rPr>
              <a:t>Square pointer</a:t>
            </a:r>
            <a:r>
              <a:rPr lang="en-US">
                <a:solidFill>
                  <a:schemeClr val="accent2"/>
                </a:solidFill>
              </a:rPr>
              <a:t> to access a </a:t>
            </a:r>
            <a:r>
              <a:rPr lang="en-US">
                <a:solidFill>
                  <a:srgbClr val="990000"/>
                </a:solidFill>
              </a:rPr>
              <a:t>Square variable</a:t>
            </a:r>
            <a:r>
              <a:rPr lang="en-US">
                <a:solidFill>
                  <a:schemeClr val="accent2"/>
                </a:solidFill>
              </a:rPr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460-3E5F-491C-BD22-5C7B4CB90494}" type="slidenum">
              <a:rPr lang="en-US"/>
              <a:pPr/>
              <a:t>21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grpSp>
        <p:nvGrpSpPr>
          <p:cNvPr id="416771" name="Group 3"/>
          <p:cNvGrpSpPr>
            <a:grpSpLocks/>
          </p:cNvGrpSpPr>
          <p:nvPr/>
        </p:nvGrpSpPr>
        <p:grpSpPr bwMode="auto">
          <a:xfrm>
            <a:off x="533400" y="3883025"/>
            <a:ext cx="3317875" cy="2289175"/>
            <a:chOff x="374" y="2388"/>
            <a:chExt cx="1978" cy="1459"/>
          </a:xfrm>
        </p:grpSpPr>
        <p:sp>
          <p:nvSpPr>
            <p:cNvPr id="416772" name="Rectangle 4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73" name="Text Box 5"/>
            <p:cNvSpPr txBox="1">
              <a:spLocks noChangeArrowheads="1"/>
            </p:cNvSpPr>
            <p:nvPr/>
          </p:nvSpPr>
          <p:spPr bwMode="auto">
            <a:xfrm>
              <a:off x="374" y="2388"/>
              <a:ext cx="1656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*p;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 p = &amp;s; // OK????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327525" y="3856038"/>
            <a:ext cx="4664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Question: </a:t>
            </a:r>
            <a:r>
              <a:rPr lang="en-US">
                <a:solidFill>
                  <a:schemeClr val="tx1"/>
                </a:solidFill>
              </a:rPr>
              <a:t>Can we point a </a:t>
            </a:r>
            <a:r>
              <a:rPr lang="en-US">
                <a:solidFill>
                  <a:srgbClr val="006666"/>
                </a:solidFill>
              </a:rPr>
              <a:t>Shape</a:t>
            </a:r>
            <a:r>
              <a:rPr lang="en-US">
                <a:solidFill>
                  <a:schemeClr val="tx1"/>
                </a:solidFill>
              </a:rPr>
              <a:t> pointer to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4403725" y="5257800"/>
            <a:ext cx="4664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Answer: </a:t>
            </a:r>
            <a:r>
              <a:rPr lang="en-US" dirty="0">
                <a:solidFill>
                  <a:schemeClr val="tx1"/>
                </a:solidFill>
              </a:rPr>
              <a:t>Yes, since a </a:t>
            </a:r>
            <a:r>
              <a:rPr lang="en-US" dirty="0" smtClean="0">
                <a:solidFill>
                  <a:schemeClr val="tx1"/>
                </a:solidFill>
              </a:rPr>
              <a:t>Square </a:t>
            </a:r>
            <a:r>
              <a:rPr lang="en-US" i="1" dirty="0" smtClean="0">
                <a:solidFill>
                  <a:srgbClr val="FF0000"/>
                </a:solidFill>
              </a:rPr>
              <a:t>is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Shape, we may point to a </a:t>
            </a:r>
            <a:r>
              <a:rPr lang="en-US" dirty="0">
                <a:solidFill>
                  <a:srgbClr val="006666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using a </a:t>
            </a:r>
            <a:r>
              <a:rPr lang="en-US" dirty="0">
                <a:solidFill>
                  <a:srgbClr val="006666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278313" y="4978400"/>
            <a:ext cx="4708525" cy="16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343400" y="5137150"/>
            <a:ext cx="4664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general, you may point a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chemeClr val="accent2"/>
                </a:solidFill>
              </a:rPr>
              <a:t> pointer at a </a:t>
            </a:r>
            <a:r>
              <a:rPr lang="en-US" dirty="0" err="1">
                <a:solidFill>
                  <a:srgbClr val="6600CC"/>
                </a:solidFill>
              </a:rPr>
              <a:t>subclassed</a:t>
            </a:r>
            <a:r>
              <a:rPr lang="en-US" dirty="0">
                <a:solidFill>
                  <a:srgbClr val="6600CC"/>
                </a:solidFill>
              </a:rPr>
              <a:t> variable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4267200" y="4800600"/>
            <a:ext cx="4708525" cy="1858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16782" name="Rectangle 14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83" name="Rectangle 15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/>
      <p:bldP spid="416776" grpId="0" animBg="1"/>
      <p:bldP spid="416777" grpId="0"/>
      <p:bldP spid="4167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7AB-DAA2-4F5A-84DB-94EA1E0592C6}" type="slidenum">
              <a:rPr lang="en-US"/>
              <a:pPr/>
              <a:t>22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87040"/>
            <a:ext cx="7772400" cy="1143000"/>
          </a:xfrm>
        </p:spPr>
        <p:txBody>
          <a:bodyPr/>
          <a:lstStyle/>
          <a:p>
            <a:r>
              <a:rPr lang="en-US" dirty="0" smtClean="0"/>
              <a:t>Polymorphism and Pointers!</a:t>
            </a:r>
            <a:endParaRPr lang="en-US" dirty="0"/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28600" y="738758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In this example, we’ll use a </a:t>
            </a:r>
            <a:r>
              <a:rPr lang="en-US" dirty="0" smtClean="0">
                <a:solidFill>
                  <a:srgbClr val="FF0000"/>
                </a:solidFill>
              </a:rPr>
              <a:t>Shape pointer </a:t>
            </a:r>
            <a:r>
              <a:rPr lang="en-US" dirty="0" smtClean="0"/>
              <a:t>to point to either a 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FF0000"/>
                </a:solidFill>
              </a:rPr>
              <a:t>Square</a:t>
            </a:r>
            <a:r>
              <a:rPr lang="en-US" dirty="0" smtClean="0"/>
              <a:t>, then get its area!</a:t>
            </a:r>
            <a:endParaRPr lang="en-US" dirty="0"/>
          </a:p>
        </p:txBody>
      </p:sp>
      <p:grpSp>
        <p:nvGrpSpPr>
          <p:cNvPr id="418820" name="Group 4"/>
          <p:cNvGrpSpPr>
            <a:grpSpLocks/>
          </p:cNvGrpSpPr>
          <p:nvPr/>
        </p:nvGrpSpPr>
        <p:grpSpPr bwMode="auto">
          <a:xfrm>
            <a:off x="-228600" y="1692845"/>
            <a:ext cx="6500813" cy="4486275"/>
            <a:chOff x="-159" y="1388"/>
            <a:chExt cx="4095" cy="2826"/>
          </a:xfrm>
        </p:grpSpPr>
        <p:sp>
          <p:nvSpPr>
            <p:cNvPr id="418821" name="Rectangle 5"/>
            <p:cNvSpPr>
              <a:spLocks noChangeArrowheads="1"/>
            </p:cNvSpPr>
            <p:nvPr/>
          </p:nvSpPr>
          <p:spPr bwMode="auto">
            <a:xfrm>
              <a:off x="144" y="1418"/>
              <a:ext cx="3696" cy="27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-159" y="1388"/>
              <a:ext cx="4095" cy="2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 s(5);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 c(10);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Shape *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5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char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“(s)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quare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or a (c)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ircle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:”;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&gt;&gt;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if (choice == ‘s’)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&amp;s;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else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&amp;c;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“The area of your shape is: “;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-&gt;</a:t>
              </a:r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800" dirty="0">
                <a:solidFill>
                  <a:srgbClr val="FF33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419100" y="2389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27" name="Group 11"/>
          <p:cNvGrpSpPr>
            <a:grpSpLocks/>
          </p:cNvGrpSpPr>
          <p:nvPr/>
        </p:nvGrpSpPr>
        <p:grpSpPr bwMode="auto">
          <a:xfrm>
            <a:off x="6756400" y="5340920"/>
            <a:ext cx="2159000" cy="863600"/>
            <a:chOff x="4304" y="3069"/>
            <a:chExt cx="1360" cy="544"/>
          </a:xfrm>
        </p:grpSpPr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9" name="Text Box 13"/>
            <p:cNvSpPr txBox="1">
              <a:spLocks noChangeArrowheads="1"/>
            </p:cNvSpPr>
            <p:nvPr/>
          </p:nvSpPr>
          <p:spPr bwMode="auto">
            <a:xfrm>
              <a:off x="4304" y="3069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c</a:t>
              </a:r>
            </a:p>
          </p:txBody>
        </p:sp>
        <p:sp>
          <p:nvSpPr>
            <p:cNvPr id="418830" name="Rectangle 14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1" name="Text Box 15"/>
            <p:cNvSpPr txBox="1">
              <a:spLocks noChangeArrowheads="1"/>
            </p:cNvSpPr>
            <p:nvPr/>
          </p:nvSpPr>
          <p:spPr bwMode="auto">
            <a:xfrm>
              <a:off x="4728" y="3168"/>
              <a:ext cx="8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Circle data:</a:t>
              </a:r>
            </a:p>
          </p:txBody>
        </p:sp>
        <p:sp>
          <p:nvSpPr>
            <p:cNvPr id="418832" name="Text Box 16"/>
            <p:cNvSpPr txBox="1">
              <a:spLocks noChangeArrowheads="1"/>
            </p:cNvSpPr>
            <p:nvPr/>
          </p:nvSpPr>
          <p:spPr bwMode="auto">
            <a:xfrm>
              <a:off x="4728" y="3326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990000"/>
                  </a:solidFill>
                </a:rPr>
                <a:t>m_rad:</a:t>
              </a:r>
            </a:p>
          </p:txBody>
        </p:sp>
        <p:sp>
          <p:nvSpPr>
            <p:cNvPr id="418833" name="Text Box 17"/>
            <p:cNvSpPr txBox="1">
              <a:spLocks noChangeArrowheads="1"/>
            </p:cNvSpPr>
            <p:nvPr/>
          </p:nvSpPr>
          <p:spPr bwMode="auto">
            <a:xfrm>
              <a:off x="5228" y="332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006666"/>
                  </a:solidFill>
                </a:rPr>
                <a:t>10</a:t>
              </a:r>
            </a:p>
          </p:txBody>
        </p:sp>
      </p:grpSp>
      <p:grpSp>
        <p:nvGrpSpPr>
          <p:cNvPr id="418834" name="Group 18"/>
          <p:cNvGrpSpPr>
            <a:grpSpLocks/>
          </p:cNvGrpSpPr>
          <p:nvPr/>
        </p:nvGrpSpPr>
        <p:grpSpPr bwMode="auto">
          <a:xfrm>
            <a:off x="6756400" y="4350320"/>
            <a:ext cx="2159000" cy="863600"/>
            <a:chOff x="4304" y="3069"/>
            <a:chExt cx="1360" cy="544"/>
          </a:xfrm>
        </p:grpSpPr>
        <p:sp>
          <p:nvSpPr>
            <p:cNvPr id="418835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6" name="Text Box 20"/>
            <p:cNvSpPr txBox="1">
              <a:spLocks noChangeArrowheads="1"/>
            </p:cNvSpPr>
            <p:nvPr/>
          </p:nvSpPr>
          <p:spPr bwMode="auto">
            <a:xfrm>
              <a:off x="4304" y="306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    </a:t>
              </a:r>
              <a:r>
                <a:rPr lang="en-US"/>
                <a:t>s</a:t>
              </a:r>
            </a:p>
          </p:txBody>
        </p:sp>
        <p:sp>
          <p:nvSpPr>
            <p:cNvPr id="418837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8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92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Square data:</a:t>
              </a:r>
            </a:p>
          </p:txBody>
        </p:sp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4728" y="3334"/>
              <a:ext cx="6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990000"/>
                  </a:solidFill>
                </a:rPr>
                <a:t>m_side:</a:t>
              </a:r>
            </a:p>
          </p:txBody>
        </p:sp>
        <p:sp>
          <p:nvSpPr>
            <p:cNvPr id="418840" name="Text Box 24"/>
            <p:cNvSpPr txBox="1">
              <a:spLocks noChangeArrowheads="1"/>
            </p:cNvSpPr>
            <p:nvPr/>
          </p:nvSpPr>
          <p:spPr bwMode="auto">
            <a:xfrm>
              <a:off x="5228" y="3334"/>
              <a:ext cx="1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006666"/>
                  </a:solidFill>
                </a:rPr>
                <a:t>5</a:t>
              </a:r>
            </a:p>
          </p:txBody>
        </p:sp>
      </p:grp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6248400" y="3329558"/>
            <a:ext cx="2571750" cy="457200"/>
            <a:chOff x="3936" y="2237"/>
            <a:chExt cx="1620" cy="288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Text Box 27"/>
            <p:cNvSpPr txBox="1">
              <a:spLocks noChangeArrowheads="1"/>
            </p:cNvSpPr>
            <p:nvPr/>
          </p:nvSpPr>
          <p:spPr bwMode="auto">
            <a:xfrm>
              <a:off x="3936" y="2237"/>
              <a:ext cx="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shapeptr</a:t>
              </a:r>
              <a:endParaRPr lang="en-US" dirty="0"/>
            </a:p>
          </p:txBody>
        </p:sp>
      </p:grpSp>
      <p:sp>
        <p:nvSpPr>
          <p:cNvPr id="418851" name="Freeform 35"/>
          <p:cNvSpPr>
            <a:spLocks/>
          </p:cNvSpPr>
          <p:nvPr/>
        </p:nvSpPr>
        <p:spPr bwMode="auto">
          <a:xfrm>
            <a:off x="7010400" y="35883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442682" y="3818789"/>
            <a:ext cx="3592749" cy="1360488"/>
          </a:xfrm>
          <a:prstGeom prst="wedgeRoundRectCallout">
            <a:avLst>
              <a:gd name="adj1" fmla="val 47999"/>
              <a:gd name="adj2" fmla="val 84228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Hmm. </a:t>
            </a:r>
            <a:r>
              <a:rPr lang="en-US" sz="2000" dirty="0" err="1">
                <a:solidFill>
                  <a:srgbClr val="006666"/>
                </a:solidFill>
              </a:rPr>
              <a:t>getArea</a:t>
            </a:r>
            <a:r>
              <a:rPr lang="en-US" sz="2000" dirty="0"/>
              <a:t> is a virtual function.  What type of variable does </a:t>
            </a:r>
            <a:r>
              <a:rPr lang="en-US" sz="2000" dirty="0" err="1" smtClean="0">
                <a:solidFill>
                  <a:srgbClr val="FF0000"/>
                </a:solidFill>
              </a:rPr>
              <a:t>shapeptr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point </a:t>
            </a:r>
            <a:r>
              <a:rPr lang="en-US" sz="2000" dirty="0"/>
              <a:t>to?</a:t>
            </a: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428828" y="2670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413426" y="2967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419100" y="32463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452337" y="3786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449089" y="40558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448284" y="43347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6486525" y="2867595"/>
            <a:ext cx="2333625" cy="461963"/>
            <a:chOff x="4086" y="2237"/>
            <a:chExt cx="1470" cy="291"/>
          </a:xfrm>
        </p:grpSpPr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086" y="2237"/>
              <a:ext cx="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/>
                <a:t>choice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044586" y="2892553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‘s’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123" y="6095990"/>
            <a:ext cx="308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rgbClr val="7030A0"/>
                </a:solidFill>
                <a:latin typeface="+mj-lt"/>
                <a:ea typeface="MS Mincho" pitchFamily="49" charset="-128"/>
              </a:rPr>
              <a:t>(s)</a:t>
            </a:r>
            <a:r>
              <a:rPr lang="en-US" sz="2000" dirty="0" err="1" smtClean="0">
                <a:solidFill>
                  <a:srgbClr val="7030A0"/>
                </a:solidFill>
                <a:latin typeface="+mj-lt"/>
                <a:ea typeface="MS Mincho" pitchFamily="49" charset="-128"/>
              </a:rPr>
              <a:t>quare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ea typeface="MS Mincho" pitchFamily="49" charset="-128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or a (c)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ircle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ea typeface="MS Mincho" pitchFamily="49" charset="-128"/>
              </a:rPr>
              <a:t>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06839" y="605176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733628" y="461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419100" y="54510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251" y="6448442"/>
            <a:ext cx="4290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rgbClr val="7030A0"/>
                </a:solidFill>
                <a:latin typeface="+mj-lt"/>
                <a:ea typeface="MS Mincho" pitchFamily="49" charset="-128"/>
              </a:rPr>
              <a:t>The area of your shape is: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434429" y="5741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54" name="Group 38"/>
          <p:cNvGrpSpPr>
            <a:grpSpLocks/>
          </p:cNvGrpSpPr>
          <p:nvPr/>
        </p:nvGrpSpPr>
        <p:grpSpPr bwMode="auto">
          <a:xfrm>
            <a:off x="4349750" y="1596008"/>
            <a:ext cx="4572000" cy="2438400"/>
            <a:chOff x="2784" y="576"/>
            <a:chExt cx="2880" cy="1536"/>
          </a:xfrm>
        </p:grpSpPr>
        <p:sp>
          <p:nvSpPr>
            <p:cNvPr id="418855" name="Rectangle 3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6" name="Rectangle 4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8857" name="Line 41"/>
          <p:cNvSpPr>
            <a:spLocks noChangeShapeType="1"/>
          </p:cNvSpPr>
          <p:nvPr/>
        </p:nvSpPr>
        <p:spPr bwMode="auto">
          <a:xfrm>
            <a:off x="4265613" y="28009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8" name="Line 42"/>
          <p:cNvSpPr>
            <a:spLocks noChangeShapeType="1"/>
          </p:cNvSpPr>
          <p:nvPr/>
        </p:nvSpPr>
        <p:spPr bwMode="auto">
          <a:xfrm>
            <a:off x="6251575" y="2632645"/>
            <a:ext cx="328613" cy="320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9" name="Text Box 43"/>
          <p:cNvSpPr txBox="1">
            <a:spLocks noChangeArrowheads="1"/>
          </p:cNvSpPr>
          <p:nvPr/>
        </p:nvSpPr>
        <p:spPr bwMode="auto">
          <a:xfrm>
            <a:off x="6575425" y="315017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5*5</a:t>
            </a:r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4132118" y="1100505"/>
            <a:ext cx="3835400" cy="1184680"/>
          </a:xfrm>
          <a:prstGeom prst="wedgeRoundRectCallout">
            <a:avLst>
              <a:gd name="adj1" fmla="val 46551"/>
              <a:gd name="adj2" fmla="val 147315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Aha! The </a:t>
            </a:r>
            <a:r>
              <a:rPr lang="en-US" sz="2000" dirty="0" err="1" smtClean="0">
                <a:solidFill>
                  <a:srgbClr val="FF0000"/>
                </a:solidFill>
              </a:rPr>
              <a:t>shapeptr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variable points to a </a:t>
            </a:r>
            <a:r>
              <a:rPr lang="en-US" sz="2000" dirty="0" smtClean="0">
                <a:solidFill>
                  <a:srgbClr val="990000"/>
                </a:solidFill>
              </a:rPr>
              <a:t>Square</a:t>
            </a:r>
            <a:r>
              <a:rPr lang="en-US" sz="2000" dirty="0" smtClean="0"/>
              <a:t>.  </a:t>
            </a:r>
            <a:r>
              <a:rPr lang="en-US" sz="2000" dirty="0"/>
              <a:t>I’ll call </a:t>
            </a:r>
            <a:r>
              <a:rPr lang="en-US" sz="2000" dirty="0" smtClean="0"/>
              <a:t>Square’s </a:t>
            </a:r>
            <a:r>
              <a:rPr lang="en-US" sz="2000" dirty="0" err="1" smtClean="0">
                <a:solidFill>
                  <a:srgbClr val="006666"/>
                </a:solidFill>
              </a:rPr>
              <a:t>getArea</a:t>
            </a:r>
            <a:r>
              <a:rPr lang="en-US" sz="2000" dirty="0" smtClean="0"/>
              <a:t> </a:t>
            </a:r>
            <a:r>
              <a:rPr lang="en-US" sz="2000" dirty="0"/>
              <a:t>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56 0.14329 " pathEditMode="relative" ptsTypes="AA">
                                      <p:cBhvr>
                                        <p:cTn id="1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animBg="1"/>
      <p:bldP spid="418823" grpId="1" animBg="1"/>
      <p:bldP spid="418851" grpId="0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" grpId="0"/>
      <p:bldP spid="3" grpId="0"/>
      <p:bldP spid="58" grpId="0"/>
      <p:bldP spid="59" grpId="0" animBg="1"/>
      <p:bldP spid="59" grpId="1" animBg="1"/>
      <p:bldP spid="60" grpId="0" animBg="1"/>
      <p:bldP spid="60" grpId="1" animBg="1"/>
      <p:bldP spid="61" grpId="0"/>
      <p:bldP spid="62" grpId="0" animBg="1"/>
      <p:bldP spid="62" grpId="1" animBg="1"/>
      <p:bldP spid="418857" grpId="0" animBg="1"/>
      <p:bldP spid="418857" grpId="1" animBg="1"/>
      <p:bldP spid="418858" grpId="0" animBg="1"/>
      <p:bldP spid="418858" grpId="1" animBg="1"/>
      <p:bldP spid="418859" grpId="0" autoUpdateAnimBg="0"/>
      <p:bldP spid="46" grpId="0" animBg="1"/>
      <p:bldP spid="46" grpId="1" animBg="1"/>
      <p:bldP spid="4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A592-EA7D-4EFE-BB1D-C3EFD410932F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19843" name="Group 3"/>
          <p:cNvGrpSpPr>
            <a:grpSpLocks/>
          </p:cNvGrpSpPr>
          <p:nvPr/>
        </p:nvGrpSpPr>
        <p:grpSpPr bwMode="auto">
          <a:xfrm>
            <a:off x="0" y="1219200"/>
            <a:ext cx="4495800" cy="5043488"/>
            <a:chOff x="-48" y="720"/>
            <a:chExt cx="2832" cy="3125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92" y="720"/>
              <a:ext cx="2448" cy="288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45" name="Rectangle 5"/>
            <p:cNvSpPr>
              <a:spLocks noChangeArrowheads="1"/>
            </p:cNvSpPr>
            <p:nvPr/>
          </p:nvSpPr>
          <p:spPr bwMode="auto">
            <a:xfrm>
              <a:off x="-48" y="726"/>
              <a:ext cx="2832" cy="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		c(1);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		s(2);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Triangle	t(4,5,6);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	Shape        	*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[100];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[0] = &amp;c;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[1] = &amp;s;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[2] = &amp;t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// redraw all shapes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=0;i&lt;3;i++)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{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]-&gt;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plotShape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357688" y="1341438"/>
            <a:ext cx="460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</a:t>
            </a:r>
            <a:r>
              <a:rPr lang="en-US" dirty="0" smtClean="0"/>
              <a:t>another </a:t>
            </a:r>
            <a:r>
              <a:rPr lang="en-US" dirty="0"/>
              <a:t>example where polymorphism is useful.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4675905" y="2362200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if we were building a </a:t>
            </a:r>
            <a:r>
              <a:rPr lang="en-US" dirty="0">
                <a:solidFill>
                  <a:srgbClr val="6600CC"/>
                </a:solidFill>
              </a:rPr>
              <a:t>graphics design program</a:t>
            </a:r>
            <a:r>
              <a:rPr lang="en-US" dirty="0"/>
              <a:t> and wanted to </a:t>
            </a:r>
            <a:r>
              <a:rPr lang="en-US" dirty="0" smtClean="0"/>
              <a:t>easily draw </a:t>
            </a:r>
            <a:r>
              <a:rPr lang="en-US" dirty="0"/>
              <a:t>each shape on the screen.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357688" y="4114800"/>
            <a:ext cx="467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 dirty="0"/>
              <a:t>We could add a virtual </a:t>
            </a:r>
            <a:r>
              <a:rPr lang="en-US" sz="2300" dirty="0" err="1" smtClean="0">
                <a:solidFill>
                  <a:srgbClr val="990000"/>
                </a:solidFill>
              </a:rPr>
              <a:t>plotShape</a:t>
            </a:r>
            <a:r>
              <a:rPr lang="en-US" sz="2300" dirty="0" smtClean="0">
                <a:solidFill>
                  <a:srgbClr val="990000"/>
                </a:solidFill>
              </a:rPr>
              <a:t>()</a:t>
            </a:r>
            <a:r>
              <a:rPr lang="en-US" sz="2300" dirty="0" smtClean="0"/>
              <a:t> method to </a:t>
            </a:r>
            <a:r>
              <a:rPr lang="en-US" sz="2300" dirty="0"/>
              <a:t>our </a:t>
            </a:r>
            <a:r>
              <a:rPr lang="en-US" sz="2300" dirty="0">
                <a:solidFill>
                  <a:srgbClr val="6600CC"/>
                </a:solidFill>
              </a:rPr>
              <a:t>shape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circle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square</a:t>
            </a:r>
            <a:r>
              <a:rPr lang="en-US" sz="2300" dirty="0"/>
              <a:t>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and </a:t>
            </a:r>
            <a:r>
              <a:rPr lang="en-US" sz="2300" dirty="0">
                <a:solidFill>
                  <a:srgbClr val="6600CC"/>
                </a:solidFill>
              </a:rPr>
              <a:t>triangle </a:t>
            </a:r>
            <a:r>
              <a:rPr lang="en-US" sz="2300" dirty="0">
                <a:solidFill>
                  <a:schemeClr val="tx1"/>
                </a:solidFill>
              </a:rPr>
              <a:t>classes</a:t>
            </a:r>
            <a:r>
              <a:rPr lang="en-US" sz="2300" dirty="0"/>
              <a:t>.</a:t>
            </a: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114300" y="5181602"/>
            <a:ext cx="8801100" cy="1608138"/>
            <a:chOff x="72" y="3264"/>
            <a:chExt cx="5544" cy="1013"/>
          </a:xfrm>
        </p:grpSpPr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240" y="3754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Now our program simply asks each object to draw itself and it does!</a:t>
              </a:r>
            </a:p>
          </p:txBody>
        </p:sp>
        <p:sp>
          <p:nvSpPr>
            <p:cNvPr id="419851" name="Freeform 11"/>
            <p:cNvSpPr>
              <a:spLocks/>
            </p:cNvSpPr>
            <p:nvPr/>
          </p:nvSpPr>
          <p:spPr bwMode="auto">
            <a:xfrm>
              <a:off x="72" y="3264"/>
              <a:ext cx="744" cy="624"/>
            </a:xfrm>
            <a:custGeom>
              <a:avLst/>
              <a:gdLst>
                <a:gd name="T0" fmla="*/ 312 w 744"/>
                <a:gd name="T1" fmla="*/ 624 h 624"/>
                <a:gd name="T2" fmla="*/ 24 w 744"/>
                <a:gd name="T3" fmla="*/ 384 h 624"/>
                <a:gd name="T4" fmla="*/ 168 w 744"/>
                <a:gd name="T5" fmla="*/ 144 h 624"/>
                <a:gd name="T6" fmla="*/ 744 w 74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624">
                  <a:moveTo>
                    <a:pt x="312" y="624"/>
                  </a:moveTo>
                  <a:cubicBezTo>
                    <a:pt x="180" y="544"/>
                    <a:pt x="48" y="464"/>
                    <a:pt x="24" y="384"/>
                  </a:cubicBezTo>
                  <a:cubicBezTo>
                    <a:pt x="0" y="304"/>
                    <a:pt x="48" y="208"/>
                    <a:pt x="168" y="144"/>
                  </a:cubicBezTo>
                  <a:cubicBezTo>
                    <a:pt x="288" y="80"/>
                    <a:pt x="672" y="24"/>
                    <a:pt x="74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495800" y="1066800"/>
            <a:ext cx="4484688" cy="481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869" name="Group 29"/>
          <p:cNvGrpSpPr>
            <a:grpSpLocks/>
          </p:cNvGrpSpPr>
          <p:nvPr/>
        </p:nvGrpSpPr>
        <p:grpSpPr bwMode="auto">
          <a:xfrm>
            <a:off x="5105400" y="1127125"/>
            <a:ext cx="4751388" cy="1993900"/>
            <a:chOff x="3216" y="710"/>
            <a:chExt cx="2993" cy="1256"/>
          </a:xfrm>
        </p:grpSpPr>
        <p:grpSp>
          <p:nvGrpSpPr>
            <p:cNvPr id="419858" name="Group 18"/>
            <p:cNvGrpSpPr>
              <a:grpSpLocks/>
            </p:cNvGrpSpPr>
            <p:nvPr/>
          </p:nvGrpSpPr>
          <p:grpSpPr bwMode="auto">
            <a:xfrm>
              <a:off x="3216" y="960"/>
              <a:ext cx="816" cy="1006"/>
              <a:chOff x="3216" y="960"/>
              <a:chExt cx="816" cy="1006"/>
            </a:xfrm>
          </p:grpSpPr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4" name="Rectangle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5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6" name="Rectangle 1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7" name="Text Box 17"/>
              <p:cNvSpPr txBox="1">
                <a:spLocks noChangeArrowheads="1"/>
              </p:cNvSpPr>
              <p:nvPr/>
            </p:nvSpPr>
            <p:spPr bwMode="auto">
              <a:xfrm>
                <a:off x="3474" y="1601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…</a:t>
                </a:r>
              </a:p>
            </p:txBody>
          </p:sp>
        </p:grp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4416" y="768"/>
              <a:ext cx="720" cy="384"/>
            </a:xfrm>
            <a:prstGeom prst="rect">
              <a:avLst/>
            </a:prstGeom>
            <a:solidFill>
              <a:srgbClr val="FFCC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3888" y="833"/>
              <a:ext cx="584" cy="223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Text Box 21"/>
            <p:cNvSpPr txBox="1">
              <a:spLocks noChangeArrowheads="1"/>
            </p:cNvSpPr>
            <p:nvPr/>
          </p:nvSpPr>
          <p:spPr bwMode="auto">
            <a:xfrm>
              <a:off x="4529" y="710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Circle                   </a:t>
              </a: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4464" y="1104"/>
              <a:ext cx="720" cy="38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 flipV="1">
              <a:off x="3928" y="1228"/>
              <a:ext cx="635" cy="51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4496" y="1056"/>
              <a:ext cx="1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Square                    </a:t>
              </a:r>
            </a:p>
          </p:txBody>
        </p:sp>
        <p:sp>
          <p:nvSpPr>
            <p:cNvPr id="419866" name="Rectangle 26"/>
            <p:cNvSpPr>
              <a:spLocks noChangeArrowheads="1"/>
            </p:cNvSpPr>
            <p:nvPr/>
          </p:nvSpPr>
          <p:spPr bwMode="auto">
            <a:xfrm>
              <a:off x="4533" y="1419"/>
              <a:ext cx="720" cy="384"/>
            </a:xfrm>
            <a:prstGeom prst="rect">
              <a:avLst/>
            </a:prstGeom>
            <a:solidFill>
              <a:srgbClr val="99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3984" y="1440"/>
              <a:ext cx="592" cy="52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Text Box 28"/>
            <p:cNvSpPr txBox="1">
              <a:spLocks noChangeArrowheads="1"/>
            </p:cNvSpPr>
            <p:nvPr/>
          </p:nvSpPr>
          <p:spPr bwMode="auto">
            <a:xfrm>
              <a:off x="4567" y="1430"/>
              <a:ext cx="1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Triangle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utoUpdateAnimBg="0"/>
      <p:bldP spid="419848" grpId="0" autoUpdateAnimBg="0"/>
      <p:bldP spid="4198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82-5404-4F38-81D4-BFC4C03D063F}" type="slidenum">
              <a:rPr lang="en-US"/>
              <a:pPr/>
              <a:t>24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grpSp>
        <p:nvGrpSpPr>
          <p:cNvPr id="429059" name="Group 3"/>
          <p:cNvGrpSpPr>
            <a:grpSpLocks/>
          </p:cNvGrpSpPr>
          <p:nvPr/>
        </p:nvGrpSpPr>
        <p:grpSpPr bwMode="auto">
          <a:xfrm>
            <a:off x="533400" y="3883025"/>
            <a:ext cx="3317875" cy="2289175"/>
            <a:chOff x="374" y="2388"/>
            <a:chExt cx="1978" cy="1459"/>
          </a:xfrm>
        </p:grpSpPr>
        <p:sp>
          <p:nvSpPr>
            <p:cNvPr id="429060" name="Rectangle 4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1" name="Text Box 5"/>
            <p:cNvSpPr txBox="1">
              <a:spLocks noChangeArrowheads="1"/>
            </p:cNvSpPr>
            <p:nvPr/>
          </p:nvSpPr>
          <p:spPr bwMode="auto">
            <a:xfrm>
              <a:off x="374" y="2388"/>
              <a:ext cx="1819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*ps;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sh;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 ps = &amp;sh; // OK????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114800" y="3505200"/>
            <a:ext cx="502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Question: </a:t>
            </a:r>
            <a:r>
              <a:rPr lang="en-US">
                <a:solidFill>
                  <a:schemeClr val="tx1"/>
                </a:solidFill>
              </a:rPr>
              <a:t>Can we point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>
                <a:solidFill>
                  <a:schemeClr val="tx1"/>
                </a:solidFill>
              </a:rPr>
              <a:t> pointer to a </a:t>
            </a:r>
            <a:r>
              <a:rPr lang="en-US">
                <a:solidFill>
                  <a:srgbClr val="006666"/>
                </a:solidFill>
              </a:rPr>
              <a:t>Shape</a:t>
            </a:r>
            <a:r>
              <a:rPr lang="en-US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4000500" y="4756150"/>
            <a:ext cx="5102225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No: </a:t>
            </a:r>
            <a:r>
              <a:rPr lang="en-US" sz="2200" dirty="0">
                <a:solidFill>
                  <a:schemeClr val="tx1"/>
                </a:solidFill>
              </a:rPr>
              <a:t>While all </a:t>
            </a:r>
            <a:r>
              <a:rPr lang="en-US" sz="2200" dirty="0">
                <a:solidFill>
                  <a:srgbClr val="006666"/>
                </a:solidFill>
              </a:rPr>
              <a:t>Squares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>
                <a:solidFill>
                  <a:schemeClr val="tx1"/>
                </a:solidFill>
              </a:rPr>
              <a:t>are </a:t>
            </a:r>
            <a:r>
              <a:rPr lang="en-US" sz="2200" dirty="0">
                <a:solidFill>
                  <a:srgbClr val="006666"/>
                </a:solidFill>
              </a:rPr>
              <a:t>Shapes</a:t>
            </a:r>
            <a:r>
              <a:rPr lang="en-US" sz="2200" dirty="0">
                <a:solidFill>
                  <a:schemeClr val="tx1"/>
                </a:solidFill>
              </a:rPr>
              <a:t>, all </a:t>
            </a:r>
            <a:r>
              <a:rPr lang="en-US" sz="2200" dirty="0">
                <a:solidFill>
                  <a:srgbClr val="6600CC"/>
                </a:solidFill>
              </a:rPr>
              <a:t>Shapes</a:t>
            </a:r>
            <a:r>
              <a:rPr lang="en-US" sz="2200" dirty="0">
                <a:solidFill>
                  <a:schemeClr val="tx1"/>
                </a:solidFill>
              </a:rPr>
              <a:t> are not necessarily </a:t>
            </a:r>
            <a:r>
              <a:rPr lang="en-US" sz="2200" dirty="0">
                <a:solidFill>
                  <a:srgbClr val="6600CC"/>
                </a:solidFill>
              </a:rPr>
              <a:t>Squares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Or, said another way, you may </a:t>
            </a:r>
            <a:r>
              <a:rPr lang="en-US" sz="2200" dirty="0">
                <a:solidFill>
                  <a:srgbClr val="FF0000"/>
                </a:solidFill>
              </a:rPr>
              <a:t>never</a:t>
            </a:r>
            <a:r>
              <a:rPr lang="en-US" sz="2200" dirty="0">
                <a:solidFill>
                  <a:schemeClr val="tx1"/>
                </a:solidFill>
              </a:rPr>
              <a:t> point a </a:t>
            </a:r>
            <a:r>
              <a:rPr lang="en-US" sz="2200" dirty="0">
                <a:solidFill>
                  <a:srgbClr val="6600CC"/>
                </a:solidFill>
              </a:rPr>
              <a:t>derived class pointer/ reference</a:t>
            </a:r>
            <a:r>
              <a:rPr lang="en-US" sz="2200" dirty="0">
                <a:solidFill>
                  <a:schemeClr val="tx1"/>
                </a:solidFill>
              </a:rPr>
              <a:t> to a </a:t>
            </a:r>
            <a:r>
              <a:rPr lang="en-US" sz="2200" dirty="0">
                <a:solidFill>
                  <a:srgbClr val="006666"/>
                </a:solidFill>
              </a:rPr>
              <a:t>base class variable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4013200" y="4298950"/>
            <a:ext cx="4899025" cy="2514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29070" name="Rectangle 14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1" name="Rectangle 15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 build="p"/>
      <p:bldP spid="4290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7377-6C06-4C9C-9319-1B5A023ED2A3}" type="slidenum">
              <a:rPr lang="en-US"/>
              <a:pPr/>
              <a:t>25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20663" y="190500"/>
            <a:ext cx="3284537" cy="2857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78113" y="-76200"/>
            <a:ext cx="8294687" cy="1143000"/>
          </a:xfrm>
        </p:spPr>
        <p:txBody>
          <a:bodyPr/>
          <a:lstStyle/>
          <a:p>
            <a:r>
              <a:rPr lang="en-US" sz="4200"/>
              <a:t>Virtual HELL!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621338" y="1036638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What does it print?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tickleMe() 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 laugh();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“ha ha!”;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5489575" y="1858963"/>
            <a:ext cx="3546475" cy="25669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Geek *ptr = new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 HighPitchGeek;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ptr-&gt;tickleMe(); // ?</a:t>
            </a:r>
          </a:p>
          <a:p>
            <a:pPr algn="l"/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delete ptr;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232400" y="4618038"/>
            <a:ext cx="368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C++ </a:t>
            </a:r>
            <a:r>
              <a:rPr lang="en-US" dirty="0">
                <a:solidFill>
                  <a:srgbClr val="990099"/>
                </a:solidFill>
              </a:rPr>
              <a:t>always</a:t>
            </a:r>
            <a:r>
              <a:rPr lang="en-US" dirty="0"/>
              <a:t> calls the </a:t>
            </a:r>
            <a:r>
              <a:rPr lang="en-US" dirty="0">
                <a:solidFill>
                  <a:srgbClr val="006666"/>
                </a:solidFill>
              </a:rPr>
              <a:t>most-derived version</a:t>
            </a:r>
            <a:r>
              <a:rPr lang="en-US" dirty="0"/>
              <a:t> of a function associated with a variable, as long as </a:t>
            </a:r>
            <a:r>
              <a:rPr lang="en-US" dirty="0" smtClean="0"/>
              <a:t>it’s </a:t>
            </a:r>
            <a:r>
              <a:rPr lang="en-US" dirty="0"/>
              <a:t>marked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!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308600" y="4703763"/>
            <a:ext cx="3606800" cy="19367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20663" y="31623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3124200"/>
            <a:ext cx="4552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HighPitchGeek: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“tee hee hee”;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28600" y="49911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236538" y="4953000"/>
            <a:ext cx="4416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BaritoneGeek: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“ho ho ho”;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503430" y="25837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867524" y="5891786"/>
            <a:ext cx="2047875" cy="782638"/>
            <a:chOff x="4704" y="3120"/>
            <a:chExt cx="960" cy="49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1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700" dirty="0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728" y="3182"/>
              <a:ext cx="9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solidFill>
                    <a:srgbClr val="990000"/>
                  </a:solidFill>
                </a:rPr>
                <a:t>HighPitchedGeek</a:t>
              </a:r>
              <a:endParaRPr lang="en-US" sz="1600" dirty="0" smtClean="0">
                <a:solidFill>
                  <a:srgbClr val="990000"/>
                </a:solidFill>
              </a:endParaRPr>
            </a:p>
            <a:p>
              <a:r>
                <a:rPr lang="en-US" sz="1600" dirty="0" smtClean="0">
                  <a:solidFill>
                    <a:srgbClr val="990000"/>
                  </a:solidFill>
                </a:rPr>
                <a:t>variable</a:t>
              </a:r>
              <a:endParaRPr lang="en-US" sz="1600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481764" y="4790062"/>
            <a:ext cx="1814513" cy="461963"/>
            <a:chOff x="4413" y="2237"/>
            <a:chExt cx="1143" cy="291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413" y="2237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 smtClean="0"/>
                <a:t>ptr</a:t>
              </a:r>
              <a:endParaRPr lang="en-US" dirty="0"/>
            </a:p>
          </p:txBody>
        </p:sp>
      </p:grpSp>
      <p:sp>
        <p:nvSpPr>
          <p:cNvPr id="25" name="Freeform 35"/>
          <p:cNvSpPr>
            <a:spLocks/>
          </p:cNvSpPr>
          <p:nvPr/>
        </p:nvSpPr>
        <p:spPr bwMode="auto">
          <a:xfrm>
            <a:off x="6486525" y="50488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621338" y="34288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242455" y="114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533400" y="16902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45868" y="1084060"/>
            <a:ext cx="3835400" cy="774903"/>
          </a:xfrm>
          <a:prstGeom prst="wedgeRoundRectCallout">
            <a:avLst>
              <a:gd name="adj1" fmla="val -147429"/>
              <a:gd name="adj2" fmla="val 8545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 smtClean="0"/>
              <a:t>“And laugh() is a virtual method…”</a:t>
            </a:r>
            <a:endParaRPr lang="en-US" sz="2000" dirty="0"/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4064594" y="78826"/>
            <a:ext cx="3835400" cy="957812"/>
          </a:xfrm>
          <a:prstGeom prst="wedgeRoundRectCallout">
            <a:avLst>
              <a:gd name="adj1" fmla="val -112029"/>
              <a:gd name="adj2" fmla="val 10552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 smtClean="0"/>
              <a:t>“Hmmm.. I’m really a </a:t>
            </a:r>
            <a:r>
              <a:rPr lang="en-US" sz="2000" dirty="0" err="1" smtClean="0"/>
              <a:t>HighPitchedGeek</a:t>
            </a:r>
            <a:r>
              <a:rPr lang="en-US" sz="2000" dirty="0" smtClean="0"/>
              <a:t>…”</a:t>
            </a:r>
            <a:endParaRPr lang="en-US" sz="2000" dirty="0"/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5223758" y="3740728"/>
            <a:ext cx="3835400" cy="1028326"/>
          </a:xfrm>
          <a:prstGeom prst="wedgeRoundRectCallout">
            <a:avLst>
              <a:gd name="adj1" fmla="val -99025"/>
              <a:gd name="adj2" fmla="val -1324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 smtClean="0"/>
              <a:t>“So I’ll call the proper, </a:t>
            </a:r>
            <a:r>
              <a:rPr lang="en-US" sz="2000" dirty="0" err="1" smtClean="0"/>
              <a:t>HighPitchGeek</a:t>
            </a:r>
            <a:r>
              <a:rPr lang="en-US" sz="2000" dirty="0" smtClean="0"/>
              <a:t> version of laugh()!”</a:t>
            </a:r>
            <a:endParaRPr lang="en-US" sz="2000" dirty="0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24245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33400" y="44120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782780" y="1429946"/>
            <a:ext cx="4584700" cy="1519339"/>
          </a:xfrm>
          <a:prstGeom prst="wedgeRoundRectCallout">
            <a:avLst>
              <a:gd name="adj1" fmla="val 62777"/>
              <a:gd name="adj2" fmla="val 805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 smtClean="0"/>
              <a:t>This line is using </a:t>
            </a:r>
            <a:r>
              <a:rPr lang="en-US" sz="2000" dirty="0" smtClean="0">
                <a:solidFill>
                  <a:srgbClr val="FF0000"/>
                </a:solidFill>
              </a:rPr>
              <a:t>polymorphism</a:t>
            </a:r>
            <a:r>
              <a:rPr lang="en-US" sz="2000" dirty="0" smtClean="0"/>
              <a:t>! </a:t>
            </a:r>
          </a:p>
          <a:p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000" dirty="0" smtClean="0"/>
              <a:t> We’re using a </a:t>
            </a:r>
            <a:r>
              <a:rPr lang="en-US" sz="2000" dirty="0" smtClean="0">
                <a:solidFill>
                  <a:srgbClr val="FF0000"/>
                </a:solidFill>
              </a:rPr>
              <a:t>base (Geek) pointer </a:t>
            </a:r>
            <a:r>
              <a:rPr lang="en-US" sz="2000" dirty="0" smtClean="0"/>
              <a:t>to access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Derived (</a:t>
            </a:r>
            <a:r>
              <a:rPr lang="en-US" sz="2000" dirty="0" err="1" smtClean="0">
                <a:solidFill>
                  <a:srgbClr val="FF0000"/>
                </a:solidFill>
              </a:rPr>
              <a:t>HighPitchedGeek</a:t>
            </a:r>
            <a:r>
              <a:rPr lang="en-US" sz="2000" dirty="0" smtClean="0">
                <a:solidFill>
                  <a:srgbClr val="FF0000"/>
                </a:solidFill>
              </a:rPr>
              <a:t>) object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41" grpId="0" animBg="1"/>
      <p:bldP spid="14" grpId="0" animBg="1"/>
      <p:bldP spid="1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87E5-72DD-4068-8CB2-03C2AB309D4A}" type="slidenum">
              <a:rPr lang="en-US"/>
              <a:pPr/>
              <a:t>26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762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364616" name="Text Box 72"/>
          <p:cNvSpPr txBox="1">
            <a:spLocks noChangeArrowheads="1"/>
          </p:cNvSpPr>
          <p:nvPr/>
        </p:nvSpPr>
        <p:spPr bwMode="auto">
          <a:xfrm>
            <a:off x="593725" y="1158875"/>
            <a:ext cx="771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should </a:t>
            </a:r>
            <a:r>
              <a:rPr lang="en-US" dirty="0">
                <a:solidFill>
                  <a:srgbClr val="006666"/>
                </a:solidFill>
              </a:rPr>
              <a:t>always</a:t>
            </a:r>
            <a:r>
              <a:rPr lang="en-US" dirty="0">
                <a:solidFill>
                  <a:schemeClr val="accent2"/>
                </a:solidFill>
              </a:rPr>
              <a:t> make sure that you use </a:t>
            </a:r>
            <a:r>
              <a:rPr lang="en-US" dirty="0">
                <a:solidFill>
                  <a:srgbClr val="990099"/>
                </a:solidFill>
              </a:rPr>
              <a:t>virtual destructors</a:t>
            </a:r>
            <a:r>
              <a:rPr lang="en-US" dirty="0">
                <a:solidFill>
                  <a:schemeClr val="accent2"/>
                </a:solidFill>
              </a:rPr>
              <a:t> when you use inheritance/polymorphism.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364617" name="Text Box 73"/>
          <p:cNvSpPr txBox="1">
            <a:spLocks noChangeArrowheads="1"/>
          </p:cNvSpPr>
          <p:nvPr/>
        </p:nvSpPr>
        <p:spPr bwMode="auto">
          <a:xfrm>
            <a:off x="533400" y="2530475"/>
            <a:ext cx="8053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Next, we’ll look at an example that shows a program with and without virtual destructors.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685800" y="4359275"/>
            <a:ext cx="805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Consider the following class hierarchy…</a:t>
            </a:r>
            <a:endParaRPr lang="en-US">
              <a:solidFill>
                <a:srgbClr val="006666"/>
              </a:solidFill>
            </a:endParaRPr>
          </a:p>
        </p:txBody>
      </p:sp>
      <p:pic>
        <p:nvPicPr>
          <p:cNvPr id="36462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6150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16" grpId="0"/>
      <p:bldP spid="364617" grpId="0"/>
      <p:bldP spid="3646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C0-23C5-48A1-9DEF-FE96D9ED1218}" type="slidenum">
              <a:rPr lang="en-US"/>
              <a:pPr/>
              <a:t>27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7011" name="Group 3"/>
          <p:cNvGrpSpPr>
            <a:grpSpLocks/>
          </p:cNvGrpSpPr>
          <p:nvPr/>
        </p:nvGrpSpPr>
        <p:grpSpPr bwMode="auto">
          <a:xfrm>
            <a:off x="95250" y="769938"/>
            <a:ext cx="4191000" cy="4125912"/>
            <a:chOff x="240" y="2640"/>
            <a:chExt cx="2304" cy="1556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701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701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212725" y="4924425"/>
            <a:ext cx="88582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Summary</a:t>
            </a:r>
            <a:r>
              <a:rPr lang="en-US"/>
              <a:t>: </a:t>
            </a:r>
          </a:p>
          <a:p>
            <a:pPr algn="l"/>
            <a:endParaRPr lang="en-US" sz="1000"/>
          </a:p>
          <a:p>
            <a:pPr algn="l"/>
            <a:r>
              <a:rPr lang="en-US">
                <a:solidFill>
                  <a:srgbClr val="6600CC"/>
                </a:solidFill>
              </a:rPr>
              <a:t>All professors think they’re smart.  (Hmm… is 95 smart???)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All math professors keep a set of flashcards with the first 6 square numbers in their head.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0A35-1DA8-4E4C-9E81-42BEA5744108}" type="slidenum">
              <a:rPr lang="en-US"/>
              <a:pPr/>
              <a:t>28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81000" y="700088"/>
            <a:ext cx="4191000" cy="4125912"/>
            <a:chOff x="240" y="2640"/>
            <a:chExt cx="2304" cy="1556"/>
          </a:xfrm>
        </p:grpSpPr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4418013" y="711200"/>
            <a:ext cx="4725987" cy="4478338"/>
            <a:chOff x="2784" y="576"/>
            <a:chExt cx="2880" cy="1536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15938" y="4572000"/>
            <a:ext cx="3635375" cy="2176463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647700" y="5305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55" name="Group 19"/>
          <p:cNvGrpSpPr>
            <a:grpSpLocks/>
          </p:cNvGrpSpPr>
          <p:nvPr/>
        </p:nvGrpSpPr>
        <p:grpSpPr bwMode="auto">
          <a:xfrm>
            <a:off x="4181475" y="5334000"/>
            <a:ext cx="1228725" cy="457200"/>
            <a:chOff x="2526" y="3323"/>
            <a:chExt cx="774" cy="288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671513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utoShape 23"/>
          <p:cNvSpPr>
            <a:spLocks noChangeArrowheads="1"/>
          </p:cNvSpPr>
          <p:nvPr/>
        </p:nvSpPr>
        <p:spPr bwMode="auto">
          <a:xfrm>
            <a:off x="1524000" y="3505200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3960" name="AutoShape 24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045200" y="5764213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394200" y="53768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cxnSp>
        <p:nvCxnSpPr>
          <p:cNvPr id="423972" name="AutoShape 36"/>
          <p:cNvCxnSpPr>
            <a:cxnSpLocks noChangeShapeType="1"/>
          </p:cNvCxnSpPr>
          <p:nvPr/>
        </p:nvCxnSpPr>
        <p:spPr bwMode="auto">
          <a:xfrm>
            <a:off x="5227638" y="5561013"/>
            <a:ext cx="800100" cy="315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3973" name="AutoShape 37"/>
          <p:cNvSpPr>
            <a:spLocks noChangeArrowheads="1"/>
          </p:cNvSpPr>
          <p:nvPr/>
        </p:nvSpPr>
        <p:spPr bwMode="auto">
          <a:xfrm>
            <a:off x="1493838" y="2659063"/>
            <a:ext cx="4068762" cy="2522537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3974" name="Line 38"/>
          <p:cNvSpPr>
            <a:spLocks noChangeShapeType="1"/>
          </p:cNvSpPr>
          <p:nvPr/>
        </p:nvSpPr>
        <p:spPr bwMode="auto">
          <a:xfrm>
            <a:off x="441325" y="1663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75" name="Group 39"/>
          <p:cNvGrpSpPr>
            <a:grpSpLocks/>
          </p:cNvGrpSpPr>
          <p:nvPr/>
        </p:nvGrpSpPr>
        <p:grpSpPr bwMode="auto">
          <a:xfrm>
            <a:off x="6081713" y="6251575"/>
            <a:ext cx="1450975" cy="609600"/>
            <a:chOff x="3840" y="3911"/>
            <a:chExt cx="914" cy="384"/>
          </a:xfrm>
        </p:grpSpPr>
        <p:sp>
          <p:nvSpPr>
            <p:cNvPr id="423976" name="Rectangle 40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77" name="Text Box 41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3978" name="Line 42"/>
          <p:cNvSpPr>
            <a:spLocks noChangeShapeType="1"/>
          </p:cNvSpPr>
          <p:nvPr/>
        </p:nvSpPr>
        <p:spPr bwMode="auto">
          <a:xfrm>
            <a:off x="638175" y="215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069138" y="64468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3980" name="Line 44"/>
          <p:cNvSpPr>
            <a:spLocks noChangeShapeType="1"/>
          </p:cNvSpPr>
          <p:nvPr/>
        </p:nvSpPr>
        <p:spPr bwMode="auto">
          <a:xfrm>
            <a:off x="442913" y="2424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Line 45"/>
          <p:cNvSpPr>
            <a:spLocks noChangeShapeType="1"/>
          </p:cNvSpPr>
          <p:nvPr/>
        </p:nvSpPr>
        <p:spPr bwMode="auto">
          <a:xfrm>
            <a:off x="4352925" y="1677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82" name="Group 46"/>
          <p:cNvGrpSpPr>
            <a:grpSpLocks/>
          </p:cNvGrpSpPr>
          <p:nvPr/>
        </p:nvGrpSpPr>
        <p:grpSpPr bwMode="auto">
          <a:xfrm>
            <a:off x="5943600" y="5738813"/>
            <a:ext cx="1733550" cy="609600"/>
            <a:chOff x="3753" y="3911"/>
            <a:chExt cx="1092" cy="384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84" name="Text Box 48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3985" name="Line 49"/>
          <p:cNvSpPr>
            <a:spLocks noChangeShapeType="1"/>
          </p:cNvSpPr>
          <p:nvPr/>
        </p:nvSpPr>
        <p:spPr bwMode="auto">
          <a:xfrm>
            <a:off x="4557713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AutoShape 50"/>
          <p:cNvSpPr>
            <a:spLocks noChangeArrowheads="1"/>
          </p:cNvSpPr>
          <p:nvPr/>
        </p:nvSpPr>
        <p:spPr bwMode="auto">
          <a:xfrm>
            <a:off x="5303838" y="0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3987" name="AutoShape 51"/>
          <p:cNvSpPr>
            <a:spLocks noChangeArrowheads="1"/>
          </p:cNvSpPr>
          <p:nvPr/>
        </p:nvSpPr>
        <p:spPr bwMode="auto">
          <a:xfrm flipH="1">
            <a:off x="5170488" y="4098925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3989" name="Group 53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3992" name="Group 56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3993" name="Rectangle 5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4" name="Rectangle 58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5" name="Rectangle 59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6" name="Rectangle 60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3988" name="Text Box 52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3998" name="Text Box 62"/>
          <p:cNvSpPr txBox="1">
            <a:spLocks noChangeArrowheads="1"/>
          </p:cNvSpPr>
          <p:nvPr/>
        </p:nvSpPr>
        <p:spPr bwMode="auto">
          <a:xfrm>
            <a:off x="7035800" y="5981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423999" name="AutoShape 63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000" name="Line 64"/>
          <p:cNvSpPr>
            <a:spLocks noChangeShapeType="1"/>
          </p:cNvSpPr>
          <p:nvPr/>
        </p:nvSpPr>
        <p:spPr bwMode="auto">
          <a:xfrm>
            <a:off x="45720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Line 65"/>
          <p:cNvSpPr>
            <a:spLocks noChangeShapeType="1"/>
          </p:cNvSpPr>
          <p:nvPr/>
        </p:nvSpPr>
        <p:spPr bwMode="auto">
          <a:xfrm>
            <a:off x="4219575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Line 66"/>
          <p:cNvSpPr>
            <a:spLocks noChangeShapeType="1"/>
          </p:cNvSpPr>
          <p:nvPr/>
        </p:nvSpPr>
        <p:spPr bwMode="auto">
          <a:xfrm>
            <a:off x="673100" y="6061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4" grpId="0" animBg="1"/>
      <p:bldP spid="423954" grpId="1" animBg="1"/>
      <p:bldP spid="423958" grpId="0" animBg="1"/>
      <p:bldP spid="423958" grpId="1" animBg="1"/>
      <p:bldP spid="423959" grpId="0" animBg="1"/>
      <p:bldP spid="423959" grpId="1" animBg="1"/>
      <p:bldP spid="423960" grpId="0" animBg="1"/>
      <p:bldP spid="423960" grpId="1" animBg="1"/>
      <p:bldP spid="423961" grpId="0" animBg="1"/>
      <p:bldP spid="423971" grpId="0"/>
      <p:bldP spid="423973" grpId="0" animBg="1"/>
      <p:bldP spid="423973" grpId="1" animBg="1"/>
      <p:bldP spid="423974" grpId="0" animBg="1"/>
      <p:bldP spid="423974" grpId="1" animBg="1"/>
      <p:bldP spid="423978" grpId="0" animBg="1"/>
      <p:bldP spid="423978" grpId="1" animBg="1"/>
      <p:bldP spid="423979" grpId="0"/>
      <p:bldP spid="423980" grpId="0" animBg="1"/>
      <p:bldP spid="423980" grpId="1" animBg="1"/>
      <p:bldP spid="423981" grpId="0" animBg="1"/>
      <p:bldP spid="423981" grpId="1" animBg="1"/>
      <p:bldP spid="423985" grpId="0" animBg="1"/>
      <p:bldP spid="423985" grpId="1" animBg="1"/>
      <p:bldP spid="423986" grpId="0" animBg="1"/>
      <p:bldP spid="423986" grpId="1" animBg="1"/>
      <p:bldP spid="423987" grpId="0" animBg="1"/>
      <p:bldP spid="423987" grpId="1" animBg="1"/>
      <p:bldP spid="423988" grpId="0"/>
      <p:bldP spid="423998" grpId="0"/>
      <p:bldP spid="424000" grpId="0" animBg="1"/>
      <p:bldP spid="424000" grpId="1" animBg="1"/>
      <p:bldP spid="424001" grpId="0" animBg="1"/>
      <p:bldP spid="424001" grpId="1" animBg="1"/>
      <p:bldP spid="424002" grpId="0" animBg="1"/>
      <p:bldP spid="42400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749-D4E6-432D-B244-5A295B74AE22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00" name="AutoShape 16"/>
          <p:cNvCxnSpPr>
            <a:cxnSpLocks noChangeShapeType="1"/>
            <a:stCxn id="425998" idx="3"/>
            <a:endCxn id="425999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6002" name="Rectangle 18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6011" name="Group 27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6012" name="Rectangle 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3" name="Rectangle 2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4" name="Rectangle 30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5" name="Rectangle 31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18" name="AutoShape 34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6020" name="Line 36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AutoShape 37"/>
          <p:cNvSpPr>
            <a:spLocks noChangeArrowheads="1"/>
          </p:cNvSpPr>
          <p:nvPr/>
        </p:nvSpPr>
        <p:spPr bwMode="auto">
          <a:xfrm>
            <a:off x="2057400" y="2362200"/>
            <a:ext cx="6170613" cy="2876550"/>
          </a:xfrm>
          <a:prstGeom prst="wedgeRoundRectCallout">
            <a:avLst>
              <a:gd name="adj1" fmla="val -67569"/>
              <a:gd name="adj2" fmla="val 8587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Even though </a:t>
            </a:r>
            <a:r>
              <a:rPr lang="en-US" dirty="0">
                <a:solidFill>
                  <a:srgbClr val="6600CC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6600CC"/>
                </a:solidFill>
              </a:rPr>
              <a:t>Prof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pointer</a:t>
            </a:r>
            <a:r>
              <a:rPr lang="en-US" dirty="0"/>
              <a:t>, it actually points to a </a:t>
            </a:r>
            <a:r>
              <a:rPr lang="en-US" dirty="0" err="1">
                <a:solidFill>
                  <a:srgbClr val="6600CC"/>
                </a:solidFill>
              </a:rPr>
              <a:t>MathProf</a:t>
            </a:r>
            <a:r>
              <a:rPr lang="en-US" dirty="0">
                <a:solidFill>
                  <a:srgbClr val="6600CC"/>
                </a:solidFill>
              </a:rPr>
              <a:t> variable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I should </a:t>
            </a:r>
            <a:r>
              <a:rPr lang="en-US" dirty="0" smtClean="0"/>
              <a:t>call </a:t>
            </a:r>
            <a:r>
              <a:rPr lang="en-US" dirty="0" err="1">
                <a:solidFill>
                  <a:srgbClr val="6600CC"/>
                </a:solidFill>
              </a:rPr>
              <a:t>MathProf’s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err="1">
                <a:solidFill>
                  <a:srgbClr val="6600CC"/>
                </a:solidFill>
              </a:rPr>
              <a:t>d’tor</a:t>
            </a:r>
            <a:r>
              <a:rPr lang="en-US" dirty="0">
                <a:solidFill>
                  <a:srgbClr val="6600CC"/>
                </a:solidFill>
              </a:rPr>
              <a:t> first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rgbClr val="6600CC"/>
                </a:solidFill>
              </a:rPr>
              <a:t> Prof’s </a:t>
            </a:r>
            <a:r>
              <a:rPr lang="en-US" dirty="0" err="1">
                <a:solidFill>
                  <a:srgbClr val="6600CC"/>
                </a:solidFill>
              </a:rPr>
              <a:t>d’tor</a:t>
            </a:r>
            <a:r>
              <a:rPr lang="en-US" dirty="0">
                <a:solidFill>
                  <a:srgbClr val="6600CC"/>
                </a:solidFill>
              </a:rPr>
              <a:t> second</a:t>
            </a:r>
            <a:r>
              <a:rPr lang="en-US" dirty="0"/>
              <a:t>.   </a:t>
            </a:r>
          </a:p>
        </p:txBody>
      </p:sp>
      <p:sp>
        <p:nvSpPr>
          <p:cNvPr id="426032" name="Line 48"/>
          <p:cNvSpPr>
            <a:spLocks noChangeShapeType="1"/>
          </p:cNvSpPr>
          <p:nvPr/>
        </p:nvSpPr>
        <p:spPr bwMode="auto">
          <a:xfrm>
            <a:off x="4019550" y="3436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>
            <a:off x="4214813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AutoShape 50"/>
          <p:cNvSpPr>
            <a:spLocks noChangeArrowheads="1"/>
          </p:cNvSpPr>
          <p:nvPr/>
        </p:nvSpPr>
        <p:spPr bwMode="auto">
          <a:xfrm>
            <a:off x="4876800" y="1447800"/>
            <a:ext cx="3810000" cy="1981200"/>
          </a:xfrm>
          <a:prstGeom prst="wedgeRoundRectCallout">
            <a:avLst>
              <a:gd name="adj1" fmla="val -44375"/>
              <a:gd name="adj2" fmla="val 700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Hey OS, can you please free the 24 bytes at address 800.</a:t>
            </a:r>
          </a:p>
        </p:txBody>
      </p:sp>
      <p:sp>
        <p:nvSpPr>
          <p:cNvPr id="426035" name="AutoShape 51"/>
          <p:cNvSpPr>
            <a:spLocks noChangeArrowheads="1"/>
          </p:cNvSpPr>
          <p:nvPr/>
        </p:nvSpPr>
        <p:spPr bwMode="auto">
          <a:xfrm flipH="1">
            <a:off x="5157788" y="3311525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6036" name="Line 52"/>
          <p:cNvSpPr>
            <a:spLocks noChangeShapeType="1"/>
          </p:cNvSpPr>
          <p:nvPr/>
        </p:nvSpPr>
        <p:spPr bwMode="auto">
          <a:xfrm>
            <a:off x="403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Line 53"/>
          <p:cNvSpPr>
            <a:spLocks noChangeShapeType="1"/>
          </p:cNvSpPr>
          <p:nvPr/>
        </p:nvSpPr>
        <p:spPr bwMode="auto">
          <a:xfrm>
            <a:off x="125413" y="2882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Line 55"/>
          <p:cNvSpPr>
            <a:spLocks noChangeShapeType="1"/>
          </p:cNvSpPr>
          <p:nvPr/>
        </p:nvSpPr>
        <p:spPr bwMode="auto">
          <a:xfrm>
            <a:off x="3206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Line 56"/>
          <p:cNvSpPr>
            <a:spLocks noChangeShapeType="1"/>
          </p:cNvSpPr>
          <p:nvPr/>
        </p:nvSpPr>
        <p:spPr bwMode="auto">
          <a:xfrm>
            <a:off x="333375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Line 57"/>
          <p:cNvSpPr>
            <a:spLocks noChangeShapeType="1"/>
          </p:cNvSpPr>
          <p:nvPr/>
        </p:nvSpPr>
        <p:spPr bwMode="auto">
          <a:xfrm>
            <a:off x="171450" y="3914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AutoShape 59"/>
          <p:cNvSpPr>
            <a:spLocks noChangeArrowheads="1"/>
          </p:cNvSpPr>
          <p:nvPr/>
        </p:nvSpPr>
        <p:spPr bwMode="auto">
          <a:xfrm>
            <a:off x="2362200" y="1114425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destructors,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6044" name="AutoShape 60"/>
          <p:cNvSpPr>
            <a:spLocks noChangeArrowheads="1"/>
          </p:cNvSpPr>
          <p:nvPr/>
        </p:nvSpPr>
        <p:spPr bwMode="auto">
          <a:xfrm flipH="1">
            <a:off x="5167313" y="3352800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7" grpId="0" animBg="1"/>
      <p:bldP spid="426004" grpId="0"/>
      <p:bldP spid="426016" grpId="0"/>
      <p:bldP spid="426019" grpId="0"/>
      <p:bldP spid="426020" grpId="0" animBg="1"/>
      <p:bldP spid="426021" grpId="0" animBg="1"/>
      <p:bldP spid="426021" grpId="1" animBg="1"/>
      <p:bldP spid="426032" grpId="0" animBg="1"/>
      <p:bldP spid="426032" grpId="1" animBg="1"/>
      <p:bldP spid="426033" grpId="0" animBg="1"/>
      <p:bldP spid="426033" grpId="1" animBg="1"/>
      <p:bldP spid="426034" grpId="0" animBg="1"/>
      <p:bldP spid="426034" grpId="1" animBg="1"/>
      <p:bldP spid="426035" grpId="0" animBg="1"/>
      <p:bldP spid="426035" grpId="1" animBg="1"/>
      <p:bldP spid="426036" grpId="0" animBg="1"/>
      <p:bldP spid="426036" grpId="1" animBg="1"/>
      <p:bldP spid="426037" grpId="0" animBg="1"/>
      <p:bldP spid="426037" grpId="1" animBg="1"/>
      <p:bldP spid="426039" grpId="0" animBg="1"/>
      <p:bldP spid="426039" grpId="1" animBg="1"/>
      <p:bldP spid="426040" grpId="0" animBg="1"/>
      <p:bldP spid="426040" grpId="1" animBg="1"/>
      <p:bldP spid="426041" grpId="0" animBg="1"/>
      <p:bldP spid="426041" grpId="1" animBg="1"/>
      <p:bldP spid="426043" grpId="0" animBg="1"/>
      <p:bldP spid="426043" grpId="1" animBg="1"/>
      <p:bldP spid="426044" grpId="0" animBg="1"/>
      <p:bldP spid="4260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282-2C65-4D7D-9986-D27B7BFE083E}" type="slidenum">
              <a:rPr lang="en-US"/>
              <a:pPr/>
              <a:t>3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2322" name="Picture 18" descr="MCj035532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29" name="Group 25"/>
          <p:cNvGrpSpPr>
            <a:grpSpLocks/>
          </p:cNvGrpSpPr>
          <p:nvPr/>
        </p:nvGrpSpPr>
        <p:grpSpPr bwMode="auto">
          <a:xfrm>
            <a:off x="4222750" y="3884613"/>
            <a:ext cx="1958975" cy="2984500"/>
            <a:chOff x="2660" y="2447"/>
            <a:chExt cx="1234" cy="1880"/>
          </a:xfrm>
        </p:grpSpPr>
        <p:pic>
          <p:nvPicPr>
            <p:cNvPr id="482327" name="Picture 23" descr="j03871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" y="2447"/>
              <a:ext cx="1234" cy="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918" y="403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Person</a:t>
              </a:r>
            </a:p>
          </p:txBody>
        </p:sp>
      </p:grp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5183188" y="2001838"/>
            <a:ext cx="2590800" cy="990600"/>
          </a:xfrm>
          <a:prstGeom prst="wedgeRoundRectCallout">
            <a:avLst>
              <a:gd name="adj1" fmla="val -47120"/>
              <a:gd name="adj2" fmla="val 1448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 flipH="1">
            <a:off x="5792788" y="2982913"/>
            <a:ext cx="2405062" cy="1209675"/>
          </a:xfrm>
          <a:prstGeom prst="wedgeRoundRectCallout">
            <a:avLst>
              <a:gd name="adj1" fmla="val -42611"/>
              <a:gd name="adj2" fmla="val 67977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5181600" y="1828800"/>
            <a:ext cx="3733800" cy="1154113"/>
          </a:xfrm>
          <a:prstGeom prst="wedgeRoundRectCallout">
            <a:avLst>
              <a:gd name="adj1" fmla="val -48000"/>
              <a:gd name="adj2" fmla="val 131431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 dirty="0"/>
              <a:t>Yes. I’m a person.  I have a name and everything.</a:t>
            </a:r>
          </a:p>
        </p:txBody>
      </p:sp>
      <p:grpSp>
        <p:nvGrpSpPr>
          <p:cNvPr id="482333" name="Group 29"/>
          <p:cNvGrpSpPr>
            <a:grpSpLocks/>
          </p:cNvGrpSpPr>
          <p:nvPr/>
        </p:nvGrpSpPr>
        <p:grpSpPr bwMode="auto">
          <a:xfrm>
            <a:off x="381000" y="3505200"/>
            <a:ext cx="3352800" cy="2843213"/>
            <a:chOff x="240" y="2057"/>
            <a:chExt cx="2112" cy="1791"/>
          </a:xfrm>
        </p:grpSpPr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209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m_sName;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m_nAge;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2336" name="AutoShape 32"/>
          <p:cNvSpPr>
            <a:spLocks noChangeArrowheads="1"/>
          </p:cNvSpPr>
          <p:nvPr/>
        </p:nvSpPr>
        <p:spPr bwMode="auto">
          <a:xfrm flipH="1">
            <a:off x="5681663" y="2406650"/>
            <a:ext cx="2743200" cy="1317625"/>
          </a:xfrm>
          <a:prstGeom prst="wedgeRoundRectCallout">
            <a:avLst>
              <a:gd name="adj1" fmla="val -30269"/>
              <a:gd name="adj2" fmla="val 90000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Ok.  How many cups of lemonade would you like?</a:t>
            </a:r>
          </a:p>
        </p:txBody>
      </p:sp>
      <p:sp>
        <p:nvSpPr>
          <p:cNvPr id="482337" name="AutoShape 33"/>
          <p:cNvSpPr>
            <a:spLocks noChangeArrowheads="1"/>
          </p:cNvSpPr>
          <p:nvPr/>
        </p:nvSpPr>
        <p:spPr bwMode="auto">
          <a:xfrm>
            <a:off x="6010275" y="3093510"/>
            <a:ext cx="1970087" cy="708025"/>
          </a:xfrm>
          <a:prstGeom prst="wedgeRoundRectCallout">
            <a:avLst>
              <a:gd name="adj1" fmla="val 10407"/>
              <a:gd name="adj2" fmla="val 144218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 think that’s Lucy </a:t>
            </a:r>
            <a:r>
              <a:rPr lang="en-US" sz="1800" dirty="0" smtClean="0"/>
              <a:t>Liu</a:t>
            </a:r>
            <a:r>
              <a:rPr lang="en-US" sz="1800" dirty="0"/>
              <a:t>!</a:t>
            </a:r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>
            <a:off x="7914989" y="3447523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Shhhh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0" grpId="0" animBg="1"/>
      <p:bldP spid="482330" grpId="1" animBg="1"/>
      <p:bldP spid="482331" grpId="0" animBg="1"/>
      <p:bldP spid="482331" grpId="1" animBg="1"/>
      <p:bldP spid="482332" grpId="0" animBg="1"/>
      <p:bldP spid="482332" grpId="1" animBg="1"/>
      <p:bldP spid="482336" grpId="1" animBg="1"/>
      <p:bldP spid="482337" grpId="0" animBg="1"/>
      <p:bldP spid="482337" grpId="1" animBg="1"/>
      <p:bldP spid="482338" grpId="0" animBg="1"/>
      <p:bldP spid="48233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A9A-15DB-4A57-A860-8064EF10EFAD}" type="slidenum">
              <a:rPr lang="en-US"/>
              <a:pPr/>
              <a:t>30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293688" y="762000"/>
            <a:ext cx="8697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Now </a:t>
            </a:r>
            <a:r>
              <a:rPr lang="en-US" dirty="0" smtClean="0"/>
              <a:t>let’s </a:t>
            </a:r>
            <a:r>
              <a:rPr lang="en-US" dirty="0"/>
              <a:t>see what happens if our destructors </a:t>
            </a:r>
            <a:r>
              <a:rPr lang="en-US" dirty="0">
                <a:solidFill>
                  <a:srgbClr val="006666"/>
                </a:solidFill>
              </a:rPr>
              <a:t>aren’t</a:t>
            </a:r>
            <a:r>
              <a:rPr lang="en-US" dirty="0"/>
              <a:t> virtual functions</a:t>
            </a:r>
            <a:r>
              <a:rPr lang="en-US" dirty="0">
                <a:solidFill>
                  <a:srgbClr val="FF3300"/>
                </a:solidFill>
              </a:rPr>
              <a:t>*</a:t>
            </a:r>
            <a:r>
              <a:rPr lang="en-US" dirty="0"/>
              <a:t>.</a:t>
            </a:r>
          </a:p>
        </p:txBody>
      </p:sp>
      <p:grpSp>
        <p:nvGrpSpPr>
          <p:cNvPr id="365581" name="Group 13"/>
          <p:cNvGrpSpPr>
            <a:grpSpLocks/>
          </p:cNvGrpSpPr>
          <p:nvPr/>
        </p:nvGrpSpPr>
        <p:grpSpPr bwMode="auto">
          <a:xfrm>
            <a:off x="381000" y="1676400"/>
            <a:ext cx="4191000" cy="4125913"/>
            <a:chOff x="240" y="2640"/>
            <a:chExt cx="2304" cy="1556"/>
          </a:xfrm>
        </p:grpSpPr>
        <p:sp>
          <p:nvSpPr>
            <p:cNvPr id="365582" name="Rectangle 1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4419600" y="1687513"/>
            <a:ext cx="4725988" cy="4478337"/>
            <a:chOff x="2784" y="576"/>
            <a:chExt cx="2880" cy="1536"/>
          </a:xfrm>
        </p:grpSpPr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65589" name="Group 21"/>
          <p:cNvGrpSpPr>
            <a:grpSpLocks/>
          </p:cNvGrpSpPr>
          <p:nvPr/>
        </p:nvGrpSpPr>
        <p:grpSpPr bwMode="auto">
          <a:xfrm>
            <a:off x="650875" y="3611563"/>
            <a:ext cx="2654300" cy="396875"/>
            <a:chOff x="480" y="3660"/>
            <a:chExt cx="1672" cy="250"/>
          </a:xfrm>
        </p:grpSpPr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28" y="3696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88" name="Text Box 20"/>
            <p:cNvSpPr txBox="1">
              <a:spLocks noChangeArrowheads="1"/>
            </p:cNvSpPr>
            <p:nvPr/>
          </p:nvSpPr>
          <p:spPr bwMode="auto">
            <a:xfrm>
              <a:off x="480" y="3660"/>
              <a:ext cx="1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virtual</a:t>
              </a:r>
              <a:r>
                <a:rPr lang="en-US" sz="2000"/>
                <a:t> ~Prof()</a:t>
              </a:r>
            </a:p>
          </p:txBody>
        </p:sp>
      </p:grpSp>
      <p:grpSp>
        <p:nvGrpSpPr>
          <p:cNvPr id="365593" name="Group 25"/>
          <p:cNvGrpSpPr>
            <a:grpSpLocks/>
          </p:cNvGrpSpPr>
          <p:nvPr/>
        </p:nvGrpSpPr>
        <p:grpSpPr bwMode="auto">
          <a:xfrm>
            <a:off x="4548188" y="4186238"/>
            <a:ext cx="2671762" cy="396875"/>
            <a:chOff x="1239" y="3648"/>
            <a:chExt cx="1683" cy="250"/>
          </a:xfrm>
        </p:grpSpPr>
        <p:sp>
          <p:nvSpPr>
            <p:cNvPr id="365591" name="Rectangle 23"/>
            <p:cNvSpPr>
              <a:spLocks noChangeArrowheads="1"/>
            </p:cNvSpPr>
            <p:nvPr/>
          </p:nvSpPr>
          <p:spPr bwMode="auto">
            <a:xfrm>
              <a:off x="1298" y="3684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92" name="Text Box 24"/>
            <p:cNvSpPr txBox="1">
              <a:spLocks noChangeArrowheads="1"/>
            </p:cNvSpPr>
            <p:nvPr/>
          </p:nvSpPr>
          <p:spPr bwMode="auto">
            <a:xfrm>
              <a:off x="1239" y="3648"/>
              <a:ext cx="1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virtual</a:t>
              </a:r>
              <a:r>
                <a:rPr lang="en-US" sz="2000"/>
                <a:t> ~MathProf()</a:t>
              </a:r>
            </a:p>
          </p:txBody>
        </p:sp>
      </p:grp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152400" y="4419600"/>
            <a:ext cx="7086600" cy="2330450"/>
          </a:xfrm>
          <a:prstGeom prst="rect">
            <a:avLst/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*</a:t>
            </a:r>
            <a:r>
              <a:rPr lang="en-US">
                <a:solidFill>
                  <a:schemeClr val="accent2"/>
                </a:solidFill>
              </a:rPr>
              <a:t> Technically, if you don’t make your destructor virtual your program will have undefined behavior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rgbClr val="FF3300"/>
                </a:solidFill>
              </a:rPr>
              <a:t>(e.g., it could do anything, including crash),</a:t>
            </a:r>
          </a:p>
          <a:p>
            <a:r>
              <a:rPr lang="en-US" sz="1000">
                <a:solidFill>
                  <a:schemeClr val="accent2"/>
                </a:solidFill>
              </a:rPr>
              <a:t> </a:t>
            </a:r>
            <a:br>
              <a:rPr lang="en-US" sz="1000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but what I’ll show you is the typical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 animBg="1"/>
      <p:bldP spid="36559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18EF-EA0B-44F9-B379-F75B1F3E803B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21748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307138" y="5789613"/>
            <a:ext cx="1873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228600" y="5795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AutoShape 18"/>
          <p:cNvSpPr>
            <a:spLocks noChangeArrowheads="1"/>
          </p:cNvSpPr>
          <p:nvPr/>
        </p:nvSpPr>
        <p:spPr bwMode="auto">
          <a:xfrm>
            <a:off x="1066800" y="3667125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1913" name="AutoShape 25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Text Box 28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19" name="AutoShape 31"/>
          <p:cNvCxnSpPr>
            <a:cxnSpLocks noChangeShapeType="1"/>
            <a:stCxn id="421916" idx="3"/>
            <a:endCxn id="421918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20" name="AutoShape 32"/>
          <p:cNvSpPr>
            <a:spLocks noChangeArrowheads="1"/>
          </p:cNvSpPr>
          <p:nvPr/>
        </p:nvSpPr>
        <p:spPr bwMode="auto">
          <a:xfrm>
            <a:off x="1081088" y="2720975"/>
            <a:ext cx="4068762" cy="2522538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>
            <a:off x="122238" y="1690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4" name="Group 36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1922" name="Rectangle 34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1925" name="Line 37"/>
          <p:cNvSpPr>
            <a:spLocks noChangeShapeType="1"/>
          </p:cNvSpPr>
          <p:nvPr/>
        </p:nvSpPr>
        <p:spPr bwMode="auto">
          <a:xfrm>
            <a:off x="303213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166688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>
            <a:off x="3976688" y="1719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1932" name="Line 44"/>
          <p:cNvSpPr>
            <a:spLocks noChangeShapeType="1"/>
          </p:cNvSpPr>
          <p:nvPr/>
        </p:nvSpPr>
        <p:spPr bwMode="auto">
          <a:xfrm>
            <a:off x="4233863" y="22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AutoShape 45"/>
          <p:cNvSpPr>
            <a:spLocks noChangeArrowheads="1"/>
          </p:cNvSpPr>
          <p:nvPr/>
        </p:nvSpPr>
        <p:spPr bwMode="auto">
          <a:xfrm>
            <a:off x="4945063" y="66675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1934" name="AutoShape 46"/>
          <p:cNvSpPr>
            <a:spLocks noChangeArrowheads="1"/>
          </p:cNvSpPr>
          <p:nvPr/>
        </p:nvSpPr>
        <p:spPr bwMode="auto">
          <a:xfrm flipH="1">
            <a:off x="5127625" y="4084638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1942" name="Group 54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1935" name="Rectangle 4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7" name="Rectangle 4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1943" name="Text Box 55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45" name="AutoShape 57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46" name="Line 58"/>
          <p:cNvSpPr>
            <a:spLocks noChangeShapeType="1"/>
          </p:cNvSpPr>
          <p:nvPr/>
        </p:nvSpPr>
        <p:spPr bwMode="auto">
          <a:xfrm>
            <a:off x="426720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Text Box 59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>
            <a:off x="4071938" y="3157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>
            <a:off x="211138" y="6135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899" grpId="1" animBg="1"/>
      <p:bldP spid="421905" grpId="0" animBg="1"/>
      <p:bldP spid="421905" grpId="1" animBg="1"/>
      <p:bldP spid="421906" grpId="0" animBg="1"/>
      <p:bldP spid="421906" grpId="1" animBg="1"/>
      <p:bldP spid="421913" grpId="0" animBg="1"/>
      <p:bldP spid="421913" grpId="1" animBg="1"/>
      <p:bldP spid="421914" grpId="0" animBg="1"/>
      <p:bldP spid="421916" grpId="0"/>
      <p:bldP spid="421920" grpId="0" animBg="1"/>
      <p:bldP spid="421920" grpId="1" animBg="1"/>
      <p:bldP spid="421921" grpId="0" animBg="1"/>
      <p:bldP spid="421921" grpId="1" animBg="1"/>
      <p:bldP spid="421925" grpId="0" animBg="1"/>
      <p:bldP spid="421925" grpId="1" animBg="1"/>
      <p:bldP spid="421926" grpId="0"/>
      <p:bldP spid="421927" grpId="0" animBg="1"/>
      <p:bldP spid="421927" grpId="1" animBg="1"/>
      <p:bldP spid="421928" grpId="0" animBg="1"/>
      <p:bldP spid="421928" grpId="1" animBg="1"/>
      <p:bldP spid="421932" grpId="0" animBg="1"/>
      <p:bldP spid="421932" grpId="1" animBg="1"/>
      <p:bldP spid="421933" grpId="0" animBg="1"/>
      <p:bldP spid="421933" grpId="1" animBg="1"/>
      <p:bldP spid="421934" grpId="0" animBg="1"/>
      <p:bldP spid="421934" grpId="1" animBg="1"/>
      <p:bldP spid="421943" grpId="0"/>
      <p:bldP spid="421946" grpId="0" animBg="1"/>
      <p:bldP spid="421946" grpId="1" animBg="1"/>
      <p:bldP spid="421947" grpId="0"/>
      <p:bldP spid="421948" grpId="0" animBg="1"/>
      <p:bldP spid="421948" grpId="1" animBg="1"/>
      <p:bldP spid="421949" grpId="0" animBg="1"/>
      <p:bldP spid="42194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1639-DAAC-4A89-BC07-84E2F12E43F5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2925" name="Group 13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2926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2931" name="Rectangle 19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34" name="AutoShape 22"/>
          <p:cNvCxnSpPr>
            <a:cxnSpLocks noChangeShapeType="1"/>
            <a:stCxn id="422932" idx="3"/>
            <a:endCxn id="422933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2937" name="Group 25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39" name="Text Box 27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2941" name="Text Box 29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2944" name="Group 32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2945" name="Rectangle 33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2950" name="Group 38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2951" name="Rectangle 39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52" name="Rectangle 4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2953" name="Group 41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2954" name="Rectangle 42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5" name="Rectangle 43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2958" name="Text Box 46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2959" name="Text Box 47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60" name="AutoShape 48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62" name="Text Box 50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2966" name="Line 54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7" name="AutoShape 55"/>
          <p:cNvSpPr>
            <a:spLocks noChangeArrowheads="1"/>
          </p:cNvSpPr>
          <p:nvPr/>
        </p:nvSpPr>
        <p:spPr bwMode="auto">
          <a:xfrm>
            <a:off x="2438400" y="1066800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Let’s see…</a:t>
            </a:r>
          </a:p>
          <a:p>
            <a:endParaRPr lang="en-US"/>
          </a:p>
          <a:p>
            <a:r>
              <a:rPr lang="en-US"/>
              <a:t>The variable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is a </a:t>
            </a:r>
            <a:r>
              <a:rPr lang="en-US">
                <a:solidFill>
                  <a:srgbClr val="6600CC"/>
                </a:solidFill>
              </a:rPr>
              <a:t>Prof pointer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So all I need to call is </a:t>
            </a:r>
            <a:r>
              <a:rPr lang="en-US">
                <a:solidFill>
                  <a:srgbClr val="6600CC"/>
                </a:solidFill>
              </a:rPr>
              <a:t>Prof’s destructor</a:t>
            </a:r>
            <a:r>
              <a:rPr lang="en-US"/>
              <a:t>.   </a:t>
            </a:r>
          </a:p>
        </p:txBody>
      </p:sp>
      <p:sp>
        <p:nvSpPr>
          <p:cNvPr id="422968" name="Line 56"/>
          <p:cNvSpPr>
            <a:spLocks noChangeShapeType="1"/>
          </p:cNvSpPr>
          <p:nvPr/>
        </p:nvSpPr>
        <p:spPr bwMode="auto">
          <a:xfrm>
            <a:off x="103188" y="2876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9" name="Line 57"/>
          <p:cNvSpPr>
            <a:spLocks noChangeShapeType="1"/>
          </p:cNvSpPr>
          <p:nvPr/>
        </p:nvSpPr>
        <p:spPr bwMode="auto">
          <a:xfrm>
            <a:off x="312738" y="3414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0" name="Line 58"/>
          <p:cNvSpPr>
            <a:spLocks noChangeShapeType="1"/>
          </p:cNvSpPr>
          <p:nvPr/>
        </p:nvSpPr>
        <p:spPr bwMode="auto">
          <a:xfrm>
            <a:off x="319088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1" name="Line 59"/>
          <p:cNvSpPr>
            <a:spLocks noChangeShapeType="1"/>
          </p:cNvSpPr>
          <p:nvPr/>
        </p:nvSpPr>
        <p:spPr bwMode="auto">
          <a:xfrm>
            <a:off x="200025" y="3919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3" name="AutoShape 61"/>
          <p:cNvSpPr>
            <a:spLocks noChangeArrowheads="1"/>
          </p:cNvSpPr>
          <p:nvPr/>
        </p:nvSpPr>
        <p:spPr bwMode="auto">
          <a:xfrm>
            <a:off x="2514600" y="1023938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Ok. Now that I ran the destructor, I’ll tell the Operating system to free the memory for me:</a:t>
            </a:r>
          </a:p>
          <a:p>
            <a:endParaRPr lang="en-US"/>
          </a:p>
          <a:p>
            <a:r>
              <a:rPr lang="en-US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2975" name="Rectangle 63"/>
          <p:cNvSpPr>
            <a:spLocks noChangeArrowheads="1"/>
          </p:cNvSpPr>
          <p:nvPr/>
        </p:nvSpPr>
        <p:spPr bwMode="auto">
          <a:xfrm>
            <a:off x="6019800" y="5357813"/>
            <a:ext cx="2290763" cy="14795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4" name="AutoShape 62"/>
          <p:cNvSpPr>
            <a:spLocks noChangeArrowheads="1"/>
          </p:cNvSpPr>
          <p:nvPr/>
        </p:nvSpPr>
        <p:spPr bwMode="auto">
          <a:xfrm flipH="1">
            <a:off x="5029200" y="3429000"/>
            <a:ext cx="3657600" cy="1905000"/>
          </a:xfrm>
          <a:prstGeom prst="wedgeRoundRectCallout">
            <a:avLst>
              <a:gd name="adj1" fmla="val -59292"/>
              <a:gd name="adj2" fmla="val 127583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2976" name="Text Box 64"/>
          <p:cNvSpPr txBox="1">
            <a:spLocks noChangeArrowheads="1"/>
          </p:cNvSpPr>
          <p:nvPr/>
        </p:nvSpPr>
        <p:spPr bwMode="auto">
          <a:xfrm>
            <a:off x="3700463" y="5791200"/>
            <a:ext cx="43576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Utoh! MathProf’s destructor was never called and the table was never freed!</a:t>
            </a:r>
          </a:p>
        </p:txBody>
      </p:sp>
      <p:sp>
        <p:nvSpPr>
          <p:cNvPr id="422977" name="Line 65"/>
          <p:cNvSpPr>
            <a:spLocks noChangeShapeType="1"/>
          </p:cNvSpPr>
          <p:nvPr/>
        </p:nvSpPr>
        <p:spPr bwMode="auto">
          <a:xfrm flipV="1">
            <a:off x="6710363" y="5410200"/>
            <a:ext cx="1595437" cy="984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3657600" y="5791200"/>
            <a:ext cx="4357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This means we have a </a:t>
            </a:r>
            <a:br>
              <a:rPr lang="en-US" sz="2200"/>
            </a:br>
            <a:r>
              <a:rPr lang="en-US" sz="2200"/>
              <a:t>memory leak!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66" grpId="0" animBg="1"/>
      <p:bldP spid="422966" grpId="1" animBg="1"/>
      <p:bldP spid="422967" grpId="0" animBg="1"/>
      <p:bldP spid="422967" grpId="1" animBg="1"/>
      <p:bldP spid="422968" grpId="0" animBg="1"/>
      <p:bldP spid="422968" grpId="1" animBg="1"/>
      <p:bldP spid="422969" grpId="0" animBg="1"/>
      <p:bldP spid="422969" grpId="1" animBg="1"/>
      <p:bldP spid="422970" grpId="0" animBg="1"/>
      <p:bldP spid="422970" grpId="1" animBg="1"/>
      <p:bldP spid="422971" grpId="0" animBg="1"/>
      <p:bldP spid="422971" grpId="1" animBg="1"/>
      <p:bldP spid="422973" grpId="0" animBg="1"/>
      <p:bldP spid="422973" grpId="1" animBg="1"/>
      <p:bldP spid="422975" grpId="0" animBg="1"/>
      <p:bldP spid="422974" grpId="0" animBg="1"/>
      <p:bldP spid="422974" grpId="1" animBg="1"/>
      <p:bldP spid="422976" grpId="0"/>
      <p:bldP spid="422976" grpId="1"/>
      <p:bldP spid="422977" grpId="0" animBg="1"/>
      <p:bldP spid="4229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E62-E61F-47D6-B7DD-A1FD03752226}" type="slidenum">
              <a:rPr lang="en-US"/>
              <a:pPr/>
              <a:t>33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-76200"/>
            <a:ext cx="8905875" cy="1143000"/>
          </a:xfrm>
        </p:spPr>
        <p:txBody>
          <a:bodyPr/>
          <a:lstStyle/>
          <a:p>
            <a:r>
              <a:rPr lang="en-US" sz="3600"/>
              <a:t>Virtual Destructors – What Happens?</a:t>
            </a: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76200" y="1079500"/>
            <a:ext cx="4191000" cy="2654300"/>
            <a:chOff x="240" y="2640"/>
            <a:chExt cx="2304" cy="1536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Person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~Person()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’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 old!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711200" y="3976688"/>
            <a:ext cx="4191000" cy="2654300"/>
            <a:chOff x="240" y="2640"/>
            <a:chExt cx="2304" cy="1536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240" y="2640"/>
              <a:ext cx="2304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Prof: public Person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Argh! No tenure!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968750" y="1057275"/>
            <a:ext cx="5056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So what happens if we’ve forgotten to make a class’s destructor virtual?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4094163" y="2057400"/>
            <a:ext cx="4919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And then define a derived variable in our program?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4911725" y="3657600"/>
            <a:ext cx="3890963" cy="20177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carey;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 // carey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’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 destructed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4219575" y="2973388"/>
            <a:ext cx="4919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Will both destructors be called?</a:t>
            </a:r>
          </a:p>
        </p:txBody>
      </p:sp>
      <p:sp>
        <p:nvSpPr>
          <p:cNvPr id="508944" name="Line 16"/>
          <p:cNvSpPr>
            <a:spLocks noChangeShapeType="1"/>
          </p:cNvSpPr>
          <p:nvPr/>
        </p:nvSpPr>
        <p:spPr bwMode="auto">
          <a:xfrm>
            <a:off x="5083175" y="4386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5" name="Line 17"/>
          <p:cNvSpPr>
            <a:spLocks noChangeShapeType="1"/>
          </p:cNvSpPr>
          <p:nvPr/>
        </p:nvSpPr>
        <p:spPr bwMode="auto">
          <a:xfrm>
            <a:off x="5275263" y="49482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6" name="Line 18"/>
          <p:cNvSpPr>
            <a:spLocks noChangeShapeType="1"/>
          </p:cNvSpPr>
          <p:nvPr/>
        </p:nvSpPr>
        <p:spPr bwMode="auto">
          <a:xfrm>
            <a:off x="4718050" y="548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7" name="Line 19"/>
          <p:cNvSpPr>
            <a:spLocks noChangeShapeType="1"/>
          </p:cNvSpPr>
          <p:nvPr/>
        </p:nvSpPr>
        <p:spPr bwMode="auto">
          <a:xfrm>
            <a:off x="763588" y="531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8" name="Line 20"/>
          <p:cNvSpPr>
            <a:spLocks noChangeShapeType="1"/>
          </p:cNvSpPr>
          <p:nvPr/>
        </p:nvSpPr>
        <p:spPr bwMode="auto">
          <a:xfrm>
            <a:off x="996950" y="5867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5108575" y="57324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Argh! No tenure!</a:t>
            </a:r>
          </a:p>
        </p:txBody>
      </p:sp>
      <p:sp>
        <p:nvSpPr>
          <p:cNvPr id="508952" name="Line 24"/>
          <p:cNvSpPr>
            <a:spLocks noChangeShapeType="1"/>
          </p:cNvSpPr>
          <p:nvPr/>
        </p:nvSpPr>
        <p:spPr bwMode="auto">
          <a:xfrm>
            <a:off x="808038" y="6129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98425" y="243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4" name="Line 26"/>
          <p:cNvSpPr>
            <a:spLocks noChangeShapeType="1"/>
          </p:cNvSpPr>
          <p:nvPr/>
        </p:nvSpPr>
        <p:spPr bwMode="auto">
          <a:xfrm>
            <a:off x="304800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105400" y="61261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I’m old!</a:t>
            </a:r>
          </a:p>
        </p:txBody>
      </p:sp>
      <p:sp>
        <p:nvSpPr>
          <p:cNvPr id="508956" name="Line 28"/>
          <p:cNvSpPr>
            <a:spLocks noChangeShapeType="1"/>
          </p:cNvSpPr>
          <p:nvPr/>
        </p:nvSpPr>
        <p:spPr bwMode="auto">
          <a:xfrm>
            <a:off x="1524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8" name="Text Box 30"/>
          <p:cNvSpPr txBox="1">
            <a:spLocks noChangeArrowheads="1"/>
          </p:cNvSpPr>
          <p:nvPr/>
        </p:nvSpPr>
        <p:spPr bwMode="auto">
          <a:xfrm>
            <a:off x="4964113" y="933450"/>
            <a:ext cx="341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In fact, our code works just fine in this case.</a:t>
            </a:r>
          </a:p>
        </p:txBody>
      </p:sp>
      <p:sp>
        <p:nvSpPr>
          <p:cNvPr id="508959" name="Text Box 31"/>
          <p:cNvSpPr txBox="1">
            <a:spLocks noChangeArrowheads="1"/>
          </p:cNvSpPr>
          <p:nvPr/>
        </p:nvSpPr>
        <p:spPr bwMode="auto">
          <a:xfrm>
            <a:off x="4303713" y="1981200"/>
            <a:ext cx="47148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If you forget a virtual destructor, it only causes problems when you use polymorphism:</a:t>
            </a:r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4913313" y="3646488"/>
            <a:ext cx="3890962" cy="2017712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Person *p = new Prof;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// problem!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61" name="AutoShape 33"/>
          <p:cNvSpPr>
            <a:spLocks noChangeArrowheads="1"/>
          </p:cNvSpPr>
          <p:nvPr/>
        </p:nvSpPr>
        <p:spPr bwMode="auto">
          <a:xfrm>
            <a:off x="379413" y="36513"/>
            <a:ext cx="4879975" cy="1925637"/>
          </a:xfrm>
          <a:prstGeom prst="wedgeRoundRectCallout">
            <a:avLst>
              <a:gd name="adj1" fmla="val 56801"/>
              <a:gd name="adj2" fmla="val 211255"/>
              <a:gd name="adj3" fmla="val 16667"/>
            </a:avLst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r>
              <a:rPr lang="en-US" dirty="0">
                <a:solidFill>
                  <a:srgbClr val="6600CC"/>
                </a:solidFill>
              </a:rPr>
              <a:t>C++ will only call Person’s destructor</a:t>
            </a:r>
            <a:r>
              <a:rPr lang="en-US" dirty="0"/>
              <a:t> since p </a:t>
            </a:r>
            <a:r>
              <a:rPr lang="en-US" dirty="0" smtClean="0"/>
              <a:t>is </a:t>
            </a:r>
            <a:r>
              <a:rPr lang="en-US" dirty="0"/>
              <a:t>a Person </a:t>
            </a:r>
            <a:r>
              <a:rPr lang="en-US" dirty="0" smtClean="0"/>
              <a:t>pointer and </a:t>
            </a:r>
            <a:r>
              <a:rPr lang="en-US" dirty="0">
                <a:solidFill>
                  <a:srgbClr val="FF3300"/>
                </a:solidFill>
              </a:rPr>
              <a:t>Person’s destructor isn’t virtual</a:t>
            </a:r>
            <a:r>
              <a:rPr lang="en-US" dirty="0"/>
              <a:t>!</a:t>
            </a: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4581525" y="5638800"/>
            <a:ext cx="4551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But to be safe, if you use inheritance </a:t>
            </a:r>
            <a:r>
              <a:rPr lang="en-US" sz="2200">
                <a:solidFill>
                  <a:srgbClr val="FF3300"/>
                </a:solidFill>
              </a:rPr>
              <a:t>ALWAYS use virtual destructors </a:t>
            </a:r>
            <a:r>
              <a:rPr lang="en-US" sz="2200">
                <a:solidFill>
                  <a:schemeClr val="tx1"/>
                </a:solidFill>
              </a:rPr>
              <a:t>– just in case</a:t>
            </a:r>
            <a:r>
              <a:rPr lang="en-US" sz="2200"/>
              <a:t>.</a:t>
            </a:r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1104900" y="1695450"/>
            <a:ext cx="1066800" cy="654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08967" name="Group 39"/>
          <p:cNvGrpSpPr>
            <a:grpSpLocks/>
          </p:cNvGrpSpPr>
          <p:nvPr/>
        </p:nvGrpSpPr>
        <p:grpSpPr bwMode="auto">
          <a:xfrm>
            <a:off x="379413" y="2249488"/>
            <a:ext cx="2020887" cy="366712"/>
            <a:chOff x="-1927" y="1796"/>
            <a:chExt cx="1273" cy="231"/>
          </a:xfrm>
        </p:grpSpPr>
        <p:sp>
          <p:nvSpPr>
            <p:cNvPr id="508965" name="Rectangle 37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-1927" y="1796"/>
              <a:ext cx="1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FF3300"/>
                  </a:solidFill>
                </a:rPr>
                <a:t>virtual</a:t>
              </a:r>
              <a:r>
                <a:rPr lang="en-US" sz="1800"/>
                <a:t> ~Person( )</a:t>
              </a:r>
            </a:p>
          </p:txBody>
        </p:sp>
      </p:grpSp>
      <p:grpSp>
        <p:nvGrpSpPr>
          <p:cNvPr id="508968" name="Group 40"/>
          <p:cNvGrpSpPr>
            <a:grpSpLocks/>
          </p:cNvGrpSpPr>
          <p:nvPr/>
        </p:nvGrpSpPr>
        <p:grpSpPr bwMode="auto">
          <a:xfrm>
            <a:off x="1052513" y="5133975"/>
            <a:ext cx="1781175" cy="366713"/>
            <a:chOff x="-1927" y="1796"/>
            <a:chExt cx="1122" cy="231"/>
          </a:xfrm>
        </p:grpSpPr>
        <p:sp>
          <p:nvSpPr>
            <p:cNvPr id="508969" name="Rectangle 41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70" name="Text Box 42"/>
            <p:cNvSpPr txBox="1">
              <a:spLocks noChangeArrowheads="1"/>
            </p:cNvSpPr>
            <p:nvPr/>
          </p:nvSpPr>
          <p:spPr bwMode="auto">
            <a:xfrm>
              <a:off x="-1927" y="1796"/>
              <a:ext cx="11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FF3300"/>
                  </a:solidFill>
                </a:rPr>
                <a:t>virtual</a:t>
              </a:r>
              <a:r>
                <a:rPr lang="en-US" sz="1800"/>
                <a:t> ~Prof( 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8" grpId="0"/>
      <p:bldP spid="508938" grpId="1"/>
      <p:bldP spid="508939" grpId="0"/>
      <p:bldP spid="508939" grpId="1"/>
      <p:bldP spid="508942" grpId="0" animBg="1"/>
      <p:bldP spid="508942" grpId="1" animBg="1"/>
      <p:bldP spid="508943" grpId="0"/>
      <p:bldP spid="508943" grpId="1"/>
      <p:bldP spid="508944" grpId="0" animBg="1"/>
      <p:bldP spid="508944" grpId="1" animBg="1"/>
      <p:bldP spid="508945" grpId="0" animBg="1"/>
      <p:bldP spid="508945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/>
      <p:bldP spid="508949" grpId="1"/>
      <p:bldP spid="508952" grpId="0" animBg="1"/>
      <p:bldP spid="508952" grpId="1" animBg="1"/>
      <p:bldP spid="508953" grpId="0" animBg="1"/>
      <p:bldP spid="508953" grpId="1" animBg="1"/>
      <p:bldP spid="508954" grpId="0" animBg="1"/>
      <p:bldP spid="508954" grpId="1" animBg="1"/>
      <p:bldP spid="508955" grpId="0"/>
      <p:bldP spid="508955" grpId="1"/>
      <p:bldP spid="508956" grpId="0" animBg="1"/>
      <p:bldP spid="508956" grpId="1" animBg="1"/>
      <p:bldP spid="508958" grpId="0"/>
      <p:bldP spid="508959" grpId="0"/>
      <p:bldP spid="508960" grpId="0" animBg="1"/>
      <p:bldP spid="508961" grpId="0" animBg="1"/>
      <p:bldP spid="508961" grpId="1" animBg="1"/>
      <p:bldP spid="508963" grpId="0"/>
      <p:bldP spid="508964" grpId="0" animBg="1"/>
      <p:bldP spid="50896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1064-14C6-4966-8342-5A59A10204DC}" type="slidenum">
              <a:rPr lang="en-US"/>
              <a:pPr/>
              <a:t>34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4056" name="Group 8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38125" y="636588"/>
            <a:ext cx="3906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you define a </a:t>
            </a:r>
            <a:br>
              <a:rPr lang="en-US" sz="2000"/>
            </a:br>
            <a:r>
              <a:rPr lang="en-US" sz="2000"/>
              <a:t>variable of a class…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50850" y="1423988"/>
            <a:ext cx="333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C++ adds an (invisible) </a:t>
            </a:r>
            <a:r>
              <a:rPr lang="en-US" sz="2000">
                <a:solidFill>
                  <a:srgbClr val="6600CC"/>
                </a:solidFill>
              </a:rPr>
              <a:t>table</a:t>
            </a:r>
            <a:r>
              <a:rPr lang="en-US" sz="2000"/>
              <a:t> to your object that points to the proper set of functions to use.</a:t>
            </a:r>
          </a:p>
        </p:txBody>
      </p:sp>
      <p:grpSp>
        <p:nvGrpSpPr>
          <p:cNvPr id="514075" name="Group 27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4065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4066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72" name="Group 24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4073" name="Text Box 25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4074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4092" name="Group 44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4082" name="Group 3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4083" name="Text Box 3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4084" name="Rectangle 3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5" name="Group 3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4086" name="Text Box 3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4087" name="Rectangle 3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8" name="Group 4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4089" name="Text Box 4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4090" name="Rectangle 4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5" name="Text Box 47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8" name="Text Box 50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4099" name="AutoShape 51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0" name="AutoShape 52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1" name="AutoShape 53"/>
          <p:cNvCxnSpPr>
            <a:cxnSpLocks noChangeShapeType="1"/>
          </p:cNvCxnSpPr>
          <p:nvPr/>
        </p:nvCxnSpPr>
        <p:spPr bwMode="auto">
          <a:xfrm flipV="1">
            <a:off x="3449638" y="19034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102" name="AutoShape 54"/>
          <p:cNvSpPr>
            <a:spLocks noChangeArrowheads="1"/>
          </p:cNvSpPr>
          <p:nvPr/>
        </p:nvSpPr>
        <p:spPr bwMode="auto">
          <a:xfrm>
            <a:off x="5280025" y="2863850"/>
            <a:ext cx="3605213" cy="3657600"/>
          </a:xfrm>
          <a:prstGeom prst="wedgeRoundRectCallout">
            <a:avLst>
              <a:gd name="adj1" fmla="val -93727"/>
              <a:gd name="adj2" fmla="val -33593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This table is called a “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/>
              <a:t>.”  </a:t>
            </a:r>
          </a:p>
          <a:p>
            <a:endParaRPr lang="en-US" sz="1000" dirty="0"/>
          </a:p>
          <a:p>
            <a:r>
              <a:rPr lang="en-US" sz="2000" dirty="0"/>
              <a:t>It contains an entry for </a:t>
            </a:r>
            <a:r>
              <a:rPr lang="en-US" sz="2000" i="1" dirty="0"/>
              <a:t>every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virtual</a:t>
            </a:r>
            <a:r>
              <a:rPr lang="en-US" sz="2000" dirty="0"/>
              <a:t> function in our class.</a:t>
            </a:r>
          </a:p>
          <a:p>
            <a:endParaRPr lang="en-US" sz="1000" dirty="0"/>
          </a:p>
          <a:p>
            <a:r>
              <a:rPr lang="en-US" sz="2000" dirty="0"/>
              <a:t>In the case of a </a:t>
            </a:r>
            <a:r>
              <a:rPr lang="en-US" sz="2000" dirty="0">
                <a:solidFill>
                  <a:srgbClr val="6600CC"/>
                </a:solidFill>
              </a:rPr>
              <a:t>Shape variable</a:t>
            </a:r>
            <a:r>
              <a:rPr lang="en-US" sz="2000" dirty="0"/>
              <a:t>, all three pointers in our 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point to our Shape class’s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/>
      <p:bldP spid="514059" grpId="1"/>
      <p:bldP spid="514060" grpId="0" animBg="1"/>
      <p:bldP spid="514061" grpId="0"/>
      <p:bldP spid="514062" grpId="0" build="allAtOnce"/>
      <p:bldP spid="514102" grpId="0" uiExpand="1" build="p" animBg="1"/>
      <p:bldP spid="514102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0D84-462C-480B-B835-9D01BEA53194}" type="slidenum">
              <a:rPr lang="en-US"/>
              <a:pPr/>
              <a:t>35</a:t>
            </a:fld>
            <a:endParaRPr lang="en-US"/>
          </a:p>
        </p:txBody>
      </p:sp>
      <p:sp>
        <p:nvSpPr>
          <p:cNvPr id="516167" name="Rectangle 71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6103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-100013" y="2865438"/>
            <a:ext cx="15986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Ok, how about if we define a </a:t>
            </a:r>
            <a:r>
              <a:rPr lang="en-US" sz="1800">
                <a:solidFill>
                  <a:srgbClr val="6600CC"/>
                </a:solidFill>
              </a:rPr>
              <a:t>Square</a:t>
            </a:r>
            <a:r>
              <a:rPr lang="en-US" sz="1800"/>
              <a:t> variable?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108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6110" name="Group 14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6111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6113" name="Group 17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6114" name="Text Box 18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15" name="Rectangle 1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6117" name="Text Box 21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18" name="Rectangle 2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6120" name="Rectangle 24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21" name="Group 25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22" name="Text Box 26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23" name="Rectangle 2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4" name="Group 28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26" name="Rectangle 3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7" name="Group 31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28" name="Text Box 32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29" name="Rectangle 3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35" name="AutoShape 39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6" name="AutoShape 40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7" name="AutoShape 41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38" name="AutoShape 42"/>
          <p:cNvSpPr>
            <a:spLocks noChangeArrowheads="1"/>
          </p:cNvSpPr>
          <p:nvPr/>
        </p:nvSpPr>
        <p:spPr bwMode="auto">
          <a:xfrm>
            <a:off x="6208713" y="4567238"/>
            <a:ext cx="2935287" cy="2100262"/>
          </a:xfrm>
          <a:prstGeom prst="wedgeRoundRectCallout">
            <a:avLst>
              <a:gd name="adj1" fmla="val -45782"/>
              <a:gd name="adj2" fmla="val -90894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Well, our Square has its own getArea() function…</a:t>
            </a:r>
            <a:br>
              <a:rPr lang="en-US" sz="2000"/>
            </a:br>
            <a:endParaRPr lang="en-US" sz="1000"/>
          </a:p>
          <a:p>
            <a:r>
              <a:rPr lang="en-US" sz="2000"/>
              <a:t>So its vtable entry points to that version…</a:t>
            </a:r>
          </a:p>
        </p:txBody>
      </p:sp>
      <p:sp>
        <p:nvSpPr>
          <p:cNvPr id="516140" name="Rectangle 44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6165" name="Group 69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6142" name="Rectangle 46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43" name="Text Box 47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6144" name="Group 48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6145" name="Text Box 49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46" name="Rectangle 5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47" name="Group 51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6148" name="Text Box 52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49" name="Rectangle 5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61" name="Group 65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6162" name="Text Box 66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 smtClean="0"/>
                  <a:t>m_side</a:t>
                </a:r>
                <a:r>
                  <a:rPr lang="en-US" sz="1800" dirty="0" smtClean="0"/>
                  <a:t>    </a:t>
                </a:r>
                <a:endParaRPr lang="en-US" sz="1800" dirty="0"/>
              </a:p>
            </p:txBody>
          </p:sp>
          <p:sp>
            <p:nvSpPr>
              <p:cNvPr id="516163" name="Rectangle 6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50" name="Group 54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6151" name="Rectangle 55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52" name="Group 56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53" name="Text Box 57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54" name="Rectangle 5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5" name="Group 59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56" name="Text Box 60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57" name="Rectangle 6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8" name="Group 62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59" name="Text Box 63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60" name="Rectangle 6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66" name="Text Box 70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6168" name="Text Box 72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69" name="Text Box 73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0" name="AutoShape 74"/>
          <p:cNvCxnSpPr>
            <a:cxnSpLocks noChangeShapeType="1"/>
            <a:stCxn id="516168" idx="3"/>
            <a:endCxn id="516169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71" name="AutoShape 75"/>
          <p:cNvSpPr>
            <a:spLocks noChangeArrowheads="1"/>
          </p:cNvSpPr>
          <p:nvPr/>
        </p:nvSpPr>
        <p:spPr bwMode="auto">
          <a:xfrm>
            <a:off x="5951538" y="4419600"/>
            <a:ext cx="2935287" cy="2100263"/>
          </a:xfrm>
          <a:prstGeom prst="wedgeRoundRectCallout">
            <a:avLst>
              <a:gd name="adj1" fmla="val -27611"/>
              <a:gd name="adj2" fmla="val -177287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However, our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 basically uses our Shape’s </a:t>
            </a:r>
            <a:r>
              <a:rPr lang="en-US" sz="2000">
                <a:solidFill>
                  <a:srgbClr val="6600CC"/>
                </a:solidFill>
              </a:rPr>
              <a:t>getX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getY</a:t>
            </a:r>
            <a:r>
              <a:rPr lang="en-US" sz="2000"/>
              <a:t> functions, so our other entries will point there.</a:t>
            </a:r>
          </a:p>
        </p:txBody>
      </p:sp>
      <p:sp>
        <p:nvSpPr>
          <p:cNvPr id="516172" name="Text Box 76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73" name="Text Box 77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4" name="AutoShape 78"/>
          <p:cNvCxnSpPr>
            <a:cxnSpLocks noChangeShapeType="1"/>
            <a:stCxn id="516172" idx="3"/>
            <a:endCxn id="516134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75" name="AutoShape 79"/>
          <p:cNvCxnSpPr>
            <a:cxnSpLocks noChangeShapeType="1"/>
            <a:stCxn id="516173" idx="3"/>
            <a:endCxn id="516133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/>
      <p:bldP spid="516106" grpId="1"/>
      <p:bldP spid="516138" grpId="0" animBg="1"/>
      <p:bldP spid="516138" grpId="1" animBg="1"/>
      <p:bldP spid="516140" grpId="0"/>
      <p:bldP spid="516171" grpId="0" animBg="1"/>
      <p:bldP spid="51617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78CC-8915-4759-81DA-B5877AB36188}" type="slidenum">
              <a:rPr lang="en-US"/>
              <a:pPr/>
              <a:t>36</a:t>
            </a:fld>
            <a:endParaRPr lang="en-US"/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8151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8157" name="Group 13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8158" name="Rectangle 14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59" name="Text Box 15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8160" name="Group 16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8161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62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63" name="Group 19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8164" name="Text Box 2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65" name="Rectangle 2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66" name="Group 22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168" name="Group 2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169" name="Text Box 2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170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1" name="Group 2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172" name="Text Box 2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173" name="Rectangle 2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4" name="Group 3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175" name="Text Box 3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176" name="Rectangle 3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177" name="Text Box 33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8" name="Text Box 34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9" name="Text Box 35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0" name="Text Box 36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1" name="Text Box 37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182" name="AutoShape 38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3" name="AutoShape 39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4" name="AutoShape 40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86" name="Rectangle 42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8187" name="Group 43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8188" name="Rectangle 44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89" name="Text Box 45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8190" name="Group 46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8191" name="Text Box 4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3" name="Group 49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8194" name="Text Box 5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95" name="Rectangle 5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8197" name="Text Box 53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 smtClean="0"/>
                  <a:t>m_side</a:t>
                </a:r>
                <a:r>
                  <a:rPr lang="en-US" sz="1800" dirty="0" smtClean="0"/>
                  <a:t>    </a:t>
                </a:r>
                <a:endParaRPr lang="en-US" sz="1800" dirty="0"/>
              </a:p>
            </p:txBody>
          </p:sp>
          <p:sp>
            <p:nvSpPr>
              <p:cNvPr id="518198" name="Rectangle 5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99" name="Group 55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8200" name="Rectangle 56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201" name="Group 57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202" name="Text Box 58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203" name="Rectangle 5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4" name="Group 60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205" name="Text Box 61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206" name="Rectangle 6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7" name="Group 63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208" name="Text Box 64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210" name="Text Box 66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8211" name="Text Box 67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2" name="Text Box 68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3" name="AutoShape 69"/>
          <p:cNvCxnSpPr>
            <a:cxnSpLocks noChangeShapeType="1"/>
            <a:stCxn id="518211" idx="3"/>
            <a:endCxn id="518212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5" name="Text Box 71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6" name="Text Box 72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7" name="AutoShape 73"/>
          <p:cNvCxnSpPr>
            <a:cxnSpLocks noChangeShapeType="1"/>
            <a:stCxn id="518215" idx="3"/>
            <a:endCxn id="518181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218" name="AutoShape 74"/>
          <p:cNvCxnSpPr>
            <a:cxnSpLocks noChangeShapeType="1"/>
            <a:stCxn id="518216" idx="3"/>
            <a:endCxn id="518180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9" name="Text Box 75"/>
          <p:cNvSpPr txBox="1">
            <a:spLocks noChangeArrowheads="1"/>
          </p:cNvSpPr>
          <p:nvPr/>
        </p:nvSpPr>
        <p:spPr bwMode="auto">
          <a:xfrm>
            <a:off x="100013" y="2808288"/>
            <a:ext cx="1516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Now, when we call a member function…</a:t>
            </a:r>
          </a:p>
        </p:txBody>
      </p:sp>
      <p:sp>
        <p:nvSpPr>
          <p:cNvPr id="518220" name="Rectangle 76"/>
          <p:cNvSpPr>
            <a:spLocks noChangeArrowheads="1"/>
          </p:cNvSpPr>
          <p:nvPr/>
        </p:nvSpPr>
        <p:spPr bwMode="auto">
          <a:xfrm>
            <a:off x="330200" y="5557838"/>
            <a:ext cx="223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cout &lt;&lt; s.getArea();</a:t>
            </a:r>
          </a:p>
        </p:txBody>
      </p:sp>
      <p:sp>
        <p:nvSpPr>
          <p:cNvPr id="518221" name="Line 77"/>
          <p:cNvSpPr>
            <a:spLocks noChangeShapeType="1"/>
          </p:cNvSpPr>
          <p:nvPr/>
        </p:nvSpPr>
        <p:spPr bwMode="auto">
          <a:xfrm>
            <a:off x="85725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2" name="AutoShape 78"/>
          <p:cNvSpPr>
            <a:spLocks noChangeArrowheads="1"/>
          </p:cNvSpPr>
          <p:nvPr/>
        </p:nvSpPr>
        <p:spPr bwMode="auto">
          <a:xfrm>
            <a:off x="4667250" y="4229100"/>
            <a:ext cx="2935288" cy="2100263"/>
          </a:xfrm>
          <a:prstGeom prst="wedgeRoundRectCallout">
            <a:avLst>
              <a:gd name="adj1" fmla="val -122852"/>
              <a:gd name="adj2" fmla="val 2150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 knows exactly where to go!</a:t>
            </a:r>
          </a:p>
          <a:p>
            <a:endParaRPr lang="en-US" sz="1000" dirty="0"/>
          </a:p>
          <a:p>
            <a:r>
              <a:rPr lang="en-US" sz="2000" dirty="0"/>
              <a:t>It just looks at the </a:t>
            </a:r>
            <a:r>
              <a:rPr lang="en-US" sz="2000" dirty="0" err="1"/>
              <a:t>vtable</a:t>
            </a:r>
            <a:r>
              <a:rPr lang="en-US" sz="2000" dirty="0"/>
              <a:t> for “</a:t>
            </a:r>
            <a:r>
              <a:rPr lang="en-US" sz="2000" dirty="0">
                <a:solidFill>
                  <a:srgbClr val="6600CC"/>
                </a:solidFill>
              </a:rPr>
              <a:t>s</a:t>
            </a:r>
            <a:r>
              <a:rPr lang="en-US" sz="2000" dirty="0"/>
              <a:t>” and uses the right function!</a:t>
            </a:r>
          </a:p>
        </p:txBody>
      </p:sp>
      <p:sp>
        <p:nvSpPr>
          <p:cNvPr id="518224" name="Text Box 80"/>
          <p:cNvSpPr txBox="1">
            <a:spLocks noChangeArrowheads="1"/>
          </p:cNvSpPr>
          <p:nvPr/>
        </p:nvSpPr>
        <p:spPr bwMode="auto">
          <a:xfrm>
            <a:off x="-114300" y="3127375"/>
            <a:ext cx="19669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And this works when we use polymorphism too!</a:t>
            </a:r>
          </a:p>
        </p:txBody>
      </p:sp>
      <p:sp>
        <p:nvSpPr>
          <p:cNvPr id="518225" name="Rectangle 81"/>
          <p:cNvSpPr>
            <a:spLocks noChangeArrowheads="1"/>
          </p:cNvSpPr>
          <p:nvPr/>
        </p:nvSpPr>
        <p:spPr bwMode="auto">
          <a:xfrm>
            <a:off x="315913" y="590073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Shape *p = &amp;q;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cout &lt;&lt; p-&gt;getArea();</a:t>
            </a:r>
          </a:p>
        </p:txBody>
      </p:sp>
      <p:sp>
        <p:nvSpPr>
          <p:cNvPr id="518226" name="Line 82"/>
          <p:cNvSpPr>
            <a:spLocks noChangeShapeType="1"/>
          </p:cNvSpPr>
          <p:nvPr/>
        </p:nvSpPr>
        <p:spPr bwMode="auto">
          <a:xfrm>
            <a:off x="100013" y="60753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8227" name="Group 83"/>
          <p:cNvGrpSpPr>
            <a:grpSpLocks/>
          </p:cNvGrpSpPr>
          <p:nvPr/>
        </p:nvGrpSpPr>
        <p:grpSpPr bwMode="auto">
          <a:xfrm>
            <a:off x="2141538" y="4587875"/>
            <a:ext cx="982662" cy="457200"/>
            <a:chOff x="2493" y="3323"/>
            <a:chExt cx="807" cy="288"/>
          </a:xfrm>
        </p:grpSpPr>
        <p:sp>
          <p:nvSpPr>
            <p:cNvPr id="518228" name="Rectangle 8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229" name="Text Box 85"/>
            <p:cNvSpPr txBox="1">
              <a:spLocks noChangeArrowheads="1"/>
            </p:cNvSpPr>
            <p:nvPr/>
          </p:nvSpPr>
          <p:spPr bwMode="auto">
            <a:xfrm>
              <a:off x="2493" y="3323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518231" name="Text Box 87"/>
          <p:cNvSpPr txBox="1">
            <a:spLocks noChangeArrowheads="1"/>
          </p:cNvSpPr>
          <p:nvPr/>
        </p:nvSpPr>
        <p:spPr bwMode="auto">
          <a:xfrm>
            <a:off x="1127125" y="811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8232" name="AutoShape 88"/>
          <p:cNvCxnSpPr>
            <a:cxnSpLocks noChangeShapeType="1"/>
            <a:stCxn id="518228" idx="0"/>
            <a:endCxn id="518231" idx="1"/>
          </p:cNvCxnSpPr>
          <p:nvPr/>
        </p:nvCxnSpPr>
        <p:spPr bwMode="auto">
          <a:xfrm rot="5400000" flipH="1">
            <a:off x="125413" y="2041525"/>
            <a:ext cx="3649662" cy="1646238"/>
          </a:xfrm>
          <a:prstGeom prst="curvedConnector4">
            <a:avLst>
              <a:gd name="adj1" fmla="val 7782"/>
              <a:gd name="adj2" fmla="val 11388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33" name="Line 89"/>
          <p:cNvSpPr>
            <a:spLocks noChangeShapeType="1"/>
          </p:cNvSpPr>
          <p:nvPr/>
        </p:nvSpPr>
        <p:spPr bwMode="auto">
          <a:xfrm>
            <a:off x="109538" y="6370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4" name="AutoShape 90"/>
          <p:cNvSpPr>
            <a:spLocks noChangeArrowheads="1"/>
          </p:cNvSpPr>
          <p:nvPr/>
        </p:nvSpPr>
        <p:spPr bwMode="auto">
          <a:xfrm>
            <a:off x="3836988" y="3597275"/>
            <a:ext cx="3425825" cy="2100263"/>
          </a:xfrm>
          <a:prstGeom prst="wedgeRoundRectCallout">
            <a:avLst>
              <a:gd name="adj1" fmla="val -96894"/>
              <a:gd name="adj2" fmla="val 76759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C++: “Aha!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smtClean="0"/>
              <a:t> </a:t>
            </a:r>
            <a:r>
              <a:rPr lang="en-US" sz="2000" dirty="0"/>
              <a:t>points to some type of </a:t>
            </a:r>
            <a:r>
              <a:rPr lang="en-US" sz="2000" dirty="0">
                <a:solidFill>
                  <a:srgbClr val="FF0000"/>
                </a:solidFill>
              </a:rPr>
              <a:t>Shape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000" dirty="0"/>
              <a:t>Let’s see which version of the </a:t>
            </a:r>
            <a:r>
              <a:rPr lang="en-US" sz="2000" dirty="0" err="1">
                <a:solidFill>
                  <a:srgbClr val="6600CC"/>
                </a:solidFill>
              </a:rPr>
              <a:t>getArea</a:t>
            </a:r>
            <a:r>
              <a:rPr lang="en-US" sz="2000" dirty="0"/>
              <a:t> function to use…”</a:t>
            </a:r>
          </a:p>
        </p:txBody>
      </p:sp>
      <p:sp>
        <p:nvSpPr>
          <p:cNvPr id="518235" name="AutoShape 91"/>
          <p:cNvSpPr>
            <a:spLocks noChangeArrowheads="1"/>
          </p:cNvSpPr>
          <p:nvPr/>
        </p:nvSpPr>
        <p:spPr bwMode="auto">
          <a:xfrm>
            <a:off x="4057650" y="273050"/>
            <a:ext cx="2935288" cy="2100263"/>
          </a:xfrm>
          <a:prstGeom prst="wedgeRoundRectCallout">
            <a:avLst>
              <a:gd name="adj1" fmla="val -87532"/>
              <a:gd name="adj2" fmla="val 13718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C++: “I see. In this case, </a:t>
            </a:r>
            <a:r>
              <a:rPr lang="en-US" sz="2000">
                <a:solidFill>
                  <a:srgbClr val="6600CC"/>
                </a:solidFill>
              </a:rPr>
              <a:t>p </a:t>
            </a:r>
            <a:r>
              <a:rPr lang="en-US" sz="2000"/>
              <a:t>points to a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, and Squares have their own specialized version of getArea()</a:t>
            </a:r>
          </a:p>
        </p:txBody>
      </p:sp>
      <p:sp>
        <p:nvSpPr>
          <p:cNvPr id="518236" name="Line 92"/>
          <p:cNvSpPr>
            <a:spLocks noChangeShapeType="1"/>
          </p:cNvSpPr>
          <p:nvPr/>
        </p:nvSpPr>
        <p:spPr bwMode="auto">
          <a:xfrm>
            <a:off x="4794250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3" name="Line 79"/>
          <p:cNvSpPr>
            <a:spLocks noChangeShapeType="1"/>
          </p:cNvSpPr>
          <p:nvPr/>
        </p:nvSpPr>
        <p:spPr bwMode="auto">
          <a:xfrm>
            <a:off x="4568825" y="1862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7" name="Rectangle 93"/>
          <p:cNvSpPr>
            <a:spLocks noChangeArrowheads="1"/>
          </p:cNvSpPr>
          <p:nvPr/>
        </p:nvSpPr>
        <p:spPr bwMode="auto">
          <a:xfrm>
            <a:off x="3027363" y="109538"/>
            <a:ext cx="6042025" cy="232092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C++ uses the </a:t>
            </a:r>
            <a:r>
              <a:rPr lang="en-US">
                <a:solidFill>
                  <a:srgbClr val="6600CC"/>
                </a:solidFill>
              </a:rPr>
              <a:t>vtable</a:t>
            </a:r>
            <a:r>
              <a:rPr lang="en-US"/>
              <a:t> at run-time</a:t>
            </a:r>
            <a:br>
              <a:rPr lang="en-US"/>
            </a:br>
            <a:r>
              <a:rPr lang="en-US"/>
              <a:t>(not compile-time) to figure out </a:t>
            </a:r>
            <a:br>
              <a:rPr lang="en-US"/>
            </a:br>
            <a:r>
              <a:rPr lang="en-US"/>
              <a:t>which virtual function to call.</a:t>
            </a:r>
          </a:p>
          <a:p>
            <a:endParaRPr lang="en-US"/>
          </a:p>
          <a:p>
            <a:r>
              <a:rPr lang="en-US"/>
              <a:t>The details are a bit more complex, but this is the general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8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8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1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1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1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19" grpId="0"/>
      <p:bldP spid="518219" grpId="1"/>
      <p:bldP spid="518220" grpId="0"/>
      <p:bldP spid="518221" grpId="0" animBg="1"/>
      <p:bldP spid="518221" grpId="1" animBg="1"/>
      <p:bldP spid="518222" grpId="0" animBg="1"/>
      <p:bldP spid="518222" grpId="1" animBg="1"/>
      <p:bldP spid="518224" grpId="0"/>
      <p:bldP spid="518225" grpId="0"/>
      <p:bldP spid="518226" grpId="0" animBg="1"/>
      <p:bldP spid="518226" grpId="1" animBg="1"/>
      <p:bldP spid="518233" grpId="0" animBg="1"/>
      <p:bldP spid="518233" grpId="1" animBg="1"/>
      <p:bldP spid="518234" grpId="0" animBg="1"/>
      <p:bldP spid="518234" grpId="1" animBg="1"/>
      <p:bldP spid="518235" grpId="0" animBg="1"/>
      <p:bldP spid="518235" grpId="1" animBg="1"/>
      <p:bldP spid="518236" grpId="0" animBg="1"/>
      <p:bldP spid="518236" grpId="1" animBg="1"/>
      <p:bldP spid="518223" grpId="0" animBg="1"/>
      <p:bldP spid="518223" grpId="1" animBg="1"/>
      <p:bldP spid="5182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17F6-2756-44A2-B0E3-636C27CC82EF}" type="slidenum">
              <a:rPr lang="en-US"/>
              <a:pPr/>
              <a:t>37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Polymorphism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09550" y="914400"/>
            <a:ext cx="87995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First we figure out what we want to represent (like a bunch of shapes)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Then we define a base class that contains functions 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rgbClr val="006666"/>
                </a:solidFill>
              </a:rPr>
              <a:t>   common to all of the derived classes (e.g. </a:t>
            </a:r>
            <a:r>
              <a:rPr lang="en-US" sz="2000">
                <a:solidFill>
                  <a:schemeClr val="accent2"/>
                </a:solidFill>
              </a:rPr>
              <a:t>getArea</a:t>
            </a:r>
            <a:r>
              <a:rPr lang="en-US" sz="2000">
                <a:solidFill>
                  <a:srgbClr val="006666"/>
                </a:solidFill>
              </a:rPr>
              <a:t>, </a:t>
            </a:r>
            <a:r>
              <a:rPr lang="en-US" sz="2000">
                <a:solidFill>
                  <a:schemeClr val="accent2"/>
                </a:solidFill>
              </a:rPr>
              <a:t>plotShape</a:t>
            </a:r>
            <a:r>
              <a:rPr lang="en-US" sz="2000">
                <a:solidFill>
                  <a:srgbClr val="006666"/>
                </a:solidFill>
              </a:rPr>
              <a:t>).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Then you write your derived classes, creating specialized 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rgbClr val="006666"/>
                </a:solidFill>
              </a:rPr>
              <a:t>   versions of each common function:  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04800" y="3429000"/>
            <a:ext cx="4211638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chemeClr val="accent2"/>
                </a:solidFill>
              </a:rPr>
              <a:t>Square</a:t>
            </a:r>
            <a:r>
              <a:rPr lang="en-US" sz="2200"/>
              <a:t> version of getArea</a:t>
            </a:r>
          </a:p>
          <a:p>
            <a:pPr algn="l"/>
            <a:endParaRPr lang="en-US" sz="1200"/>
          </a:p>
          <a:p>
            <a:pPr algn="l"/>
            <a:r>
              <a:rPr lang="en-US" sz="2000">
                <a:solidFill>
                  <a:srgbClr val="FF0000"/>
                </a:solidFill>
              </a:rPr>
              <a:t>virtual </a:t>
            </a:r>
            <a:r>
              <a:rPr lang="en-US" sz="2000">
                <a:solidFill>
                  <a:schemeClr val="tx1"/>
                </a:solidFill>
              </a:rPr>
              <a:t>int getArea(void)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   return(</a:t>
            </a:r>
            <a:r>
              <a:rPr lang="en-US" sz="2000">
                <a:solidFill>
                  <a:srgbClr val="6600CC"/>
                </a:solidFill>
              </a:rPr>
              <a:t>m_side * m_side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4572000" y="3427413"/>
            <a:ext cx="4443413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chemeClr val="accent2"/>
                </a:solidFill>
              </a:rPr>
              <a:t>Circle</a:t>
            </a:r>
            <a:r>
              <a:rPr lang="en-US" sz="2200"/>
              <a:t> version of getArea</a:t>
            </a:r>
          </a:p>
          <a:p>
            <a:pPr algn="l"/>
            <a:endParaRPr lang="en-US" sz="1200"/>
          </a:p>
          <a:p>
            <a:pPr algn="l"/>
            <a:r>
              <a:rPr lang="en-US" sz="2000">
                <a:solidFill>
                  <a:srgbClr val="FF0000"/>
                </a:solidFill>
              </a:rPr>
              <a:t>virtual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</a:rPr>
              <a:t>int getArea(void)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   return(</a:t>
            </a:r>
            <a:r>
              <a:rPr lang="en-US" sz="2000">
                <a:solidFill>
                  <a:srgbClr val="6600CC"/>
                </a:solidFill>
              </a:rPr>
              <a:t>3.14*m_rad*m_rad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14313" y="5486400"/>
            <a:ext cx="892175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You can access derived variables with a base class pointer or reference.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CC0000"/>
                </a:solidFill>
              </a:rPr>
              <a:t> Finally, you should (MUST) always define a virtual destructor in your </a:t>
            </a:r>
            <a:br>
              <a:rPr lang="en-US" sz="2000">
                <a:solidFill>
                  <a:srgbClr val="CC0000"/>
                </a:solidFill>
              </a:rPr>
            </a:br>
            <a:r>
              <a:rPr lang="en-US" sz="2000">
                <a:solidFill>
                  <a:srgbClr val="CC0000"/>
                </a:solidFill>
              </a:rPr>
              <a:t>  base class, whether it needs it or not. </a:t>
            </a:r>
            <a:r>
              <a:rPr lang="en-US" sz="1800" i="1">
                <a:solidFill>
                  <a:schemeClr val="accent2"/>
                </a:solidFill>
              </a:rPr>
              <a:t>(no vd in the base class, no points!)</a:t>
            </a:r>
          </a:p>
          <a:p>
            <a:pPr algn="l">
              <a:buFontTx/>
              <a:buChar char="•"/>
            </a:pPr>
            <a:endParaRPr lang="en-US" sz="18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build="p"/>
      <p:bldP spid="368660" grpId="0" animBg="1"/>
      <p:bldP spid="368661" grpId="0" animBg="1"/>
      <p:bldP spid="36866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57C5-D4D0-45AD-B6F9-D1E8F17AF571}" type="slidenum">
              <a:rPr lang="en-US"/>
              <a:pPr/>
              <a:t>38</a:t>
            </a:fld>
            <a:endParaRPr lang="en-US"/>
          </a:p>
        </p:txBody>
      </p:sp>
      <p:sp>
        <p:nvSpPr>
          <p:cNvPr id="488597" name="Rectangle 149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596" name="Rectangle 148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PrintInfo(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800" b="1">
                <a:latin typeface="Courier New" pitchFamily="49" charset="0"/>
              </a:rPr>
              <a:t> “The area is “ &lt;&lt;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x.getArea();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500" b="1">
                <a:latin typeface="Courier New" pitchFamily="49" charset="0"/>
              </a:rPr>
              <a:t> “The circumference is </a:t>
            </a:r>
            <a:r>
              <a:rPr lang="en-US" sz="1800" b="1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x.getCircum();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Square s(5);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Circle c(10);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s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sz="1800" b="1">
                <a:latin typeface="Courier New" pitchFamily="49" charset="0"/>
              </a:rPr>
              <a:t>);</a:t>
            </a:r>
          </a:p>
        </p:txBody>
      </p: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88595" name="Rectangle 147"/>
          <p:cNvSpPr>
            <a:spLocks noChangeArrowheads="1"/>
          </p:cNvSpPr>
          <p:nvPr/>
        </p:nvSpPr>
        <p:spPr bwMode="auto">
          <a:xfrm>
            <a:off x="381000" y="31099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0" name="Rectangle 152"/>
          <p:cNvSpPr>
            <a:spLocks noChangeArrowheads="1"/>
          </p:cNvSpPr>
          <p:nvPr/>
        </p:nvSpPr>
        <p:spPr bwMode="auto">
          <a:xfrm>
            <a:off x="381000" y="3685769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double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88603" name="Rectangle 155"/>
          <p:cNvSpPr>
            <a:spLocks noChangeArrowheads="1"/>
          </p:cNvSpPr>
          <p:nvPr/>
        </p:nvSpPr>
        <p:spPr bwMode="auto">
          <a:xfrm>
            <a:off x="355963" y="5410200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604" name="Rectangle 156"/>
          <p:cNvSpPr>
            <a:spLocks noChangeArrowheads="1"/>
          </p:cNvSpPr>
          <p:nvPr/>
        </p:nvSpPr>
        <p:spPr bwMode="auto">
          <a:xfrm>
            <a:off x="355963" y="6005513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2*3.14*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88590" name="Text Box 142"/>
          <p:cNvSpPr txBox="1">
            <a:spLocks noChangeArrowheads="1"/>
          </p:cNvSpPr>
          <p:nvPr/>
        </p:nvSpPr>
        <p:spPr bwMode="auto">
          <a:xfrm>
            <a:off x="4968875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Question: When I call the </a:t>
            </a:r>
            <a:r>
              <a:rPr lang="en-US">
                <a:solidFill>
                  <a:srgbClr val="6600CC"/>
                </a:solidFill>
              </a:rPr>
              <a:t>PrintInfo</a:t>
            </a:r>
            <a:r>
              <a:rPr lang="en-US"/>
              <a:t> function and pass in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/>
              <a:t>, what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</a:t>
            </a:r>
            <a:r>
              <a:rPr lang="en-US"/>
              <a:t> functions does it call?</a:t>
            </a:r>
          </a:p>
        </p:txBody>
      </p:sp>
      <p:sp>
        <p:nvSpPr>
          <p:cNvPr id="488592" name="Line 144"/>
          <p:cNvSpPr>
            <a:spLocks noChangeShapeType="1"/>
          </p:cNvSpPr>
          <p:nvPr/>
        </p:nvSpPr>
        <p:spPr bwMode="auto">
          <a:xfrm>
            <a:off x="4891088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3" name="Text Box 145"/>
          <p:cNvSpPr txBox="1">
            <a:spLocks noChangeArrowheads="1"/>
          </p:cNvSpPr>
          <p:nvPr/>
        </p:nvSpPr>
        <p:spPr bwMode="auto">
          <a:xfrm>
            <a:off x="5029200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…and when I call the </a:t>
            </a:r>
            <a:r>
              <a:rPr lang="en-US">
                <a:solidFill>
                  <a:srgbClr val="6600CC"/>
                </a:solidFill>
              </a:rPr>
              <a:t>PrintInfo</a:t>
            </a:r>
            <a:r>
              <a:rPr lang="en-US"/>
              <a:t> function and pass in a </a:t>
            </a:r>
            <a:r>
              <a:rPr lang="en-US">
                <a:solidFill>
                  <a:srgbClr val="006666"/>
                </a:solidFill>
              </a:rPr>
              <a:t>Circle</a:t>
            </a:r>
            <a:r>
              <a:rPr lang="en-US"/>
              <a:t>, what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</a:t>
            </a:r>
            <a:r>
              <a:rPr lang="en-US"/>
              <a:t> functions does it call?</a:t>
            </a:r>
          </a:p>
        </p:txBody>
      </p:sp>
      <p:sp>
        <p:nvSpPr>
          <p:cNvPr id="488594" name="Line 146"/>
          <p:cNvSpPr>
            <a:spLocks noChangeShapeType="1"/>
          </p:cNvSpPr>
          <p:nvPr/>
        </p:nvSpPr>
        <p:spPr bwMode="auto">
          <a:xfrm>
            <a:off x="4876800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8" name="Line 150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9" name="Line 151"/>
          <p:cNvSpPr>
            <a:spLocks noChangeShapeType="1"/>
          </p:cNvSpPr>
          <p:nvPr/>
        </p:nvSpPr>
        <p:spPr bwMode="auto">
          <a:xfrm>
            <a:off x="4800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1" name="Line 153"/>
          <p:cNvSpPr>
            <a:spLocks noChangeShapeType="1"/>
          </p:cNvSpPr>
          <p:nvPr/>
        </p:nvSpPr>
        <p:spPr bwMode="auto">
          <a:xfrm>
            <a:off x="4800600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2" name="Line 154"/>
          <p:cNvSpPr>
            <a:spLocks noChangeShapeType="1"/>
          </p:cNvSpPr>
          <p:nvPr/>
        </p:nvSpPr>
        <p:spPr bwMode="auto">
          <a:xfrm>
            <a:off x="481647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5" name="Text Box 157"/>
          <p:cNvSpPr txBox="1">
            <a:spLocks noChangeArrowheads="1"/>
          </p:cNvSpPr>
          <p:nvPr/>
        </p:nvSpPr>
        <p:spPr bwMode="auto">
          <a:xfrm>
            <a:off x="5562600" y="504825"/>
            <a:ext cx="34131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 here’s my question:</a:t>
            </a:r>
          </a:p>
          <a:p>
            <a:r>
              <a:rPr lang="en-US"/>
              <a:t>When would </a:t>
            </a:r>
            <a:r>
              <a:rPr lang="en-US">
                <a:solidFill>
                  <a:srgbClr val="6600CC"/>
                </a:solidFill>
              </a:rPr>
              <a:t>Shape</a:t>
            </a:r>
            <a:r>
              <a:rPr lang="en-US"/>
              <a:t>’s </a:t>
            </a:r>
            <a:r>
              <a:rPr lang="en-US">
                <a:solidFill>
                  <a:srgbClr val="800000"/>
                </a:solidFill>
              </a:rPr>
              <a:t>getArea()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getCircum()</a:t>
            </a:r>
            <a:r>
              <a:rPr lang="en-US"/>
              <a:t> functions ever be called?</a:t>
            </a:r>
          </a:p>
        </p:txBody>
      </p:sp>
      <p:sp>
        <p:nvSpPr>
          <p:cNvPr id="488606" name="Text Box 158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7" name="Text Box 159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88608" name="AutoShape 160"/>
          <p:cNvCxnSpPr>
            <a:cxnSpLocks noChangeShapeType="1"/>
            <a:stCxn id="488606" idx="1"/>
            <a:endCxn id="488607" idx="3"/>
          </p:cNvCxnSpPr>
          <p:nvPr/>
        </p:nvCxnSpPr>
        <p:spPr bwMode="auto">
          <a:xfrm rot="10800000">
            <a:off x="5545138" y="1420813"/>
            <a:ext cx="855662" cy="255587"/>
          </a:xfrm>
          <a:prstGeom prst="curvedConnector3">
            <a:avLst>
              <a:gd name="adj1" fmla="val 5009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609" name="Text Box 161"/>
          <p:cNvSpPr txBox="1">
            <a:spLocks noChangeArrowheads="1"/>
          </p:cNvSpPr>
          <p:nvPr/>
        </p:nvSpPr>
        <p:spPr bwMode="auto">
          <a:xfrm>
            <a:off x="439738" y="1622425"/>
            <a:ext cx="3536950" cy="396875"/>
          </a:xfrm>
          <a:prstGeom prst="rect">
            <a:avLst/>
          </a:prstGeom>
          <a:solidFill>
            <a:srgbClr val="FF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~Shape() { … }</a:t>
            </a:r>
          </a:p>
        </p:txBody>
      </p:sp>
      <p:sp>
        <p:nvSpPr>
          <p:cNvPr id="488610" name="AutoShape 162"/>
          <p:cNvSpPr>
            <a:spLocks noChangeArrowheads="1"/>
          </p:cNvSpPr>
          <p:nvPr/>
        </p:nvSpPr>
        <p:spPr bwMode="auto">
          <a:xfrm>
            <a:off x="2312988" y="1238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3300"/>
                </a:solidFill>
              </a:rPr>
              <a:t>!!Remember!!</a:t>
            </a:r>
            <a:r>
              <a:rPr lang="en-US" sz="2000" dirty="0"/>
              <a:t> You </a:t>
            </a:r>
            <a:r>
              <a:rPr lang="en-US" sz="2000" b="1" i="1" u="sng" dirty="0"/>
              <a:t>always</a:t>
            </a:r>
            <a:r>
              <a:rPr lang="en-US" sz="2000" dirty="0"/>
              <a:t> need a </a:t>
            </a:r>
            <a:r>
              <a:rPr lang="en-US" sz="2000" dirty="0">
                <a:solidFill>
                  <a:schemeClr val="accent2"/>
                </a:solidFill>
              </a:rPr>
              <a:t>virtual destructor </a:t>
            </a:r>
            <a:r>
              <a:rPr lang="en-US" sz="2000" dirty="0"/>
              <a:t>in your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  <a:r>
              <a:rPr lang="en-US" sz="2000" dirty="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8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95" grpId="0" animBg="1"/>
      <p:bldP spid="488600" grpId="0" animBg="1"/>
      <p:bldP spid="488603" grpId="0" animBg="1"/>
      <p:bldP spid="488604" grpId="0" animBg="1"/>
      <p:bldP spid="488590" grpId="0" animBg="1"/>
      <p:bldP spid="488590" grpId="1" animBg="1"/>
      <p:bldP spid="488592" grpId="0" animBg="1"/>
      <p:bldP spid="488592" grpId="1" animBg="1"/>
      <p:bldP spid="488593" grpId="0" animBg="1"/>
      <p:bldP spid="488593" grpId="1" animBg="1"/>
      <p:bldP spid="488594" grpId="0" animBg="1"/>
      <p:bldP spid="488594" grpId="1" animBg="1"/>
      <p:bldP spid="488598" grpId="0" animBg="1"/>
      <p:bldP spid="488598" grpId="1" animBg="1"/>
      <p:bldP spid="488599" grpId="0" animBg="1"/>
      <p:bldP spid="488599" grpId="1" animBg="1"/>
      <p:bldP spid="488601" grpId="0" animBg="1"/>
      <p:bldP spid="488601" grpId="1" animBg="1"/>
      <p:bldP spid="488602" grpId="0" animBg="1"/>
      <p:bldP spid="488602" grpId="1" animBg="1"/>
      <p:bldP spid="488605" grpId="0" animBg="1"/>
      <p:bldP spid="488605" grpId="1" animBg="1"/>
      <p:bldP spid="488609" grpId="0" animBg="1"/>
      <p:bldP spid="488609" grpId="1" animBg="1"/>
      <p:bldP spid="488610" grpId="0" animBg="1"/>
      <p:bldP spid="4886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C5CD-4C51-4B93-8CFB-12A8D43A48F9}" type="slidenum">
              <a:rPr lang="en-US"/>
              <a:pPr/>
              <a:t>39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PrintInfo(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800" b="1">
                <a:latin typeface="Courier New" pitchFamily="49" charset="0"/>
              </a:rPr>
              <a:t> “The area is “ &lt;&lt;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x.getArea();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500" b="1">
                <a:latin typeface="Courier New" pitchFamily="49" charset="0"/>
              </a:rPr>
              <a:t> “The circumference is </a:t>
            </a:r>
            <a:r>
              <a:rPr lang="en-US" sz="1800" b="1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x.getCircum();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Square s(5);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Circle c(10);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s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sz="1800" b="1">
                <a:latin typeface="Courier New" pitchFamily="49" charset="0"/>
              </a:rPr>
              <a:t>);</a:t>
            </a:r>
          </a:p>
        </p:txBody>
      </p:sp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152400" y="304800"/>
            <a:ext cx="5438775" cy="1906588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rIns="0"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 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(){ 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90505" name="Rectangle 9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double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90508" name="Rectangle 12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double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2*3.14*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805363" y="1692275"/>
            <a:ext cx="433705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why would we ever want to get the area and circumference of an “abstract” shape?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953000" y="5457825"/>
            <a:ext cx="3944938" cy="1243013"/>
            <a:chOff x="3120" y="3438"/>
            <a:chExt cx="2485" cy="783"/>
          </a:xfrm>
        </p:grpSpPr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3120" y="3456"/>
              <a:ext cx="2485" cy="765"/>
            </a:xfrm>
            <a:prstGeom prst="rect">
              <a:avLst/>
            </a:prstGeom>
            <a:solidFill>
              <a:srgbClr val="F7FFF7">
                <a:alpha val="9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0522" name="Text Box 26"/>
            <p:cNvSpPr txBox="1">
              <a:spLocks noChangeArrowheads="1"/>
            </p:cNvSpPr>
            <p:nvPr/>
          </p:nvSpPr>
          <p:spPr bwMode="auto">
            <a:xfrm>
              <a:off x="3246" y="3438"/>
              <a:ext cx="1182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b="1">
                  <a:latin typeface="Courier New" pitchFamily="49" charset="0"/>
                </a:rPr>
                <a:t>Shape p;</a:t>
              </a:r>
            </a:p>
            <a:p>
              <a:pPr algn="l"/>
              <a:endParaRPr lang="en-US" sz="1700" b="1">
                <a:latin typeface="Courier New" pitchFamily="49" charset="0"/>
              </a:endParaRPr>
            </a:p>
            <a:p>
              <a:pPr algn="l"/>
              <a:r>
                <a:rPr lang="en-US" sz="1700" b="1">
                  <a:latin typeface="Courier New" pitchFamily="49" charset="0"/>
                </a:rPr>
                <a:t>PrintInfo(p);</a:t>
              </a:r>
            </a:p>
          </p:txBody>
        </p:sp>
      </p:grp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4891088" y="615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217488" y="126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577850"/>
            <a:ext cx="350520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I guess they’d be called if you created a </a:t>
            </a:r>
            <a:r>
              <a:rPr lang="en-US" sz="2000">
                <a:solidFill>
                  <a:srgbClr val="800000"/>
                </a:solidFill>
              </a:rPr>
              <a:t>Shape</a:t>
            </a:r>
            <a:r>
              <a:rPr lang="en-US" sz="2000"/>
              <a:t> variable in main…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829175" y="2819400"/>
            <a:ext cx="4324350" cy="16319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Those are just dummy functions… They return </a:t>
            </a:r>
            <a:r>
              <a:rPr lang="en-US" sz="2000">
                <a:solidFill>
                  <a:srgbClr val="800000"/>
                </a:solidFill>
              </a:rPr>
              <a:t>zero</a:t>
            </a:r>
            <a:r>
              <a:rPr lang="en-US" sz="2000"/>
              <a:t>!</a:t>
            </a:r>
          </a:p>
          <a:p>
            <a:endParaRPr lang="en-US" sz="2000"/>
          </a:p>
          <a:p>
            <a:r>
              <a:rPr lang="en-US" sz="2000"/>
              <a:t>They were never meant to be used…</a:t>
            </a:r>
          </a:p>
        </p:txBody>
      </p:sp>
      <p:sp>
        <p:nvSpPr>
          <p:cNvPr id="490526" name="Line 30"/>
          <p:cNvSpPr>
            <a:spLocks noChangeShapeType="1"/>
          </p:cNvSpPr>
          <p:nvPr/>
        </p:nvSpPr>
        <p:spPr bwMode="auto">
          <a:xfrm>
            <a:off x="3971925" y="1033463"/>
            <a:ext cx="19685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 animBg="1"/>
      <p:bldP spid="490510" grpId="0" animBg="1"/>
      <p:bldP spid="490510" grpId="1" animBg="1"/>
      <p:bldP spid="490513" grpId="0" animBg="1"/>
      <p:bldP spid="490513" grpId="1" animBg="1"/>
      <p:bldP spid="490516" grpId="0" animBg="1"/>
      <p:bldP spid="490516" grpId="1" animBg="1"/>
      <p:bldP spid="490524" grpId="0" animBg="1"/>
      <p:bldP spid="490525" grpId="0" animBg="1"/>
      <p:bldP spid="490526" grpId="0" animBg="1"/>
      <p:bldP spid="4905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A043-EC30-4E24-9327-4497E8C65C78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4191000" y="4267200"/>
            <a:ext cx="2362200" cy="2514600"/>
            <a:chOff x="2640" y="2688"/>
            <a:chExt cx="1488" cy="1584"/>
          </a:xfrm>
        </p:grpSpPr>
        <p:pic>
          <p:nvPicPr>
            <p:cNvPr id="483347" name="Picture 19" descr="j0283002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88"/>
              <a:ext cx="1488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2928" y="3984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Student</a:t>
              </a:r>
            </a:p>
          </p:txBody>
        </p:sp>
      </p:grp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33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3336" name="Picture 8" descr="MCj03553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0" name="AutoShape 12"/>
          <p:cNvSpPr>
            <a:spLocks noChangeArrowheads="1"/>
          </p:cNvSpPr>
          <p:nvPr/>
        </p:nvSpPr>
        <p:spPr bwMode="auto">
          <a:xfrm>
            <a:off x="3505200" y="2667000"/>
            <a:ext cx="2590800" cy="990600"/>
          </a:xfrm>
          <a:prstGeom prst="wedgeRoundRectCallout">
            <a:avLst>
              <a:gd name="adj1" fmla="val 24389"/>
              <a:gd name="adj2" fmla="val 16682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3341" name="AutoShape 13"/>
          <p:cNvSpPr>
            <a:spLocks noChangeArrowheads="1"/>
          </p:cNvSpPr>
          <p:nvPr/>
        </p:nvSpPr>
        <p:spPr bwMode="auto">
          <a:xfrm flipH="1">
            <a:off x="6108700" y="2570163"/>
            <a:ext cx="2405063" cy="1209675"/>
          </a:xfrm>
          <a:prstGeom prst="wedgeRoundRectCallout">
            <a:avLst>
              <a:gd name="adj1" fmla="val -29542"/>
              <a:gd name="adj2" fmla="val 10196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3346" name="AutoShape 18"/>
          <p:cNvSpPr>
            <a:spLocks noChangeArrowheads="1"/>
          </p:cNvSpPr>
          <p:nvPr/>
        </p:nvSpPr>
        <p:spPr bwMode="auto">
          <a:xfrm flipH="1">
            <a:off x="6105525" y="2711450"/>
            <a:ext cx="2405063" cy="1209675"/>
          </a:xfrm>
          <a:prstGeom prst="wedgeRoundRectCallout">
            <a:avLst>
              <a:gd name="adj1" fmla="val -23931"/>
              <a:gd name="adj2" fmla="val 77162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/>
          </a:p>
          <a:p>
            <a:r>
              <a:rPr lang="en-US" sz="2200">
                <a:solidFill>
                  <a:schemeClr val="accent2"/>
                </a:solidFill>
              </a:rPr>
              <a:t>Prove it to us!</a:t>
            </a:r>
          </a:p>
        </p:txBody>
      </p:sp>
      <p:grpSp>
        <p:nvGrpSpPr>
          <p:cNvPr id="483350" name="Group 22"/>
          <p:cNvGrpSpPr>
            <a:grpSpLocks/>
          </p:cNvGrpSpPr>
          <p:nvPr/>
        </p:nvGrpSpPr>
        <p:grpSpPr bwMode="auto">
          <a:xfrm>
            <a:off x="304800" y="3581400"/>
            <a:ext cx="3597275" cy="2879725"/>
            <a:chOff x="2976" y="1835"/>
            <a:chExt cx="2180" cy="1723"/>
          </a:xfrm>
        </p:grpSpPr>
        <p:sp>
          <p:nvSpPr>
            <p:cNvPr id="483351" name="Rectangle 23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2" name="Text Box 24"/>
            <p:cNvSpPr txBox="1">
              <a:spLocks noChangeArrowheads="1"/>
            </p:cNvSpPr>
            <p:nvPr/>
          </p:nvSpPr>
          <p:spPr bwMode="auto">
            <a:xfrm>
              <a:off x="2976" y="1860"/>
              <a:ext cx="2180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: </a:t>
              </a:r>
            </a:p>
            <a:p>
              <a:pPr algn="l"/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public Person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 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42" name="AutoShape 14"/>
          <p:cNvSpPr>
            <a:spLocks noChangeArrowheads="1"/>
          </p:cNvSpPr>
          <p:nvPr/>
        </p:nvSpPr>
        <p:spPr bwMode="auto">
          <a:xfrm>
            <a:off x="3124200" y="2667000"/>
            <a:ext cx="2951163" cy="1512888"/>
          </a:xfrm>
          <a:prstGeom prst="wedgeRoundRectCallout">
            <a:avLst>
              <a:gd name="adj1" fmla="val 28162"/>
              <a:gd name="adj2" fmla="val 8976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Hmm. I’m a student but as far as I know, all students are people! </a:t>
            </a:r>
          </a:p>
        </p:txBody>
      </p:sp>
      <p:sp>
        <p:nvSpPr>
          <p:cNvPr id="483353" name="AutoShape 25"/>
          <p:cNvSpPr>
            <a:spLocks noChangeArrowheads="1"/>
          </p:cNvSpPr>
          <p:nvPr/>
        </p:nvSpPr>
        <p:spPr bwMode="auto">
          <a:xfrm>
            <a:off x="2951163" y="2176463"/>
            <a:ext cx="3244850" cy="2003425"/>
          </a:xfrm>
          <a:prstGeom prst="wedgeRoundRectCallout">
            <a:avLst>
              <a:gd name="adj1" fmla="val 26417"/>
              <a:gd name="adj2" fmla="val 80032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Well, you can see by my </a:t>
            </a:r>
            <a:r>
              <a:rPr lang="en-US" sz="2200">
                <a:solidFill>
                  <a:srgbClr val="6600CC"/>
                </a:solidFill>
              </a:rPr>
              <a:t>class declaration</a:t>
            </a:r>
            <a:r>
              <a:rPr lang="en-US" sz="2200"/>
              <a:t> that all </a:t>
            </a:r>
            <a:r>
              <a:rPr lang="en-US" sz="2200">
                <a:solidFill>
                  <a:schemeClr val="accent2"/>
                </a:solidFill>
              </a:rPr>
              <a:t>students</a:t>
            </a:r>
            <a:r>
              <a:rPr lang="en-US" sz="2200"/>
              <a:t> are just a more specific sub-class of </a:t>
            </a:r>
            <a:r>
              <a:rPr lang="en-US" sz="2200">
                <a:solidFill>
                  <a:schemeClr val="accent2"/>
                </a:solidFill>
              </a:rPr>
              <a:t>people</a:t>
            </a:r>
            <a:r>
              <a:rPr lang="en-US" sz="2200"/>
              <a:t>.</a:t>
            </a:r>
          </a:p>
        </p:txBody>
      </p:sp>
      <p:sp>
        <p:nvSpPr>
          <p:cNvPr id="483354" name="Rectangle 26"/>
          <p:cNvSpPr>
            <a:spLocks noChangeArrowheads="1"/>
          </p:cNvSpPr>
          <p:nvPr/>
        </p:nvSpPr>
        <p:spPr bwMode="auto">
          <a:xfrm>
            <a:off x="1219200" y="38973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i="1">
                <a:solidFill>
                  <a:srgbClr val="FF0000"/>
                </a:solidFill>
                <a:latin typeface="Courier New" pitchFamily="49" charset="0"/>
              </a:rPr>
              <a:t>public Person</a:t>
            </a:r>
          </a:p>
        </p:txBody>
      </p:sp>
      <p:sp>
        <p:nvSpPr>
          <p:cNvPr id="483355" name="AutoShape 27"/>
          <p:cNvSpPr>
            <a:spLocks noChangeArrowheads="1"/>
          </p:cNvSpPr>
          <p:nvPr/>
        </p:nvSpPr>
        <p:spPr bwMode="auto">
          <a:xfrm flipH="1">
            <a:off x="6107113" y="2743200"/>
            <a:ext cx="2405062" cy="1209675"/>
          </a:xfrm>
          <a:prstGeom prst="wedgeRoundRectCallout">
            <a:avLst>
              <a:gd name="adj1" fmla="val -34356"/>
              <a:gd name="adj2" fmla="val 9330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But do you have a name like a person?</a:t>
            </a:r>
          </a:p>
        </p:txBody>
      </p:sp>
      <p:sp>
        <p:nvSpPr>
          <p:cNvPr id="483356" name="AutoShape 28"/>
          <p:cNvSpPr>
            <a:spLocks noChangeArrowheads="1"/>
          </p:cNvSpPr>
          <p:nvPr/>
        </p:nvSpPr>
        <p:spPr bwMode="auto">
          <a:xfrm>
            <a:off x="2774950" y="2482850"/>
            <a:ext cx="3529013" cy="1654175"/>
          </a:xfrm>
          <a:prstGeom prst="wedgeRoundRectCallout">
            <a:avLst>
              <a:gd name="adj1" fmla="val 24898"/>
              <a:gd name="adj2" fmla="val 863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Since I’m based on a </a:t>
            </a:r>
            <a:r>
              <a:rPr lang="en-US" sz="2200">
                <a:solidFill>
                  <a:schemeClr val="accent2"/>
                </a:solidFill>
              </a:rPr>
              <a:t>Person</a:t>
            </a:r>
            <a:r>
              <a:rPr lang="en-US" sz="2200"/>
              <a:t>, I have every-thing a Person has… Including a name! Look!</a:t>
            </a:r>
          </a:p>
        </p:txBody>
      </p:sp>
      <p:grpSp>
        <p:nvGrpSpPr>
          <p:cNvPr id="483357" name="Group 29"/>
          <p:cNvGrpSpPr>
            <a:grpSpLocks/>
          </p:cNvGrpSpPr>
          <p:nvPr/>
        </p:nvGrpSpPr>
        <p:grpSpPr bwMode="auto">
          <a:xfrm>
            <a:off x="566738" y="4243388"/>
            <a:ext cx="3352800" cy="2843212"/>
            <a:chOff x="240" y="2057"/>
            <a:chExt cx="2112" cy="1791"/>
          </a:xfrm>
        </p:grpSpPr>
        <p:sp>
          <p:nvSpPr>
            <p:cNvPr id="483358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9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209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m_sName;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m_nAge;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62" name="AutoShape 34"/>
          <p:cNvSpPr>
            <a:spLocks noChangeArrowheads="1"/>
          </p:cNvSpPr>
          <p:nvPr/>
        </p:nvSpPr>
        <p:spPr bwMode="auto">
          <a:xfrm flipH="1">
            <a:off x="5911850" y="2533650"/>
            <a:ext cx="2763838" cy="1254125"/>
          </a:xfrm>
          <a:prstGeom prst="wedgeRoundRectCallout">
            <a:avLst>
              <a:gd name="adj1" fmla="val -31565"/>
              <a:gd name="adj2" fmla="val 10670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Well, as long as you’re a person, we can serve you.</a:t>
            </a:r>
          </a:p>
        </p:txBody>
      </p:sp>
      <p:sp>
        <p:nvSpPr>
          <p:cNvPr id="483363" name="AutoShape 35"/>
          <p:cNvSpPr>
            <a:spLocks noChangeArrowheads="1"/>
          </p:cNvSpPr>
          <p:nvPr/>
        </p:nvSpPr>
        <p:spPr bwMode="auto">
          <a:xfrm>
            <a:off x="6553200" y="2800350"/>
            <a:ext cx="1970087" cy="708025"/>
          </a:xfrm>
          <a:prstGeom prst="wedgeRoundRectCallout">
            <a:avLst>
              <a:gd name="adj1" fmla="val -11762"/>
              <a:gd name="adj2" fmla="val 190479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It’s a NERD!!!</a:t>
            </a:r>
          </a:p>
        </p:txBody>
      </p:sp>
      <p:sp>
        <p:nvSpPr>
          <p:cNvPr id="483364" name="AutoShape 36"/>
          <p:cNvSpPr>
            <a:spLocks noChangeArrowheads="1"/>
          </p:cNvSpPr>
          <p:nvPr/>
        </p:nvSpPr>
        <p:spPr bwMode="auto">
          <a:xfrm>
            <a:off x="7942285" y="3365635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Uh huh.</a:t>
            </a:r>
          </a:p>
        </p:txBody>
      </p:sp>
      <p:sp>
        <p:nvSpPr>
          <p:cNvPr id="483366" name="Rectangle 38"/>
          <p:cNvSpPr>
            <a:spLocks noChangeArrowheads="1"/>
          </p:cNvSpPr>
          <p:nvPr/>
        </p:nvSpPr>
        <p:spPr bwMode="auto">
          <a:xfrm>
            <a:off x="1822450" y="5065713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getName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33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4833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 animBg="1"/>
      <p:bldP spid="483340" grpId="1" animBg="1"/>
      <p:bldP spid="483341" grpId="0" animBg="1"/>
      <p:bldP spid="483341" grpId="1" animBg="1"/>
      <p:bldP spid="483346" grpId="0" animBg="1"/>
      <p:bldP spid="483346" grpId="1" animBg="1"/>
      <p:bldP spid="483342" grpId="0" animBg="1"/>
      <p:bldP spid="483342" grpId="1" animBg="1"/>
      <p:bldP spid="483353" grpId="0" animBg="1"/>
      <p:bldP spid="483353" grpId="1" animBg="1"/>
      <p:bldP spid="483353" grpId="2" animBg="1"/>
      <p:bldP spid="483354" grpId="0"/>
      <p:bldP spid="483354" grpId="1"/>
      <p:bldP spid="483355" grpId="0" animBg="1"/>
      <p:bldP spid="483355" grpId="1" animBg="1"/>
      <p:bldP spid="483356" grpId="0" animBg="1"/>
      <p:bldP spid="483362" grpId="0" animBg="1"/>
      <p:bldP spid="483362" grpId="1" animBg="1"/>
      <p:bldP spid="483363" grpId="0" animBg="1"/>
      <p:bldP spid="483363" grpId="1" animBg="1"/>
      <p:bldP spid="483364" grpId="0" animBg="1"/>
      <p:bldP spid="483364" grpId="1" animBg="1"/>
      <p:bldP spid="483366" grpId="0"/>
      <p:bldP spid="48336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696-2FC0-441C-8270-C635EAF960D2}" type="slidenum">
              <a:rPr lang="en-US"/>
              <a:pPr/>
              <a:t>40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We </a:t>
            </a:r>
            <a:r>
              <a:rPr lang="en-US" sz="2200" i="1"/>
              <a:t>must</a:t>
            </a:r>
            <a:r>
              <a:rPr lang="en-US" sz="2200"/>
              <a:t> define functions that are </a:t>
            </a:r>
            <a:r>
              <a:rPr lang="en-US" sz="2200">
                <a:solidFill>
                  <a:schemeClr val="accent2"/>
                </a:solidFill>
              </a:rPr>
              <a:t>common to all derived classes</a:t>
            </a:r>
            <a:r>
              <a:rPr lang="en-US" sz="2200"/>
              <a:t> in our </a:t>
            </a:r>
            <a:r>
              <a:rPr lang="en-US" sz="2200">
                <a:solidFill>
                  <a:srgbClr val="990000"/>
                </a:solidFill>
              </a:rPr>
              <a:t>base class</a:t>
            </a:r>
            <a:r>
              <a:rPr lang="en-US" sz="2200"/>
              <a:t> or we can’t use polymorphism!</a:t>
            </a:r>
          </a:p>
        </p:txBody>
      </p:sp>
      <p:grpSp>
        <p:nvGrpSpPr>
          <p:cNvPr id="371722" name="Group 10"/>
          <p:cNvGrpSpPr>
            <a:grpSpLocks/>
          </p:cNvGrpSpPr>
          <p:nvPr/>
        </p:nvGrpSpPr>
        <p:grpSpPr bwMode="auto">
          <a:xfrm>
            <a:off x="4953000" y="1600200"/>
            <a:ext cx="3963988" cy="3684588"/>
            <a:chOff x="336" y="2400"/>
            <a:chExt cx="2021" cy="2132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77788" y="4692650"/>
            <a:ext cx="433705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572000" y="4692650"/>
            <a:ext cx="457200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152400" y="1981200"/>
            <a:ext cx="4267200" cy="2424113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57188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724400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9" name="Rectangle 27"/>
          <p:cNvSpPr>
            <a:spLocks noChangeArrowheads="1"/>
          </p:cNvSpPr>
          <p:nvPr/>
        </p:nvSpPr>
        <p:spPr bwMode="auto">
          <a:xfrm>
            <a:off x="228600" y="2819400"/>
            <a:ext cx="3810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304800" y="28194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0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342900" y="60055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4710113" y="599122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04800" y="3367088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0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7239000" y="1600200"/>
            <a:ext cx="11001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6340475" y="2447925"/>
            <a:ext cx="1549400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6" name="Rectangle 24"/>
          <p:cNvSpPr>
            <a:spLocks noChangeArrowheads="1"/>
          </p:cNvSpPr>
          <p:nvPr/>
        </p:nvSpPr>
        <p:spPr bwMode="auto">
          <a:xfrm>
            <a:off x="5257800" y="3657600"/>
            <a:ext cx="18367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572000" y="2133600"/>
            <a:ext cx="4327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these functions in our base class are </a:t>
            </a:r>
            <a:r>
              <a:rPr lang="en-US">
                <a:solidFill>
                  <a:srgbClr val="990000"/>
                </a:solidFill>
              </a:rPr>
              <a:t>never actually used</a:t>
            </a:r>
            <a:r>
              <a:rPr lang="en-US"/>
              <a:t> – they just define common functions for the derived classes.</a:t>
            </a:r>
          </a:p>
        </p:txBody>
      </p:sp>
      <p:sp>
        <p:nvSpPr>
          <p:cNvPr id="371737" name="Rectangle 25"/>
          <p:cNvSpPr>
            <a:spLocks noChangeArrowheads="1"/>
          </p:cNvSpPr>
          <p:nvPr/>
        </p:nvSpPr>
        <p:spPr bwMode="auto">
          <a:xfrm>
            <a:off x="6148388" y="1230313"/>
            <a:ext cx="1946275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8" name="Rectangle 26"/>
          <p:cNvSpPr>
            <a:spLocks noChangeArrowheads="1"/>
          </p:cNvSpPr>
          <p:nvPr/>
        </p:nvSpPr>
        <p:spPr bwMode="auto">
          <a:xfrm>
            <a:off x="6597650" y="3973513"/>
            <a:ext cx="595313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42" name="Group 30"/>
          <p:cNvGrpSpPr>
            <a:grpSpLocks/>
          </p:cNvGrpSpPr>
          <p:nvPr/>
        </p:nvGrpSpPr>
        <p:grpSpPr bwMode="auto">
          <a:xfrm>
            <a:off x="3429000" y="2667000"/>
            <a:ext cx="1219200" cy="836613"/>
            <a:chOff x="2160" y="1680"/>
            <a:chExt cx="768" cy="527"/>
          </a:xfrm>
        </p:grpSpPr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2160" y="1680"/>
              <a:ext cx="7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H="1">
              <a:off x="2289" y="1680"/>
              <a:ext cx="639" cy="5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192088" y="2770188"/>
            <a:ext cx="3916362" cy="668337"/>
          </a:xfrm>
          <a:prstGeom prst="rect">
            <a:avLst/>
          </a:prstGeom>
          <a:solidFill>
            <a:srgbClr val="F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838950" y="1943100"/>
            <a:ext cx="5175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5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1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71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7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7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7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71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371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371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5" grpId="0" animBg="1"/>
      <p:bldP spid="371726" grpId="0" animBg="1"/>
      <p:bldP spid="371727" grpId="0" animBg="1"/>
      <p:bldP spid="371728" grpId="0"/>
      <p:bldP spid="371728" grpId="1"/>
      <p:bldP spid="371728" grpId="2"/>
      <p:bldP spid="371729" grpId="0"/>
      <p:bldP spid="371729" grpId="1"/>
      <p:bldP spid="371729" grpId="2"/>
      <p:bldP spid="371739" grpId="0" animBg="1"/>
      <p:bldP spid="371730" grpId="1"/>
      <p:bldP spid="371731" grpId="0"/>
      <p:bldP spid="371731" grpId="1"/>
      <p:bldP spid="371731" grpId="2"/>
      <p:bldP spid="371732" grpId="0"/>
      <p:bldP spid="371732" grpId="1"/>
      <p:bldP spid="371732" grpId="2"/>
      <p:bldP spid="371733" grpId="0"/>
      <p:bldP spid="371734" grpId="0" animBg="1"/>
      <p:bldP spid="371734" grpId="1" animBg="1"/>
      <p:bldP spid="371734" grpId="2" animBg="1"/>
      <p:bldP spid="371735" grpId="0" animBg="1"/>
      <p:bldP spid="371735" grpId="1" animBg="1"/>
      <p:bldP spid="371735" grpId="2" animBg="1"/>
      <p:bldP spid="371736" grpId="0" animBg="1"/>
      <p:bldP spid="371736" grpId="1" animBg="1"/>
      <p:bldP spid="371736" grpId="2" animBg="1"/>
      <p:bldP spid="371721" grpId="0"/>
      <p:bldP spid="371737" grpId="0" animBg="1"/>
      <p:bldP spid="371737" grpId="1" animBg="1"/>
      <p:bldP spid="371737" grpId="2" animBg="1"/>
      <p:bldP spid="371738" grpId="0" animBg="1"/>
      <p:bldP spid="371738" grpId="1" animBg="1"/>
      <p:bldP spid="371738" grpId="2" animBg="1"/>
      <p:bldP spid="371743" grpId="0" animBg="1"/>
      <p:bldP spid="371743" grpId="1" animBg="1"/>
      <p:bldP spid="371744" grpId="0"/>
      <p:bldP spid="371744" grpId="1"/>
      <p:bldP spid="371744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7123-16FE-4430-844A-A0FCEF26F4D8}" type="slidenum">
              <a:rPr lang="en-US"/>
              <a:pPr/>
              <a:t>41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49263" y="914400"/>
            <a:ext cx="8310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what we’ve done so far is to define a </a:t>
            </a:r>
            <a:r>
              <a:rPr lang="en-US">
                <a:solidFill>
                  <a:srgbClr val="006666"/>
                </a:solidFill>
              </a:rPr>
              <a:t>dummy version</a:t>
            </a:r>
            <a:r>
              <a:rPr lang="en-US"/>
              <a:t> of these functions in our </a:t>
            </a:r>
            <a:r>
              <a:rPr lang="en-US">
                <a:solidFill>
                  <a:srgbClr val="6600CC"/>
                </a:solidFill>
              </a:rPr>
              <a:t>base class</a:t>
            </a:r>
            <a:r>
              <a:rPr lang="en-US"/>
              <a:t>: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28600" y="1968500"/>
            <a:ext cx="4714875" cy="2679700"/>
            <a:chOff x="240" y="2640"/>
            <a:chExt cx="2304" cy="1552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373063" y="2994025"/>
            <a:ext cx="4876800" cy="366713"/>
            <a:chOff x="-1094" y="4704"/>
            <a:chExt cx="3072" cy="231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{ cout &lt;&lt; “I am useless!\n”; }</a:t>
              </a:r>
            </a:p>
          </p:txBody>
        </p:sp>
      </p:grpSp>
      <p:grpSp>
        <p:nvGrpSpPr>
          <p:cNvPr id="372752" name="Group 16"/>
          <p:cNvGrpSpPr>
            <a:grpSpLocks/>
          </p:cNvGrpSpPr>
          <p:nvPr/>
        </p:nvGrpSpPr>
        <p:grpSpPr bwMode="auto">
          <a:xfrm>
            <a:off x="373063" y="3494088"/>
            <a:ext cx="4876800" cy="366712"/>
            <a:chOff x="-1094" y="4704"/>
            <a:chExt cx="3072" cy="231"/>
          </a:xfrm>
        </p:grpSpPr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{ cout &lt;&lt; “Me too!\n”; }</a:t>
              </a:r>
            </a:p>
          </p:txBody>
        </p:sp>
      </p:grp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4824413" y="1889125"/>
            <a:ext cx="4319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Since these funcs in our </a:t>
            </a:r>
            <a:r>
              <a:rPr lang="en-US" sz="2000">
                <a:solidFill>
                  <a:srgbClr val="6600CC"/>
                </a:solidFill>
              </a:rPr>
              <a:t>base class</a:t>
            </a:r>
            <a:r>
              <a:rPr lang="en-US" sz="2000"/>
              <a:t> are never used, we could just as easily change their logic to …</a:t>
            </a: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4765675" y="3135313"/>
            <a:ext cx="4405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it would be better if we could </a:t>
            </a:r>
            <a:r>
              <a:rPr lang="en-US" sz="2000">
                <a:solidFill>
                  <a:srgbClr val="6600CC"/>
                </a:solidFill>
              </a:rPr>
              <a:t>totally remove</a:t>
            </a:r>
            <a:r>
              <a:rPr lang="en-US" sz="2000"/>
              <a:t> this useless logic from our base class!</a:t>
            </a:r>
          </a:p>
        </p:txBody>
      </p: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381000" y="3028950"/>
            <a:ext cx="4233863" cy="836613"/>
            <a:chOff x="480" y="1960"/>
            <a:chExt cx="2667" cy="527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516" y="1960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480" y="2306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82550" y="4754563"/>
            <a:ext cx="4479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C++ actually has an </a:t>
            </a:r>
            <a:r>
              <a:rPr lang="en-US" sz="2000">
                <a:solidFill>
                  <a:srgbClr val="6600CC"/>
                </a:solidFill>
              </a:rPr>
              <a:t>“officially correct”</a:t>
            </a:r>
            <a:r>
              <a:rPr lang="en-US" sz="2000">
                <a:solidFill>
                  <a:schemeClr val="tx1"/>
                </a:solidFill>
              </a:rPr>
              <a:t> way to define such </a:t>
            </a:r>
            <a:r>
              <a:rPr lang="en-US" sz="2000">
                <a:solidFill>
                  <a:srgbClr val="800000"/>
                </a:solidFill>
              </a:rPr>
              <a:t>“abstract”</a:t>
            </a:r>
            <a:r>
              <a:rPr lang="en-US" sz="2000">
                <a:solidFill>
                  <a:schemeClr val="tx1"/>
                </a:solidFill>
              </a:rPr>
              <a:t> functions.  Let’s see how!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3386138" y="2689225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3636963" y="319405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381000" y="58674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These are called </a:t>
            </a:r>
            <a:br>
              <a:rPr lang="en-US" sz="2000"/>
            </a:br>
            <a:r>
              <a:rPr lang="en-US" sz="2000"/>
              <a:t>“</a:t>
            </a:r>
            <a:r>
              <a:rPr lang="en-US" sz="2000">
                <a:solidFill>
                  <a:srgbClr val="990000"/>
                </a:solidFill>
              </a:rPr>
              <a:t>pure virtual</a:t>
            </a:r>
            <a:r>
              <a:rPr lang="en-US" sz="2000"/>
              <a:t>” functions.</a:t>
            </a:r>
          </a:p>
        </p:txBody>
      </p:sp>
      <p:sp>
        <p:nvSpPr>
          <p:cNvPr id="372764" name="Text Box 28"/>
          <p:cNvSpPr txBox="1">
            <a:spLocks noChangeArrowheads="1"/>
          </p:cNvSpPr>
          <p:nvPr/>
        </p:nvSpPr>
        <p:spPr bwMode="auto">
          <a:xfrm>
            <a:off x="4648200" y="4603750"/>
            <a:ext cx="451326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Rule:</a:t>
            </a:r>
            <a:r>
              <a:rPr lang="en-US" sz="2200"/>
              <a:t> Make a </a:t>
            </a:r>
            <a:r>
              <a:rPr lang="en-US" sz="2200">
                <a:solidFill>
                  <a:srgbClr val="006666"/>
                </a:solidFill>
              </a:rPr>
              <a:t>base class function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pure virtual</a:t>
            </a:r>
            <a:r>
              <a:rPr lang="en-US" sz="2200"/>
              <a:t> if </a:t>
            </a:r>
            <a:r>
              <a:rPr lang="en-US" sz="2200">
                <a:solidFill>
                  <a:schemeClr val="tx1"/>
                </a:solidFill>
              </a:rPr>
              <a:t>you realize</a:t>
            </a:r>
            <a:r>
              <a:rPr lang="en-US" sz="2200"/>
              <a:t>:</a:t>
            </a:r>
          </a:p>
          <a:p>
            <a:endParaRPr lang="en-US" sz="2200"/>
          </a:p>
          <a:p>
            <a:r>
              <a:rPr lang="en-US" sz="2200"/>
              <a:t>the base-class version of your function doesn’t (or can’t logically) do anything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5" grpId="0"/>
      <p:bldP spid="372756" grpId="0"/>
      <p:bldP spid="372760" grpId="0" autoUpdateAnimBg="0"/>
      <p:bldP spid="372761" grpId="0" autoUpdateAnimBg="0"/>
      <p:bldP spid="372762" grpId="0" autoUpdateAnimBg="0"/>
      <p:bldP spid="372763" grpId="0" autoUpdateAnimBg="0"/>
      <p:bldP spid="3727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7E47-E396-4C25-AD54-85999AE59807}" type="slidenum">
              <a:rPr lang="en-US"/>
              <a:pPr/>
              <a:t>42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grpSp>
        <p:nvGrpSpPr>
          <p:cNvPr id="373770" name="Group 10"/>
          <p:cNvGrpSpPr>
            <a:grpSpLocks/>
          </p:cNvGrpSpPr>
          <p:nvPr/>
        </p:nvGrpSpPr>
        <p:grpSpPr bwMode="auto">
          <a:xfrm>
            <a:off x="4419600" y="914400"/>
            <a:ext cx="4714875" cy="2679700"/>
            <a:chOff x="1493" y="1283"/>
            <a:chExt cx="2970" cy="1688"/>
          </a:xfrm>
        </p:grpSpPr>
        <p:grpSp>
          <p:nvGrpSpPr>
            <p:cNvPr id="373763" name="Group 3"/>
            <p:cNvGrpSpPr>
              <a:grpSpLocks/>
            </p:cNvGrpSpPr>
            <p:nvPr/>
          </p:nvGrpSpPr>
          <p:grpSpPr bwMode="auto">
            <a:xfrm>
              <a:off x="1493" y="1283"/>
              <a:ext cx="2970" cy="1688"/>
              <a:chOff x="240" y="2640"/>
              <a:chExt cx="2304" cy="1552"/>
            </a:xfrm>
          </p:grpSpPr>
          <p:sp>
            <p:nvSpPr>
              <p:cNvPr id="373764" name="Rectangle 4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765" name="Rectangle 5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float getArea()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float getCircum() 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3766" name="Text Box 6"/>
            <p:cNvSpPr txBox="1">
              <a:spLocks noChangeArrowheads="1"/>
            </p:cNvSpPr>
            <p:nvPr/>
          </p:nvSpPr>
          <p:spPr bwMode="auto">
            <a:xfrm>
              <a:off x="3604" y="174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7" name="Rectangle 7"/>
            <p:cNvSpPr>
              <a:spLocks noChangeArrowheads="1"/>
            </p:cNvSpPr>
            <p:nvPr/>
          </p:nvSpPr>
          <p:spPr bwMode="auto">
            <a:xfrm>
              <a:off x="1632" y="198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621" y="2057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1632" y="229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-7938" y="914400"/>
            <a:ext cx="4510088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 </a:t>
            </a:r>
            <a:r>
              <a:rPr lang="en-US" sz="2200">
                <a:solidFill>
                  <a:schemeClr val="accent2"/>
                </a:solidFill>
              </a:rPr>
              <a:t>pure virtual function</a:t>
            </a:r>
            <a:r>
              <a:rPr lang="en-US" sz="2200"/>
              <a:t> is one that has </a:t>
            </a:r>
            <a:r>
              <a:rPr lang="en-US" sz="2200">
                <a:solidFill>
                  <a:srgbClr val="990000"/>
                </a:solidFill>
              </a:rPr>
              <a:t>no actual { code</a:t>
            </a:r>
            <a:r>
              <a:rPr lang="en-US" sz="2200"/>
              <a:t> </a:t>
            </a:r>
            <a:r>
              <a:rPr lang="en-US" sz="2200">
                <a:solidFill>
                  <a:srgbClr val="990000"/>
                </a:solidFill>
              </a:rPr>
              <a:t>}. </a:t>
            </a:r>
          </a:p>
          <a:p>
            <a:endParaRPr lang="en-US" sz="1000">
              <a:solidFill>
                <a:srgbClr val="990000"/>
              </a:solidFill>
            </a:endParaRPr>
          </a:p>
          <a:p>
            <a:r>
              <a:rPr lang="en-US"/>
              <a:t>If your </a:t>
            </a:r>
            <a:r>
              <a:rPr lang="en-US">
                <a:solidFill>
                  <a:schemeClr val="accent2"/>
                </a:solidFill>
              </a:rPr>
              <a:t>base class</a:t>
            </a:r>
            <a:r>
              <a:rPr lang="en-US"/>
              <a:t> has a </a:t>
            </a:r>
            <a:br>
              <a:rPr lang="en-US"/>
            </a:br>
            <a:r>
              <a:rPr lang="en-US"/>
              <a:t>pure virtual function…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/>
              <a:t>Your </a:t>
            </a:r>
            <a:r>
              <a:rPr lang="en-US">
                <a:solidFill>
                  <a:schemeClr val="accent2"/>
                </a:solidFill>
              </a:rPr>
              <a:t>derived classes</a:t>
            </a:r>
            <a:r>
              <a:rPr lang="en-US"/>
              <a:t> </a:t>
            </a:r>
            <a:r>
              <a:rPr lang="en-US" i="1">
                <a:solidFill>
                  <a:srgbClr val="FF3300"/>
                </a:solidFill>
              </a:rPr>
              <a:t>must</a:t>
            </a:r>
            <a:r>
              <a:rPr lang="en-US" i="1"/>
              <a:t> </a:t>
            </a:r>
            <a:r>
              <a:rPr lang="en-US"/>
              <a:t>define their own version of it.</a:t>
            </a:r>
            <a:endParaRPr lang="en-US">
              <a:solidFill>
                <a:srgbClr val="990000"/>
              </a:solidFill>
            </a:endParaRPr>
          </a:p>
          <a:p>
            <a:endParaRPr lang="en-US" sz="1000">
              <a:solidFill>
                <a:srgbClr val="990000"/>
              </a:solidFill>
            </a:endParaRP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4419600" y="3765550"/>
            <a:ext cx="4572000" cy="2938463"/>
            <a:chOff x="2832" y="2400"/>
            <a:chExt cx="2880" cy="1571"/>
          </a:xfrm>
        </p:grpSpPr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2832" y="2400"/>
              <a:ext cx="2880" cy="1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getCircum()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 (2*3.14*m_rad);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3784" name="Group 24"/>
          <p:cNvGrpSpPr>
            <a:grpSpLocks/>
          </p:cNvGrpSpPr>
          <p:nvPr/>
        </p:nvGrpSpPr>
        <p:grpSpPr bwMode="auto">
          <a:xfrm>
            <a:off x="4648200" y="3971925"/>
            <a:ext cx="4572000" cy="2938463"/>
            <a:chOff x="2832" y="2400"/>
            <a:chExt cx="2880" cy="1571"/>
          </a:xfrm>
        </p:grpSpPr>
        <p:sp>
          <p:nvSpPr>
            <p:cNvPr id="373785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8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2880" cy="1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getCircum()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return(4*m_side);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uiExpand="1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DB2-EAA9-496E-9343-8075CA4E970C}" type="slidenum">
              <a:rPr lang="en-US"/>
              <a:pPr/>
              <a:t>43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93725" y="990600"/>
            <a:ext cx="817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you define </a:t>
            </a:r>
            <a:r>
              <a:rPr lang="en-US" i="1" u="sng"/>
              <a:t>at least</a:t>
            </a:r>
            <a:r>
              <a:rPr lang="en-US" u="sng"/>
              <a:t> </a:t>
            </a:r>
            <a:r>
              <a:rPr lang="en-US" i="1" u="sng"/>
              <a:t>one</a:t>
            </a:r>
            <a:r>
              <a:rPr lang="en-US" i="1"/>
              <a:t> </a:t>
            </a:r>
            <a:r>
              <a:rPr lang="en-US">
                <a:solidFill>
                  <a:srgbClr val="990000"/>
                </a:solidFill>
              </a:rPr>
              <a:t>pure virtual function </a:t>
            </a:r>
            <a:r>
              <a:rPr lang="en-US"/>
              <a:t>in a base class, then the class is called an “</a:t>
            </a:r>
            <a:r>
              <a:rPr lang="en-US">
                <a:solidFill>
                  <a:srgbClr val="006666"/>
                </a:solidFill>
              </a:rPr>
              <a:t>abstract base class</a:t>
            </a:r>
            <a:r>
              <a:rPr lang="en-US"/>
              <a:t>”</a:t>
            </a:r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2260600" y="2057400"/>
            <a:ext cx="4714875" cy="3197225"/>
            <a:chOff x="1350" y="1545"/>
            <a:chExt cx="2970" cy="2014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350" y="1545"/>
              <a:ext cx="2970" cy="2014"/>
              <a:chOff x="240" y="2640"/>
              <a:chExt cx="2304" cy="1567"/>
            </a:xfrm>
          </p:grpSpPr>
          <p:sp>
            <p:nvSpPr>
              <p:cNvPr id="374790" name="Rectangle 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791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double getArea()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void someOtherFunc() 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{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  cout &lt;&lt; </a:t>
                </a:r>
                <a:r>
                  <a:rPr lang="en-US" sz="1700" b="1">
                    <a:solidFill>
                      <a:srgbClr val="990000"/>
                    </a:solidFill>
                    <a:latin typeface="Times New Roman"/>
                    <a:ea typeface="MS Mincho" pitchFamily="49" charset="-128"/>
                  </a:rPr>
                  <a:t>“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blah blah blah\n</a:t>
                </a:r>
                <a:r>
                  <a:rPr lang="en-US" sz="1700" b="1">
                    <a:solidFill>
                      <a:srgbClr val="990000"/>
                    </a:solidFill>
                    <a:latin typeface="Times New Roman"/>
                    <a:ea typeface="MS Mincho" pitchFamily="49" charset="-128"/>
                  </a:rPr>
                  <a:t>”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461" y="200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</p:grp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93675" y="5486400"/>
            <a:ext cx="8874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in the above example…</a:t>
            </a:r>
          </a:p>
          <a:p>
            <a:r>
              <a:rPr lang="en-US"/>
              <a:t>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is a </a:t>
            </a:r>
            <a:r>
              <a:rPr lang="en-US">
                <a:solidFill>
                  <a:srgbClr val="006666"/>
                </a:solidFill>
              </a:rPr>
              <a:t>pure virtual function</a:t>
            </a:r>
            <a:r>
              <a:rPr lang="en-US"/>
              <a:t>, </a:t>
            </a:r>
          </a:p>
          <a:p>
            <a:r>
              <a:rPr lang="en-US"/>
              <a:t>and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 is an </a:t>
            </a:r>
            <a:r>
              <a:rPr lang="en-US" i="1">
                <a:solidFill>
                  <a:srgbClr val="006666"/>
                </a:solidFill>
              </a:rPr>
              <a:t>abstract base class.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E793-6A5D-4594-84DF-CF1799DA5850}" type="slidenum">
              <a:rPr lang="en-US"/>
              <a:pPr/>
              <a:t>44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Base Classes (ABCs)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29786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300">
                <a:solidFill>
                  <a:srgbClr val="6600CC"/>
                </a:solidFill>
                <a:latin typeface="Comic Sans MS" pitchFamily="66" charset="0"/>
              </a:rPr>
              <a:t>If you define an </a:t>
            </a:r>
            <a:r>
              <a:rPr lang="en-US" sz="2300">
                <a:solidFill>
                  <a:srgbClr val="006666"/>
                </a:solidFill>
                <a:latin typeface="Comic Sans MS" pitchFamily="66" charset="0"/>
              </a:rPr>
              <a:t>abstract base class</a:t>
            </a:r>
            <a:r>
              <a:rPr lang="en-US" sz="2300">
                <a:solidFill>
                  <a:srgbClr val="6600CC"/>
                </a:solidFill>
                <a:latin typeface="Comic Sans MS" pitchFamily="66" charset="0"/>
              </a:rPr>
              <a:t>, its derived class(es)</a:t>
            </a:r>
            <a:r>
              <a:rPr lang="en-US" sz="2300">
                <a:solidFill>
                  <a:srgbClr val="006666"/>
                </a:solidFill>
                <a:latin typeface="Comic Sans MS" pitchFamily="66" charset="0"/>
              </a:rPr>
              <a:t>:</a:t>
            </a:r>
          </a:p>
          <a:p>
            <a:pPr algn="ctr"/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100">
                <a:latin typeface="Comic Sans MS" pitchFamily="66" charset="0"/>
              </a:rPr>
              <a:t>Must either provide { code } for </a:t>
            </a:r>
            <a:r>
              <a:rPr lang="en-US" sz="2100" i="1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2100">
                <a:latin typeface="Comic Sans MS" pitchFamily="66" charset="0"/>
              </a:rPr>
              <a:t> pure virtual functions,</a:t>
            </a:r>
          </a:p>
          <a:p>
            <a:pPr>
              <a:buFontTx/>
              <a:buAutoNum type="arabicPeriod"/>
            </a:pPr>
            <a:r>
              <a:rPr lang="en-US" sz="2100">
                <a:latin typeface="Comic Sans MS" pitchFamily="66" charset="0"/>
              </a:rPr>
              <a:t>Or the derived class becomes an </a:t>
            </a:r>
            <a:r>
              <a:rPr lang="en-US" sz="2100">
                <a:solidFill>
                  <a:schemeClr val="accent2"/>
                </a:solidFill>
                <a:latin typeface="Comic Sans MS" pitchFamily="66" charset="0"/>
              </a:rPr>
              <a:t>abstract base class itself!</a:t>
            </a:r>
            <a:endParaRPr lang="en-US" sz="2100">
              <a:latin typeface="Comic Sans MS" pitchFamily="66" charset="0"/>
            </a:endParaRP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09600" y="2312988"/>
            <a:ext cx="4510088" cy="2030412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 = 0;</a:t>
            </a:r>
          </a:p>
          <a:p>
            <a:pPr algn="l"/>
            <a:r>
              <a:rPr lang="en-US" sz="1800"/>
              <a:t>   virtual int getWeight( ) = 0;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943600" y="25146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So is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  <a:r>
              <a:rPr lang="en-US" sz="1800"/>
              <a:t> a regular</a:t>
            </a:r>
            <a:br>
              <a:rPr lang="en-US" sz="1800"/>
            </a:br>
            <a:r>
              <a:rPr lang="en-US" sz="1800"/>
              <a:t>class or an ABC?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6072188" y="3254375"/>
            <a:ext cx="208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4510088" cy="230505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rgbClr val="800000"/>
                </a:solidFill>
              </a:rPr>
              <a:t>KillerRobot</a:t>
            </a:r>
            <a:r>
              <a:rPr lang="en-US" sz="1800"/>
              <a:t>: public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      { cout &lt;&lt; “I must destroy geeks.”; }</a:t>
            </a:r>
          </a:p>
          <a:p>
            <a:pPr algn="l"/>
            <a:r>
              <a:rPr lang="en-US" sz="1800"/>
              <a:t>   virtual int getWeight() </a:t>
            </a:r>
            <a:r>
              <a:rPr lang="en-US" sz="1800">
                <a:solidFill>
                  <a:srgbClr val="800000"/>
                </a:solidFill>
              </a:rPr>
              <a:t>{ return 100;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818188" y="4243388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KillerRobot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5256213" y="5162550"/>
            <a:ext cx="3698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</a:t>
            </a:r>
            <a:br>
              <a:rPr lang="en-US" sz="1800"/>
            </a:br>
            <a:r>
              <a:rPr lang="en-US" sz="1800"/>
              <a:t>because it provides </a:t>
            </a:r>
            <a:r>
              <a:rPr lang="en-US" sz="1800">
                <a:solidFill>
                  <a:srgbClr val="800000"/>
                </a:solidFill>
              </a:rPr>
              <a:t>{ code } </a:t>
            </a:r>
            <a:br>
              <a:rPr lang="en-US" sz="1800">
                <a:solidFill>
                  <a:srgbClr val="800000"/>
                </a:solidFill>
              </a:rPr>
            </a:br>
            <a:r>
              <a:rPr lang="en-US" sz="1800"/>
              <a:t>for both of Robot’s PV functions!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4510088" cy="2030413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rgbClr val="800000"/>
                </a:solidFill>
              </a:rPr>
              <a:t>FriendlyRobot</a:t>
            </a:r>
            <a:r>
              <a:rPr lang="en-US" sz="1800"/>
              <a:t>: public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</a:t>
            </a:r>
          </a:p>
          <a:p>
            <a:pPr algn="l"/>
            <a:r>
              <a:rPr lang="en-US" sz="1800"/>
              <a:t>      </a:t>
            </a:r>
            <a:r>
              <a:rPr lang="en-US" sz="1800">
                <a:solidFill>
                  <a:srgbClr val="800000"/>
                </a:solidFill>
              </a:rPr>
              <a:t>{ cout &lt;&lt; “I like geeks.”;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5670550" y="4038600"/>
            <a:ext cx="2992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FriendlyRobot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5573713" y="4905375"/>
            <a:ext cx="300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 because</a:t>
            </a:r>
            <a:br>
              <a:rPr lang="en-US" sz="1800"/>
            </a:br>
            <a:r>
              <a:rPr lang="en-US" sz="1800"/>
              <a:t>it doesn’t provide a body</a:t>
            </a:r>
            <a:br>
              <a:rPr lang="en-US" sz="1800"/>
            </a:br>
            <a:r>
              <a:rPr lang="en-US" sz="1800"/>
              <a:t>for getWeight()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822325" y="341471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virtual int getWeight( ) = 0;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5391150" y="6096000"/>
            <a:ext cx="354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Effectively it has a pure virtual</a:t>
            </a:r>
            <a:br>
              <a:rPr lang="en-US" sz="1800"/>
            </a:br>
            <a:r>
              <a:rPr lang="en-US" sz="1800"/>
              <a:t>version of </a:t>
            </a:r>
            <a:r>
              <a:rPr lang="en-US" sz="1800">
                <a:solidFill>
                  <a:srgbClr val="006666"/>
                </a:solidFill>
              </a:rPr>
              <a:t>getWeight( )</a:t>
            </a:r>
            <a:r>
              <a:rPr lang="en-US" sz="1800"/>
              <a:t> too!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604838" y="7077075"/>
            <a:ext cx="4510087" cy="2014538"/>
          </a:xfrm>
          <a:prstGeom prst="rect">
            <a:avLst/>
          </a:prstGeom>
          <a:solidFill>
            <a:srgbClr val="FFFBFD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class </a:t>
            </a:r>
            <a:r>
              <a:rPr lang="en-US" sz="1700">
                <a:solidFill>
                  <a:srgbClr val="6600CC"/>
                </a:solidFill>
              </a:rPr>
              <a:t>BigHappyRobot</a:t>
            </a:r>
            <a:r>
              <a:rPr lang="en-US" sz="1700"/>
              <a:t>: public </a:t>
            </a:r>
            <a:r>
              <a:rPr lang="en-US" sz="1700">
                <a:solidFill>
                  <a:srgbClr val="800000"/>
                </a:solidFill>
              </a:rPr>
              <a:t>FriendlyRobot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virtual int getWeight() </a:t>
            </a:r>
            <a:r>
              <a:rPr lang="en-US" sz="1800">
                <a:solidFill>
                  <a:srgbClr val="6600CC"/>
                </a:solidFill>
              </a:rPr>
              <a:t>{ return 500;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268913" y="3886200"/>
            <a:ext cx="387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Finally, how about </a:t>
            </a:r>
            <a:r>
              <a:rPr lang="en-US" sz="1800">
                <a:solidFill>
                  <a:schemeClr val="accent2"/>
                </a:solidFill>
              </a:rPr>
              <a:t>BigHappyRobot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Is it a regular class or an ABC?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5265738" y="4648200"/>
            <a:ext cx="37830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 because</a:t>
            </a:r>
            <a:br>
              <a:rPr lang="en-US" sz="1800"/>
            </a:br>
            <a:r>
              <a:rPr lang="en-US" sz="1800"/>
              <a:t>it has no unimplemented pure </a:t>
            </a:r>
            <a:br>
              <a:rPr lang="en-US" sz="1800"/>
            </a:br>
            <a:r>
              <a:rPr lang="en-US" sz="1800"/>
              <a:t>virtual functions!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5181600" y="5713413"/>
            <a:ext cx="3871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 inherits FriendlyRobot’s </a:t>
            </a:r>
            <a:br>
              <a:rPr lang="en-US" sz="1800"/>
            </a:br>
            <a:r>
              <a:rPr lang="en-US" sz="1800"/>
              <a:t>version of </a:t>
            </a:r>
            <a:r>
              <a:rPr lang="en-US" sz="1800">
                <a:solidFill>
                  <a:srgbClr val="006666"/>
                </a:solidFill>
              </a:rPr>
              <a:t>talkToMe( ) </a:t>
            </a:r>
            <a:r>
              <a:rPr lang="en-US" sz="1800"/>
              <a:t>and defines</a:t>
            </a:r>
            <a:br>
              <a:rPr lang="en-US" sz="1800"/>
            </a:br>
            <a:r>
              <a:rPr lang="en-US" sz="1800"/>
              <a:t>its own version of </a:t>
            </a:r>
            <a:r>
              <a:rPr lang="en-US" sz="1800">
                <a:solidFill>
                  <a:srgbClr val="006666"/>
                </a:solidFill>
              </a:rPr>
              <a:t>getWeight( 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0389E-6 L -1.94444E-6 0.354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995 L -0.00208 -0.2476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8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477E-6 L -0.00156 -0.2136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6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90" dur="20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/>
      <p:bldP spid="379913" grpId="0" animBg="1"/>
      <p:bldP spid="379913" grpId="1" animBg="1"/>
      <p:bldP spid="379914" grpId="0"/>
      <p:bldP spid="379915" grpId="0"/>
      <p:bldP spid="379916" grpId="0" animBg="1"/>
      <p:bldP spid="379916" grpId="1" animBg="1"/>
      <p:bldP spid="379917" grpId="0"/>
      <p:bldP spid="379917" grpId="1"/>
      <p:bldP spid="379918" grpId="0"/>
      <p:bldP spid="379918" grpId="1"/>
      <p:bldP spid="379919" grpId="0" animBg="1"/>
      <p:bldP spid="379920" grpId="0"/>
      <p:bldP spid="379920" grpId="1"/>
      <p:bldP spid="379921" grpId="0"/>
      <p:bldP spid="379921" grpId="1"/>
      <p:bldP spid="379922" grpId="0"/>
      <p:bldP spid="379922" grpId="1"/>
      <p:bldP spid="379922" grpId="2"/>
      <p:bldP spid="379924" grpId="0"/>
      <p:bldP spid="379924" grpId="1"/>
      <p:bldP spid="379925" grpId="0" animBg="1"/>
      <p:bldP spid="379926" grpId="0"/>
      <p:bldP spid="379927" grpId="0"/>
      <p:bldP spid="3799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9358-BFAB-4E48-870F-E1501B8D6D64}" type="slidenum">
              <a:rPr lang="en-US"/>
              <a:pPr/>
              <a:t>45</a:t>
            </a:fld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648200" y="307975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 example, what if we create a </a:t>
            </a:r>
            <a:r>
              <a:rPr lang="en-US" sz="2000">
                <a:solidFill>
                  <a:schemeClr val="accent2"/>
                </a:solidFill>
              </a:rPr>
              <a:t>Rectangle</a:t>
            </a:r>
            <a:r>
              <a:rPr lang="en-US" sz="2000">
                <a:solidFill>
                  <a:schemeClr val="tx1"/>
                </a:solidFill>
              </a:rPr>
              <a:t> class that </a:t>
            </a:r>
            <a:r>
              <a:rPr lang="en-US" sz="2000">
                <a:solidFill>
                  <a:srgbClr val="FF3300"/>
                </a:solidFill>
              </a:rPr>
              <a:t>forgets to define its own getCircum( )?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Abstract Base Classes (ABCs)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6948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Why should you use Pure Virtual Functions and create Abstract Base Classes anyway?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4648200" y="170815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</a:t>
            </a:r>
            <a:r>
              <a:rPr lang="en-US" i="1">
                <a:solidFill>
                  <a:srgbClr val="FF3300"/>
                </a:solidFill>
              </a:rPr>
              <a:t>force</a:t>
            </a:r>
            <a:r>
              <a:rPr lang="en-US">
                <a:solidFill>
                  <a:schemeClr val="tx1"/>
                </a:solidFill>
              </a:rPr>
              <a:t> the user to implement certain functions to </a:t>
            </a:r>
            <a:r>
              <a:rPr lang="en-US">
                <a:solidFill>
                  <a:schemeClr val="accent2"/>
                </a:solidFill>
              </a:rPr>
              <a:t>prevent common mistakes</a:t>
            </a:r>
            <a:r>
              <a:rPr lang="en-US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200025" y="2066925"/>
            <a:ext cx="4714875" cy="2679700"/>
            <a:chOff x="240" y="2640"/>
            <a:chExt cx="2304" cy="1552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240" y="2640"/>
              <a:ext cx="2304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getCircum()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0" name="Group 22"/>
          <p:cNvGrpSpPr>
            <a:grpSpLocks/>
          </p:cNvGrpSpPr>
          <p:nvPr/>
        </p:nvGrpSpPr>
        <p:grpSpPr bwMode="auto">
          <a:xfrm>
            <a:off x="533400" y="4038600"/>
            <a:ext cx="4572000" cy="2711450"/>
            <a:chOff x="2832" y="2400"/>
            <a:chExt cx="2880" cy="1536"/>
          </a:xfrm>
        </p:grpSpPr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Rectangle: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{ return (m_w * m_h); }</a:t>
              </a:r>
            </a:p>
            <a:p>
              <a:pPr algn="l" eaLnBrk="0" hangingPunct="0"/>
              <a:endPara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3" name="Group 25"/>
          <p:cNvGrpSpPr>
            <a:grpSpLocks/>
          </p:cNvGrpSpPr>
          <p:nvPr/>
        </p:nvGrpSpPr>
        <p:grpSpPr bwMode="auto">
          <a:xfrm>
            <a:off x="5111750" y="4170363"/>
            <a:ext cx="3963988" cy="2538412"/>
            <a:chOff x="336" y="2400"/>
            <a:chExt cx="2021" cy="2132"/>
          </a:xfrm>
        </p:grpSpPr>
        <p:sp>
          <p:nvSpPr>
            <p:cNvPr id="375834" name="Rectangle 2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Rectangle r(10,20);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r.getArea(); // OK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r.getCircum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//?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5836" name="Line 28"/>
          <p:cNvSpPr>
            <a:spLocks noChangeShapeType="1"/>
          </p:cNvSpPr>
          <p:nvPr/>
        </p:nvSpPr>
        <p:spPr bwMode="auto">
          <a:xfrm>
            <a:off x="4992688" y="504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7" name="Line 29"/>
          <p:cNvSpPr>
            <a:spLocks noChangeShapeType="1"/>
          </p:cNvSpPr>
          <p:nvPr/>
        </p:nvSpPr>
        <p:spPr bwMode="auto">
          <a:xfrm>
            <a:off x="4986338" y="5624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8" name="Line 30"/>
          <p:cNvSpPr>
            <a:spLocks noChangeShapeType="1"/>
          </p:cNvSpPr>
          <p:nvPr/>
        </p:nvSpPr>
        <p:spPr bwMode="auto">
          <a:xfrm>
            <a:off x="457200" y="498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776288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2209800" y="5334000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10 * 20</a:t>
            </a:r>
          </a:p>
        </p:txBody>
      </p:sp>
      <p:sp>
        <p:nvSpPr>
          <p:cNvPr id="375841" name="Line 33"/>
          <p:cNvSpPr>
            <a:spLocks noChangeShapeType="1"/>
          </p:cNvSpPr>
          <p:nvPr/>
        </p:nvSpPr>
        <p:spPr bwMode="auto">
          <a:xfrm>
            <a:off x="4981575" y="5888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>
            <a:off x="76200" y="354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>
            <a:off x="4572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989638" y="2667000"/>
            <a:ext cx="2925762" cy="1752600"/>
          </a:xfrm>
          <a:prstGeom prst="wedgeRoundRectCallout">
            <a:avLst>
              <a:gd name="adj1" fmla="val -18366"/>
              <a:gd name="adj2" fmla="val 1256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Ack– our rectangle should have a circumference of 60, not 0!!! This is a </a:t>
            </a:r>
            <a:r>
              <a:rPr lang="en-US" sz="2000">
                <a:solidFill>
                  <a:srgbClr val="FF3300"/>
                </a:solidFill>
              </a:rPr>
              <a:t>bug</a:t>
            </a:r>
            <a:r>
              <a:rPr lang="en-US" sz="2000"/>
              <a:t>!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648200" y="17526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Had we made </a:t>
            </a:r>
            <a:r>
              <a:rPr lang="en-US">
                <a:solidFill>
                  <a:srgbClr val="6600CC"/>
                </a:solidFill>
              </a:rPr>
              <a:t>getArea( )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getCircum( )</a:t>
            </a:r>
            <a:r>
              <a:rPr lang="en-US">
                <a:solidFill>
                  <a:schemeClr val="tx1"/>
                </a:solidFill>
              </a:rPr>
              <a:t> pure virtual, this couldn’t have happened!</a:t>
            </a:r>
          </a:p>
        </p:txBody>
      </p:sp>
      <p:grpSp>
        <p:nvGrpSpPr>
          <p:cNvPr id="375849" name="Group 41"/>
          <p:cNvGrpSpPr>
            <a:grpSpLocks/>
          </p:cNvGrpSpPr>
          <p:nvPr/>
        </p:nvGrpSpPr>
        <p:grpSpPr bwMode="auto">
          <a:xfrm>
            <a:off x="450850" y="3138488"/>
            <a:ext cx="2336800" cy="847725"/>
            <a:chOff x="284" y="1977"/>
            <a:chExt cx="1472" cy="534"/>
          </a:xfrm>
        </p:grpSpPr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284" y="1977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03" y="2322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3443288" y="2762250"/>
            <a:ext cx="8874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  <a:p>
            <a:pPr algn="l"/>
            <a:endParaRPr lang="en-US" sz="1200">
              <a:solidFill>
                <a:srgbClr val="FF3300"/>
              </a:solidFill>
            </a:endParaRPr>
          </a:p>
          <a:p>
            <a:pPr algn="l"/>
            <a:r>
              <a:rPr lang="en-US">
                <a:solidFill>
                  <a:srgbClr val="FF3300"/>
                </a:solidFill>
              </a:rPr>
              <a:t>  = 0;</a:t>
            </a:r>
          </a:p>
        </p:txBody>
      </p:sp>
      <p:sp>
        <p:nvSpPr>
          <p:cNvPr id="375851" name="AutoShape 43"/>
          <p:cNvSpPr>
            <a:spLocks noChangeArrowheads="1"/>
          </p:cNvSpPr>
          <p:nvPr/>
        </p:nvSpPr>
        <p:spPr bwMode="auto">
          <a:xfrm>
            <a:off x="5540375" y="2819400"/>
            <a:ext cx="3527425" cy="1752600"/>
          </a:xfrm>
          <a:prstGeom prst="wedgeRoundRectCallout">
            <a:avLst>
              <a:gd name="adj1" fmla="val -5130"/>
              <a:gd name="adj2" fmla="val 118657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“You have a </a:t>
            </a:r>
            <a:r>
              <a:rPr lang="en-US" sz="2000">
                <a:solidFill>
                  <a:srgbClr val="FF3300"/>
                </a:solidFill>
              </a:rPr>
              <a:t>syntax error</a:t>
            </a:r>
            <a:r>
              <a:rPr lang="en-US" sz="2000"/>
              <a:t> you silly programmer! There is no getCircum( ) function to call!”</a:t>
            </a:r>
          </a:p>
        </p:txBody>
      </p:sp>
      <p:sp>
        <p:nvSpPr>
          <p:cNvPr id="375852" name="Rectangle 44"/>
          <p:cNvSpPr>
            <a:spLocks noChangeArrowheads="1"/>
          </p:cNvSpPr>
          <p:nvPr/>
        </p:nvSpPr>
        <p:spPr bwMode="auto">
          <a:xfrm>
            <a:off x="609600" y="566737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{ return (2*m_w+2*m_h); }</a:t>
            </a:r>
          </a:p>
        </p:txBody>
      </p:sp>
      <p:sp>
        <p:nvSpPr>
          <p:cNvPr id="375853" name="AutoShape 45"/>
          <p:cNvSpPr>
            <a:spLocks noChangeArrowheads="1"/>
          </p:cNvSpPr>
          <p:nvPr/>
        </p:nvSpPr>
        <p:spPr bwMode="auto">
          <a:xfrm>
            <a:off x="1447800" y="3429000"/>
            <a:ext cx="3076575" cy="1370013"/>
          </a:xfrm>
          <a:prstGeom prst="wedgeRoundRectCallout">
            <a:avLst>
              <a:gd name="adj1" fmla="val 569"/>
              <a:gd name="adj2" fmla="val 115005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“That’s much better. Don’t screw up like that again!”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375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5" grpId="1"/>
      <p:bldP spid="375821" grpId="0"/>
      <p:bldP spid="375821" grpId="1"/>
      <p:bldP spid="375836" grpId="0" animBg="1"/>
      <p:bldP spid="375836" grpId="1" animBg="1"/>
      <p:bldP spid="375837" grpId="0" animBg="1"/>
      <p:bldP spid="375837" grpId="1" animBg="1"/>
      <p:bldP spid="375838" grpId="0" animBg="1"/>
      <p:bldP spid="375838" grpId="1" animBg="1"/>
      <p:bldP spid="375839" grpId="0" animBg="1"/>
      <p:bldP spid="375839" grpId="1" animBg="1"/>
      <p:bldP spid="375840" grpId="0"/>
      <p:bldP spid="375840" grpId="1"/>
      <p:bldP spid="375841" grpId="0" animBg="1"/>
      <p:bldP spid="375841" grpId="1" animBg="1"/>
      <p:bldP spid="375842" grpId="0" animBg="1"/>
      <p:bldP spid="375842" grpId="1" animBg="1"/>
      <p:bldP spid="375843" grpId="0" animBg="1"/>
      <p:bldP spid="375843" grpId="1" animBg="1"/>
      <p:bldP spid="375844" grpId="0" animBg="1"/>
      <p:bldP spid="375844" grpId="1" animBg="1"/>
      <p:bldP spid="375846" grpId="0"/>
      <p:bldP spid="375850" grpId="0"/>
      <p:bldP spid="375851" grpId="0" animBg="1"/>
      <p:bldP spid="375851" grpId="1" animBg="1"/>
      <p:bldP spid="375852" grpId="0"/>
      <p:bldP spid="375852" grpId="1"/>
      <p:bldP spid="3758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FB9-9DDA-4651-BEBF-415AC174D207}" type="slidenum">
              <a:rPr lang="en-US"/>
              <a:pPr/>
              <a:t>46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do with ABCs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52399" y="990600"/>
            <a:ext cx="4634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dirty="0">
                <a:solidFill>
                  <a:srgbClr val="FF3300"/>
                </a:solidFill>
              </a:rPr>
              <a:t>you </a:t>
            </a:r>
            <a:r>
              <a:rPr lang="en-US" dirty="0" smtClean="0">
                <a:solidFill>
                  <a:srgbClr val="FF3300"/>
                </a:solidFill>
              </a:rPr>
              <a:t>CAN’T create </a:t>
            </a:r>
            <a:r>
              <a:rPr lang="en-US" dirty="0">
                <a:solidFill>
                  <a:srgbClr val="FF3300"/>
                </a:solidFill>
              </a:rPr>
              <a:t>a variable</a:t>
            </a:r>
            <a:r>
              <a:rPr lang="en-US" dirty="0">
                <a:solidFill>
                  <a:schemeClr val="tx1"/>
                </a:solidFill>
              </a:rPr>
              <a:t> with an </a:t>
            </a:r>
            <a:r>
              <a:rPr lang="en-US" dirty="0" smtClean="0">
                <a:solidFill>
                  <a:srgbClr val="FF3300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57200" y="1981200"/>
            <a:ext cx="3963988" cy="1905000"/>
            <a:chOff x="336" y="2400"/>
            <a:chExt cx="2021" cy="2132"/>
          </a:xfrm>
        </p:grpSpPr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3" name="Text Box 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Shape s;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s.getArea(); 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2819400" y="2895600"/>
            <a:ext cx="133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!ERROR!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can still use ABCs like regular base classes to implement polymorphism…</a:t>
            </a:r>
          </a:p>
        </p:txBody>
      </p:sp>
      <p:grpSp>
        <p:nvGrpSpPr>
          <p:cNvPr id="495626" name="Group 10"/>
          <p:cNvGrpSpPr>
            <a:grpSpLocks/>
          </p:cNvGrpSpPr>
          <p:nvPr/>
        </p:nvGrpSpPr>
        <p:grpSpPr bwMode="auto">
          <a:xfrm>
            <a:off x="5103813" y="2335213"/>
            <a:ext cx="3963987" cy="3908425"/>
            <a:chOff x="336" y="2400"/>
            <a:chExt cx="2021" cy="2132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x.getArea()</a:t>
              </a:r>
              <a:r>
                <a:rPr lang="en-US" sz="1800" b="1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PrintPrice(s);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Rectangle r(20,30);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PrintPrice(r);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28600" y="3884613"/>
            <a:ext cx="49371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So to summarize, use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pure virtual functions</a:t>
            </a:r>
            <a:r>
              <a:rPr lang="en-US" sz="2000">
                <a:latin typeface="Comic Sans MS" pitchFamily="66" charset="0"/>
              </a:rPr>
              <a:t> to:</a:t>
            </a:r>
          </a:p>
          <a:p>
            <a:endParaRPr lang="en-US" sz="20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avoid writing “dummy” logic</a:t>
            </a:r>
            <a:r>
              <a:rPr lang="en-US" sz="2000">
                <a:latin typeface="Comic Sans MS" pitchFamily="66" charset="0"/>
              </a:rPr>
              <a:t> in a base class when it makes no sense to do so!</a:t>
            </a:r>
          </a:p>
          <a:p>
            <a:pPr>
              <a:buFontTx/>
              <a:buAutoNum type="alphaLcParenBoth"/>
            </a:pPr>
            <a:endParaRPr lang="en-US" sz="6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force the programmer</a:t>
            </a:r>
            <a:r>
              <a:rPr lang="en-US" sz="2000">
                <a:latin typeface="Comic Sans MS" pitchFamily="66" charset="0"/>
              </a:rPr>
              <a:t> to implement functions in a derived class to prevent bugs</a:t>
            </a:r>
          </a:p>
          <a:p>
            <a:pPr>
              <a:buFontTx/>
              <a:buAutoNum type="alphaLcParenBoth"/>
            </a:pPr>
            <a:endParaRPr lang="en-US" sz="1000">
              <a:latin typeface="Comic Sans MS" pitchFamily="66" charset="0"/>
            </a:endParaRP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/>
      <p:bldP spid="495625" grpId="0"/>
      <p:bldP spid="49563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C326-D64E-4D24-8B8A-9778C7E735A9}" type="slidenum">
              <a:rPr lang="en-US"/>
              <a:pPr/>
              <a:t>47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Functions/ABCs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Animal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GetNumLegs(void) = 0;</a:t>
            </a:r>
          </a:p>
          <a:p>
            <a:pPr algn="l"/>
            <a:r>
              <a:rPr lang="en-US" sz="1800"/>
              <a:t>   virtual void GetNumEyes(void) = 0;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4524375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Insect: public Animal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void GetNumLegs(void)  {  return(6); }</a:t>
            </a:r>
          </a:p>
          <a:p>
            <a:pPr algn="l"/>
            <a:r>
              <a:rPr lang="en-US" sz="1800"/>
              <a:t>  // Insect does not define GetNumEyes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304800" y="4965700"/>
            <a:ext cx="4510088" cy="1755775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Fly: public Insect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void GetNumEyes(void)  {  return(2); }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937125" y="884238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Animal</a:t>
            </a:r>
            <a:r>
              <a:rPr lang="en-US"/>
              <a:t> is an ABC, since it has two pure virtual functions.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4953000" y="22098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Insect</a:t>
            </a:r>
            <a:r>
              <a:rPr lang="en-US"/>
              <a:t> is also an ABC, since it has at least one pure virtual function.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5029200" y="35814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Fly</a:t>
            </a:r>
            <a:r>
              <a:rPr lang="en-US"/>
              <a:t> is a regular class, since it has no pure virtual functions.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5054600" y="4754563"/>
            <a:ext cx="3927475" cy="2030412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/>
              <a:t>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257800" y="5272088"/>
            <a:ext cx="304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x;               // OK??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257800" y="5576888"/>
            <a:ext cx="303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Insect y;               // OK??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5257800" y="5895975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Fly z;                    // OK??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5257800" y="62007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*ptr = &amp;z; // OK??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4953000" y="838200"/>
            <a:ext cx="4191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65150" y="2270125"/>
            <a:ext cx="36893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~Animal() { … }</a:t>
            </a:r>
          </a:p>
        </p:txBody>
      </p:sp>
      <p:sp>
        <p:nvSpPr>
          <p:cNvPr id="436241" name="AutoShape 17"/>
          <p:cNvSpPr>
            <a:spLocks noChangeArrowheads="1"/>
          </p:cNvSpPr>
          <p:nvPr/>
        </p:nvSpPr>
        <p:spPr bwMode="auto">
          <a:xfrm>
            <a:off x="2438400" y="7715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FF3300"/>
                </a:solidFill>
              </a:rPr>
              <a:t>!!Remember!!</a:t>
            </a:r>
            <a:r>
              <a:rPr lang="en-US" sz="2000"/>
              <a:t> You </a:t>
            </a:r>
            <a:r>
              <a:rPr lang="en-US" sz="2000" b="1" i="1" u="sng"/>
              <a:t>always</a:t>
            </a:r>
            <a:r>
              <a:rPr lang="en-US" sz="2000"/>
              <a:t> need a </a:t>
            </a:r>
            <a:r>
              <a:rPr lang="en-US" sz="2000">
                <a:solidFill>
                  <a:schemeClr val="accent2"/>
                </a:solidFill>
              </a:rPr>
              <a:t>virtual destructor </a:t>
            </a:r>
            <a:r>
              <a:rPr lang="en-US" sz="2000"/>
              <a:t>in your </a:t>
            </a:r>
            <a:r>
              <a:rPr lang="en-US" sz="2000">
                <a:solidFill>
                  <a:schemeClr val="accent2"/>
                </a:solidFill>
              </a:rPr>
              <a:t>base class</a:t>
            </a:r>
            <a:r>
              <a:rPr lang="en-US" sz="200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/>
      <p:bldP spid="436232" grpId="0"/>
      <p:bldP spid="436233" grpId="0"/>
      <p:bldP spid="436234" grpId="0" animBg="1"/>
      <p:bldP spid="436235" grpId="0"/>
      <p:bldP spid="436236" grpId="0"/>
      <p:bldP spid="436237" grpId="0"/>
      <p:bldP spid="436238" grpId="0"/>
      <p:bldP spid="436239" grpId="0" animBg="1"/>
      <p:bldP spid="436240" grpId="0" animBg="1"/>
      <p:bldP spid="436240" grpId="1" animBg="1"/>
      <p:bldP spid="436241" grpId="0" animBg="1"/>
      <p:bldP spid="43624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Polymorphism Cheat Sheet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3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You can’t access private members of the base class from the derived class: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68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rgbClr val="FF0000"/>
                </a:solidFill>
              </a:rPr>
              <a:t>// BAD!</a:t>
            </a:r>
            <a:endParaRPr lang="en-US" sz="1050" dirty="0">
              <a:solidFill>
                <a:srgbClr val="FF0000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r>
              <a:rPr lang="en-US" sz="1050" dirty="0" smtClean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</a:t>
            </a:r>
            <a:r>
              <a:rPr lang="en-US" sz="105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Derived(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r>
              <a:rPr lang="en-US" sz="1050" dirty="0" smtClean="0">
                <a:solidFill>
                  <a:schemeClr val="tx1"/>
                </a:solidFill>
              </a:rPr>
              <a:t> q)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 smtClean="0">
                <a:solidFill>
                  <a:srgbClr val="FF0000"/>
                </a:solidFill>
              </a:rPr>
              <a:t>        v = q; 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}</a:t>
            </a: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{</a:t>
            </a:r>
          </a:p>
          <a:p>
            <a:pPr algn="l"/>
            <a:r>
              <a:rPr lang="en-US" sz="1050" dirty="0" smtClean="0">
                <a:solidFill>
                  <a:srgbClr val="FF0000"/>
                </a:solidFill>
              </a:rPr>
              <a:t>        v = 10;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}</a:t>
            </a:r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81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// GOOD!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Base(</a:t>
            </a:r>
            <a:r>
              <a:rPr lang="en-US" sz="1050" dirty="0" err="1" smtClean="0">
                <a:solidFill>
                  <a:srgbClr val="006666"/>
                </a:solidFill>
              </a:rPr>
              <a:t>int</a:t>
            </a:r>
            <a:r>
              <a:rPr lang="en-US" sz="1050" dirty="0" smtClean="0">
                <a:solidFill>
                  <a:srgbClr val="006666"/>
                </a:solidFill>
              </a:rPr>
              <a:t> x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   { </a:t>
            </a:r>
            <a:r>
              <a:rPr lang="en-US" sz="1050" dirty="0" smtClean="0">
                <a:solidFill>
                  <a:srgbClr val="006666"/>
                </a:solidFill>
              </a:rPr>
              <a:t>v = x; </a:t>
            </a:r>
            <a:r>
              <a:rPr lang="en-US" sz="105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</a:t>
            </a:r>
            <a:r>
              <a:rPr lang="en-US" sz="1050" dirty="0" smtClean="0">
                <a:solidFill>
                  <a:srgbClr val="006666"/>
                </a:solidFill>
              </a:rPr>
              <a:t>   void </a:t>
            </a:r>
            <a:r>
              <a:rPr lang="en-US" sz="1050" dirty="0" err="1" smtClean="0">
                <a:solidFill>
                  <a:srgbClr val="006666"/>
                </a:solidFill>
              </a:rPr>
              <a:t>setV</a:t>
            </a:r>
            <a:r>
              <a:rPr lang="en-US" sz="1050" dirty="0" smtClean="0">
                <a:solidFill>
                  <a:srgbClr val="006666"/>
                </a:solidFill>
              </a:rPr>
              <a:t>(</a:t>
            </a:r>
            <a:r>
              <a:rPr lang="en-US" sz="1050" dirty="0" err="1" smtClean="0">
                <a:solidFill>
                  <a:srgbClr val="006666"/>
                </a:solidFill>
              </a:rPr>
              <a:t>int</a:t>
            </a:r>
            <a:r>
              <a:rPr lang="en-US" sz="1050" dirty="0" smtClean="0">
                <a:solidFill>
                  <a:srgbClr val="006666"/>
                </a:solidFill>
              </a:rPr>
              <a:t> x)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</a:t>
            </a:r>
            <a:r>
              <a:rPr lang="en-US" sz="1050" dirty="0" smtClean="0">
                <a:solidFill>
                  <a:srgbClr val="006666"/>
                </a:solidFill>
              </a:rPr>
              <a:t>      { v = x;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r>
              <a:rPr lang="en-US" sz="1050" dirty="0" smtClean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</a:t>
            </a:r>
            <a:r>
              <a:rPr lang="en-US" sz="105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Derived(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r>
              <a:rPr lang="en-US" sz="1050" dirty="0" smtClean="0">
                <a:solidFill>
                  <a:schemeClr val="tx1"/>
                </a:solidFill>
              </a:rPr>
              <a:t> q)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  </a:t>
            </a:r>
            <a:r>
              <a:rPr lang="en-US" sz="1050" dirty="0" smtClean="0">
                <a:solidFill>
                  <a:srgbClr val="006666"/>
                </a:solidFill>
              </a:rPr>
              <a:t>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Base(q)   </a:t>
            </a:r>
            <a:r>
              <a:rPr lang="en-US" sz="1050" dirty="0" smtClean="0">
                <a:solidFill>
                  <a:srgbClr val="006666"/>
                </a:solidFill>
              </a:rPr>
              <a:t>// </a:t>
            </a:r>
            <a:r>
              <a:rPr lang="en-US" sz="1050" dirty="0">
                <a:solidFill>
                  <a:srgbClr val="006666"/>
                </a:solidFill>
              </a:rPr>
              <a:t>GOOD!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}</a:t>
            </a:r>
            <a:endParaRPr lang="en-US" sz="1050" dirty="0" smtClean="0">
              <a:solidFill>
                <a:srgbClr val="006666"/>
              </a:solidFill>
            </a:endParaRPr>
          </a:p>
          <a:p>
            <a:pPr algn="l"/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 smtClean="0">
                <a:solidFill>
                  <a:srgbClr val="006666"/>
                </a:solidFill>
              </a:rPr>
              <a:t>    </a:t>
            </a:r>
            <a:r>
              <a:rPr lang="en-US" sz="1050" dirty="0" smtClean="0">
                <a:solidFill>
                  <a:schemeClr val="tx1"/>
                </a:solidFill>
              </a:rPr>
              <a:t>void </a:t>
            </a:r>
            <a:r>
              <a:rPr lang="en-US" sz="1050" dirty="0">
                <a:solidFill>
                  <a:schemeClr val="tx1"/>
                </a:solidFill>
              </a:rPr>
              <a:t>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</a:t>
            </a:r>
            <a:r>
              <a:rPr lang="en-US" sz="1050" dirty="0" err="1" smtClean="0">
                <a:solidFill>
                  <a:srgbClr val="006666"/>
                </a:solidFill>
              </a:rPr>
              <a:t>setV</a:t>
            </a:r>
            <a:r>
              <a:rPr lang="en-US" sz="1050" dirty="0" smtClean="0">
                <a:solidFill>
                  <a:srgbClr val="006666"/>
                </a:solidFill>
              </a:rPr>
              <a:t>(10);  </a:t>
            </a:r>
            <a:r>
              <a:rPr lang="en-US" sz="1050" dirty="0">
                <a:solidFill>
                  <a:srgbClr val="006666"/>
                </a:solidFill>
              </a:rPr>
              <a:t>// </a:t>
            </a:r>
            <a:r>
              <a:rPr lang="en-US" sz="1050" dirty="0" smtClean="0">
                <a:solidFill>
                  <a:srgbClr val="006666"/>
                </a:solidFill>
              </a:rPr>
              <a:t>GOOD!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Always make sure </a:t>
            </a:r>
            <a:r>
              <a:rPr lang="en-US" sz="1400" smtClean="0">
                <a:solidFill>
                  <a:schemeClr val="tx1"/>
                </a:solidFill>
              </a:rPr>
              <a:t>to add </a:t>
            </a:r>
            <a:r>
              <a:rPr lang="en-US" sz="1400" dirty="0" smtClean="0">
                <a:solidFill>
                  <a:schemeClr val="tx1"/>
                </a:solidFill>
              </a:rPr>
              <a:t>a virtual destructor to your base class: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3" y="1391240"/>
            <a:ext cx="1965297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rgbClr val="FF0000"/>
                </a:solidFill>
              </a:rPr>
              <a:t>// BAD!</a:t>
            </a:r>
            <a:endParaRPr lang="en-US" sz="1050" dirty="0">
              <a:solidFill>
                <a:srgbClr val="FF0000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~Base() { … } </a:t>
            </a:r>
            <a:r>
              <a:rPr lang="en-US" sz="1050" dirty="0" smtClean="0">
                <a:solidFill>
                  <a:srgbClr val="FF33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…</a:t>
            </a:r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641" y="1391240"/>
            <a:ext cx="2217089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// GOOD!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</a:t>
            </a:r>
            <a:r>
              <a:rPr lang="en-US" sz="1050" dirty="0" smtClean="0">
                <a:solidFill>
                  <a:srgbClr val="006666"/>
                </a:solidFill>
              </a:rPr>
              <a:t> virtual </a:t>
            </a:r>
            <a:r>
              <a:rPr lang="en-US" sz="1050" dirty="0" smtClean="0">
                <a:solidFill>
                  <a:schemeClr val="tx1"/>
                </a:solidFill>
              </a:rPr>
              <a:t>~Base() { … } </a:t>
            </a:r>
            <a:r>
              <a:rPr lang="en-US" sz="1050" dirty="0" smtClean="0">
                <a:solidFill>
                  <a:srgbClr val="006666"/>
                </a:solidFill>
              </a:rPr>
              <a:t>// GOOD!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…  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106" y="3928105"/>
            <a:ext cx="13676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Don’t forget to use </a:t>
            </a:r>
            <a:r>
              <a:rPr lang="en-US" sz="1050" dirty="0" smtClean="0">
                <a:solidFill>
                  <a:srgbClr val="006666"/>
                </a:solidFill>
              </a:rPr>
              <a:t>virtual</a:t>
            </a:r>
            <a:r>
              <a:rPr lang="en-US" sz="1050" dirty="0" smtClean="0">
                <a:solidFill>
                  <a:schemeClr val="tx1"/>
                </a:solidFill>
              </a:rPr>
              <a:t> to define methods </a:t>
            </a:r>
            <a:r>
              <a:rPr lang="en-US" sz="1050" dirty="0" smtClean="0">
                <a:solidFill>
                  <a:srgbClr val="FF0000"/>
                </a:solidFill>
              </a:rPr>
              <a:t>in your base class</a:t>
            </a:r>
            <a:r>
              <a:rPr lang="en-US" sz="1050" dirty="0" smtClean="0">
                <a:solidFill>
                  <a:schemeClr val="tx1"/>
                </a:solidFill>
              </a:rPr>
              <a:t>, if you expect to re-define them in your derived class(</a:t>
            </a:r>
            <a:r>
              <a:rPr lang="en-US" sz="1050" dirty="0" err="1" smtClean="0">
                <a:solidFill>
                  <a:schemeClr val="tx1"/>
                </a:solidFill>
              </a:rPr>
              <a:t>es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To call a base-class method that has been re-defined in a derived class, use the </a:t>
            </a:r>
            <a:r>
              <a:rPr lang="en-US" sz="1050" dirty="0" smtClean="0">
                <a:solidFill>
                  <a:srgbClr val="006666"/>
                </a:solidFill>
              </a:rPr>
              <a:t>base:: </a:t>
            </a:r>
            <a:r>
              <a:rPr lang="en-US" sz="1050" dirty="0" smtClean="0">
                <a:solidFill>
                  <a:schemeClr val="tx1"/>
                </a:solidFill>
              </a:rPr>
              <a:t>prefix!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2114" y="3678601"/>
            <a:ext cx="2884992" cy="2677656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</a:t>
            </a:r>
            <a:r>
              <a:rPr lang="en-US" sz="1050" dirty="0" smtClean="0">
                <a:solidFill>
                  <a:srgbClr val="006666"/>
                </a:solidFill>
              </a:rPr>
              <a:t>Person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</a:t>
            </a:r>
            <a:r>
              <a:rPr lang="en-US" sz="1050" dirty="0" smtClean="0">
                <a:solidFill>
                  <a:srgbClr val="006666"/>
                </a:solidFill>
              </a:rPr>
              <a:t>virtual</a:t>
            </a:r>
            <a:r>
              <a:rPr lang="en-US" sz="1050" dirty="0" smtClean="0">
                <a:solidFill>
                  <a:schemeClr val="tx1"/>
                </a:solidFill>
              </a:rPr>
              <a:t> void talk(string &amp;s) { … }</a:t>
            </a:r>
            <a:endParaRPr lang="en-US" sz="1050" dirty="0" smtClean="0">
              <a:solidFill>
                <a:srgbClr val="FF3300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Professor: public Person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  void talk(</a:t>
            </a:r>
            <a:r>
              <a:rPr lang="en-US" sz="1050" dirty="0" err="1" smtClean="0">
                <a:solidFill>
                  <a:schemeClr val="tx1"/>
                </a:solidFill>
              </a:rPr>
              <a:t>std</a:t>
            </a:r>
            <a:r>
              <a:rPr lang="en-US" sz="1050" dirty="0" smtClean="0">
                <a:solidFill>
                  <a:schemeClr val="tx1"/>
                </a:solidFill>
              </a:rPr>
              <a:t>::string &amp;s)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  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       </a:t>
            </a:r>
            <a:r>
              <a:rPr lang="en-US" sz="1050" dirty="0" err="1">
                <a:solidFill>
                  <a:schemeClr val="tx1"/>
                </a:solidFill>
              </a:rPr>
              <a:t>cout</a:t>
            </a:r>
            <a:r>
              <a:rPr lang="en-US" sz="1050" dirty="0">
                <a:solidFill>
                  <a:schemeClr val="tx1"/>
                </a:solidFill>
              </a:rPr>
              <a:t> &lt;&lt; </a:t>
            </a:r>
            <a:r>
              <a:rPr lang="en-US" sz="1050" dirty="0" smtClean="0">
                <a:solidFill>
                  <a:schemeClr val="tx1"/>
                </a:solidFill>
              </a:rPr>
              <a:t>“I profess the following: “;</a:t>
            </a:r>
          </a:p>
          <a:p>
            <a:pPr algn="l"/>
            <a:r>
              <a:rPr lang="en-US" sz="1050" dirty="0" smtClean="0">
                <a:solidFill>
                  <a:srgbClr val="006666"/>
                </a:solidFill>
              </a:rPr>
              <a:t>           Person</a:t>
            </a:r>
            <a:r>
              <a:rPr lang="en-US" sz="1050" dirty="0" smtClean="0">
                <a:solidFill>
                  <a:schemeClr val="tx1"/>
                </a:solidFill>
              </a:rPr>
              <a:t>::talk(s); // uses </a:t>
            </a:r>
            <a:r>
              <a:rPr lang="en-US" sz="1050" dirty="0" smtClean="0">
                <a:solidFill>
                  <a:srgbClr val="006666"/>
                </a:solidFill>
              </a:rPr>
              <a:t>Person</a:t>
            </a:r>
            <a:r>
              <a:rPr lang="en-US" sz="1050" dirty="0" smtClean="0">
                <a:solidFill>
                  <a:schemeClr val="tx1"/>
                </a:solidFill>
              </a:rPr>
              <a:t>’s talk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026" y="6417788"/>
            <a:ext cx="5918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So long as you define your BASE version of a function with virtual, all derived versions 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of the function will automatically be virtual too (even without the virtual keyword)!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756454" y="4324865"/>
            <a:ext cx="1334530" cy="21624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659395" y="5498757"/>
            <a:ext cx="1062681" cy="951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0" y="0"/>
            <a:ext cx="4441370" cy="1143000"/>
          </a:xfrm>
        </p:spPr>
        <p:txBody>
          <a:bodyPr/>
          <a:lstStyle/>
          <a:p>
            <a:r>
              <a:rPr lang="en-US" sz="3200" dirty="0" smtClean="0"/>
              <a:t>Polymorphism Cheat Sheet, Page #2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419" y="1473211"/>
            <a:ext cx="3958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66"/>
                </a:solidFill>
              </a:rPr>
              <a:t>Example #1: </a:t>
            </a:r>
            <a:r>
              <a:rPr lang="en-US" sz="1400" dirty="0" smtClean="0">
                <a:solidFill>
                  <a:schemeClr val="tx1"/>
                </a:solidFill>
              </a:rPr>
              <a:t>When you use a BASE pointer to access a DERIVED object, AND you call a VIRTUAL function defined in both the BASE and the DERIVED classes, your code will call the DERIVED version of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1" y="340312"/>
            <a:ext cx="4749011" cy="6186309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</a:rPr>
              <a:t>SomeBaseClass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smtClean="0">
                <a:solidFill>
                  <a:srgbClr val="FF0000"/>
                </a:solidFill>
              </a:rPr>
              <a:t>virtual</a:t>
            </a:r>
            <a:r>
              <a:rPr lang="en-US" sz="1200" dirty="0" smtClean="0">
                <a:solidFill>
                  <a:schemeClr val="tx1"/>
                </a:solidFill>
              </a:rPr>
              <a:t> void </a:t>
            </a:r>
            <a:r>
              <a:rPr lang="en-US" sz="1200" dirty="0" err="1" smtClean="0">
                <a:solidFill>
                  <a:schemeClr val="tx1"/>
                </a:solidFill>
              </a:rPr>
              <a:t>aVirtualFunc</a:t>
            </a:r>
            <a:r>
              <a:rPr lang="en-US" sz="1200" dirty="0" smtClean="0">
                <a:solidFill>
                  <a:schemeClr val="tx1"/>
                </a:solidFill>
              </a:rPr>
              <a:t>() {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“I’m virtual”; } </a:t>
            </a:r>
            <a:r>
              <a:rPr lang="en-US" sz="1200" dirty="0" smtClean="0">
                <a:solidFill>
                  <a:srgbClr val="FF0000"/>
                </a:solidFill>
              </a:rPr>
              <a:t>// #1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void </a:t>
            </a:r>
            <a:r>
              <a:rPr lang="en-US" sz="1200" dirty="0" err="1" smtClean="0">
                <a:solidFill>
                  <a:schemeClr val="tx1"/>
                </a:solidFill>
              </a:rPr>
              <a:t>notVirtualFunc</a:t>
            </a:r>
            <a:r>
              <a:rPr lang="en-US" sz="1200" dirty="0" smtClean="0">
                <a:solidFill>
                  <a:schemeClr val="tx1"/>
                </a:solidFill>
              </a:rPr>
              <a:t>() {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“I’m not”; }  </a:t>
            </a:r>
            <a:r>
              <a:rPr lang="en-US" sz="1200" dirty="0" smtClean="0">
                <a:solidFill>
                  <a:srgbClr val="FF0000"/>
                </a:solidFill>
              </a:rPr>
              <a:t>            // #2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void tricky()                             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// #3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     </a:t>
            </a:r>
            <a:r>
              <a:rPr lang="en-US" sz="1200" dirty="0" err="1" smtClean="0">
                <a:solidFill>
                  <a:schemeClr val="tx1"/>
                </a:solidFill>
              </a:rPr>
              <a:t>aVirtualFunc</a:t>
            </a:r>
            <a:r>
              <a:rPr lang="en-US" sz="1200" dirty="0" smtClean="0">
                <a:solidFill>
                  <a:schemeClr val="tx1"/>
                </a:solidFill>
              </a:rPr>
              <a:t>();                                                 // ***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     </a:t>
            </a:r>
            <a:r>
              <a:rPr lang="en-US" sz="1200" dirty="0" err="1" smtClean="0">
                <a:solidFill>
                  <a:schemeClr val="tx1"/>
                </a:solidFill>
              </a:rPr>
              <a:t>notVirtualFunc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</a:rPr>
              <a:t>SomeDerivedClass</a:t>
            </a:r>
            <a:r>
              <a:rPr lang="en-US" sz="1200" dirty="0" smtClean="0">
                <a:solidFill>
                  <a:schemeClr val="tx1"/>
                </a:solidFill>
              </a:rPr>
              <a:t>: public </a:t>
            </a:r>
            <a:r>
              <a:rPr lang="en-US" sz="1200" dirty="0" err="1" smtClean="0">
                <a:solidFill>
                  <a:schemeClr val="tx1"/>
                </a:solidFill>
              </a:rPr>
              <a:t>SomeBaseClass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void </a:t>
            </a:r>
            <a:r>
              <a:rPr lang="en-US" sz="1200" dirty="0" err="1" smtClean="0">
                <a:solidFill>
                  <a:schemeClr val="tx1"/>
                </a:solidFill>
              </a:rPr>
              <a:t>aVirtualFunc</a:t>
            </a:r>
            <a:r>
              <a:rPr lang="en-US" sz="1200" dirty="0" smtClean="0">
                <a:solidFill>
                  <a:schemeClr val="tx1"/>
                </a:solidFill>
              </a:rPr>
              <a:t>()   {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“Also virtual!”; }       </a:t>
            </a:r>
            <a:r>
              <a:rPr lang="en-US" sz="1200" dirty="0" smtClean="0">
                <a:solidFill>
                  <a:srgbClr val="FF0000"/>
                </a:solidFill>
              </a:rPr>
              <a:t>//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#4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void </a:t>
            </a:r>
            <a:r>
              <a:rPr lang="en-US" sz="1200" dirty="0" err="1" smtClean="0">
                <a:solidFill>
                  <a:schemeClr val="tx1"/>
                </a:solidFill>
              </a:rPr>
              <a:t>notVirtuaFuncl</a:t>
            </a:r>
            <a:r>
              <a:rPr lang="en-US" sz="1200" dirty="0" smtClean="0">
                <a:solidFill>
                  <a:schemeClr val="tx1"/>
                </a:solidFill>
              </a:rPr>
              <a:t>() {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“Still not”; } </a:t>
            </a:r>
            <a:r>
              <a:rPr lang="en-US" sz="1200" dirty="0" smtClean="0">
                <a:solidFill>
                  <a:srgbClr val="FF0000"/>
                </a:solidFill>
              </a:rPr>
              <a:t>           // #5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</a:rPr>
              <a:t>SomeDerivedClass</a:t>
            </a:r>
            <a:r>
              <a:rPr lang="en-US" sz="1200" dirty="0" smtClean="0">
                <a:solidFill>
                  <a:schemeClr val="tx1"/>
                </a:solidFill>
              </a:rPr>
              <a:t> d;	     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</a:rPr>
              <a:t>SomeBaseClass</a:t>
            </a:r>
            <a:r>
              <a:rPr lang="en-US" sz="1200" dirty="0" smtClean="0">
                <a:solidFill>
                  <a:schemeClr val="tx1"/>
                </a:solidFill>
              </a:rPr>
              <a:t>  *b = &amp;d;  // base </a:t>
            </a:r>
            <a:r>
              <a:rPr lang="en-US" sz="1200" dirty="0" err="1" smtClean="0">
                <a:solidFill>
                  <a:schemeClr val="tx1"/>
                </a:solidFill>
              </a:rPr>
              <a:t>ptr</a:t>
            </a:r>
            <a:r>
              <a:rPr lang="en-US" sz="1200" dirty="0" smtClean="0">
                <a:solidFill>
                  <a:schemeClr val="tx1"/>
                </a:solidFill>
              </a:rPr>
              <a:t> points to derived </a:t>
            </a:r>
            <a:r>
              <a:rPr lang="en-US" sz="1200" dirty="0" err="1" smtClean="0">
                <a:solidFill>
                  <a:schemeClr val="tx1"/>
                </a:solidFill>
              </a:rPr>
              <a:t>obj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rgbClr val="003366"/>
                </a:solidFill>
              </a:rPr>
              <a:t>    </a:t>
            </a:r>
            <a:r>
              <a:rPr lang="en-US" sz="1200" dirty="0" smtClean="0">
                <a:solidFill>
                  <a:srgbClr val="006666"/>
                </a:solidFill>
              </a:rPr>
              <a:t>// Example #1 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b-&gt;</a:t>
            </a:r>
            <a:r>
              <a:rPr lang="en-US" sz="1200" dirty="0" err="1" smtClean="0">
                <a:solidFill>
                  <a:schemeClr val="tx1"/>
                </a:solidFill>
              </a:rPr>
              <a:t>aVirtualFunc</a:t>
            </a:r>
            <a:r>
              <a:rPr lang="en-US" sz="1200" dirty="0" smtClean="0">
                <a:solidFill>
                  <a:schemeClr val="tx1"/>
                </a:solidFill>
              </a:rPr>
              <a:t>();       </a:t>
            </a:r>
            <a:r>
              <a:rPr lang="en-US" sz="1200" dirty="0" smtClean="0">
                <a:solidFill>
                  <a:srgbClr val="FF0000"/>
                </a:solidFill>
              </a:rPr>
              <a:t>// calls function #4 </a:t>
            </a: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rgbClr val="7030A0"/>
                </a:solidFill>
              </a:rPr>
              <a:t>    // Example #2  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b-&gt;</a:t>
            </a:r>
            <a:r>
              <a:rPr lang="en-US" sz="1200" dirty="0" err="1" smtClean="0">
                <a:solidFill>
                  <a:schemeClr val="tx1"/>
                </a:solidFill>
              </a:rPr>
              <a:t>notVirtualFunc</a:t>
            </a:r>
            <a:r>
              <a:rPr lang="en-US" sz="1200" dirty="0" smtClean="0">
                <a:solidFill>
                  <a:schemeClr val="tx1"/>
                </a:solidFill>
              </a:rPr>
              <a:t>(); </a:t>
            </a:r>
            <a:r>
              <a:rPr lang="en-US" sz="1200" dirty="0" smtClean="0">
                <a:solidFill>
                  <a:srgbClr val="FF0000"/>
                </a:solidFill>
              </a:rPr>
              <a:t>// calls function #2</a:t>
            </a: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rgbClr val="C00000"/>
                </a:solidFill>
              </a:rPr>
              <a:t>    // Example #3  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b-&gt;tricky();        </a:t>
            </a:r>
            <a:r>
              <a:rPr lang="en-US" sz="1200" dirty="0" smtClean="0">
                <a:solidFill>
                  <a:srgbClr val="FF0000"/>
                </a:solidFill>
              </a:rPr>
              <a:t>// calls </a:t>
            </a:r>
            <a:r>
              <a:rPr lang="en-US" sz="1200" dirty="0" err="1" smtClean="0">
                <a:solidFill>
                  <a:srgbClr val="FF0000"/>
                </a:solidFill>
              </a:rPr>
              <a:t>func</a:t>
            </a:r>
            <a:r>
              <a:rPr lang="en-US" sz="1200" dirty="0" smtClean="0">
                <a:solidFill>
                  <a:srgbClr val="FF0000"/>
                </a:solidFill>
              </a:rPr>
              <a:t> #3 which calls #4 then #2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237" y="3234930"/>
            <a:ext cx="390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Example #2: </a:t>
            </a:r>
            <a:r>
              <a:rPr lang="en-US" sz="1400" dirty="0" smtClean="0">
                <a:solidFill>
                  <a:schemeClr val="tx1"/>
                </a:solidFill>
              </a:rPr>
              <a:t>When you use a BASE pointer to access a DERIVED object, AND you call a NON-VIRTUAL function defined in both the BASE and the DERIVED classes, your code will call the BASE version of the function.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2426" y="4968995"/>
            <a:ext cx="390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Example #3: </a:t>
            </a:r>
            <a:r>
              <a:rPr lang="en-US" sz="1400" dirty="0" smtClean="0">
                <a:solidFill>
                  <a:schemeClr val="tx1"/>
                </a:solidFill>
              </a:rPr>
              <a:t>When you use a BASE pointer to access a DERIVED object, all function calls to VIRTUAL functions (***) will be directed to the derived object’s version, even if the function (tricky) calling the virtual function is NOT VIRTUAL itself.</a:t>
            </a:r>
          </a:p>
        </p:txBody>
      </p: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DFA7-8ED5-41F0-B5ED-33AE8D7095CF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354013" y="3048000"/>
            <a:ext cx="3352800" cy="3149600"/>
            <a:chOff x="240" y="2057"/>
            <a:chExt cx="2112" cy="1774"/>
          </a:xfrm>
        </p:grpSpPr>
        <p:sp>
          <p:nvSpPr>
            <p:cNvPr id="404483" name="Rectangle 3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4" name="Text Box 4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getName(void)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return m_name; }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6675" y="681038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idea behind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>
                <a:solidFill>
                  <a:schemeClr val="tx1"/>
                </a:solidFill>
              </a:rPr>
              <a:t> is that once I define a function that accepts a (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 i="1">
                <a:solidFill>
                  <a:schemeClr val="tx1"/>
                </a:solidFill>
              </a:rPr>
              <a:t>pointer</a:t>
            </a:r>
            <a:r>
              <a:rPr lang="en-US">
                <a:solidFill>
                  <a:schemeClr val="tx1"/>
                </a:solidFill>
              </a:rPr>
              <a:t> to a) </a:t>
            </a:r>
            <a:r>
              <a:rPr lang="en-US">
                <a:solidFill>
                  <a:srgbClr val="006666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04488" name="Group 8"/>
          <p:cNvGrpSpPr>
            <a:grpSpLocks/>
          </p:cNvGrpSpPr>
          <p:nvPr/>
        </p:nvGrpSpPr>
        <p:grpSpPr bwMode="auto">
          <a:xfrm>
            <a:off x="5043488" y="3273425"/>
            <a:ext cx="3963987" cy="3451225"/>
            <a:chOff x="3494" y="1776"/>
            <a:chExt cx="2162" cy="2432"/>
          </a:xfrm>
        </p:grpSpPr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Text Box 10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057775" y="4845050"/>
            <a:ext cx="2706688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main()</a:t>
            </a:r>
          </a:p>
          <a:p>
            <a:pPr algn="l"/>
            <a:r>
              <a:rPr lang="en-US" sz="1900"/>
              <a:t>{</a:t>
            </a:r>
          </a:p>
          <a:p>
            <a:pPr algn="l"/>
            <a:r>
              <a:rPr lang="en-US" sz="1900"/>
              <a:t>     Person 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(“Eric”,18);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    SayHi(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);</a:t>
            </a:r>
          </a:p>
          <a:p>
            <a:pPr algn="l"/>
            <a:r>
              <a:rPr lang="en-US" sz="1900"/>
              <a:t>}</a:t>
            </a: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5386388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(“David”,19,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4496" name="Text Box 16"/>
          <p:cNvSpPr txBox="1">
            <a:spLocks noChangeArrowheads="1"/>
          </p:cNvSpPr>
          <p:nvPr/>
        </p:nvSpPr>
        <p:spPr bwMode="auto">
          <a:xfrm>
            <a:off x="700088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431800" y="1524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 only can I pass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variables</a:t>
            </a:r>
            <a:r>
              <a:rPr lang="en-US">
                <a:solidFill>
                  <a:schemeClr val="tx1"/>
                </a:solidFill>
              </a:rPr>
              <a:t> to that class…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68300" y="2057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I can also pass </a:t>
            </a:r>
            <a:r>
              <a:rPr lang="en-US">
                <a:solidFill>
                  <a:srgbClr val="6600CC"/>
                </a:solidFill>
              </a:rPr>
              <a:t>any variable</a:t>
            </a:r>
            <a:r>
              <a:rPr lang="en-US">
                <a:solidFill>
                  <a:schemeClr val="tx1"/>
                </a:solidFill>
              </a:rPr>
              <a:t> that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was derived from a Person!</a:t>
            </a:r>
          </a:p>
        </p:txBody>
      </p:sp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4792663" y="16160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6111875" y="60753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4" name="Freeform 24"/>
          <p:cNvSpPr>
            <a:spLocks/>
          </p:cNvSpPr>
          <p:nvPr/>
        </p:nvSpPr>
        <p:spPr bwMode="auto">
          <a:xfrm>
            <a:off x="4953000" y="1955800"/>
            <a:ext cx="1298575" cy="4254500"/>
          </a:xfrm>
          <a:custGeom>
            <a:avLst/>
            <a:gdLst>
              <a:gd name="T0" fmla="*/ 0 w 852"/>
              <a:gd name="T1" fmla="*/ 0 h 2559"/>
              <a:gd name="T2" fmla="*/ 0 w 852"/>
              <a:gd name="T3" fmla="*/ 2112 h 2559"/>
              <a:gd name="T4" fmla="*/ 336 w 852"/>
              <a:gd name="T5" fmla="*/ 2448 h 2559"/>
              <a:gd name="T6" fmla="*/ 852 w 852"/>
              <a:gd name="T7" fmla="*/ 2464 h 2559"/>
              <a:gd name="T8" fmla="*/ 852 w 852"/>
              <a:gd name="T9" fmla="*/ 2559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2559">
                <a:moveTo>
                  <a:pt x="0" y="0"/>
                </a:moveTo>
                <a:lnTo>
                  <a:pt x="0" y="2112"/>
                </a:lnTo>
                <a:lnTo>
                  <a:pt x="336" y="2448"/>
                </a:lnTo>
                <a:lnTo>
                  <a:pt x="852" y="2464"/>
                </a:lnTo>
                <a:lnTo>
                  <a:pt x="852" y="2559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506" name="Freeform 26"/>
          <p:cNvSpPr>
            <a:spLocks/>
          </p:cNvSpPr>
          <p:nvPr/>
        </p:nvSpPr>
        <p:spPr bwMode="auto">
          <a:xfrm>
            <a:off x="4114800" y="2819400"/>
            <a:ext cx="2209800" cy="3352800"/>
          </a:xfrm>
          <a:custGeom>
            <a:avLst/>
            <a:gdLst>
              <a:gd name="T0" fmla="*/ 0 w 1392"/>
              <a:gd name="T1" fmla="*/ 0 h 2112"/>
              <a:gd name="T2" fmla="*/ 720 w 1392"/>
              <a:gd name="T3" fmla="*/ 1872 h 2112"/>
              <a:gd name="T4" fmla="*/ 1344 w 1392"/>
              <a:gd name="T5" fmla="*/ 2016 h 2112"/>
              <a:gd name="T6" fmla="*/ 1392 w 1392"/>
              <a:gd name="T7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2112">
                <a:moveTo>
                  <a:pt x="0" y="0"/>
                </a:moveTo>
                <a:lnTo>
                  <a:pt x="720" y="1872"/>
                </a:lnTo>
                <a:lnTo>
                  <a:pt x="1344" y="2016"/>
                </a:lnTo>
                <a:lnTo>
                  <a:pt x="1392" y="2112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91" grpId="0"/>
      <p:bldP spid="404493" grpId="0" animBg="1"/>
      <p:bldP spid="404496" grpId="0" animBg="1"/>
      <p:bldP spid="404499" grpId="0"/>
      <p:bldP spid="404500" grpId="0"/>
      <p:bldP spid="404504" grpId="0" animBg="1"/>
      <p:bldP spid="404504" grpId="1" animBg="1"/>
      <p:bldP spid="40450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33EE-6D19-4F66-A4BE-1E1E661ADD57}" type="slidenum">
              <a:rPr lang="en-US"/>
              <a:pPr/>
              <a:t>50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Challenge Problem: Diary Class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457200" y="1131888"/>
            <a:ext cx="83058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/>
              <a:t>Write a Diary class to hold your memories...: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When a Diary object is constructed, the user must specify a title for the diary in the form of a C++ string.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allow the user to find out their title with a getTitle() method.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All diaries have a writeEntry() method. This method allows the user to add a new entry to the diary. All new entries should be directly appended onto the end of existing entries in the diary.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can be read with a read() method. This method takes no arguments and returns a string containing all the entries written in the diary so far.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471055" y="6264500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(You should expect your Diary class will be derived from!)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91D5-A4D0-4392-BC5B-76E84F2664A1}" type="slidenum">
              <a:rPr lang="en-US"/>
              <a:pPr/>
              <a:t>51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Diary Class Solution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457200" y="1067128"/>
            <a:ext cx="8305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class Diary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public:</a:t>
            </a:r>
            <a:br>
              <a:rPr lang="en-US" sz="2200" dirty="0"/>
            </a:br>
            <a:r>
              <a:rPr lang="en-US" sz="2200" dirty="0"/>
              <a:t>Diary(</a:t>
            </a:r>
            <a:r>
              <a:rPr lang="en-US" sz="2200" dirty="0" err="1"/>
              <a:t>const</a:t>
            </a:r>
            <a:r>
              <a:rPr lang="en-US" sz="2200" dirty="0"/>
              <a:t> string &amp;s) { </a:t>
            </a:r>
            <a:r>
              <a:rPr lang="en-US" sz="2200" dirty="0" err="1"/>
              <a:t>m_sTitle</a:t>
            </a:r>
            <a:r>
              <a:rPr lang="en-US" sz="2200" dirty="0"/>
              <a:t> = s; }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>
                <a:solidFill>
                  <a:schemeClr val="accent2"/>
                </a:solidFill>
              </a:rPr>
              <a:t>      </a:t>
            </a:r>
            <a:r>
              <a:rPr lang="en-US" sz="2200" dirty="0">
                <a:solidFill>
                  <a:srgbClr val="FF3300"/>
                </a:solidFill>
              </a:rPr>
              <a:t>virtual</a:t>
            </a:r>
            <a:r>
              <a:rPr lang="en-US" sz="2200" dirty="0">
                <a:solidFill>
                  <a:schemeClr val="accent2"/>
                </a:solidFill>
              </a:rPr>
              <a:t> ~Diary() { /* do nothing</a:t>
            </a:r>
            <a:r>
              <a:rPr lang="en-US" sz="2200" dirty="0" smtClean="0">
                <a:solidFill>
                  <a:schemeClr val="accent2"/>
                </a:solidFill>
              </a:rPr>
              <a:t>*/ </a:t>
            </a:r>
            <a:r>
              <a:rPr lang="en-US" sz="2200" dirty="0">
                <a:solidFill>
                  <a:schemeClr val="accent2"/>
                </a:solidFill>
              </a:rPr>
              <a:t>}    // required!!!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chemeClr val="accent2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getTitle</a:t>
            </a:r>
            <a:r>
              <a:rPr lang="en-US" sz="2200" dirty="0"/>
              <a:t>(void)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m_sTitle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void </a:t>
            </a:r>
            <a:r>
              <a:rPr lang="en-US" sz="2200" dirty="0" err="1" smtClean="0"/>
              <a:t>writeEntry</a:t>
            </a:r>
            <a:r>
              <a:rPr lang="en-US" sz="2200" dirty="0" smtClean="0"/>
              <a:t>(</a:t>
            </a:r>
            <a:r>
              <a:rPr lang="en-US" sz="2200" dirty="0" err="1" smtClean="0"/>
              <a:t>const</a:t>
            </a:r>
            <a:r>
              <a:rPr lang="en-US" sz="2200" dirty="0" smtClean="0"/>
              <a:t> string </a:t>
            </a:r>
            <a:r>
              <a:rPr lang="en-US" sz="2200" dirty="0"/>
              <a:t>&amp;</a:t>
            </a:r>
            <a:r>
              <a:rPr lang="en-US" sz="2200" dirty="0" err="1"/>
              <a:t>sEntry</a:t>
            </a:r>
            <a:r>
              <a:rPr lang="en-US" sz="2200" dirty="0"/>
              <a:t>)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     </a:t>
            </a:r>
            <a:r>
              <a:rPr lang="en-US" sz="2200" dirty="0" err="1"/>
              <a:t>m_sEntries</a:t>
            </a:r>
            <a:r>
              <a:rPr lang="en-US" sz="2200" dirty="0"/>
              <a:t> += </a:t>
            </a:r>
            <a:r>
              <a:rPr lang="en-US" sz="2200" dirty="0" err="1"/>
              <a:t>sEntry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string read(void)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m_sEntries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rgbClr val="006666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private: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m_sEntries</a:t>
            </a:r>
            <a:r>
              <a:rPr lang="en-US" sz="2200" dirty="0"/>
              <a:t>, </a:t>
            </a:r>
            <a:r>
              <a:rPr lang="en-US" sz="2200" dirty="0" err="1"/>
              <a:t>m_sTitle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};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76200" y="990600"/>
            <a:ext cx="86868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B26-34EC-4774-BA23-92C3A28FA500}" type="slidenum">
              <a:rPr lang="en-US"/>
              <a:pPr/>
              <a:t>52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2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86813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Now you are to write a derived class called “SecretDiary”. This diary has all of its entries </a:t>
            </a:r>
            <a:r>
              <a:rPr lang="en-US" i="1">
                <a:solidFill>
                  <a:schemeClr val="tx2"/>
                </a:solidFill>
                <a:latin typeface="Comic Sans MS" pitchFamily="66" charset="0"/>
              </a:rPr>
              <a:t>encoded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  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Secret diaries always have a title of “TOP-SECRET”.</a:t>
            </a:r>
          </a:p>
          <a:p>
            <a:pPr>
              <a:buFontTx/>
              <a:buAutoNum type="arabi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Secret diaries should support the getTitle() method, just like regular diaries. 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The SecretDiary has a writeEntry method that allows the user to write new </a:t>
            </a:r>
            <a:r>
              <a:rPr lang="en-US" i="1">
                <a:solidFill>
                  <a:srgbClr val="006666"/>
                </a:solidFill>
                <a:latin typeface="Comic Sans MS" pitchFamily="66" charset="0"/>
              </a:rPr>
              <a:t>encoded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entries into the diary. </a:t>
            </a: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     - You can use a function called encode() to encode text</a:t>
            </a:r>
          </a:p>
          <a:p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4. The SecretDiary has a read() method. This method should return a properly decoded string containing all of the entries in the diary.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- You can use a function called decode() to decode text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04A0-E6A1-471F-8B46-9714A99FB95E}" type="slidenum">
              <a:rPr lang="en-US"/>
              <a:pPr/>
              <a:t>53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593725" y="491154"/>
            <a:ext cx="5125121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/>
              <a:t>SecretDiary</a:t>
            </a:r>
            <a:r>
              <a:rPr lang="en-US" sz="2000" dirty="0"/>
              <a:t>: public Diary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SecretDiary</a:t>
            </a:r>
            <a:r>
              <a:rPr lang="en-US" sz="2000" dirty="0"/>
              <a:t>() :Diary(“TOP-SECRET”)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virtual void </a:t>
            </a:r>
            <a:r>
              <a:rPr lang="en-US" sz="2000" dirty="0" err="1"/>
              <a:t>writeEntry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string &amp;s)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Diary::</a:t>
            </a:r>
            <a:r>
              <a:rPr lang="en-US" sz="2000" dirty="0" err="1"/>
              <a:t>writeEntry</a:t>
            </a:r>
            <a:r>
              <a:rPr lang="en-US" sz="2000" dirty="0"/>
              <a:t>(encoded(s));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</a:t>
            </a:r>
          </a:p>
          <a:p>
            <a:pPr algn="l"/>
            <a:r>
              <a:rPr lang="en-US" sz="2000" dirty="0"/>
              <a:t>   virtual string read(void) </a:t>
            </a:r>
            <a:r>
              <a:rPr lang="en-US" sz="2000" dirty="0" err="1"/>
              <a:t>const</a:t>
            </a:r>
            <a:endParaRPr lang="en-US" sz="2000" dirty="0"/>
          </a:p>
          <a:p>
            <a:pPr algn="l"/>
            <a:r>
              <a:rPr lang="en-US" sz="2000" dirty="0"/>
              <a:t>   {</a:t>
            </a:r>
            <a:br>
              <a:rPr lang="en-US" sz="2000" dirty="0"/>
            </a:br>
            <a:r>
              <a:rPr lang="en-US" sz="2000" dirty="0"/>
              <a:t>      return decode(Diary::read());</a:t>
            </a:r>
          </a:p>
          <a:p>
            <a:pPr algn="l"/>
            <a:r>
              <a:rPr lang="en-US" sz="2000" dirty="0"/>
              <a:t>   }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Private:</a:t>
            </a:r>
          </a:p>
          <a:p>
            <a:pPr algn="l"/>
            <a:r>
              <a:rPr lang="en-US" sz="2000" dirty="0"/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17193"/>
            <a:ext cx="8686800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7724-9A9A-4D23-A64B-12286743B0FA}" type="slidenum">
              <a:rPr lang="en-US"/>
              <a:pPr/>
              <a:t>54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3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355600" y="1149271"/>
            <a:ext cx="82835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2200" dirty="0"/>
              <a:t>One of the brilliant CS students in CS32 is having a problem with your </a:t>
            </a:r>
            <a:r>
              <a:rPr lang="en-US" sz="2200" dirty="0" smtClean="0"/>
              <a:t>classes (let’s assume you have a bug!).  </a:t>
            </a:r>
            <a:r>
              <a:rPr lang="en-US" sz="2200" dirty="0"/>
              <a:t>He says the following code properly prints the title of the diary, but for some reason when it prints out the diary’s entries, all it prints is gobbledygook.</a:t>
            </a:r>
          </a:p>
          <a:p>
            <a:pPr indent="457200" algn="l"/>
            <a:r>
              <a:rPr lang="en-US" sz="2200" dirty="0"/>
              <a:t>main()</a:t>
            </a:r>
          </a:p>
          <a:p>
            <a:pPr indent="457200" algn="l"/>
            <a:r>
              <a:rPr lang="en-US" sz="2200" dirty="0"/>
              <a:t>{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SecretDiary</a:t>
            </a:r>
            <a:r>
              <a:rPr lang="en-US" sz="2200" dirty="0"/>
              <a:t>	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(“Dear diary,”);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(“Those CS32 professors are sure great.”);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(“Signed, </a:t>
            </a:r>
            <a:r>
              <a:rPr lang="en-US" sz="2200" dirty="0" err="1"/>
              <a:t>Ahski</a:t>
            </a:r>
            <a:r>
              <a:rPr lang="en-US" sz="2200" dirty="0"/>
              <a:t> </a:t>
            </a:r>
            <a:r>
              <a:rPr lang="en-US" sz="2200" dirty="0" err="1"/>
              <a:t>Issar</a:t>
            </a:r>
            <a:r>
              <a:rPr lang="en-US" sz="2200" dirty="0"/>
              <a:t>”); </a:t>
            </a:r>
          </a:p>
          <a:p>
            <a:pPr indent="457200" algn="l"/>
            <a:r>
              <a:rPr lang="en-US" sz="2200" dirty="0"/>
              <a:t>  Diary	*b = &amp;a;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</a:t>
            </a:r>
            <a:r>
              <a:rPr lang="en-US" sz="2200" dirty="0" err="1"/>
              <a:t>getTitle</a:t>
            </a:r>
            <a:r>
              <a:rPr lang="en-US" sz="2200" dirty="0"/>
              <a:t>();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b-&gt;read();</a:t>
            </a:r>
          </a:p>
          <a:p>
            <a:pPr indent="457200" algn="l"/>
            <a:r>
              <a:rPr lang="en-US" sz="2200" dirty="0"/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86325" y="6248400"/>
            <a:ext cx="878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What problem might </a:t>
            </a:r>
            <a:r>
              <a:rPr lang="en-US" smtClean="0">
                <a:solidFill>
                  <a:srgbClr val="006666"/>
                </a:solidFill>
              </a:rPr>
              <a:t>your </a:t>
            </a:r>
            <a:r>
              <a:rPr lang="en-US" smtClean="0">
                <a:solidFill>
                  <a:srgbClr val="006666"/>
                </a:solidFill>
              </a:rPr>
              <a:t>code have </a:t>
            </a:r>
            <a:r>
              <a:rPr lang="en-US" dirty="0" smtClean="0">
                <a:solidFill>
                  <a:srgbClr val="006666"/>
                </a:solidFill>
              </a:rPr>
              <a:t>that would cause this?</a:t>
            </a:r>
            <a:endParaRPr 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9E1-48D2-45E2-82EE-6F65C6667763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00075" y="10398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33400" y="762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Why is this?</a:t>
            </a:r>
            <a:r>
              <a:rPr lang="en-US">
                <a:solidFill>
                  <a:srgbClr val="990000"/>
                </a:solidFill>
              </a:rPr>
              <a:t>  Well a Student </a:t>
            </a:r>
            <a:r>
              <a:rPr lang="en-US" i="1">
                <a:solidFill>
                  <a:srgbClr val="006666"/>
                </a:solidFill>
              </a:rPr>
              <a:t>IS</a:t>
            </a:r>
            <a:r>
              <a:rPr lang="en-US">
                <a:solidFill>
                  <a:srgbClr val="006666"/>
                </a:solidFill>
              </a:rPr>
              <a:t> a</a:t>
            </a:r>
            <a:r>
              <a:rPr lang="en-US">
                <a:solidFill>
                  <a:srgbClr val="990000"/>
                </a:solidFill>
              </a:rPr>
              <a:t> Person.  </a:t>
            </a:r>
            <a:r>
              <a:rPr lang="en-US">
                <a:solidFill>
                  <a:srgbClr val="006666"/>
                </a:solidFill>
              </a:rPr>
              <a:t>Everything a Person can do, it can do. 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304800" y="1600200"/>
            <a:ext cx="862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So if I can ask for a </a:t>
            </a:r>
            <a:r>
              <a:rPr lang="en-US">
                <a:solidFill>
                  <a:srgbClr val="6600CC"/>
                </a:solidFill>
              </a:rPr>
              <a:t>Person’s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</a:t>
            </a:r>
            <a:r>
              <a:rPr lang="en-US">
                <a:solidFill>
                  <a:srgbClr val="990000"/>
                </a:solidFill>
              </a:rPr>
              <a:t>, I can ask for a </a:t>
            </a:r>
            <a:r>
              <a:rPr lang="en-US">
                <a:solidFill>
                  <a:srgbClr val="6600CC"/>
                </a:solidFill>
              </a:rPr>
              <a:t>Student’s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 </a:t>
            </a:r>
            <a:r>
              <a:rPr lang="en-US">
                <a:solidFill>
                  <a:srgbClr val="990000"/>
                </a:solidFill>
              </a:rPr>
              <a:t>too!</a:t>
            </a: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304800" y="3048000"/>
            <a:ext cx="3352800" cy="3149600"/>
            <a:chOff x="240" y="2057"/>
            <a:chExt cx="2112" cy="1774"/>
          </a:xfrm>
        </p:grpSpPr>
        <p:sp>
          <p:nvSpPr>
            <p:cNvPr id="405543" name="Rectangle 39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4" name="Text Box 40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getName(void)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return m_name; }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05545" name="Group 41"/>
          <p:cNvGrpSpPr>
            <a:grpSpLocks/>
          </p:cNvGrpSpPr>
          <p:nvPr/>
        </p:nvGrpSpPr>
        <p:grpSpPr bwMode="auto">
          <a:xfrm>
            <a:off x="4994275" y="3273425"/>
            <a:ext cx="3963988" cy="3451225"/>
            <a:chOff x="3494" y="1776"/>
            <a:chExt cx="2162" cy="2432"/>
          </a:xfrm>
        </p:grpSpPr>
        <p:sp>
          <p:nvSpPr>
            <p:cNvPr id="405546" name="Rectangle 42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7" name="Text Box 43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5548" name="Text Box 44"/>
          <p:cNvSpPr txBox="1">
            <a:spLocks noChangeArrowheads="1"/>
          </p:cNvSpPr>
          <p:nvPr/>
        </p:nvSpPr>
        <p:spPr bwMode="auto">
          <a:xfrm>
            <a:off x="5008563" y="4845050"/>
            <a:ext cx="2706687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main()</a:t>
            </a:r>
          </a:p>
          <a:p>
            <a:pPr algn="l"/>
            <a:r>
              <a:rPr lang="en-US" sz="1900"/>
              <a:t>{</a:t>
            </a:r>
          </a:p>
          <a:p>
            <a:pPr algn="l"/>
            <a:r>
              <a:rPr lang="en-US" sz="1900"/>
              <a:t>     Person 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(“Eric”,18);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    SayHi(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);</a:t>
            </a:r>
          </a:p>
          <a:p>
            <a:pPr algn="l"/>
            <a:r>
              <a:rPr lang="en-US" sz="1900"/>
              <a:t>}</a:t>
            </a:r>
          </a:p>
        </p:txBody>
      </p:sp>
      <p:sp>
        <p:nvSpPr>
          <p:cNvPr id="405549" name="Text Box 45"/>
          <p:cNvSpPr txBox="1">
            <a:spLocks noChangeArrowheads="1"/>
          </p:cNvSpPr>
          <p:nvPr/>
        </p:nvSpPr>
        <p:spPr bwMode="auto">
          <a:xfrm>
            <a:off x="5337175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(“David”,52,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5550" name="Text Box 46"/>
          <p:cNvSpPr txBox="1">
            <a:spLocks noChangeArrowheads="1"/>
          </p:cNvSpPr>
          <p:nvPr/>
        </p:nvSpPr>
        <p:spPr bwMode="auto">
          <a:xfrm>
            <a:off x="650875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5551" name="Text Box 47"/>
          <p:cNvSpPr txBox="1">
            <a:spLocks noChangeArrowheads="1"/>
          </p:cNvSpPr>
          <p:nvPr/>
        </p:nvSpPr>
        <p:spPr bwMode="auto">
          <a:xfrm>
            <a:off x="6062663" y="60753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52" name="Line 48"/>
          <p:cNvSpPr>
            <a:spLocks noChangeShapeType="1"/>
          </p:cNvSpPr>
          <p:nvPr/>
        </p:nvSpPr>
        <p:spPr bwMode="auto">
          <a:xfrm>
            <a:off x="5005388" y="55276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152400" y="2667000"/>
            <a:ext cx="4814888" cy="444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58" name="Line 54"/>
          <p:cNvSpPr>
            <a:spLocks noChangeShapeType="1"/>
          </p:cNvSpPr>
          <p:nvPr/>
        </p:nvSpPr>
        <p:spPr bwMode="auto">
          <a:xfrm>
            <a:off x="5021263" y="5816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5567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405559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0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05561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405562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-982" y="4798"/>
              <a:ext cx="465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" y="4791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6" name="Rectangle 62"/>
            <p:cNvSpPr>
              <a:spLocks noChangeArrowheads="1"/>
            </p:cNvSpPr>
            <p:nvPr/>
          </p:nvSpPr>
          <p:spPr bwMode="auto">
            <a:xfrm>
              <a:off x="-1072" y="5850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1598613" y="460533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3317875" y="461803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52</a:t>
            </a:r>
          </a:p>
        </p:txBody>
      </p:sp>
      <p:sp>
        <p:nvSpPr>
          <p:cNvPr id="405570" name="Text Box 66"/>
          <p:cNvSpPr txBox="1">
            <a:spLocks noChangeArrowheads="1"/>
          </p:cNvSpPr>
          <p:nvPr/>
        </p:nvSpPr>
        <p:spPr bwMode="auto">
          <a:xfrm>
            <a:off x="1601788" y="6294438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1.6</a:t>
            </a:r>
          </a:p>
        </p:txBody>
      </p:sp>
      <p:sp>
        <p:nvSpPr>
          <p:cNvPr id="405571" name="Line 67"/>
          <p:cNvSpPr>
            <a:spLocks noChangeShapeType="1"/>
          </p:cNvSpPr>
          <p:nvPr/>
        </p:nvSpPr>
        <p:spPr bwMode="auto">
          <a:xfrm>
            <a:off x="5000625" y="6296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2" name="Line 68"/>
          <p:cNvSpPr>
            <a:spLocks noChangeShapeType="1"/>
          </p:cNvSpPr>
          <p:nvPr/>
        </p:nvSpPr>
        <p:spPr bwMode="auto">
          <a:xfrm>
            <a:off x="4648200" y="3471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7583488" y="33321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373063" y="2800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6" name="AutoShape 72"/>
          <p:cNvSpPr>
            <a:spLocks noChangeArrowheads="1"/>
          </p:cNvSpPr>
          <p:nvPr/>
        </p:nvSpPr>
        <p:spPr bwMode="auto">
          <a:xfrm>
            <a:off x="3814763" y="188913"/>
            <a:ext cx="5295900" cy="2270125"/>
          </a:xfrm>
          <a:prstGeom prst="wedgeRoundRectCallout">
            <a:avLst>
              <a:gd name="adj1" fmla="val 22870"/>
              <a:gd name="adj2" fmla="val 89023"/>
              <a:gd name="adj3" fmla="val 16667"/>
            </a:avLst>
          </a:prstGeom>
          <a:solidFill>
            <a:srgbClr val="F3FF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Our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function now treats variable </a:t>
            </a:r>
            <a:r>
              <a:rPr lang="en-US">
                <a:solidFill>
                  <a:srgbClr val="6600CC"/>
                </a:solidFill>
              </a:rPr>
              <a:t>p </a:t>
            </a:r>
            <a:r>
              <a:rPr lang="en-US"/>
              <a:t>as if it referred to a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/>
              <a:t> variable… </a:t>
            </a:r>
          </a:p>
          <a:p>
            <a:endParaRPr lang="en-US" sz="1000"/>
          </a:p>
          <a:p>
            <a:r>
              <a:rPr lang="en-US"/>
              <a:t>In fact,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has </a:t>
            </a:r>
            <a:r>
              <a:rPr lang="en-US">
                <a:solidFill>
                  <a:srgbClr val="FF3300"/>
                </a:solidFill>
              </a:rPr>
              <a:t>no idea</a:t>
            </a:r>
            <a:r>
              <a:rPr lang="en-US"/>
              <a:t> that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refers to a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!</a:t>
            </a:r>
          </a:p>
        </p:txBody>
      </p:sp>
      <p:cxnSp>
        <p:nvCxnSpPr>
          <p:cNvPr id="405575" name="AutoShape 71"/>
          <p:cNvCxnSpPr>
            <a:cxnSpLocks noChangeShapeType="1"/>
            <a:stCxn id="405573" idx="0"/>
            <a:endCxn id="405574" idx="0"/>
          </p:cNvCxnSpPr>
          <p:nvPr/>
        </p:nvCxnSpPr>
        <p:spPr bwMode="auto">
          <a:xfrm rot="5400000" flipH="1">
            <a:off x="3850481" y="-538956"/>
            <a:ext cx="531813" cy="7210425"/>
          </a:xfrm>
          <a:prstGeom prst="curvedConnector3">
            <a:avLst>
              <a:gd name="adj1" fmla="val 142986"/>
            </a:avLst>
          </a:prstGeom>
          <a:noFill/>
          <a:ln w="508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5577" name="Line 73"/>
          <p:cNvSpPr>
            <a:spLocks noChangeShapeType="1"/>
          </p:cNvSpPr>
          <p:nvPr/>
        </p:nvSpPr>
        <p:spPr bwMode="auto">
          <a:xfrm>
            <a:off x="5043488" y="40243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8" name="Rectangle 74"/>
          <p:cNvSpPr>
            <a:spLocks noChangeArrowheads="1"/>
          </p:cNvSpPr>
          <p:nvPr/>
        </p:nvSpPr>
        <p:spPr bwMode="auto">
          <a:xfrm>
            <a:off x="695325" y="5091113"/>
            <a:ext cx="3125788" cy="1624012"/>
          </a:xfrm>
          <a:prstGeom prst="rect">
            <a:avLst/>
          </a:prstGeom>
          <a:solidFill>
            <a:srgbClr val="FFF5EB">
              <a:alpha val="8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79" name="Line 75"/>
          <p:cNvSpPr>
            <a:spLocks noChangeShapeType="1"/>
          </p:cNvSpPr>
          <p:nvPr/>
        </p:nvSpPr>
        <p:spPr bwMode="auto">
          <a:xfrm>
            <a:off x="350838" y="33988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0" name="Line 76"/>
          <p:cNvSpPr>
            <a:spLocks noChangeShapeType="1"/>
          </p:cNvSpPr>
          <p:nvPr/>
        </p:nvSpPr>
        <p:spPr bwMode="auto">
          <a:xfrm>
            <a:off x="706438" y="36877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638800" y="4137025"/>
            <a:ext cx="1933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2000"/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600200" y="46005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936E-6 L 0.43055 -0.07563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50" grpId="0" animBg="1"/>
      <p:bldP spid="405552" grpId="0" animBg="1"/>
      <p:bldP spid="405552" grpId="1" animBg="1"/>
      <p:bldP spid="405557" grpId="0" animBg="1"/>
      <p:bldP spid="405558" grpId="0" animBg="1"/>
      <p:bldP spid="405558" grpId="1" animBg="1"/>
      <p:bldP spid="405568" grpId="0"/>
      <p:bldP spid="405569" grpId="0"/>
      <p:bldP spid="405570" grpId="0"/>
      <p:bldP spid="405571" grpId="0" animBg="1"/>
      <p:bldP spid="405571" grpId="1" animBg="1"/>
      <p:bldP spid="405572" grpId="0" animBg="1"/>
      <p:bldP spid="405572" grpId="1" animBg="1"/>
      <p:bldP spid="405576" grpId="0" build="p" animBg="1"/>
      <p:bldP spid="405577" grpId="0" animBg="1"/>
      <p:bldP spid="405577" grpId="1" animBg="1"/>
      <p:bldP spid="405578" grpId="0" animBg="1"/>
      <p:bldP spid="405579" grpId="0" animBg="1"/>
      <p:bldP spid="405579" grpId="1" animBg="1"/>
      <p:bldP spid="405580" grpId="0" animBg="1"/>
      <p:bldP spid="405580" grpId="1" animBg="1"/>
      <p:bldP spid="405582" grpId="0" animBg="1"/>
      <p:bldP spid="405581" grpId="0"/>
      <p:bldP spid="40558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06555" name="Group 27"/>
          <p:cNvGrpSpPr>
            <a:grpSpLocks/>
          </p:cNvGrpSpPr>
          <p:nvPr/>
        </p:nvGrpSpPr>
        <p:grpSpPr bwMode="auto">
          <a:xfrm>
            <a:off x="5478463" y="2692400"/>
            <a:ext cx="3609975" cy="3860800"/>
            <a:chOff x="6864" y="1920"/>
            <a:chExt cx="2274" cy="2432"/>
          </a:xfrm>
        </p:grpSpPr>
        <p:grpSp>
          <p:nvGrpSpPr>
            <p:cNvPr id="406551" name="Group 23"/>
            <p:cNvGrpSpPr>
              <a:grpSpLocks/>
            </p:cNvGrpSpPr>
            <p:nvPr/>
          </p:nvGrpSpPr>
          <p:grpSpPr bwMode="auto">
            <a:xfrm>
              <a:off x="6864" y="1920"/>
              <a:ext cx="2274" cy="2432"/>
              <a:chOff x="3494" y="1776"/>
              <a:chExt cx="2162" cy="2432"/>
            </a:xfrm>
          </p:grpSpPr>
          <p:sp>
            <p:nvSpPr>
              <p:cNvPr id="406552" name="Rectangle 2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2152" cy="2432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53" name="Text Box 25"/>
              <p:cNvSpPr txBox="1">
                <a:spLocks noChangeArrowheads="1"/>
              </p:cNvSpPr>
              <p:nvPr/>
            </p:nvSpPr>
            <p:spPr bwMode="auto">
              <a:xfrm>
                <a:off x="3494" y="1780"/>
                <a:ext cx="2008" cy="2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</a:rPr>
                  <a:t>void </a:t>
                </a:r>
                <a:r>
                  <a:rPr lang="en-US" sz="1800" b="1" dirty="0" err="1">
                    <a:latin typeface="Courier New" pitchFamily="49" charset="0"/>
                  </a:rPr>
                  <a:t>SayHi</a:t>
                </a:r>
                <a:r>
                  <a:rPr lang="en-US" sz="1800" b="1" dirty="0">
                    <a:latin typeface="Courier New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*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</a:t>
                </a:r>
                <a:r>
                  <a:rPr lang="en-US" sz="1800" b="1" dirty="0">
                    <a:latin typeface="Courier New" pitchFamily="49" charset="0"/>
                  </a:rPr>
                  <a:t>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latin typeface="Courier New" pitchFamily="49" charset="0"/>
                  </a:rPr>
                  <a:t>cout</a:t>
                </a:r>
                <a:r>
                  <a:rPr lang="en-US" sz="1800" b="1" dirty="0">
                    <a:latin typeface="Courier New" pitchFamily="49" charset="0"/>
                  </a:rPr>
                  <a:t> &lt;&lt; “Hello “ &lt;&lt;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  p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-&gt;</a:t>
                </a:r>
                <a:r>
                  <a:rPr lang="en-US" sz="1800" b="1" dirty="0" err="1">
                    <a:latin typeface="Courier New" pitchFamily="49" charset="0"/>
                  </a:rPr>
                  <a:t>getName</a:t>
                </a:r>
                <a:r>
                  <a:rPr lang="en-US" sz="1800" b="1" dirty="0">
                    <a:latin typeface="Courier New" pitchFamily="49" charset="0"/>
                  </a:rPr>
                  <a:t>();</a:t>
                </a:r>
                <a:br>
                  <a:rPr lang="en-US" sz="1800" b="1" dirty="0">
                    <a:latin typeface="Courier New" pitchFamily="49" charset="0"/>
                  </a:rPr>
                </a:br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0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main()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		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7057" y="3455"/>
              <a:ext cx="2066" cy="6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3300"/>
                  </a:solidFill>
                </a:rPr>
                <a:t>Student s(“Carey”,38,</a:t>
              </a:r>
              <a:r>
                <a:rPr lang="en-US" sz="1800">
                  <a:solidFill>
                    <a:srgbClr val="FF3300"/>
                  </a:solidFill>
                </a:rPr>
                <a:t>3.9</a:t>
              </a:r>
              <a:r>
                <a:rPr lang="en-US" sz="2000">
                  <a:solidFill>
                    <a:srgbClr val="FF3300"/>
                  </a:solidFill>
                </a:rPr>
                <a:t>);</a:t>
              </a:r>
            </a:p>
            <a:p>
              <a:pPr algn="l"/>
              <a:endParaRPr lang="en-US" sz="2000"/>
            </a:p>
            <a:p>
              <a:pPr algn="l"/>
              <a:r>
                <a:rPr lang="en-US" sz="2000"/>
                <a:t>SayHi(</a:t>
              </a:r>
              <a:r>
                <a:rPr lang="en-US" sz="2000">
                  <a:solidFill>
                    <a:srgbClr val="6600CC"/>
                  </a:solidFill>
                </a:rPr>
                <a:t>&amp;</a:t>
              </a:r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);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we use a </a:t>
            </a:r>
            <a:r>
              <a:rPr lang="en-US">
                <a:solidFill>
                  <a:srgbClr val="990000"/>
                </a:solidFill>
              </a:rPr>
              <a:t>base pointer</a:t>
            </a:r>
            <a:r>
              <a:rPr lang="en-US"/>
              <a:t> or a </a:t>
            </a:r>
            <a:r>
              <a:rPr lang="en-US">
                <a:solidFill>
                  <a:srgbClr val="990000"/>
                </a:solidFill>
              </a:rPr>
              <a:t>base reference</a:t>
            </a:r>
            <a:r>
              <a:rPr lang="en-US"/>
              <a:t> to access a </a:t>
            </a:r>
            <a:r>
              <a:rPr lang="en-US">
                <a:solidFill>
                  <a:srgbClr val="006666"/>
                </a:solidFill>
              </a:rPr>
              <a:t>derived object</a:t>
            </a:r>
            <a:r>
              <a:rPr lang="en-US"/>
              <a:t>, this is called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/>
              <a:t>.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791"/>
              <a:chOff x="240" y="2057"/>
              <a:chExt cx="2112" cy="1791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2094" cy="1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string getName(void);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>
                    <a:latin typeface="Courier New" pitchFamily="49" charset="0"/>
                  </a:rPr>
                  <a:t>string m_sName;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int    m_nAge;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48" name="AutoShape 20"/>
          <p:cNvCxnSpPr>
            <a:cxnSpLocks noChangeShapeType="1"/>
            <a:stCxn id="406545" idx="2"/>
            <a:endCxn id="406544" idx="0"/>
          </p:cNvCxnSpPr>
          <p:nvPr/>
        </p:nvCxnSpPr>
        <p:spPr bwMode="auto">
          <a:xfrm rot="16200000" flipH="1">
            <a:off x="6587331" y="1648619"/>
            <a:ext cx="1457325" cy="731838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49" name="AutoShape 21"/>
          <p:cNvCxnSpPr>
            <a:cxnSpLocks noChangeShapeType="1"/>
            <a:stCxn id="406547" idx="2"/>
          </p:cNvCxnSpPr>
          <p:nvPr/>
        </p:nvCxnSpPr>
        <p:spPr bwMode="auto">
          <a:xfrm rot="16200000" flipH="1">
            <a:off x="3164682" y="1312068"/>
            <a:ext cx="3441700" cy="4297363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57" name="AutoShape 29"/>
          <p:cNvCxnSpPr>
            <a:cxnSpLocks noChangeShapeType="1"/>
            <a:stCxn id="406556" idx="2"/>
            <a:endCxn id="406558" idx="0"/>
          </p:cNvCxnSpPr>
          <p:nvPr/>
        </p:nvCxnSpPr>
        <p:spPr bwMode="auto">
          <a:xfrm rot="16200000" flipH="1">
            <a:off x="5416550" y="66675"/>
            <a:ext cx="1406525" cy="3946525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Polymorphism and Chopping!</a:t>
            </a:r>
            <a:endParaRPr lang="en-US" dirty="0"/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Polymorphism </a:t>
            </a:r>
            <a:r>
              <a:rPr lang="en-US" dirty="0" smtClean="0">
                <a:solidFill>
                  <a:srgbClr val="FF0000"/>
                </a:solidFill>
              </a:rPr>
              <a:t>only works </a:t>
            </a:r>
            <a:r>
              <a:rPr lang="en-US" dirty="0" smtClean="0"/>
              <a:t>when you use a </a:t>
            </a:r>
            <a:r>
              <a:rPr lang="en-US" dirty="0" smtClean="0">
                <a:solidFill>
                  <a:srgbClr val="FF0000"/>
                </a:solidFill>
              </a:rPr>
              <a:t>reference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FF0000"/>
                </a:solidFill>
              </a:rPr>
              <a:t>pointer</a:t>
            </a:r>
            <a:r>
              <a:rPr lang="en-US" dirty="0" smtClean="0"/>
              <a:t> to pass an object! </a:t>
            </a:r>
            <a:endParaRPr lang="en-US" dirty="0"/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791"/>
              <a:chOff x="240" y="2057"/>
              <a:chExt cx="2112" cy="1791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2094" cy="1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string getName(void);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>
                    <a:latin typeface="Courier New" pitchFamily="49" charset="0"/>
                  </a:rPr>
                  <a:t>string m_sName;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int    m_nAge;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965472" y="2710674"/>
            <a:ext cx="191457" cy="355600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972765" y="20739"/>
            <a:ext cx="5533077" cy="1993799"/>
          </a:xfrm>
          <a:prstGeom prst="wedgeRoundRectCallout">
            <a:avLst>
              <a:gd name="adj1" fmla="val 77615"/>
              <a:gd name="adj2" fmla="val 9026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</a:t>
            </a:r>
            <a:r>
              <a:rPr lang="en-US" sz="2000" dirty="0" smtClean="0"/>
              <a:t>u </a:t>
            </a:r>
            <a:r>
              <a:rPr lang="en-US" sz="2000" dirty="0" smtClean="0">
                <a:solidFill>
                  <a:srgbClr val="FF0000"/>
                </a:solidFill>
              </a:rPr>
              <a:t>MUST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use</a:t>
            </a:r>
            <a:r>
              <a:rPr lang="en-US" sz="2000" dirty="0" smtClean="0"/>
              <a:t> a </a:t>
            </a:r>
            <a:r>
              <a:rPr lang="en-US" sz="2000" dirty="0" smtClean="0">
                <a:solidFill>
                  <a:srgbClr val="FF0000"/>
                </a:solidFill>
              </a:rPr>
              <a:t>pointer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reference</a:t>
            </a:r>
            <a:r>
              <a:rPr lang="en-US" sz="2000" dirty="0" smtClean="0"/>
              <a:t> for polymorphism to work!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Otherwise something called </a:t>
            </a:r>
            <a:r>
              <a:rPr lang="en-US" sz="2000" dirty="0" smtClean="0">
                <a:solidFill>
                  <a:srgbClr val="FF0000"/>
                </a:solidFill>
              </a:rPr>
              <a:t>“chopping” </a:t>
            </a:r>
            <a:r>
              <a:rPr lang="en-US" sz="2000" dirty="0" smtClean="0"/>
              <a:t>happens… and that’s a bad thing!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2053" y="2646276"/>
            <a:ext cx="5285164" cy="2482937"/>
          </a:xfrm>
          <a:prstGeom prst="wedgeRoundRectCallout">
            <a:avLst>
              <a:gd name="adj1" fmla="val 76835"/>
              <a:gd name="adj2" fmla="val 78027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right now, variable s would be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“chopped”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basically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chop off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all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data/methods of the derived (Student) class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only send the base (Person) parts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of variable s to the function!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3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 smtClean="0"/>
                <a:t>“Carey”</a:t>
              </a:r>
              <a:endParaRPr lang="en-US" sz="1200" dirty="0"/>
            </a:p>
          </p:txBody>
        </p:sp>
        <p:sp>
          <p:nvSpPr>
            <p:cNvPr id="4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 smtClean="0"/>
                <a:t>38</a:t>
              </a:r>
              <a:endParaRPr lang="en-US" sz="1400" dirty="0"/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-1072" y="584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 smtClean="0"/>
                <a:t>3.9</a:t>
              </a:r>
              <a:endParaRPr lang="en-US" sz="1400" dirty="0"/>
            </a:p>
          </p:txBody>
        </p:sp>
      </p:grpSp>
      <p:sp>
        <p:nvSpPr>
          <p:cNvPr id="42" name="Line 75"/>
          <p:cNvSpPr>
            <a:spLocks noChangeShapeType="1"/>
          </p:cNvSpPr>
          <p:nvPr/>
        </p:nvSpPr>
        <p:spPr bwMode="auto">
          <a:xfrm>
            <a:off x="5465380" y="5334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>
            <a:off x="5486400" y="594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2053" y="105103"/>
            <a:ext cx="9154072" cy="191775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63"/>
          <p:cNvGrpSpPr>
            <a:grpSpLocks/>
          </p:cNvGrpSpPr>
          <p:nvPr/>
        </p:nvGrpSpPr>
        <p:grpSpPr bwMode="auto">
          <a:xfrm>
            <a:off x="270315" y="2583181"/>
            <a:ext cx="3617912" cy="2511425"/>
            <a:chOff x="-1872" y="3504"/>
            <a:chExt cx="2279" cy="1582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1438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600CC"/>
                  </a:solidFill>
                </a:rPr>
                <a:t>p</a:t>
              </a:r>
              <a:endParaRPr lang="en-US" dirty="0">
                <a:solidFill>
                  <a:srgbClr val="6600CC"/>
                </a:solidFill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 smtClean="0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 smtClean="0"/>
                <a:t>“Carey”</a:t>
              </a:r>
              <a:endParaRPr lang="en-US" sz="1200" dirty="0"/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 smtClean="0"/>
                <a:t>38</a:t>
              </a:r>
              <a:endParaRPr lang="en-US" sz="1400" dirty="0"/>
            </a:p>
          </p:txBody>
        </p:sp>
      </p:grpSp>
      <p:sp>
        <p:nvSpPr>
          <p:cNvPr id="52" name="Line 75"/>
          <p:cNvSpPr>
            <a:spLocks noChangeShapeType="1"/>
          </p:cNvSpPr>
          <p:nvPr/>
        </p:nvSpPr>
        <p:spPr bwMode="auto">
          <a:xfrm>
            <a:off x="5171090" y="287458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1" y="173140"/>
            <a:ext cx="3163614" cy="2270024"/>
          </a:xfrm>
          <a:prstGeom prst="wedgeRoundRectCallout">
            <a:avLst>
              <a:gd name="adj1" fmla="val 70160"/>
              <a:gd name="adj2" fmla="val -4564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Now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</a:rPr>
              <a:t>SayHi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function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isn’t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dealing with the original Student variable!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It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has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choppe</a:t>
            </a:r>
            <a:r>
              <a:rPr lang="en-US" sz="1800" dirty="0" smtClean="0">
                <a:solidFill>
                  <a:srgbClr val="FF0000"/>
                </a:solidFill>
              </a:rPr>
              <a:t>d temporary variable</a:t>
            </a:r>
            <a:r>
              <a:rPr lang="en-US" sz="1800" dirty="0" smtClean="0"/>
              <a:t> that has </a:t>
            </a:r>
            <a:r>
              <a:rPr lang="en-US" sz="1800" dirty="0" smtClean="0">
                <a:solidFill>
                  <a:srgbClr val="FF0000"/>
                </a:solidFill>
              </a:rPr>
              <a:t>no Student parts</a:t>
            </a:r>
            <a:r>
              <a:rPr lang="en-US" sz="1800" dirty="0" smtClean="0"/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7216255" y="413170"/>
            <a:ext cx="1907626" cy="1098130"/>
          </a:xfrm>
          <a:prstGeom prst="wedgeRoundRectCallout">
            <a:avLst>
              <a:gd name="adj1" fmla="val -85212"/>
              <a:gd name="adj2" fmla="val 5676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And that can cause all sorts of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troubles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2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9598E-6 L 0.34149 -0.401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6" y="-20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  <p:bldP spid="2" grpId="1" animBg="1"/>
      <p:bldP spid="37" grpId="0" animBg="1"/>
      <p:bldP spid="37" grpId="1" animBg="1"/>
      <p:bldP spid="42" grpId="0" animBg="1"/>
      <p:bldP spid="42" grpId="1" animBg="1"/>
      <p:bldP spid="43" grpId="0" animBg="1"/>
      <p:bldP spid="43" grpId="1" animBg="1"/>
      <p:bldP spid="3" grpId="0" animBg="1"/>
      <p:bldP spid="52" grpId="0" animBg="1"/>
      <p:bldP spid="53" grpId="0" animBg="1"/>
      <p:bldP spid="53" grpId="1" animBg="1"/>
      <p:bldP spid="55" grpId="0" animBg="1"/>
      <p:bldP spid="5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917-64FC-40C8-A67C-99CCB09726C7}" type="slidenum">
              <a:rPr lang="en-US"/>
              <a:pPr/>
              <a:t>9</a:t>
            </a:fld>
            <a:endParaRPr lang="en-US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4244975" y="1219200"/>
            <a:ext cx="43513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consider a new class called Shape.</a:t>
            </a:r>
          </a:p>
          <a:p>
            <a:endParaRPr lang="en-US"/>
          </a:p>
          <a:p>
            <a:r>
              <a:rPr lang="en-US"/>
              <a:t>We’ll use it to represent different geometric shapes. 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609600" y="990600"/>
            <a:ext cx="3397250" cy="2438400"/>
          </a:xfrm>
          <a:prstGeom prst="rect">
            <a:avLst/>
          </a:prstGeom>
          <a:solidFill>
            <a:srgbClr val="D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609600" y="990600"/>
            <a:ext cx="35401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07558" name="Group 6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419600" y="3810000"/>
            <a:ext cx="4572000" cy="2438400"/>
            <a:chOff x="2784" y="2400"/>
            <a:chExt cx="2880" cy="1536"/>
          </a:xfrm>
        </p:grpSpPr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2784" y="2400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784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147638" y="3703638"/>
            <a:ext cx="419576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Since all shapes have an </a:t>
            </a:r>
            <a:r>
              <a:rPr lang="en-US" sz="2200" i="1" dirty="0">
                <a:solidFill>
                  <a:srgbClr val="006666"/>
                </a:solidFill>
              </a:rPr>
              <a:t>area</a:t>
            </a:r>
            <a:r>
              <a:rPr lang="en-US" sz="2200" dirty="0"/>
              <a:t>, we define a member function called </a:t>
            </a:r>
            <a:r>
              <a:rPr lang="en-US" sz="2200" dirty="0" err="1">
                <a:solidFill>
                  <a:schemeClr val="accent2"/>
                </a:solidFill>
              </a:rPr>
              <a:t>getArea</a:t>
            </a:r>
            <a:r>
              <a:rPr lang="en-US" sz="2200" dirty="0"/>
              <a:t>.  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152400" y="4999038"/>
            <a:ext cx="41957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For simplicity, we’ll omit other member functions/variables like </a:t>
            </a:r>
            <a:r>
              <a:rPr lang="en-US" sz="2200">
                <a:solidFill>
                  <a:schemeClr val="accent2"/>
                </a:solidFill>
              </a:rPr>
              <a:t>getX()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setX()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getY()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getPerimeter()</a:t>
            </a:r>
            <a:r>
              <a:rPr lang="en-US" sz="2200"/>
              <a:t>, etc.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2971800" y="43624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3687763" y="171608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7568" name="AutoShape 16"/>
          <p:cNvCxnSpPr>
            <a:cxnSpLocks noChangeShapeType="1"/>
            <a:stCxn id="407566" idx="3"/>
            <a:endCxn id="407567" idx="3"/>
          </p:cNvCxnSpPr>
          <p:nvPr/>
        </p:nvCxnSpPr>
        <p:spPr bwMode="auto">
          <a:xfrm flipV="1">
            <a:off x="3246438" y="1944688"/>
            <a:ext cx="715962" cy="2646362"/>
          </a:xfrm>
          <a:prstGeom prst="curvedConnector3">
            <a:avLst>
              <a:gd name="adj1" fmla="val 131931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242888" y="3562350"/>
            <a:ext cx="4030662" cy="2943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365125" y="3810000"/>
            <a:ext cx="3673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Now </a:t>
            </a:r>
            <a:r>
              <a:rPr lang="en-US" smtClean="0"/>
              <a:t>let’s </a:t>
            </a:r>
            <a:r>
              <a:rPr lang="en-US"/>
              <a:t>consider two derived classes: </a:t>
            </a:r>
            <a:r>
              <a:rPr lang="en-US">
                <a:solidFill>
                  <a:schemeClr val="accent2"/>
                </a:solidFill>
              </a:rPr>
              <a:t>Square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Circle</a:t>
            </a:r>
            <a:r>
              <a:rPr lang="en-US"/>
              <a:t>.</a:t>
            </a:r>
          </a:p>
        </p:txBody>
      </p:sp>
      <p:sp>
        <p:nvSpPr>
          <p:cNvPr id="407571" name="Text Box 19"/>
          <p:cNvSpPr txBox="1">
            <a:spLocks noChangeArrowheads="1"/>
          </p:cNvSpPr>
          <p:nvPr/>
        </p:nvSpPr>
        <p:spPr bwMode="auto">
          <a:xfrm>
            <a:off x="134938" y="5181600"/>
            <a:ext cx="4152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Square has its own </a:t>
            </a:r>
            <a:r>
              <a:rPr lang="en-US" dirty="0" err="1"/>
              <a:t>c’tor</a:t>
            </a:r>
            <a:r>
              <a:rPr lang="en-US" dirty="0"/>
              <a:t> as well as an updated </a:t>
            </a:r>
            <a:r>
              <a:rPr lang="en-US" dirty="0" err="1">
                <a:solidFill>
                  <a:schemeClr val="accent2"/>
                </a:solidFill>
              </a:rPr>
              <a:t>getArea</a:t>
            </a:r>
            <a:r>
              <a:rPr lang="en-US" dirty="0"/>
              <a:t> function that </a:t>
            </a:r>
            <a:r>
              <a:rPr lang="en-US" dirty="0">
                <a:solidFill>
                  <a:srgbClr val="FF3300"/>
                </a:solidFill>
              </a:rPr>
              <a:t>overrides</a:t>
            </a:r>
            <a:r>
              <a:rPr lang="en-US" dirty="0"/>
              <a:t> the one from Shape. </a:t>
            </a:r>
          </a:p>
        </p:txBody>
      </p:sp>
      <p:sp>
        <p:nvSpPr>
          <p:cNvPr id="407572" name="Rectangle 20"/>
          <p:cNvSpPr>
            <a:spLocks noChangeArrowheads="1"/>
          </p:cNvSpPr>
          <p:nvPr/>
        </p:nvSpPr>
        <p:spPr bwMode="auto">
          <a:xfrm>
            <a:off x="152400" y="3733800"/>
            <a:ext cx="4030663" cy="2943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73" name="Text Box 21"/>
          <p:cNvSpPr txBox="1">
            <a:spLocks noChangeArrowheads="1"/>
          </p:cNvSpPr>
          <p:nvPr/>
        </p:nvSpPr>
        <p:spPr bwMode="auto">
          <a:xfrm>
            <a:off x="273050" y="3805238"/>
            <a:ext cx="39893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Similarly, Circle has its own </a:t>
            </a:r>
            <a:r>
              <a:rPr lang="en-US" dirty="0" err="1"/>
              <a:t>c’tor</a:t>
            </a:r>
            <a:r>
              <a:rPr lang="en-US" dirty="0"/>
              <a:t> and an updated </a:t>
            </a:r>
            <a:r>
              <a:rPr lang="en-US" dirty="0" err="1">
                <a:solidFill>
                  <a:schemeClr val="accent2"/>
                </a:solidFill>
              </a:rPr>
              <a:t>getArea</a:t>
            </a:r>
            <a:r>
              <a:rPr lang="en-US" dirty="0"/>
              <a:t>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/>
      <p:bldP spid="407565" grpId="0"/>
      <p:bldP spid="407569" grpId="0" animBg="1"/>
      <p:bldP spid="407570" grpId="0"/>
      <p:bldP spid="407571" grpId="0"/>
      <p:bldP spid="407572" grpId="0" animBg="1"/>
      <p:bldP spid="40757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31731</TotalTime>
  <Words>7320</Words>
  <Application>Microsoft Office PowerPoint</Application>
  <PresentationFormat>On-screen Show (4:3)</PresentationFormat>
  <Paragraphs>2345</Paragraphs>
  <Slides>54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Lecture #7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and Chopping!</vt:lpstr>
      <vt:lpstr>Polymorphism</vt:lpstr>
      <vt:lpstr>Polymorphism</vt:lpstr>
      <vt:lpstr>PowerPoint Presentation</vt:lpstr>
      <vt:lpstr>Polymorphism</vt:lpstr>
      <vt:lpstr>Polymorphism</vt:lpstr>
      <vt:lpstr>So What is Inheritance? What is Polymorphism?</vt:lpstr>
      <vt:lpstr>Why use Polymorphism?</vt:lpstr>
      <vt:lpstr>Polymorphism  </vt:lpstr>
      <vt:lpstr>Polymorphism </vt:lpstr>
      <vt:lpstr>Polymorphism</vt:lpstr>
      <vt:lpstr>Polymorphism</vt:lpstr>
      <vt:lpstr>Polymorphism and Pointers</vt:lpstr>
      <vt:lpstr>Polymorphism and Pointers</vt:lpstr>
      <vt:lpstr>Polymorphism and Pointers!</vt:lpstr>
      <vt:lpstr>Polymorphism</vt:lpstr>
      <vt:lpstr>Polymorphism and Pointers</vt:lpstr>
      <vt:lpstr>Virtual HELL!</vt:lpstr>
      <vt:lpstr>Polymorphism and Virtual Destructors</vt:lpstr>
      <vt:lpstr>Polymorphism and Virtual Destructors</vt:lpstr>
      <vt:lpstr>Virtual Destructors</vt:lpstr>
      <vt:lpstr>Polymorphism and Virtual Destructors</vt:lpstr>
      <vt:lpstr>Virtual Destructors</vt:lpstr>
      <vt:lpstr>Polymorphism and Virtual Destructors</vt:lpstr>
      <vt:lpstr>Polymorphism and Virtual Destructors</vt:lpstr>
      <vt:lpstr>Virtual Destructors – What Happens?</vt:lpstr>
      <vt:lpstr>How does it all work?</vt:lpstr>
      <vt:lpstr>How does it all work?</vt:lpstr>
      <vt:lpstr>How does it all work?</vt:lpstr>
      <vt:lpstr>Summary of Polymorphism</vt:lpstr>
      <vt:lpstr>Useless  Functions</vt:lpstr>
      <vt:lpstr>Useless  Functions</vt:lpstr>
      <vt:lpstr>Pure Virtual Functions</vt:lpstr>
      <vt:lpstr>Pure Virtual Functions</vt:lpstr>
      <vt:lpstr>Pure Virtual Functions</vt:lpstr>
      <vt:lpstr>Pure Virtual Functions</vt:lpstr>
      <vt:lpstr>Abstract Base Classes (ABCs)</vt:lpstr>
      <vt:lpstr>Abstract Base Classes (ABCs)</vt:lpstr>
      <vt:lpstr>What you can do with ABCs</vt:lpstr>
      <vt:lpstr>Pure Virtual Functions/ABCs</vt:lpstr>
      <vt:lpstr>Polymorphism Cheat Sheet</vt:lpstr>
      <vt:lpstr>Polymorphism Cheat Sheet, Page #2</vt:lpstr>
      <vt:lpstr>Challenge Problem: Diary Class</vt:lpstr>
      <vt:lpstr>Diary Class Solution</vt:lpstr>
      <vt:lpstr>Challenge Problem Part 2</vt:lpstr>
      <vt:lpstr>PowerPoint Presentation</vt:lpstr>
      <vt:lpstr>Challenge Problem Part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3671</cp:revision>
  <dcterms:created xsi:type="dcterms:W3CDTF">2002-10-09T05:27:34Z</dcterms:created>
  <dcterms:modified xsi:type="dcterms:W3CDTF">2015-12-08T06:56:42Z</dcterms:modified>
</cp:coreProperties>
</file>