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87" r:id="rId3"/>
    <p:sldId id="271" r:id="rId4"/>
    <p:sldId id="257" r:id="rId5"/>
    <p:sldId id="258" r:id="rId6"/>
    <p:sldId id="259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0" r:id="rId16"/>
    <p:sldId id="262" r:id="rId17"/>
    <p:sldId id="263" r:id="rId18"/>
    <p:sldId id="264" r:id="rId19"/>
    <p:sldId id="265" r:id="rId20"/>
    <p:sldId id="279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6323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OpenMP Quick Reference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Week7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Private vs. Shared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3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y;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 variable declared outside a parallel region is </a:t>
            </a:r>
            <a:r>
              <a:rPr lang="en" sz="2400" u="sng"/>
              <a:t>shared</a:t>
            </a:r>
            <a:r>
              <a:rPr lang="en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(one copy exists)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 variable declared inside a parallel region is </a:t>
            </a:r>
            <a:r>
              <a:rPr lang="en" sz="2400" u="sng"/>
              <a:t>private</a:t>
            </a:r>
            <a:r>
              <a:rPr lang="en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(each thread has own copy)</a:t>
            </a:r>
          </a:p>
        </p:txBody>
      </p:sp>
    </p:spTree>
    <p:extLst>
      <p:ext uri="{BB962C8B-B14F-4D97-AF65-F5344CB8AC3E}">
        <p14:creationId xmlns:p14="http://schemas.microsoft.com/office/powerpoint/2010/main" val="43974272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Private vs. Shared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int 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</a:t>
            </a:r>
            <a:r>
              <a:rPr lang="en" sz="24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24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private</a:t>
            </a:r>
            <a:r>
              <a:rPr lang="en" sz="2400" dirty="0"/>
              <a:t>: each thread gets a new </a:t>
            </a:r>
            <a:r>
              <a:rPr lang="en" sz="2400" u="sng" dirty="0"/>
              <a:t>uninitialized</a:t>
            </a:r>
            <a:r>
              <a:rPr lang="en" sz="2400" dirty="0"/>
              <a:t> copy.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The value of private data are </a:t>
            </a:r>
            <a:r>
              <a:rPr lang="en" sz="2400" i="1" dirty="0">
                <a:solidFill>
                  <a:srgbClr val="FF0000"/>
                </a:solidFill>
              </a:rPr>
              <a:t>undefined</a:t>
            </a:r>
            <a:r>
              <a:rPr lang="en" sz="2400" dirty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upon entry to (can be defineed by </a:t>
            </a:r>
            <a:r>
              <a:rPr lang="en" sz="2400" b="1" dirty="0">
                <a:solidFill>
                  <a:srgbClr val="0070C0"/>
                </a:solidFill>
              </a:rPr>
              <a:t>firstprivate</a:t>
            </a:r>
            <a:r>
              <a:rPr lang="en" sz="2400" dirty="0"/>
              <a:t>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and exit from (can be defined by </a:t>
            </a:r>
            <a:r>
              <a:rPr lang="en" sz="2400" b="1" dirty="0">
                <a:solidFill>
                  <a:srgbClr val="0070C0"/>
                </a:solidFill>
              </a:rPr>
              <a:t>lastprivate</a:t>
            </a:r>
            <a:r>
              <a:rPr lang="en" sz="24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the specific construct</a:t>
            </a:r>
          </a:p>
        </p:txBody>
      </p:sp>
    </p:spTree>
    <p:extLst>
      <p:ext uri="{BB962C8B-B14F-4D97-AF65-F5344CB8AC3E}">
        <p14:creationId xmlns:p14="http://schemas.microsoft.com/office/powerpoint/2010/main" val="51440413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Private vs. Shared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x = ___;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</a:t>
            </a:r>
            <a:r>
              <a:rPr lang="en" sz="2400" b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firstprivate</a:t>
            </a:r>
            <a:r>
              <a:rPr lang="en" sz="24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 b="1"/>
              <a:t>firstprivate</a:t>
            </a:r>
            <a:r>
              <a:rPr lang="en" sz="2400"/>
              <a:t>: each thread gets a new </a:t>
            </a:r>
            <a:r>
              <a:rPr lang="en" sz="2400" u="sng"/>
              <a:t>initialized</a:t>
            </a:r>
            <a:r>
              <a:rPr lang="en" sz="2400"/>
              <a:t> copy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(whatever the value was before the parallel region)</a:t>
            </a:r>
          </a:p>
        </p:txBody>
      </p:sp>
    </p:spTree>
    <p:extLst>
      <p:ext uri="{BB962C8B-B14F-4D97-AF65-F5344CB8AC3E}">
        <p14:creationId xmlns:p14="http://schemas.microsoft.com/office/powerpoint/2010/main" val="360265841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Private vs. Shared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int 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for </a:t>
            </a:r>
            <a:r>
              <a:rPr lang="en" sz="24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lastprivate</a:t>
            </a:r>
            <a:r>
              <a:rPr lang="en" sz="24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 __ ; __ ; __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lastprivate</a:t>
            </a:r>
            <a:r>
              <a:rPr lang="en" sz="2400" dirty="0"/>
              <a:t>: private, and the value at the last iteration </a:t>
            </a:r>
            <a:br>
              <a:rPr lang="en" sz="2400" dirty="0"/>
            </a:br>
            <a:r>
              <a:rPr lang="en" sz="2400" dirty="0"/>
              <a:t>(or last section) is copied to the original variable at the end of the region.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70C0"/>
                </a:solidFill>
              </a:rPr>
              <a:t>last = last in code, not last in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tx1"/>
                </a:solidFill>
              </a:rPr>
              <a:t>ex) for: the last iteration, section: the last section</a:t>
            </a:r>
          </a:p>
        </p:txBody>
      </p:sp>
    </p:spTree>
    <p:extLst>
      <p:ext uri="{BB962C8B-B14F-4D97-AF65-F5344CB8AC3E}">
        <p14:creationId xmlns:p14="http://schemas.microsoft.com/office/powerpoint/2010/main" val="133288717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Private vs. Shared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18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int 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for </a:t>
            </a:r>
            <a:r>
              <a:rPr lang="en" sz="24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reduction</a:t>
            </a:r>
            <a:r>
              <a:rPr lang="en" sz="24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(+:x)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 __ ; __ ; __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x += ___;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reduction</a:t>
            </a:r>
            <a:r>
              <a:rPr lang="en" sz="2400" dirty="0"/>
              <a:t>: like lastprivate, but the final value is the combination of all threads' copies using the given operator.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Each private copy is initialized to the operator's "</a:t>
            </a:r>
            <a:r>
              <a:rPr lang="en" sz="1800" b="1" dirty="0">
                <a:solidFill>
                  <a:srgbClr val="FF0000"/>
                </a:solidFill>
              </a:rPr>
              <a:t>identity</a:t>
            </a:r>
            <a:r>
              <a:rPr lang="en" sz="1800" dirty="0"/>
              <a:t>" value: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980000"/>
                </a:solidFill>
              </a:rPr>
              <a:t>0</a:t>
            </a:r>
            <a:r>
              <a:rPr lang="en" sz="2000" dirty="0"/>
              <a:t> for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+ - | ^ ||</a:t>
            </a:r>
            <a:r>
              <a:rPr lang="en" sz="2000" dirty="0"/>
              <a:t>,    </a:t>
            </a:r>
            <a:r>
              <a:rPr lang="en" sz="2000" dirty="0">
                <a:solidFill>
                  <a:srgbClr val="980000"/>
                </a:solidFill>
              </a:rPr>
              <a:t>1</a:t>
            </a:r>
            <a:r>
              <a:rPr lang="en" sz="2000" dirty="0"/>
              <a:t> for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* &amp;&amp;</a:t>
            </a:r>
            <a:r>
              <a:rPr lang="en" sz="2000" dirty="0"/>
              <a:t>,    </a:t>
            </a:r>
            <a:r>
              <a:rPr lang="en" sz="2000" dirty="0">
                <a:solidFill>
                  <a:srgbClr val="980000"/>
                </a:solidFill>
              </a:rPr>
              <a:t>-1</a:t>
            </a:r>
            <a:r>
              <a:rPr lang="en" sz="2000" dirty="0"/>
              <a:t> for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</a:rPr>
              <a:t>Usually seen in for-loops, but can be elsewhere.</a:t>
            </a:r>
          </a:p>
        </p:txBody>
      </p:sp>
    </p:spTree>
    <p:extLst>
      <p:ext uri="{BB962C8B-B14F-4D97-AF65-F5344CB8AC3E}">
        <p14:creationId xmlns:p14="http://schemas.microsoft.com/office/powerpoint/2010/main" val="379165435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6580900" y="1243438"/>
            <a:ext cx="1705799" cy="3113100"/>
          </a:xfrm>
          <a:prstGeom prst="rect">
            <a:avLst/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Thread Control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6025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critical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All threads will execute,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 only one thread </a:t>
            </a:r>
            <a:r>
              <a:rPr lang="en" u="sng"/>
              <a:t>at a time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Must be within a parallel region.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6811250" y="1915375"/>
            <a:ext cx="0" cy="528300"/>
          </a:xfrm>
          <a:prstGeom prst="straightConnector1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/>
          <p:nvPr/>
        </p:nvCxnSpPr>
        <p:spPr>
          <a:xfrm>
            <a:off x="7420850" y="2550952"/>
            <a:ext cx="0" cy="528300"/>
          </a:xfrm>
          <a:prstGeom prst="straightConnector1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5"/>
          <p:cNvCxnSpPr/>
          <p:nvPr/>
        </p:nvCxnSpPr>
        <p:spPr>
          <a:xfrm>
            <a:off x="7945590" y="3169211"/>
            <a:ext cx="0" cy="528300"/>
          </a:xfrm>
          <a:prstGeom prst="straightConnector1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6"/>
          <p:cNvCxnSpPr/>
          <p:nvPr/>
        </p:nvCxnSpPr>
        <p:spPr>
          <a:xfrm>
            <a:off x="6811250" y="13057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>
            <a:off x="7945590" y="3745906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" name="Shape 78"/>
          <p:cNvCxnSpPr/>
          <p:nvPr/>
        </p:nvCxnSpPr>
        <p:spPr>
          <a:xfrm>
            <a:off x="7420850" y="3151893"/>
            <a:ext cx="0" cy="11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79"/>
          <p:cNvCxnSpPr/>
          <p:nvPr/>
        </p:nvCxnSpPr>
        <p:spPr>
          <a:xfrm flipH="1">
            <a:off x="6797350" y="2554425"/>
            <a:ext cx="8699" cy="166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7278825" y="3110347"/>
            <a:ext cx="756899" cy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6745425" y="2500747"/>
            <a:ext cx="756899" cy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420850" y="13057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83"/>
          <p:cNvCxnSpPr/>
          <p:nvPr/>
        </p:nvCxnSpPr>
        <p:spPr>
          <a:xfrm>
            <a:off x="7954250" y="13057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Thread Control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567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barrier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 thread will go past the barrier </a:t>
            </a:r>
            <a:br>
              <a:rPr lang="en"/>
            </a:br>
            <a:r>
              <a:rPr lang="en"/>
              <a:t>until </a:t>
            </a:r>
            <a:r>
              <a:rPr lang="en" u="sng"/>
              <a:t>all threads</a:t>
            </a:r>
            <a:r>
              <a:rPr lang="en"/>
              <a:t> have reached it.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Must be within a parallel region.</a:t>
            </a:r>
          </a:p>
        </p:txBody>
      </p:sp>
      <p:sp>
        <p:nvSpPr>
          <p:cNvPr id="106" name="Shape 106"/>
          <p:cNvSpPr/>
          <p:nvPr/>
        </p:nvSpPr>
        <p:spPr>
          <a:xfrm>
            <a:off x="6515945" y="1243438"/>
            <a:ext cx="1770900" cy="3230099"/>
          </a:xfrm>
          <a:prstGeom prst="rect">
            <a:avLst/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7420850" y="1304043"/>
            <a:ext cx="0" cy="11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6811250" y="13057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/>
          <p:nvPr/>
        </p:nvCxnSpPr>
        <p:spPr>
          <a:xfrm flipH="1">
            <a:off x="7940449" y="1304043"/>
            <a:ext cx="13800" cy="175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" name="Shape 110"/>
          <p:cNvCxnSpPr/>
          <p:nvPr/>
        </p:nvCxnSpPr>
        <p:spPr>
          <a:xfrm>
            <a:off x="7420850" y="3228093"/>
            <a:ext cx="0" cy="11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6702125" y="1818400"/>
            <a:ext cx="1264200" cy="1342200"/>
          </a:xfrm>
          <a:prstGeom prst="straightConnector1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7954250" y="3228093"/>
            <a:ext cx="0" cy="11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6811250" y="3228093"/>
            <a:ext cx="0" cy="11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 Control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7792500" cy="53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atomic</a:t>
            </a:r>
          </a:p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update-statement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Atomic update of a memory value.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(read-then-write)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e.g.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x++ </a:t>
            </a:r>
            <a:r>
              <a:rPr lang="en"/>
              <a:t>,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A[i]*=2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No other thread can write the value </a:t>
            </a:r>
            <a:r>
              <a:rPr lang="en" u="sng"/>
              <a:t>between</a:t>
            </a:r>
            <a:r>
              <a:rPr lang="en"/>
              <a:t> the read and the write.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Better performance than "omp critical".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>
            <a:stCxn id="125" idx="1"/>
          </p:cNvCxnSpPr>
          <p:nvPr/>
        </p:nvCxnSpPr>
        <p:spPr>
          <a:xfrm rot="10800000">
            <a:off x="4455901" y="4211849"/>
            <a:ext cx="2169899" cy="85200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6" name="Shape 126"/>
          <p:cNvCxnSpPr>
            <a:stCxn id="125" idx="1"/>
          </p:cNvCxnSpPr>
          <p:nvPr/>
        </p:nvCxnSpPr>
        <p:spPr>
          <a:xfrm rot="10800000">
            <a:off x="4490401" y="2150849"/>
            <a:ext cx="2135399" cy="291300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Reducing Overhead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3475" y="939589"/>
            <a:ext cx="6315925" cy="529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for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for ( __ ; __ ; __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{ ... 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sections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{ ... }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418850" y="361956"/>
            <a:ext cx="3355199" cy="2286000"/>
          </a:xfrm>
          <a:prstGeom prst="rect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Parallel region can contain any number of "for" and "sections".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/>
              <a:t>This way, threads only created once</a:t>
            </a:r>
            <a:r>
              <a:rPr lang="en" sz="2400" dirty="0"/>
              <a:t>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625801" y="4267200"/>
            <a:ext cx="2060999" cy="1593299"/>
          </a:xfrm>
          <a:prstGeom prst="rect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Do not use "parallel"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unless you want each thread to create a new group of threads.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(nested parallelism must be enabled)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Reducing Overhead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7848600" cy="55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</a:p>
          <a:p>
            <a:pPr lvl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#pragma omp for </a:t>
            </a:r>
            <a:r>
              <a:rPr lang="en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nowait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for ( __ ; __ ; __ )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{ ... 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#pragma omp sections </a:t>
            </a:r>
            <a:r>
              <a:rPr lang="en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nowait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{ ... 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#pragma omp single </a:t>
            </a:r>
            <a:r>
              <a:rPr lang="en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nowait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{ ... }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410200" y="457200"/>
            <a:ext cx="3124200" cy="1627799"/>
          </a:xfrm>
          <a:prstGeom prst="rect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With "nowait", the threads do not wait for others to finish.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Language Extensions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MPI (Message Passing Interface)</a:t>
            </a:r>
          </a:p>
          <a:p>
            <a:pPr marL="342900" lvl="1" indent="-342900"/>
            <a:r>
              <a:rPr lang="en-US" sz="1600" dirty="0"/>
              <a:t>Process-based parallel computing</a:t>
            </a:r>
          </a:p>
          <a:p>
            <a:pPr marL="342900" lvl="1" indent="-342900"/>
            <a:r>
              <a:rPr lang="en-US" sz="1600" dirty="0"/>
              <a:t>Explicitly exchange message among processes via high-speed network-based communication links</a:t>
            </a:r>
          </a:p>
          <a:p>
            <a:pPr lvl="1">
              <a:buNone/>
            </a:pPr>
            <a:r>
              <a:rPr lang="en-US" sz="1600" dirty="0"/>
              <a:t>    - Ethernet or InfiniBand</a:t>
            </a:r>
          </a:p>
          <a:p>
            <a:pPr marL="342900" lvl="1" indent="-342900"/>
            <a:r>
              <a:rPr lang="en-US" sz="1600" dirty="0"/>
              <a:t>Widely used in a controlled cluster environment</a:t>
            </a:r>
          </a:p>
          <a:p>
            <a:pPr lvl="2"/>
            <a:endParaRPr lang="en-US" sz="1600" dirty="0"/>
          </a:p>
          <a:p>
            <a:pPr>
              <a:buNone/>
            </a:pPr>
            <a:r>
              <a:rPr lang="en-US" sz="2000" dirty="0" err="1"/>
              <a:t>OpenMP</a:t>
            </a:r>
            <a:r>
              <a:rPr lang="en-US" sz="2000" dirty="0"/>
              <a:t> (Open Multi-Processing)</a:t>
            </a:r>
          </a:p>
          <a:p>
            <a:pPr lvl="1"/>
            <a:r>
              <a:rPr lang="en-US" sz="1800" dirty="0"/>
              <a:t>  </a:t>
            </a:r>
            <a:r>
              <a:rPr lang="en-US" sz="1800" dirty="0">
                <a:solidFill>
                  <a:srgbClr val="00B0F0"/>
                </a:solidFill>
              </a:rPr>
              <a:t>Shared Memory Model</a:t>
            </a:r>
          </a:p>
          <a:p>
            <a:pPr lvl="1"/>
            <a:r>
              <a:rPr lang="en-US" sz="1800" dirty="0"/>
              <a:t>  Compiler automatically split the problem into N parts</a:t>
            </a:r>
          </a:p>
          <a:p>
            <a:pPr lvl="1"/>
            <a:r>
              <a:rPr lang="en-US" sz="1800" dirty="0"/>
              <a:t>  Often the memory bandwidth in the CPU is not sufficient for streaming data for all the threads</a:t>
            </a:r>
          </a:p>
          <a:p>
            <a:pPr lvl="1"/>
            <a:endParaRPr lang="en-US" sz="1800" dirty="0"/>
          </a:p>
          <a:p>
            <a:pPr>
              <a:buNone/>
            </a:pPr>
            <a:r>
              <a:rPr lang="en-US" sz="2000" dirty="0" err="1"/>
              <a:t>Pthread</a:t>
            </a:r>
            <a:endParaRPr lang="en-US" sz="2000" dirty="0"/>
          </a:p>
          <a:p>
            <a:pPr lvl="1"/>
            <a:r>
              <a:rPr lang="en-US" sz="1800" dirty="0"/>
              <a:t>  </a:t>
            </a:r>
            <a:r>
              <a:rPr lang="en-US" sz="1800" dirty="0">
                <a:solidFill>
                  <a:srgbClr val="00B0F0"/>
                </a:solidFill>
              </a:rPr>
              <a:t>Shared memory Model</a:t>
            </a:r>
          </a:p>
          <a:p>
            <a:pPr lvl="1"/>
            <a:r>
              <a:rPr lang="en-US" sz="1800" dirty="0"/>
              <a:t>  Unlike </a:t>
            </a:r>
            <a:r>
              <a:rPr lang="en-US" sz="1800" dirty="0" err="1"/>
              <a:t>OpenMP</a:t>
            </a:r>
            <a:r>
              <a:rPr lang="en-US" sz="1800" dirty="0"/>
              <a:t>, programmer is responsible for thread management and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284219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229600" cy="36576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n = 8;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a=0;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("BEFORE: the value of a = %d\n", a);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>
              <a:buNone/>
            </a:pPr>
            <a:r>
              <a:rPr lang="en-US" sz="1800" dirty="0"/>
              <a:t>   {</a:t>
            </a:r>
          </a:p>
          <a:p>
            <a:pPr>
              <a:buNone/>
            </a:pPr>
            <a:r>
              <a:rPr lang="en-US" sz="1800" dirty="0"/>
              <a:t>       a += i+1;</a:t>
            </a:r>
          </a:p>
          <a:p>
            <a:pPr>
              <a:buNone/>
            </a:pPr>
            <a:r>
              <a:rPr lang="en-US" sz="1800" dirty="0"/>
              <a:t>       </a:t>
            </a:r>
            <a:r>
              <a:rPr lang="en-US" sz="1800" dirty="0" err="1"/>
              <a:t>printf</a:t>
            </a:r>
            <a:r>
              <a:rPr lang="en-US" sz="1800" dirty="0"/>
              <a:t>("Thread %d has a value of a = %d for </a:t>
            </a:r>
            <a:r>
              <a:rPr lang="en-US" sz="1800" dirty="0" err="1"/>
              <a:t>i</a:t>
            </a:r>
            <a:r>
              <a:rPr lang="en-US" sz="1800" dirty="0"/>
              <a:t> = %d\n",</a:t>
            </a:r>
          </a:p>
          <a:p>
            <a:pPr>
              <a:buNone/>
            </a:pPr>
            <a:r>
              <a:rPr lang="en-US" sz="1800" dirty="0"/>
              <a:t>              </a:t>
            </a:r>
            <a:r>
              <a:rPr lang="en-US" sz="1800" dirty="0" err="1"/>
              <a:t>omp_get_thread_num</a:t>
            </a:r>
            <a:r>
              <a:rPr lang="en-US" sz="1800" dirty="0"/>
              <a:t>(), a,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   } /*-- End of parallel for --*/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("AFTER: the value of a = %d\n",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16017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BEFORE: the value of a = 0</a:t>
            </a:r>
          </a:p>
          <a:p>
            <a:r>
              <a:rPr lang="en-US" sz="1600" dirty="0"/>
              <a:t>Thread 0 has a value of a = 1 for </a:t>
            </a:r>
            <a:r>
              <a:rPr lang="en-US" sz="1600" dirty="0" err="1"/>
              <a:t>i</a:t>
            </a:r>
            <a:r>
              <a:rPr lang="en-US" sz="1600" dirty="0"/>
              <a:t> = 0</a:t>
            </a:r>
          </a:p>
          <a:p>
            <a:r>
              <a:rPr lang="en-US" sz="1600" dirty="0"/>
              <a:t>Thread 0 has a value of a = 3 for </a:t>
            </a:r>
            <a:r>
              <a:rPr lang="en-US" sz="1600" dirty="0" err="1"/>
              <a:t>i</a:t>
            </a:r>
            <a:r>
              <a:rPr lang="en-US" sz="1600" dirty="0"/>
              <a:t> = 1</a:t>
            </a:r>
          </a:p>
          <a:p>
            <a:r>
              <a:rPr lang="en-US" sz="1600" dirty="0"/>
              <a:t>Thread 0 has a value of a = 6 for </a:t>
            </a:r>
            <a:r>
              <a:rPr lang="en-US" sz="1600" dirty="0" err="1"/>
              <a:t>i</a:t>
            </a:r>
            <a:r>
              <a:rPr lang="en-US" sz="1600" dirty="0"/>
              <a:t> = 2</a:t>
            </a:r>
          </a:p>
          <a:p>
            <a:r>
              <a:rPr lang="en-US" sz="1600" dirty="0"/>
              <a:t>Thread 0 has a value of a = 10 for </a:t>
            </a:r>
            <a:r>
              <a:rPr lang="en-US" sz="1600" dirty="0" err="1"/>
              <a:t>i</a:t>
            </a:r>
            <a:r>
              <a:rPr lang="en-US" sz="1600" dirty="0"/>
              <a:t> = 3</a:t>
            </a:r>
          </a:p>
          <a:p>
            <a:r>
              <a:rPr lang="en-US" sz="1600" dirty="0"/>
              <a:t>Thread 0 has a value of a = 15 for </a:t>
            </a:r>
            <a:r>
              <a:rPr lang="en-US" sz="1600" dirty="0" err="1"/>
              <a:t>i</a:t>
            </a:r>
            <a:r>
              <a:rPr lang="en-US" sz="1600" dirty="0"/>
              <a:t> = 4</a:t>
            </a:r>
          </a:p>
          <a:p>
            <a:r>
              <a:rPr lang="en-US" sz="1600" dirty="0"/>
              <a:t>Thread 0 has a value of a = 21 for </a:t>
            </a:r>
            <a:r>
              <a:rPr lang="en-US" sz="1600" dirty="0" err="1"/>
              <a:t>i</a:t>
            </a:r>
            <a:r>
              <a:rPr lang="en-US" sz="1600" dirty="0"/>
              <a:t> = 5</a:t>
            </a:r>
          </a:p>
          <a:p>
            <a:r>
              <a:rPr lang="en-US" sz="1600" dirty="0"/>
              <a:t>Thread 0 has a value of a = 28 for </a:t>
            </a:r>
            <a:r>
              <a:rPr lang="en-US" sz="1600" dirty="0" err="1"/>
              <a:t>i</a:t>
            </a:r>
            <a:r>
              <a:rPr lang="en-US" sz="1600" dirty="0"/>
              <a:t> = 6</a:t>
            </a:r>
          </a:p>
          <a:p>
            <a:r>
              <a:rPr lang="en-US" sz="1600" dirty="0"/>
              <a:t>Thread 0 has a value of a = 36 for </a:t>
            </a:r>
            <a:r>
              <a:rPr lang="en-US" sz="1600" dirty="0" err="1"/>
              <a:t>i</a:t>
            </a:r>
            <a:r>
              <a:rPr lang="en-US" sz="1600" dirty="0"/>
              <a:t> = 7</a:t>
            </a:r>
          </a:p>
          <a:p>
            <a:r>
              <a:rPr lang="en-US" sz="1600" dirty="0"/>
              <a:t>AFTER: the value of a = 36</a:t>
            </a:r>
          </a:p>
        </p:txBody>
      </p:sp>
    </p:spTree>
    <p:extLst>
      <p:ext uri="{BB962C8B-B14F-4D97-AF65-F5344CB8AC3E}">
        <p14:creationId xmlns:p14="http://schemas.microsoft.com/office/powerpoint/2010/main" val="21417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229600" cy="36576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n = 8;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a=0;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("BEFORE: the value of a = %d\n", a);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   #pragma </a:t>
            </a:r>
            <a:r>
              <a:rPr lang="en-US" sz="1800" b="1" dirty="0" err="1">
                <a:solidFill>
                  <a:srgbClr val="0070C0"/>
                </a:solidFill>
              </a:rPr>
              <a:t>omp</a:t>
            </a:r>
            <a:r>
              <a:rPr lang="en-US" sz="1800" b="1" dirty="0">
                <a:solidFill>
                  <a:srgbClr val="0070C0"/>
                </a:solidFill>
              </a:rPr>
              <a:t> parallel for</a:t>
            </a:r>
          </a:p>
          <a:p>
            <a:pPr>
              <a:buNone/>
            </a:pPr>
            <a:r>
              <a:rPr lang="en-US" sz="1800" dirty="0"/>
              <a:t>   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>
              <a:buNone/>
            </a:pPr>
            <a:r>
              <a:rPr lang="en-US" sz="1800" dirty="0"/>
              <a:t>   {</a:t>
            </a:r>
          </a:p>
          <a:p>
            <a:pPr>
              <a:buNone/>
            </a:pPr>
            <a:r>
              <a:rPr lang="en-US" sz="1800" dirty="0"/>
              <a:t>       a += i+1;  // </a:t>
            </a:r>
            <a:r>
              <a:rPr lang="en-US" sz="1800" dirty="0">
                <a:solidFill>
                  <a:srgbClr val="FF0000"/>
                </a:solidFill>
              </a:rPr>
              <a:t>race conditions </a:t>
            </a:r>
            <a:r>
              <a:rPr lang="en-US" sz="1800" dirty="0"/>
              <a:t>-&gt; atomic required</a:t>
            </a:r>
          </a:p>
          <a:p>
            <a:pPr>
              <a:buNone/>
            </a:pPr>
            <a:r>
              <a:rPr lang="en-US" sz="1800" dirty="0"/>
              <a:t>       </a:t>
            </a:r>
            <a:r>
              <a:rPr lang="en-US" sz="1800" dirty="0" err="1"/>
              <a:t>printf</a:t>
            </a:r>
            <a:r>
              <a:rPr lang="en-US" sz="1800" dirty="0"/>
              <a:t>("Thread %d has a value of a = %d for </a:t>
            </a:r>
            <a:r>
              <a:rPr lang="en-US" sz="1800" dirty="0" err="1"/>
              <a:t>i</a:t>
            </a:r>
            <a:r>
              <a:rPr lang="en-US" sz="1800" dirty="0"/>
              <a:t> = %d\n",</a:t>
            </a:r>
          </a:p>
          <a:p>
            <a:pPr>
              <a:buNone/>
            </a:pPr>
            <a:r>
              <a:rPr lang="en-US" sz="1800" dirty="0"/>
              <a:t>              </a:t>
            </a:r>
            <a:r>
              <a:rPr lang="en-US" sz="1800" dirty="0" err="1"/>
              <a:t>omp_get_thread_num</a:t>
            </a:r>
            <a:r>
              <a:rPr lang="en-US" sz="1800" dirty="0"/>
              <a:t>(), a,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   } /*-- End of parallel for --*/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("AFTER: the value of a = %d\n",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16017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BEFORE: the value of a = 0</a:t>
            </a:r>
          </a:p>
          <a:p>
            <a:r>
              <a:rPr lang="en-US" sz="1600" dirty="0"/>
              <a:t>Thread 7 has a value of a = 8 for </a:t>
            </a:r>
            <a:r>
              <a:rPr lang="en-US" sz="1600" dirty="0" err="1"/>
              <a:t>i</a:t>
            </a:r>
            <a:r>
              <a:rPr lang="en-US" sz="1600" dirty="0"/>
              <a:t> = 7</a:t>
            </a:r>
          </a:p>
          <a:p>
            <a:r>
              <a:rPr lang="en-US" sz="1600" dirty="0"/>
              <a:t>Thread 1 has a value of a = 27 for </a:t>
            </a:r>
            <a:r>
              <a:rPr lang="en-US" sz="1600" dirty="0" err="1"/>
              <a:t>i</a:t>
            </a:r>
            <a:r>
              <a:rPr lang="en-US" sz="1600" dirty="0"/>
              <a:t> = 1</a:t>
            </a:r>
          </a:p>
          <a:p>
            <a:r>
              <a:rPr lang="en-US" sz="1600" dirty="0"/>
              <a:t>Thread 3 has a value of a = </a:t>
            </a:r>
            <a:r>
              <a:rPr lang="en-US" sz="1600" dirty="0">
                <a:solidFill>
                  <a:schemeClr val="tx1"/>
                </a:solidFill>
              </a:rPr>
              <a:t>12</a:t>
            </a:r>
            <a:r>
              <a:rPr lang="en-US" sz="1600" dirty="0"/>
              <a:t> for </a:t>
            </a:r>
            <a:r>
              <a:rPr lang="en-US" sz="1600" dirty="0" err="1"/>
              <a:t>i</a:t>
            </a:r>
            <a:r>
              <a:rPr lang="en-US" sz="1600" dirty="0"/>
              <a:t> = 3</a:t>
            </a:r>
          </a:p>
          <a:p>
            <a:r>
              <a:rPr lang="en-US" sz="1600" dirty="0"/>
              <a:t>Thread 4 has a value of a = </a:t>
            </a:r>
            <a:r>
              <a:rPr lang="en-US" sz="1600" b="1" dirty="0">
                <a:solidFill>
                  <a:srgbClr val="FF0000"/>
                </a:solidFill>
              </a:rPr>
              <a:t>13</a:t>
            </a:r>
            <a:r>
              <a:rPr lang="en-US" sz="1600" dirty="0"/>
              <a:t> for </a:t>
            </a:r>
            <a:r>
              <a:rPr lang="en-US" sz="1600" dirty="0" err="1"/>
              <a:t>i</a:t>
            </a:r>
            <a:r>
              <a:rPr lang="en-US" sz="1600" dirty="0"/>
              <a:t> = 4</a:t>
            </a:r>
          </a:p>
          <a:p>
            <a:r>
              <a:rPr lang="en-US" sz="1600" dirty="0"/>
              <a:t>Thread 6 has a value of a = 21 for </a:t>
            </a:r>
            <a:r>
              <a:rPr lang="en-US" sz="1600" dirty="0" err="1"/>
              <a:t>i</a:t>
            </a:r>
            <a:r>
              <a:rPr lang="en-US" sz="1600" dirty="0"/>
              <a:t> = 6</a:t>
            </a:r>
          </a:p>
          <a:p>
            <a:r>
              <a:rPr lang="en-US" sz="1600" dirty="0"/>
              <a:t>Thread 0 has a value of a = 22 for </a:t>
            </a:r>
            <a:r>
              <a:rPr lang="en-US" sz="1600" dirty="0" err="1"/>
              <a:t>i</a:t>
            </a:r>
            <a:r>
              <a:rPr lang="en-US" sz="1600" dirty="0"/>
              <a:t> = 0</a:t>
            </a:r>
          </a:p>
          <a:p>
            <a:r>
              <a:rPr lang="en-US" sz="1600" dirty="0"/>
              <a:t>Thread 2 has a value of a = 25 for </a:t>
            </a:r>
            <a:r>
              <a:rPr lang="en-US" sz="1600" dirty="0" err="1"/>
              <a:t>i</a:t>
            </a:r>
            <a:r>
              <a:rPr lang="en-US" sz="1600" dirty="0"/>
              <a:t> = 2</a:t>
            </a:r>
          </a:p>
          <a:p>
            <a:r>
              <a:rPr lang="en-US" sz="1600" dirty="0"/>
              <a:t>Thread 5 has a value of a = </a:t>
            </a:r>
            <a:r>
              <a:rPr lang="en-US" sz="1600" b="1" dirty="0">
                <a:solidFill>
                  <a:srgbClr val="FF0000"/>
                </a:solidFill>
              </a:rPr>
              <a:t>14</a:t>
            </a:r>
            <a:r>
              <a:rPr lang="en-US" sz="1600" dirty="0"/>
              <a:t> for </a:t>
            </a:r>
            <a:r>
              <a:rPr lang="en-US" sz="1600" dirty="0" err="1"/>
              <a:t>i</a:t>
            </a:r>
            <a:r>
              <a:rPr lang="en-US" sz="1600" dirty="0"/>
              <a:t> = 5</a:t>
            </a:r>
          </a:p>
          <a:p>
            <a:r>
              <a:rPr lang="en-US" sz="1600" dirty="0"/>
              <a:t>AFTER: the value of a = </a:t>
            </a:r>
            <a:r>
              <a:rPr lang="en-US" sz="1600" b="1" dirty="0">
                <a:solidFill>
                  <a:srgbClr val="FF0000"/>
                </a:solidFill>
              </a:rPr>
              <a:t>27</a:t>
            </a:r>
            <a:r>
              <a:rPr lang="en-US" sz="16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388620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omp</a:t>
            </a:r>
            <a:r>
              <a:rPr lang="en-US" sz="1600" dirty="0"/>
              <a:t> parallel for by default:</a:t>
            </a:r>
          </a:p>
          <a:p>
            <a:r>
              <a:rPr lang="en-US" sz="1600" dirty="0"/>
              <a:t>1. loop </a:t>
            </a:r>
            <a:r>
              <a:rPr lang="en-US" sz="1600" dirty="0" err="1"/>
              <a:t>interation</a:t>
            </a:r>
            <a:r>
              <a:rPr lang="en-US" sz="1600" dirty="0"/>
              <a:t> variable: </a:t>
            </a:r>
            <a:r>
              <a:rPr lang="en-US" sz="1600" dirty="0" err="1"/>
              <a:t>i</a:t>
            </a:r>
            <a:r>
              <a:rPr lang="en-US" sz="1600" dirty="0"/>
              <a:t> -&gt; private </a:t>
            </a:r>
          </a:p>
          <a:p>
            <a:r>
              <a:rPr lang="en-US" sz="1600" dirty="0"/>
              <a:t>    *Only the outmost loop</a:t>
            </a:r>
          </a:p>
          <a:p>
            <a:r>
              <a:rPr lang="en-US" sz="1600" dirty="0"/>
              <a:t>2. Others: a -&gt; shared</a:t>
            </a:r>
          </a:p>
        </p:txBody>
      </p:sp>
    </p:spTree>
    <p:extLst>
      <p:ext uri="{BB962C8B-B14F-4D97-AF65-F5344CB8AC3E}">
        <p14:creationId xmlns:p14="http://schemas.microsoft.com/office/powerpoint/2010/main" val="138087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229600" cy="36576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n = 8;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a=0;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("BEFORE: the value of a = %d\n", a);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   #pragma </a:t>
            </a:r>
            <a:r>
              <a:rPr lang="en-US" sz="1800" b="1" dirty="0" err="1">
                <a:solidFill>
                  <a:srgbClr val="0070C0"/>
                </a:solidFill>
              </a:rPr>
              <a:t>omp</a:t>
            </a:r>
            <a:r>
              <a:rPr lang="en-US" sz="1800" b="1" dirty="0">
                <a:solidFill>
                  <a:srgbClr val="0070C0"/>
                </a:solidFill>
              </a:rPr>
              <a:t> parallel for private(a)</a:t>
            </a:r>
          </a:p>
          <a:p>
            <a:pPr>
              <a:buNone/>
            </a:pPr>
            <a:r>
              <a:rPr lang="en-US" sz="1800" dirty="0"/>
              <a:t>   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>
              <a:buNone/>
            </a:pPr>
            <a:r>
              <a:rPr lang="en-US" sz="1800" dirty="0"/>
              <a:t>   {</a:t>
            </a:r>
          </a:p>
          <a:p>
            <a:pPr>
              <a:buNone/>
            </a:pPr>
            <a:r>
              <a:rPr lang="en-US" sz="1800" dirty="0"/>
              <a:t>       a += i+1;</a:t>
            </a:r>
          </a:p>
          <a:p>
            <a:pPr>
              <a:buNone/>
            </a:pPr>
            <a:r>
              <a:rPr lang="en-US" sz="1800" dirty="0"/>
              <a:t>       </a:t>
            </a:r>
            <a:r>
              <a:rPr lang="en-US" sz="1800" dirty="0" err="1"/>
              <a:t>printf</a:t>
            </a:r>
            <a:r>
              <a:rPr lang="en-US" sz="1800" dirty="0"/>
              <a:t>("Thread %d has a value of a = %d for </a:t>
            </a:r>
            <a:r>
              <a:rPr lang="en-US" sz="1800" dirty="0" err="1"/>
              <a:t>i</a:t>
            </a:r>
            <a:r>
              <a:rPr lang="en-US" sz="1800" dirty="0"/>
              <a:t> = %d\n",</a:t>
            </a:r>
          </a:p>
          <a:p>
            <a:pPr>
              <a:buNone/>
            </a:pPr>
            <a:r>
              <a:rPr lang="en-US" sz="1800" dirty="0"/>
              <a:t>              </a:t>
            </a:r>
            <a:r>
              <a:rPr lang="en-US" sz="1800" dirty="0" err="1"/>
              <a:t>omp_get_thread_num</a:t>
            </a:r>
            <a:r>
              <a:rPr lang="en-US" sz="1800" dirty="0"/>
              <a:t>(), a,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   } /*-- End of parallel for --*/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("AFTER: the value of a = %d\n",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16017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BEFORE: the value of a = 0</a:t>
            </a:r>
          </a:p>
          <a:p>
            <a:r>
              <a:rPr lang="en-US" sz="1600" dirty="0"/>
              <a:t>Thread 2 has a value of a = -1006000872 for </a:t>
            </a:r>
            <a:r>
              <a:rPr lang="en-US" sz="1600" dirty="0" err="1"/>
              <a:t>i</a:t>
            </a:r>
            <a:r>
              <a:rPr lang="en-US" sz="1600" dirty="0"/>
              <a:t> = 2</a:t>
            </a:r>
          </a:p>
          <a:p>
            <a:r>
              <a:rPr lang="en-US" sz="1600" dirty="0"/>
              <a:t>Thread 5 has a value of a = 6 for </a:t>
            </a:r>
            <a:r>
              <a:rPr lang="en-US" sz="1600" dirty="0" err="1"/>
              <a:t>i</a:t>
            </a:r>
            <a:r>
              <a:rPr lang="en-US" sz="1600" dirty="0"/>
              <a:t> = 5</a:t>
            </a:r>
          </a:p>
          <a:p>
            <a:r>
              <a:rPr lang="en-US" sz="1600" dirty="0"/>
              <a:t>Thread 6 has a value of a = 7 for </a:t>
            </a:r>
            <a:r>
              <a:rPr lang="en-US" sz="1600" dirty="0" err="1"/>
              <a:t>i</a:t>
            </a:r>
            <a:r>
              <a:rPr lang="en-US" sz="1600" dirty="0"/>
              <a:t> = 6</a:t>
            </a:r>
          </a:p>
          <a:p>
            <a:r>
              <a:rPr lang="en-US" sz="1600" dirty="0"/>
              <a:t>Thread 7 has a value of a = 8 for </a:t>
            </a:r>
            <a:r>
              <a:rPr lang="en-US" sz="1600" dirty="0" err="1"/>
              <a:t>i</a:t>
            </a:r>
            <a:r>
              <a:rPr lang="en-US" sz="1600" dirty="0"/>
              <a:t> = 7</a:t>
            </a:r>
          </a:p>
          <a:p>
            <a:r>
              <a:rPr lang="en-US" sz="1600" dirty="0"/>
              <a:t>Thread 4 has a value of a = 5 for </a:t>
            </a:r>
            <a:r>
              <a:rPr lang="en-US" sz="1600" dirty="0" err="1"/>
              <a:t>i</a:t>
            </a:r>
            <a:r>
              <a:rPr lang="en-US" sz="1600" dirty="0"/>
              <a:t> = 4</a:t>
            </a:r>
          </a:p>
          <a:p>
            <a:r>
              <a:rPr lang="en-US" sz="1600" dirty="0"/>
              <a:t>Thread 3 has a value of a = 4 for </a:t>
            </a:r>
            <a:r>
              <a:rPr lang="en-US" sz="1600" dirty="0" err="1"/>
              <a:t>i</a:t>
            </a:r>
            <a:r>
              <a:rPr lang="en-US" sz="1600" dirty="0"/>
              <a:t> = 3</a:t>
            </a:r>
          </a:p>
          <a:p>
            <a:r>
              <a:rPr lang="en-US" sz="1600" dirty="0"/>
              <a:t>Thread 0 has a value of a = 747170449 for </a:t>
            </a:r>
            <a:r>
              <a:rPr lang="en-US" sz="1600" dirty="0" err="1"/>
              <a:t>i</a:t>
            </a:r>
            <a:r>
              <a:rPr lang="en-US" sz="1600" dirty="0"/>
              <a:t> = 0</a:t>
            </a:r>
          </a:p>
          <a:p>
            <a:r>
              <a:rPr lang="en-US" sz="1600" dirty="0"/>
              <a:t>Thread 1 has a value of a = -1006000873 for </a:t>
            </a:r>
            <a:r>
              <a:rPr lang="en-US" sz="1600" dirty="0" err="1"/>
              <a:t>i</a:t>
            </a:r>
            <a:r>
              <a:rPr lang="en-US" sz="1600" dirty="0"/>
              <a:t> = 1</a:t>
            </a:r>
          </a:p>
          <a:p>
            <a:r>
              <a:rPr lang="en-US" sz="1600" dirty="0"/>
              <a:t>AFTER: the value of </a:t>
            </a:r>
            <a:r>
              <a:rPr lang="en-US" sz="1600" b="1" dirty="0">
                <a:solidFill>
                  <a:srgbClr val="FF0000"/>
                </a:solidFill>
              </a:rPr>
              <a:t>a = 0</a:t>
            </a:r>
          </a:p>
        </p:txBody>
      </p:sp>
    </p:spTree>
    <p:extLst>
      <p:ext uri="{BB962C8B-B14F-4D97-AF65-F5344CB8AC3E}">
        <p14:creationId xmlns:p14="http://schemas.microsoft.com/office/powerpoint/2010/main" val="150827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229600" cy="36576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n = 8;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a=0;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("BEFORE: the value of a = %d\n", a);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   #pragma </a:t>
            </a:r>
            <a:r>
              <a:rPr lang="en-US" sz="1800" b="1" dirty="0" err="1">
                <a:solidFill>
                  <a:srgbClr val="0070C0"/>
                </a:solidFill>
              </a:rPr>
              <a:t>omp</a:t>
            </a:r>
            <a:r>
              <a:rPr lang="en-US" sz="1800" b="1" dirty="0">
                <a:solidFill>
                  <a:srgbClr val="0070C0"/>
                </a:solidFill>
              </a:rPr>
              <a:t> parallel for </a:t>
            </a:r>
            <a:r>
              <a:rPr lang="en-US" sz="1800" b="1" dirty="0" err="1">
                <a:solidFill>
                  <a:srgbClr val="0070C0"/>
                </a:solidFill>
              </a:rPr>
              <a:t>firstprivate</a:t>
            </a:r>
            <a:r>
              <a:rPr lang="en-US" sz="1800" b="1" dirty="0">
                <a:solidFill>
                  <a:srgbClr val="0070C0"/>
                </a:solidFill>
              </a:rPr>
              <a:t>(a)</a:t>
            </a:r>
          </a:p>
          <a:p>
            <a:pPr>
              <a:buNone/>
            </a:pPr>
            <a:r>
              <a:rPr lang="en-US" sz="1800" dirty="0"/>
              <a:t>   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>
              <a:buNone/>
            </a:pPr>
            <a:r>
              <a:rPr lang="en-US" sz="1800" dirty="0"/>
              <a:t>   {</a:t>
            </a:r>
          </a:p>
          <a:p>
            <a:pPr>
              <a:buNone/>
            </a:pPr>
            <a:r>
              <a:rPr lang="en-US" sz="1800" dirty="0"/>
              <a:t>       a += i+1;</a:t>
            </a:r>
          </a:p>
          <a:p>
            <a:pPr>
              <a:buNone/>
            </a:pPr>
            <a:r>
              <a:rPr lang="en-US" sz="1800" dirty="0"/>
              <a:t>       </a:t>
            </a:r>
            <a:r>
              <a:rPr lang="en-US" sz="1800" dirty="0" err="1"/>
              <a:t>printf</a:t>
            </a:r>
            <a:r>
              <a:rPr lang="en-US" sz="1800" dirty="0"/>
              <a:t>("Thread %d has a value of a = %d for </a:t>
            </a:r>
            <a:r>
              <a:rPr lang="en-US" sz="1800" dirty="0" err="1"/>
              <a:t>i</a:t>
            </a:r>
            <a:r>
              <a:rPr lang="en-US" sz="1800" dirty="0"/>
              <a:t> = %d\n",</a:t>
            </a:r>
          </a:p>
          <a:p>
            <a:pPr>
              <a:buNone/>
            </a:pPr>
            <a:r>
              <a:rPr lang="en-US" sz="1800" dirty="0"/>
              <a:t>              </a:t>
            </a:r>
            <a:r>
              <a:rPr lang="en-US" sz="1800" dirty="0" err="1"/>
              <a:t>omp_get_thread_num</a:t>
            </a:r>
            <a:r>
              <a:rPr lang="en-US" sz="1800" dirty="0"/>
              <a:t>(), a,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   } /*-- End of parallel for --*/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("AFTER: the value of a = %d\n",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16017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BEFORE: the value of a = 0</a:t>
            </a:r>
          </a:p>
          <a:p>
            <a:r>
              <a:rPr lang="en-US" sz="1600" dirty="0"/>
              <a:t>Thread 5 has a value of a = 6 for </a:t>
            </a:r>
            <a:r>
              <a:rPr lang="en-US" sz="1600" dirty="0" err="1"/>
              <a:t>i</a:t>
            </a:r>
            <a:r>
              <a:rPr lang="en-US" sz="1600" dirty="0"/>
              <a:t> = 5</a:t>
            </a:r>
          </a:p>
          <a:p>
            <a:r>
              <a:rPr lang="en-US" sz="1600" dirty="0"/>
              <a:t>Thread 0 has a value of a = 1 for </a:t>
            </a:r>
            <a:r>
              <a:rPr lang="en-US" sz="1600" dirty="0" err="1"/>
              <a:t>i</a:t>
            </a:r>
            <a:r>
              <a:rPr lang="en-US" sz="1600" dirty="0"/>
              <a:t> = 0</a:t>
            </a:r>
          </a:p>
          <a:p>
            <a:r>
              <a:rPr lang="en-US" sz="1600" dirty="0"/>
              <a:t>Thread 2 has a value of a = 3 for </a:t>
            </a:r>
            <a:r>
              <a:rPr lang="en-US" sz="1600" dirty="0" err="1"/>
              <a:t>i</a:t>
            </a:r>
            <a:r>
              <a:rPr lang="en-US" sz="1600" dirty="0"/>
              <a:t> = 2</a:t>
            </a:r>
          </a:p>
          <a:p>
            <a:r>
              <a:rPr lang="en-US" sz="1600" dirty="0"/>
              <a:t>Thread 3 has a value of a = 4 for </a:t>
            </a:r>
            <a:r>
              <a:rPr lang="en-US" sz="1600" dirty="0" err="1"/>
              <a:t>i</a:t>
            </a:r>
            <a:r>
              <a:rPr lang="en-US" sz="1600" dirty="0"/>
              <a:t> = 3</a:t>
            </a:r>
          </a:p>
          <a:p>
            <a:r>
              <a:rPr lang="en-US" sz="1600" dirty="0"/>
              <a:t>Thread 1 has a value of a = 2 for </a:t>
            </a:r>
            <a:r>
              <a:rPr lang="en-US" sz="1600" dirty="0" err="1"/>
              <a:t>i</a:t>
            </a:r>
            <a:r>
              <a:rPr lang="en-US" sz="1600" dirty="0"/>
              <a:t> = 1</a:t>
            </a:r>
          </a:p>
          <a:p>
            <a:r>
              <a:rPr lang="en-US" sz="1600" dirty="0"/>
              <a:t>Thread 4 has a value of a = 5 for </a:t>
            </a:r>
            <a:r>
              <a:rPr lang="en-US" sz="1600" dirty="0" err="1"/>
              <a:t>i</a:t>
            </a:r>
            <a:r>
              <a:rPr lang="en-US" sz="1600" dirty="0"/>
              <a:t> = 4</a:t>
            </a:r>
          </a:p>
          <a:p>
            <a:r>
              <a:rPr lang="en-US" sz="1600" dirty="0"/>
              <a:t>Thread 6 has a value of a = 7 for </a:t>
            </a:r>
            <a:r>
              <a:rPr lang="en-US" sz="1600" dirty="0" err="1"/>
              <a:t>i</a:t>
            </a:r>
            <a:r>
              <a:rPr lang="en-US" sz="1600" dirty="0"/>
              <a:t> = 6</a:t>
            </a:r>
          </a:p>
          <a:p>
            <a:r>
              <a:rPr lang="en-US" sz="1600" dirty="0"/>
              <a:t>Thread 7 has a value of a = 8 for </a:t>
            </a:r>
            <a:r>
              <a:rPr lang="en-US" sz="1600" dirty="0" err="1"/>
              <a:t>i</a:t>
            </a:r>
            <a:r>
              <a:rPr lang="en-US" sz="1600" dirty="0"/>
              <a:t> = 7</a:t>
            </a:r>
          </a:p>
          <a:p>
            <a:r>
              <a:rPr lang="en-US" sz="1600" dirty="0"/>
              <a:t>AFTER: the value of a = </a:t>
            </a:r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578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229600" cy="36576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n = 8;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a=0;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("BEFORE: the value of a = %d\n", a);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   #pragma </a:t>
            </a:r>
            <a:r>
              <a:rPr lang="en-US" sz="1800" b="1" dirty="0" err="1">
                <a:solidFill>
                  <a:srgbClr val="0070C0"/>
                </a:solidFill>
              </a:rPr>
              <a:t>omp</a:t>
            </a:r>
            <a:r>
              <a:rPr lang="en-US" sz="1800" b="1" dirty="0">
                <a:solidFill>
                  <a:srgbClr val="0070C0"/>
                </a:solidFill>
              </a:rPr>
              <a:t> parallel for </a:t>
            </a:r>
            <a:r>
              <a:rPr lang="en-US" sz="1800" b="1" dirty="0" err="1">
                <a:solidFill>
                  <a:srgbClr val="0070C0"/>
                </a:solidFill>
              </a:rPr>
              <a:t>firstprivate</a:t>
            </a:r>
            <a:r>
              <a:rPr lang="en-US" sz="1800" b="1" dirty="0">
                <a:solidFill>
                  <a:srgbClr val="0070C0"/>
                </a:solidFill>
              </a:rPr>
              <a:t>(a) </a:t>
            </a:r>
            <a:r>
              <a:rPr lang="en-US" sz="1800" b="1" dirty="0" err="1">
                <a:solidFill>
                  <a:srgbClr val="0070C0"/>
                </a:solidFill>
              </a:rPr>
              <a:t>lastprivate</a:t>
            </a:r>
            <a:r>
              <a:rPr lang="en-US" sz="1800" b="1" dirty="0">
                <a:solidFill>
                  <a:srgbClr val="0070C0"/>
                </a:solidFill>
              </a:rPr>
              <a:t>(a)</a:t>
            </a:r>
          </a:p>
          <a:p>
            <a:pPr>
              <a:buNone/>
            </a:pPr>
            <a:r>
              <a:rPr lang="en-US" sz="1800" dirty="0"/>
              <a:t>   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>
              <a:buNone/>
            </a:pPr>
            <a:r>
              <a:rPr lang="en-US" sz="1800" dirty="0"/>
              <a:t>   {</a:t>
            </a:r>
          </a:p>
          <a:p>
            <a:pPr>
              <a:buNone/>
            </a:pPr>
            <a:r>
              <a:rPr lang="en-US" sz="1800" dirty="0"/>
              <a:t>       a += i+1;</a:t>
            </a:r>
          </a:p>
          <a:p>
            <a:pPr>
              <a:buNone/>
            </a:pPr>
            <a:r>
              <a:rPr lang="en-US" sz="1800" dirty="0"/>
              <a:t>       </a:t>
            </a:r>
            <a:r>
              <a:rPr lang="en-US" sz="1800" dirty="0" err="1"/>
              <a:t>printf</a:t>
            </a:r>
            <a:r>
              <a:rPr lang="en-US" sz="1800" dirty="0"/>
              <a:t>("Thread %d has a value of a = %d for </a:t>
            </a:r>
            <a:r>
              <a:rPr lang="en-US" sz="1800" dirty="0" err="1"/>
              <a:t>i</a:t>
            </a:r>
            <a:r>
              <a:rPr lang="en-US" sz="1800" dirty="0"/>
              <a:t> = %d\n",</a:t>
            </a:r>
          </a:p>
          <a:p>
            <a:pPr>
              <a:buNone/>
            </a:pPr>
            <a:r>
              <a:rPr lang="en-US" sz="1800" dirty="0"/>
              <a:t>              </a:t>
            </a:r>
            <a:r>
              <a:rPr lang="en-US" sz="1800" dirty="0" err="1"/>
              <a:t>omp_get_thread_num</a:t>
            </a:r>
            <a:r>
              <a:rPr lang="en-US" sz="1800" dirty="0"/>
              <a:t>(), a,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   } /*-- End of parallel for --*/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("AFTER: the value of a = %d\n",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16017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BEFORE: the value of a = 0</a:t>
            </a:r>
          </a:p>
          <a:p>
            <a:r>
              <a:rPr lang="en-US" sz="1600" dirty="0"/>
              <a:t>Thread 0 has a value of a = 1 for </a:t>
            </a:r>
            <a:r>
              <a:rPr lang="en-US" sz="1600" dirty="0" err="1"/>
              <a:t>i</a:t>
            </a:r>
            <a:r>
              <a:rPr lang="en-US" sz="1600" dirty="0"/>
              <a:t> = 0</a:t>
            </a:r>
          </a:p>
          <a:p>
            <a:r>
              <a:rPr lang="en-US" sz="1600" dirty="0"/>
              <a:t>Thread 2 has a value of a = 3 for </a:t>
            </a:r>
            <a:r>
              <a:rPr lang="en-US" sz="1600" dirty="0" err="1"/>
              <a:t>i</a:t>
            </a:r>
            <a:r>
              <a:rPr lang="en-US" sz="1600" dirty="0"/>
              <a:t> = 2</a:t>
            </a:r>
          </a:p>
          <a:p>
            <a:r>
              <a:rPr lang="en-US" sz="1600" dirty="0"/>
              <a:t>Thread 7 has a value of a = 8 for </a:t>
            </a:r>
            <a:r>
              <a:rPr lang="en-US" sz="1600" dirty="0" err="1"/>
              <a:t>i</a:t>
            </a:r>
            <a:r>
              <a:rPr lang="en-US" sz="1600" dirty="0"/>
              <a:t> = 7</a:t>
            </a:r>
          </a:p>
          <a:p>
            <a:r>
              <a:rPr lang="en-US" sz="1600" dirty="0"/>
              <a:t>Thread 4 has a value of a = 5 for </a:t>
            </a:r>
            <a:r>
              <a:rPr lang="en-US" sz="1600" dirty="0" err="1"/>
              <a:t>i</a:t>
            </a:r>
            <a:r>
              <a:rPr lang="en-US" sz="1600" dirty="0"/>
              <a:t> = 4</a:t>
            </a:r>
          </a:p>
          <a:p>
            <a:r>
              <a:rPr lang="en-US" sz="1600" dirty="0"/>
              <a:t>Thread 1 has a value of a = 2 for </a:t>
            </a:r>
            <a:r>
              <a:rPr lang="en-US" sz="1600" dirty="0" err="1"/>
              <a:t>i</a:t>
            </a:r>
            <a:r>
              <a:rPr lang="en-US" sz="1600" dirty="0"/>
              <a:t> = 1</a:t>
            </a:r>
          </a:p>
          <a:p>
            <a:r>
              <a:rPr lang="en-US" sz="1600" dirty="0"/>
              <a:t>Thread 3 has a value of a = 4 for </a:t>
            </a:r>
            <a:r>
              <a:rPr lang="en-US" sz="1600" dirty="0" err="1"/>
              <a:t>i</a:t>
            </a:r>
            <a:r>
              <a:rPr lang="en-US" sz="1600" dirty="0"/>
              <a:t> = 3</a:t>
            </a:r>
          </a:p>
          <a:p>
            <a:r>
              <a:rPr lang="en-US" sz="1600" dirty="0"/>
              <a:t>Thread 5 has a value of a = 6 for </a:t>
            </a:r>
            <a:r>
              <a:rPr lang="en-US" sz="1600" dirty="0" err="1"/>
              <a:t>i</a:t>
            </a:r>
            <a:r>
              <a:rPr lang="en-US" sz="1600" dirty="0"/>
              <a:t> = 5</a:t>
            </a:r>
          </a:p>
          <a:p>
            <a:r>
              <a:rPr lang="en-US" sz="1600" dirty="0"/>
              <a:t>Thread 6 has a value of a = 7 for </a:t>
            </a:r>
            <a:r>
              <a:rPr lang="en-US" sz="1600" dirty="0" err="1"/>
              <a:t>i</a:t>
            </a:r>
            <a:r>
              <a:rPr lang="en-US" sz="1600" dirty="0"/>
              <a:t> = 6</a:t>
            </a:r>
          </a:p>
          <a:p>
            <a:r>
              <a:rPr lang="en-US" sz="1600" dirty="0"/>
              <a:t>AFTER: the value of a = 8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229600" cy="36576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n = 8;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a=0;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("BEFORE: the value of a = %d\n", a);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   #pragma </a:t>
            </a:r>
            <a:r>
              <a:rPr lang="en-US" sz="1800" b="1" dirty="0" err="1">
                <a:solidFill>
                  <a:srgbClr val="0070C0"/>
                </a:solidFill>
              </a:rPr>
              <a:t>omp</a:t>
            </a:r>
            <a:r>
              <a:rPr lang="en-US" sz="1800" b="1" dirty="0">
                <a:solidFill>
                  <a:srgbClr val="0070C0"/>
                </a:solidFill>
              </a:rPr>
              <a:t> parallel for </a:t>
            </a:r>
            <a:r>
              <a:rPr lang="en-US" sz="1800" b="1" dirty="0" err="1">
                <a:solidFill>
                  <a:srgbClr val="0070C0"/>
                </a:solidFill>
              </a:rPr>
              <a:t>lastprivate</a:t>
            </a:r>
            <a:r>
              <a:rPr lang="en-US" sz="1800" b="1" dirty="0">
                <a:solidFill>
                  <a:srgbClr val="0070C0"/>
                </a:solidFill>
              </a:rPr>
              <a:t>(a)</a:t>
            </a:r>
          </a:p>
          <a:p>
            <a:pPr>
              <a:buNone/>
            </a:pPr>
            <a:r>
              <a:rPr lang="en-US" sz="1800" dirty="0"/>
              <a:t>   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>
              <a:buNone/>
            </a:pPr>
            <a:r>
              <a:rPr lang="en-US" sz="1800" dirty="0"/>
              <a:t>   {</a:t>
            </a:r>
          </a:p>
          <a:p>
            <a:pPr>
              <a:buNone/>
            </a:pPr>
            <a:r>
              <a:rPr lang="en-US" sz="1800" dirty="0"/>
              <a:t>       a += i+1;</a:t>
            </a:r>
          </a:p>
          <a:p>
            <a:pPr>
              <a:buNone/>
            </a:pPr>
            <a:r>
              <a:rPr lang="en-US" sz="1800" dirty="0"/>
              <a:t>       </a:t>
            </a:r>
            <a:r>
              <a:rPr lang="en-US" sz="1800" dirty="0" err="1"/>
              <a:t>printf</a:t>
            </a:r>
            <a:r>
              <a:rPr lang="en-US" sz="1800" dirty="0"/>
              <a:t>("Thread %d has a value of a = %d for </a:t>
            </a:r>
            <a:r>
              <a:rPr lang="en-US" sz="1800" dirty="0" err="1"/>
              <a:t>i</a:t>
            </a:r>
            <a:r>
              <a:rPr lang="en-US" sz="1800" dirty="0"/>
              <a:t> = %d\n",</a:t>
            </a:r>
          </a:p>
          <a:p>
            <a:pPr>
              <a:buNone/>
            </a:pPr>
            <a:r>
              <a:rPr lang="en-US" sz="1800" dirty="0"/>
              <a:t>              </a:t>
            </a:r>
            <a:r>
              <a:rPr lang="en-US" sz="1800" dirty="0" err="1"/>
              <a:t>omp_get_thread_num</a:t>
            </a:r>
            <a:r>
              <a:rPr lang="en-US" sz="1800" dirty="0"/>
              <a:t>(), a,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   } /*-- End of parallel for --*/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("AFTER: the value of a = %d\n",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16017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BEBEFORE: the value of a = 0</a:t>
            </a:r>
          </a:p>
          <a:p>
            <a:r>
              <a:rPr lang="en-US" sz="1600" dirty="0"/>
              <a:t>Thread 5 has a value of a = 6 for </a:t>
            </a:r>
            <a:r>
              <a:rPr lang="en-US" sz="1600" dirty="0" err="1"/>
              <a:t>i</a:t>
            </a:r>
            <a:r>
              <a:rPr lang="en-US" sz="1600" dirty="0"/>
              <a:t> = 5</a:t>
            </a:r>
          </a:p>
          <a:p>
            <a:r>
              <a:rPr lang="en-US" sz="1600" dirty="0"/>
              <a:t>Thread 3 has a value of a = 4 for </a:t>
            </a:r>
            <a:r>
              <a:rPr lang="en-US" sz="1600" dirty="0" err="1"/>
              <a:t>i</a:t>
            </a:r>
            <a:r>
              <a:rPr lang="en-US" sz="1600" dirty="0"/>
              <a:t> = 3</a:t>
            </a:r>
          </a:p>
          <a:p>
            <a:r>
              <a:rPr lang="en-US" sz="1600" dirty="0"/>
              <a:t>Thread 2 has a value of a = 3 for </a:t>
            </a:r>
            <a:r>
              <a:rPr lang="en-US" sz="1600" dirty="0" err="1"/>
              <a:t>i</a:t>
            </a:r>
            <a:r>
              <a:rPr lang="en-US" sz="1600" dirty="0"/>
              <a:t> = 2</a:t>
            </a:r>
          </a:p>
          <a:p>
            <a:r>
              <a:rPr lang="en-US" sz="1600" dirty="0"/>
              <a:t>Thread 1 has a value of a = -889596649 for </a:t>
            </a:r>
            <a:r>
              <a:rPr lang="en-US" sz="1600" dirty="0" err="1"/>
              <a:t>i</a:t>
            </a:r>
            <a:r>
              <a:rPr lang="en-US" sz="1600" dirty="0"/>
              <a:t> = 1</a:t>
            </a:r>
          </a:p>
          <a:p>
            <a:r>
              <a:rPr lang="en-US" sz="1600" dirty="0"/>
              <a:t>Thread 4 has a value of a = 5 for </a:t>
            </a:r>
            <a:r>
              <a:rPr lang="en-US" sz="1600" dirty="0" err="1"/>
              <a:t>i</a:t>
            </a:r>
            <a:r>
              <a:rPr lang="en-US" sz="1600" dirty="0"/>
              <a:t> = 4</a:t>
            </a:r>
          </a:p>
          <a:p>
            <a:r>
              <a:rPr lang="en-US" sz="1600" dirty="0"/>
              <a:t>Thread 7 has a value of a = 8 for </a:t>
            </a:r>
            <a:r>
              <a:rPr lang="en-US" sz="1600" dirty="0" err="1"/>
              <a:t>i</a:t>
            </a:r>
            <a:r>
              <a:rPr lang="en-US" sz="1600" dirty="0"/>
              <a:t> = 7</a:t>
            </a:r>
          </a:p>
          <a:p>
            <a:r>
              <a:rPr lang="en-US" sz="1600" dirty="0"/>
              <a:t>Thread 6 has a value of a = 7 for </a:t>
            </a:r>
            <a:r>
              <a:rPr lang="en-US" sz="1600" dirty="0" err="1"/>
              <a:t>i</a:t>
            </a:r>
            <a:r>
              <a:rPr lang="en-US" sz="1600" dirty="0"/>
              <a:t> = 6</a:t>
            </a:r>
          </a:p>
          <a:p>
            <a:r>
              <a:rPr lang="en-US" sz="1600" dirty="0"/>
              <a:t>Thread 0 has a value of a = -656983583 for </a:t>
            </a:r>
            <a:r>
              <a:rPr lang="en-US" sz="1600" dirty="0" err="1"/>
              <a:t>i</a:t>
            </a:r>
            <a:r>
              <a:rPr lang="en-US" sz="1600" dirty="0"/>
              <a:t> = 0</a:t>
            </a:r>
          </a:p>
          <a:p>
            <a:r>
              <a:rPr lang="en-US" sz="1600" dirty="0"/>
              <a:t>AFTER: the value of a = 8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229600" cy="36576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n = 8;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a=0;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("BEFORE: the value of a = %d\n", a);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   #pragma </a:t>
            </a:r>
            <a:r>
              <a:rPr lang="en-US" sz="1800" b="1" dirty="0" err="1">
                <a:solidFill>
                  <a:srgbClr val="0070C0"/>
                </a:solidFill>
              </a:rPr>
              <a:t>omp</a:t>
            </a:r>
            <a:r>
              <a:rPr lang="en-US" sz="1800" b="1" dirty="0">
                <a:solidFill>
                  <a:srgbClr val="0070C0"/>
                </a:solidFill>
              </a:rPr>
              <a:t> parallel for reduction(+:a)</a:t>
            </a:r>
          </a:p>
          <a:p>
            <a:pPr>
              <a:buNone/>
            </a:pPr>
            <a:r>
              <a:rPr lang="en-US" sz="1800" dirty="0"/>
              <a:t>   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>
              <a:buNone/>
            </a:pPr>
            <a:r>
              <a:rPr lang="en-US" sz="1800" dirty="0"/>
              <a:t>   {</a:t>
            </a:r>
          </a:p>
          <a:p>
            <a:pPr>
              <a:buNone/>
            </a:pPr>
            <a:r>
              <a:rPr lang="en-US" sz="1800" dirty="0"/>
              <a:t>       a += i+1;</a:t>
            </a:r>
          </a:p>
          <a:p>
            <a:pPr>
              <a:buNone/>
            </a:pPr>
            <a:r>
              <a:rPr lang="en-US" sz="1800" dirty="0"/>
              <a:t>       </a:t>
            </a:r>
            <a:r>
              <a:rPr lang="en-US" sz="1800" dirty="0" err="1"/>
              <a:t>printf</a:t>
            </a:r>
            <a:r>
              <a:rPr lang="en-US" sz="1800" dirty="0"/>
              <a:t>("Thread %d has a value of a = %d for </a:t>
            </a:r>
            <a:r>
              <a:rPr lang="en-US" sz="1800" dirty="0" err="1"/>
              <a:t>i</a:t>
            </a:r>
            <a:r>
              <a:rPr lang="en-US" sz="1800" dirty="0"/>
              <a:t> = %d\n",</a:t>
            </a:r>
          </a:p>
          <a:p>
            <a:pPr>
              <a:buNone/>
            </a:pPr>
            <a:r>
              <a:rPr lang="en-US" sz="1800" dirty="0"/>
              <a:t>              </a:t>
            </a:r>
            <a:r>
              <a:rPr lang="en-US" sz="1800" dirty="0" err="1"/>
              <a:t>omp_get_thread_num</a:t>
            </a:r>
            <a:r>
              <a:rPr lang="en-US" sz="1800" dirty="0"/>
              <a:t>(), a,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   } /*-- End of parallel for --*/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("AFTER: the value of a = %d\n",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16017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BEFORE: the value of a = 0</a:t>
            </a:r>
          </a:p>
          <a:p>
            <a:r>
              <a:rPr lang="en-US" sz="1600" dirty="0"/>
              <a:t>Thread 1 has a value of a = 2 for </a:t>
            </a:r>
            <a:r>
              <a:rPr lang="en-US" sz="1600" dirty="0" err="1"/>
              <a:t>i</a:t>
            </a:r>
            <a:r>
              <a:rPr lang="en-US" sz="1600" dirty="0"/>
              <a:t> = 1</a:t>
            </a:r>
          </a:p>
          <a:p>
            <a:r>
              <a:rPr lang="en-US" sz="1600" dirty="0"/>
              <a:t>Thread 0 has a value of a = 1 for </a:t>
            </a:r>
            <a:r>
              <a:rPr lang="en-US" sz="1600" dirty="0" err="1"/>
              <a:t>i</a:t>
            </a:r>
            <a:r>
              <a:rPr lang="en-US" sz="1600" dirty="0"/>
              <a:t> = 0</a:t>
            </a:r>
          </a:p>
          <a:p>
            <a:r>
              <a:rPr lang="en-US" sz="1600" dirty="0"/>
              <a:t>Thread 7 has a value of a = 8 for </a:t>
            </a:r>
            <a:r>
              <a:rPr lang="en-US" sz="1600" dirty="0" err="1"/>
              <a:t>i</a:t>
            </a:r>
            <a:r>
              <a:rPr lang="en-US" sz="1600" dirty="0"/>
              <a:t> = 7</a:t>
            </a:r>
          </a:p>
          <a:p>
            <a:r>
              <a:rPr lang="en-US" sz="1600" dirty="0"/>
              <a:t>Thread 4 has a value of a = 5 for </a:t>
            </a:r>
            <a:r>
              <a:rPr lang="en-US" sz="1600" dirty="0" err="1"/>
              <a:t>i</a:t>
            </a:r>
            <a:r>
              <a:rPr lang="en-US" sz="1600" dirty="0"/>
              <a:t> = 4</a:t>
            </a:r>
          </a:p>
          <a:p>
            <a:r>
              <a:rPr lang="en-US" sz="1600" dirty="0"/>
              <a:t>Thread 2 has a value of a = 3 for </a:t>
            </a:r>
            <a:r>
              <a:rPr lang="en-US" sz="1600" dirty="0" err="1"/>
              <a:t>i</a:t>
            </a:r>
            <a:r>
              <a:rPr lang="en-US" sz="1600" dirty="0"/>
              <a:t> = 2</a:t>
            </a:r>
          </a:p>
          <a:p>
            <a:r>
              <a:rPr lang="en-US" sz="1600" dirty="0"/>
              <a:t>Thread 3 has a value of a = 4 for </a:t>
            </a:r>
            <a:r>
              <a:rPr lang="en-US" sz="1600" dirty="0" err="1"/>
              <a:t>i</a:t>
            </a:r>
            <a:r>
              <a:rPr lang="en-US" sz="1600" dirty="0"/>
              <a:t> = 3</a:t>
            </a:r>
          </a:p>
          <a:p>
            <a:r>
              <a:rPr lang="en-US" sz="1600" dirty="0"/>
              <a:t>Thread 6 has a value of a = 7 for </a:t>
            </a:r>
            <a:r>
              <a:rPr lang="en-US" sz="1600" dirty="0" err="1"/>
              <a:t>i</a:t>
            </a:r>
            <a:r>
              <a:rPr lang="en-US" sz="1600" dirty="0"/>
              <a:t> = 6</a:t>
            </a:r>
          </a:p>
          <a:p>
            <a:r>
              <a:rPr lang="en-US" sz="1600" dirty="0"/>
              <a:t>Thread 5 has a value of a = 6 for </a:t>
            </a:r>
            <a:r>
              <a:rPr lang="en-US" sz="1600" dirty="0" err="1"/>
              <a:t>i</a:t>
            </a:r>
            <a:r>
              <a:rPr lang="en-US" sz="1600" dirty="0"/>
              <a:t> = 5</a:t>
            </a:r>
          </a:p>
          <a:p>
            <a:r>
              <a:rPr lang="en-US" sz="1600" dirty="0"/>
              <a:t>AFTER: the value of a = </a:t>
            </a:r>
            <a:r>
              <a:rPr lang="en-US" sz="1600" b="1" dirty="0">
                <a:solidFill>
                  <a:srgbClr val="0070C0"/>
                </a:solidFill>
              </a:rPr>
              <a:t>36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38862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firstprivate</a:t>
            </a:r>
            <a:r>
              <a:rPr lang="en-US" sz="1600" dirty="0"/>
              <a:t>(a) reduction(+:a)</a:t>
            </a:r>
          </a:p>
          <a:p>
            <a:r>
              <a:rPr lang="en-US" sz="1600" dirty="0"/>
              <a:t>-&gt; complication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4608514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 is same as shared(a)</a:t>
            </a:r>
          </a:p>
          <a:p>
            <a:r>
              <a:rPr lang="en-US" sz="1600" dirty="0"/>
              <a:t>-&gt; Performance can be different</a:t>
            </a:r>
          </a:p>
        </p:txBody>
      </p:sp>
    </p:spTree>
    <p:extLst>
      <p:ext uri="{BB962C8B-B14F-4D97-AF65-F5344CB8AC3E}">
        <p14:creationId xmlns:p14="http://schemas.microsoft.com/office/powerpoint/2010/main" val="619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OpenMP</a:t>
            </a:r>
            <a:r>
              <a:rPr lang="en-US" altLang="ko-KR" dirty="0"/>
              <a:t> constructions and clauses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/>
              <a:t>Construct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b="1" dirty="0">
                <a:solidFill>
                  <a:srgbClr val="0070C0"/>
                </a:solidFill>
              </a:rPr>
              <a:t>parallel</a:t>
            </a:r>
          </a:p>
          <a:p>
            <a:pPr>
              <a:buNone/>
            </a:pPr>
            <a:r>
              <a:rPr lang="en-US" altLang="ko-KR" dirty="0"/>
              <a:t>	work-sharing construct</a:t>
            </a:r>
          </a:p>
          <a:p>
            <a:pPr>
              <a:buNone/>
            </a:pPr>
            <a:r>
              <a:rPr lang="en-US" altLang="ko-KR" dirty="0"/>
              <a:t>		- </a:t>
            </a:r>
            <a:r>
              <a:rPr lang="en-US" altLang="ko-KR" b="1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, sections, single</a:t>
            </a:r>
          </a:p>
          <a:p>
            <a:pPr>
              <a:buNone/>
            </a:pPr>
            <a:r>
              <a:rPr lang="en-US" altLang="ko-KR" dirty="0"/>
              <a:t>	barrier, critical, atomic, locks, master</a:t>
            </a:r>
          </a:p>
          <a:p>
            <a:pPr>
              <a:buNone/>
            </a:pPr>
            <a:r>
              <a:rPr lang="en-US" altLang="ko-KR" dirty="0"/>
              <a:t>Clauses</a:t>
            </a:r>
          </a:p>
          <a:p>
            <a:pPr>
              <a:buNone/>
            </a:pPr>
            <a:r>
              <a:rPr lang="en-US" altLang="ko-KR" dirty="0"/>
              <a:t>	data-sharing</a:t>
            </a:r>
          </a:p>
          <a:p>
            <a:pPr>
              <a:buNone/>
            </a:pPr>
            <a:r>
              <a:rPr lang="en-US" altLang="ko-KR" dirty="0"/>
              <a:t>	no wait</a:t>
            </a:r>
          </a:p>
          <a:p>
            <a:pPr>
              <a:buNone/>
            </a:pPr>
            <a:r>
              <a:rPr lang="en-US" altLang="ko-KR" dirty="0"/>
              <a:t>	schedule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66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 Region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5587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keyword "parallel" creates a team of threads.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All threads execute the region.</a:t>
            </a:r>
          </a:p>
          <a:p>
            <a:pPr>
              <a:spcBef>
                <a:spcPts val="0"/>
              </a:spcBef>
              <a:buNone/>
            </a:pPr>
            <a:endParaRPr lang="en" dirty="0"/>
          </a:p>
          <a:p>
            <a:pPr>
              <a:buNone/>
            </a:pPr>
            <a:r>
              <a:rPr lang="en" sz="2400" dirty="0"/>
              <a:t>- The work will be replicated by default</a:t>
            </a:r>
          </a:p>
          <a:p>
            <a:pPr>
              <a:buNone/>
            </a:pPr>
            <a:r>
              <a:rPr lang="en" sz="2400" dirty="0"/>
              <a:t>  * Programmar specify the action</a:t>
            </a:r>
          </a:p>
          <a:p>
            <a:pPr>
              <a:buNone/>
            </a:pPr>
            <a:r>
              <a:rPr lang="en" sz="2400" dirty="0"/>
              <a:t>- An implied barrier at the end of t</a:t>
            </a:r>
            <a:r>
              <a:rPr lang="en-US" sz="2400" dirty="0"/>
              <a:t>he</a:t>
            </a:r>
            <a:r>
              <a:rPr lang="en" sz="2400" dirty="0"/>
              <a:t> region</a:t>
            </a:r>
          </a:p>
          <a:p>
            <a:pPr lvl="2">
              <a:buNone/>
            </a:pPr>
            <a:endParaRPr lang="en" dirty="0"/>
          </a:p>
        </p:txBody>
      </p:sp>
      <p:cxnSp>
        <p:nvCxnSpPr>
          <p:cNvPr id="31" name="Shape 31"/>
          <p:cNvCxnSpPr/>
          <p:nvPr/>
        </p:nvCxnSpPr>
        <p:spPr>
          <a:xfrm>
            <a:off x="7436415" y="12728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2"/>
          <p:cNvCxnSpPr/>
          <p:nvPr/>
        </p:nvCxnSpPr>
        <p:spPr>
          <a:xfrm flipH="1">
            <a:off x="6779949" y="1809750"/>
            <a:ext cx="597600" cy="60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33"/>
          <p:cNvCxnSpPr/>
          <p:nvPr/>
        </p:nvCxnSpPr>
        <p:spPr>
          <a:xfrm>
            <a:off x="7420850" y="1818400"/>
            <a:ext cx="0" cy="65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34"/>
          <p:cNvCxnSpPr/>
          <p:nvPr/>
        </p:nvCxnSpPr>
        <p:spPr>
          <a:xfrm>
            <a:off x="7479550" y="1834125"/>
            <a:ext cx="538800" cy="599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35"/>
          <p:cNvCxnSpPr/>
          <p:nvPr/>
        </p:nvCxnSpPr>
        <p:spPr>
          <a:xfrm>
            <a:off x="7420850" y="26011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36"/>
          <p:cNvCxnSpPr/>
          <p:nvPr/>
        </p:nvCxnSpPr>
        <p:spPr>
          <a:xfrm>
            <a:off x="6745425" y="2526725"/>
            <a:ext cx="1333499" cy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" name="Shape 37"/>
          <p:cNvSpPr/>
          <p:nvPr/>
        </p:nvSpPr>
        <p:spPr>
          <a:xfrm>
            <a:off x="6580900" y="1047750"/>
            <a:ext cx="1705799" cy="2234100"/>
          </a:xfrm>
          <a:prstGeom prst="rect">
            <a:avLst/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580900" y="438150"/>
            <a:ext cx="1705799" cy="3311999"/>
          </a:xfrm>
          <a:prstGeom prst="rect">
            <a:avLst/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Parallel For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for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for ( __ ; __ ; __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number of iterations must be constant and known at the loop start.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loop iterations are split among all threads.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* Command used shortcut </a:t>
            </a:r>
          </a:p>
          <a:p>
            <a:pPr>
              <a:buNone/>
            </a:pPr>
            <a:r>
              <a:rPr lang="en" altLang="ko-KR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#pragma omp parallel for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45" name="Shape 45"/>
          <p:cNvCxnSpPr/>
          <p:nvPr/>
        </p:nvCxnSpPr>
        <p:spPr>
          <a:xfrm>
            <a:off x="7436415" y="6632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" name="Shape 46"/>
          <p:cNvCxnSpPr/>
          <p:nvPr/>
        </p:nvCxnSpPr>
        <p:spPr>
          <a:xfrm flipH="1">
            <a:off x="6884050" y="1200150"/>
            <a:ext cx="493499" cy="176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" name="Shape 47"/>
          <p:cNvCxnSpPr/>
          <p:nvPr/>
        </p:nvCxnSpPr>
        <p:spPr>
          <a:xfrm>
            <a:off x="7479550" y="1224525"/>
            <a:ext cx="486900" cy="173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48"/>
          <p:cNvCxnSpPr/>
          <p:nvPr/>
        </p:nvCxnSpPr>
        <p:spPr>
          <a:xfrm>
            <a:off x="7420850" y="31345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49"/>
          <p:cNvCxnSpPr/>
          <p:nvPr/>
        </p:nvCxnSpPr>
        <p:spPr>
          <a:xfrm>
            <a:off x="6745425" y="3060125"/>
            <a:ext cx="1333499" cy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 txBox="1"/>
          <p:nvPr/>
        </p:nvSpPr>
        <p:spPr>
          <a:xfrm>
            <a:off x="6615550" y="1510150"/>
            <a:ext cx="593099" cy="1069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i=0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i=1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i=2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i=3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7834750" y="1510150"/>
            <a:ext cx="593099" cy="1069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i=4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i=5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i=6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i=7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4086" y="1692346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loop variable</a:t>
            </a:r>
          </a:p>
          <a:p>
            <a:r>
              <a:rPr lang="en-US" altLang="ko-KR" dirty="0"/>
              <a:t>is private 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(default)</a:t>
            </a:r>
            <a:endParaRPr lang="ko-KR" altLang="en-US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 Sections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69956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sections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// section A...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section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// section B...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sections are split among all threads. </a:t>
            </a:r>
            <a:endParaRPr lang="en" dirty="0">
              <a:solidFill>
                <a:srgbClr val="0070C0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6961900" y="1780306"/>
            <a:ext cx="1705799" cy="2350799"/>
          </a:xfrm>
          <a:prstGeom prst="rect">
            <a:avLst/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7817415" y="18824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60"/>
          <p:cNvCxnSpPr/>
          <p:nvPr/>
        </p:nvCxnSpPr>
        <p:spPr>
          <a:xfrm flipH="1">
            <a:off x="7265075" y="2415875"/>
            <a:ext cx="484799" cy="93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61"/>
          <p:cNvCxnSpPr/>
          <p:nvPr/>
        </p:nvCxnSpPr>
        <p:spPr>
          <a:xfrm>
            <a:off x="7897100" y="2433200"/>
            <a:ext cx="450599" cy="909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62"/>
          <p:cNvCxnSpPr/>
          <p:nvPr/>
        </p:nvCxnSpPr>
        <p:spPr>
          <a:xfrm>
            <a:off x="7801850" y="35155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63"/>
          <p:cNvCxnSpPr/>
          <p:nvPr/>
        </p:nvCxnSpPr>
        <p:spPr>
          <a:xfrm>
            <a:off x="7126425" y="3441125"/>
            <a:ext cx="1333499" cy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" name="Shape 64"/>
          <p:cNvSpPr txBox="1"/>
          <p:nvPr/>
        </p:nvSpPr>
        <p:spPr>
          <a:xfrm>
            <a:off x="7301350" y="2466988"/>
            <a:ext cx="593099" cy="493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8063350" y="2466990"/>
            <a:ext cx="593099" cy="519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Parallel Single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single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Only </a:t>
            </a:r>
            <a:r>
              <a:rPr lang="en" u="sng" dirty="0"/>
              <a:t>one thread</a:t>
            </a:r>
            <a:r>
              <a:rPr lang="en" dirty="0"/>
              <a:t> will execute.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Other threads wait. (</a:t>
            </a:r>
            <a:r>
              <a:rPr lang="en" dirty="0">
                <a:solidFill>
                  <a:srgbClr val="0070C0"/>
                </a:solidFill>
              </a:rPr>
              <a:t>an implied barrier</a:t>
            </a:r>
            <a:r>
              <a:rPr lang="en" dirty="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Must be within a parallel region.</a:t>
            </a:r>
          </a:p>
        </p:txBody>
      </p:sp>
      <p:sp>
        <p:nvSpPr>
          <p:cNvPr id="90" name="Shape 90"/>
          <p:cNvSpPr/>
          <p:nvPr/>
        </p:nvSpPr>
        <p:spPr>
          <a:xfrm>
            <a:off x="6580900" y="1243438"/>
            <a:ext cx="1705799" cy="2571899"/>
          </a:xfrm>
          <a:prstGeom prst="rect">
            <a:avLst/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6811250" y="1915375"/>
            <a:ext cx="0" cy="528300"/>
          </a:xfrm>
          <a:prstGeom prst="straightConnector1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/>
          <p:nvPr/>
        </p:nvCxnSpPr>
        <p:spPr>
          <a:xfrm>
            <a:off x="6811250" y="13057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3" name="Shape 93"/>
          <p:cNvCxnSpPr/>
          <p:nvPr/>
        </p:nvCxnSpPr>
        <p:spPr>
          <a:xfrm>
            <a:off x="6745425" y="2500747"/>
            <a:ext cx="1324799" cy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4" name="Shape 94"/>
          <p:cNvCxnSpPr/>
          <p:nvPr/>
        </p:nvCxnSpPr>
        <p:spPr>
          <a:xfrm>
            <a:off x="7420850" y="13057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5" name="Shape 95"/>
          <p:cNvCxnSpPr/>
          <p:nvPr/>
        </p:nvCxnSpPr>
        <p:spPr>
          <a:xfrm>
            <a:off x="7954250" y="1305775"/>
            <a:ext cx="0" cy="5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6" name="Shape 96"/>
          <p:cNvCxnSpPr/>
          <p:nvPr/>
        </p:nvCxnSpPr>
        <p:spPr>
          <a:xfrm>
            <a:off x="7420850" y="2542293"/>
            <a:ext cx="0" cy="11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7" name="Shape 97"/>
          <p:cNvCxnSpPr/>
          <p:nvPr/>
        </p:nvCxnSpPr>
        <p:spPr>
          <a:xfrm>
            <a:off x="7954250" y="2542293"/>
            <a:ext cx="0" cy="11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6811250" y="2542293"/>
            <a:ext cx="0" cy="11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6745425" y="1873829"/>
            <a:ext cx="1324799" cy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Combined Constructs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1638"/>
            <a:ext cx="6325606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5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OpenMP</a:t>
            </a:r>
            <a:r>
              <a:rPr lang="en-US" altLang="ko-KR" dirty="0"/>
              <a:t> Clauses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Clauses</a:t>
            </a:r>
          </a:p>
          <a:p>
            <a:pPr>
              <a:buNone/>
            </a:pPr>
            <a:r>
              <a:rPr lang="en-US" altLang="ko-KR" dirty="0"/>
              <a:t>   - Optional additions to control the construct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shared, private, </a:t>
            </a:r>
            <a:r>
              <a:rPr lang="en-US" altLang="ko-KR" dirty="0" err="1"/>
              <a:t>lastprivate</a:t>
            </a:r>
            <a:r>
              <a:rPr lang="en-US" altLang="ko-KR" dirty="0"/>
              <a:t>, </a:t>
            </a:r>
            <a:r>
              <a:rPr lang="en-US" altLang="ko-KR" dirty="0" err="1"/>
              <a:t>firstprivate</a:t>
            </a:r>
            <a:r>
              <a:rPr lang="en-US" altLang="ko-KR" dirty="0"/>
              <a:t>, default</a:t>
            </a:r>
          </a:p>
          <a:p>
            <a:pPr>
              <a:buNone/>
            </a:pPr>
            <a:r>
              <a:rPr lang="en-US" altLang="ko-KR" dirty="0" err="1"/>
              <a:t>nowait</a:t>
            </a:r>
            <a:r>
              <a:rPr lang="en-US" altLang="ko-KR" dirty="0"/>
              <a:t>, schedule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64427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2013</Words>
  <Application>Microsoft Office PowerPoint</Application>
  <PresentationFormat>On-screen Show (4:3)</PresentationFormat>
  <Paragraphs>360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Wingdings</vt:lpstr>
      <vt:lpstr>Custom Theme</vt:lpstr>
      <vt:lpstr>OpenMP Quick Reference</vt:lpstr>
      <vt:lpstr>Parallel Processing Language Extensions</vt:lpstr>
      <vt:lpstr>OpenMP constructions and clauses</vt:lpstr>
      <vt:lpstr>Parallel Region</vt:lpstr>
      <vt:lpstr>Parallel For</vt:lpstr>
      <vt:lpstr>Parallel Sections</vt:lpstr>
      <vt:lpstr>Parallel Single</vt:lpstr>
      <vt:lpstr>Combined Constructs</vt:lpstr>
      <vt:lpstr>OpenMP Clauses</vt:lpstr>
      <vt:lpstr>Private vs. Shared</vt:lpstr>
      <vt:lpstr>Private vs. Shared</vt:lpstr>
      <vt:lpstr>Private vs. Shared</vt:lpstr>
      <vt:lpstr>Private vs. Shared</vt:lpstr>
      <vt:lpstr>Private vs. Shared</vt:lpstr>
      <vt:lpstr>Thread Control</vt:lpstr>
      <vt:lpstr>Thread Control</vt:lpstr>
      <vt:lpstr>Thread Control</vt:lpstr>
      <vt:lpstr>Reducing Overhead</vt:lpstr>
      <vt:lpstr>Reducing Overhead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Quick Reference</dc:title>
  <dc:creator>roy</dc:creator>
  <cp:lastModifiedBy>roy</cp:lastModifiedBy>
  <cp:revision>19</cp:revision>
  <dcterms:modified xsi:type="dcterms:W3CDTF">2016-05-26T05:07:05Z</dcterms:modified>
</cp:coreProperties>
</file>