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8"/>
    <p:restoredTop sz="50000"/>
  </p:normalViewPr>
  <p:slideViewPr>
    <p:cSldViewPr snapToGrid="0" snapToObjects="1">
      <p:cViewPr varScale="1">
        <p:scale>
          <a:sx n="52" d="100"/>
          <a:sy n="52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6B05D-0BA3-1546-8790-234ADE985016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FDC9-B730-7144-BDFA-0D40028E2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9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8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8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21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4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5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3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3BFE-12A5-2C4B-B551-66782189A078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Week 8: Let’s get to </a:t>
            </a:r>
            <a:r>
              <a:rPr lang="en-US" b="1" smtClean="0">
                <a:latin typeface="+mn-lt"/>
              </a:rPr>
              <a:t>the point</a:t>
            </a:r>
            <a:r>
              <a:rPr lang="is-IS" b="1" smtClean="0">
                <a:latin typeface="+mn-lt"/>
              </a:rPr>
              <a:t>…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600" b="1" dirty="0" smtClean="0"/>
              <a:t>Spyros </a:t>
            </a:r>
            <a:r>
              <a:rPr lang="en-US" sz="4600" b="1" dirty="0" err="1" smtClean="0"/>
              <a:t>Mastorakis</a:t>
            </a:r>
            <a:endParaRPr lang="en-US" sz="4600" b="1" dirty="0"/>
          </a:p>
        </p:txBody>
      </p:sp>
    </p:spTree>
    <p:extLst>
      <p:ext uri="{BB962C8B-B14F-4D97-AF65-F5344CB8AC3E}">
        <p14:creationId xmlns:p14="http://schemas.microsoft.com/office/powerpoint/2010/main" val="214223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Summary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&amp; is the reference operator and can be read as "address of"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 * is the dereference operator and can be read as "value pointed by"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711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Exercise (1)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655"/>
            <a:ext cx="526763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#include &lt;</a:t>
            </a:r>
            <a:r>
              <a:rPr lang="en-US" sz="2600" dirty="0" err="1" smtClean="0"/>
              <a:t>iostream</a:t>
            </a:r>
            <a:r>
              <a:rPr lang="en-US" sz="2600" dirty="0" smtClean="0"/>
              <a:t>&gt;</a:t>
            </a:r>
          </a:p>
          <a:p>
            <a:pPr marL="0" indent="0">
              <a:buNone/>
            </a:pPr>
            <a:r>
              <a:rPr lang="en-US" sz="2600" dirty="0" smtClean="0"/>
              <a:t>using namespace </a:t>
            </a:r>
            <a:r>
              <a:rPr lang="en-US" sz="2600" dirty="0" err="1" smtClean="0"/>
              <a:t>std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 ()</a:t>
            </a:r>
          </a:p>
          <a:p>
            <a:pPr marL="0" indent="0">
              <a:buNone/>
            </a:pPr>
            <a:r>
              <a:rPr lang="en-US" sz="2600" dirty="0" smtClean="0"/>
              <a:t>{</a:t>
            </a:r>
          </a:p>
          <a:p>
            <a:pPr marL="0" indent="0">
              <a:buNone/>
            </a:pPr>
            <a:r>
              <a:rPr lang="en-US" sz="2600" dirty="0" smtClean="0"/>
              <a:t> 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, 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sz="2600" dirty="0" smtClean="0"/>
              <a:t>  </a:t>
            </a:r>
            <a:r>
              <a:rPr lang="en-US" sz="2600" dirty="0" err="1" smtClean="0"/>
              <a:t>int</a:t>
            </a:r>
            <a:r>
              <a:rPr lang="en-US" sz="2600" dirty="0" smtClean="0"/>
              <a:t> * </a:t>
            </a:r>
            <a:r>
              <a:rPr lang="en-US" sz="2600" dirty="0" err="1" smtClean="0"/>
              <a:t>mypointer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 </a:t>
            </a:r>
            <a:r>
              <a:rPr lang="en-US" sz="2600" dirty="0" err="1" smtClean="0"/>
              <a:t>mypointer</a:t>
            </a:r>
            <a:r>
              <a:rPr lang="en-US" sz="2600" dirty="0" smtClean="0"/>
              <a:t> = &amp;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sz="2600" dirty="0" smtClean="0"/>
              <a:t>  *</a:t>
            </a:r>
            <a:r>
              <a:rPr lang="en-US" sz="2600" dirty="0" err="1" smtClean="0"/>
              <a:t>mypointer</a:t>
            </a:r>
            <a:r>
              <a:rPr lang="en-US" sz="2600" dirty="0" smtClean="0"/>
              <a:t> = 10;</a:t>
            </a:r>
          </a:p>
          <a:p>
            <a:pPr marL="0" indent="0"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690688"/>
            <a:ext cx="52676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31656" y="1506129"/>
            <a:ext cx="738648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 smtClean="0"/>
              <a:t>mypointer</a:t>
            </a:r>
            <a:r>
              <a:rPr lang="en-US" sz="2600" dirty="0" smtClean="0"/>
              <a:t> = &amp;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*</a:t>
            </a:r>
            <a:r>
              <a:rPr lang="en-US" sz="2600" dirty="0" err="1" smtClean="0"/>
              <a:t>mypointer</a:t>
            </a:r>
            <a:r>
              <a:rPr lang="en-US" sz="2600" dirty="0" smtClean="0"/>
              <a:t> = 20;</a:t>
            </a:r>
          </a:p>
          <a:p>
            <a:r>
              <a:rPr lang="en-US" sz="2600" dirty="0" smtClean="0"/>
              <a:t>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"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 is " &lt;&lt; 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"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 is " &lt;&lt; 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r>
              <a:rPr lang="is-IS" sz="2600" dirty="0" smtClean="0"/>
              <a:t>  return 0;</a:t>
            </a:r>
          </a:p>
          <a:p>
            <a:r>
              <a:rPr lang="is-I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323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Exercise </a:t>
            </a:r>
            <a:r>
              <a:rPr lang="en-US" b="1" dirty="0" smtClean="0">
                <a:latin typeface="+mn-lt"/>
              </a:rPr>
              <a:t>(2)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167"/>
            <a:ext cx="541511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#include &lt;</a:t>
            </a:r>
            <a:r>
              <a:rPr lang="en-US" sz="2600" dirty="0" err="1" smtClean="0"/>
              <a:t>iostream</a:t>
            </a:r>
            <a:r>
              <a:rPr lang="en-US" sz="2600" dirty="0" smtClean="0"/>
              <a:t>&gt;</a:t>
            </a:r>
          </a:p>
          <a:p>
            <a:pPr marL="0" indent="0">
              <a:buNone/>
            </a:pPr>
            <a:r>
              <a:rPr lang="en-US" sz="2600" dirty="0" smtClean="0"/>
              <a:t>using namespace </a:t>
            </a:r>
            <a:r>
              <a:rPr lang="en-US" sz="2600" dirty="0" err="1" smtClean="0"/>
              <a:t>std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 ()</a:t>
            </a:r>
          </a:p>
          <a:p>
            <a:pPr marL="0" indent="0">
              <a:buNone/>
            </a:pPr>
            <a:r>
              <a:rPr lang="en-US" sz="2600" dirty="0" smtClean="0"/>
              <a:t>{</a:t>
            </a:r>
          </a:p>
          <a:p>
            <a:pPr marL="0" indent="0">
              <a:buNone/>
            </a:pPr>
            <a:r>
              <a:rPr lang="en-US" sz="2600" dirty="0" smtClean="0"/>
              <a:t> 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 = 5;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 = 15;</a:t>
            </a:r>
          </a:p>
          <a:p>
            <a:pPr marL="0" indent="0">
              <a:buNone/>
            </a:pPr>
            <a:r>
              <a:rPr lang="fr-FR" sz="2600" dirty="0" smtClean="0"/>
              <a:t>  </a:t>
            </a:r>
            <a:r>
              <a:rPr lang="fr-FR" sz="2600" dirty="0" err="1" smtClean="0"/>
              <a:t>int</a:t>
            </a:r>
            <a:r>
              <a:rPr lang="fr-FR" sz="2600" dirty="0" smtClean="0"/>
              <a:t> * p1, * p2;</a:t>
            </a:r>
          </a:p>
          <a:p>
            <a:pPr marL="0" indent="0">
              <a:buNone/>
            </a:pPr>
            <a:r>
              <a:rPr lang="fr-FR" sz="2600" dirty="0" smtClean="0"/>
              <a:t>  p1 = &amp;</a:t>
            </a:r>
            <a:r>
              <a:rPr lang="fr-FR" sz="2600" dirty="0" err="1" smtClean="0"/>
              <a:t>firstvalue</a:t>
            </a:r>
            <a:r>
              <a:rPr lang="fr-FR" sz="2600" dirty="0" smtClean="0"/>
              <a:t>;  </a:t>
            </a:r>
          </a:p>
          <a:p>
            <a:pPr marL="0" indent="0">
              <a:buNone/>
            </a:pPr>
            <a:r>
              <a:rPr lang="fr-FR" sz="2600" dirty="0" smtClean="0"/>
              <a:t>  p2 = &amp;</a:t>
            </a:r>
            <a:r>
              <a:rPr lang="fr-FR" sz="2600" dirty="0" err="1" smtClean="0"/>
              <a:t>secondvalue</a:t>
            </a:r>
            <a:r>
              <a:rPr lang="fr-FR" sz="2600" dirty="0" smtClean="0"/>
              <a:t>;</a:t>
            </a:r>
          </a:p>
          <a:p>
            <a:pPr marL="0" indent="0"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4896465" y="1442167"/>
            <a:ext cx="72955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*p1 = 10; </a:t>
            </a:r>
          </a:p>
          <a:p>
            <a:r>
              <a:rPr lang="en-US" sz="2600" dirty="0" smtClean="0"/>
              <a:t>  *p2 = *p1;</a:t>
            </a:r>
          </a:p>
          <a:p>
            <a:r>
              <a:rPr lang="en-US" sz="2600" dirty="0" smtClean="0"/>
              <a:t>  p1 = p2; </a:t>
            </a:r>
          </a:p>
          <a:p>
            <a:r>
              <a:rPr lang="en-US" sz="2600" dirty="0" smtClean="0"/>
              <a:t>  *p1 = 20; </a:t>
            </a:r>
          </a:p>
          <a:p>
            <a:endParaRPr lang="en-US" sz="2600" dirty="0" smtClean="0"/>
          </a:p>
          <a:p>
            <a:r>
              <a:rPr lang="en-US" sz="2600" dirty="0" smtClean="0"/>
              <a:t>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"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 is " &lt;&lt; 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"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 is " &lt;&lt; 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r>
              <a:rPr lang="is-IS" sz="2600" dirty="0" smtClean="0"/>
              <a:t>  return 0;</a:t>
            </a:r>
          </a:p>
          <a:p>
            <a:r>
              <a:rPr lang="is-I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000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Pointers and Arrays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3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int</a:t>
            </a:r>
            <a:r>
              <a:rPr lang="en-US" sz="4000" dirty="0" smtClean="0"/>
              <a:t> numbers [] = {1, 2, 3};</a:t>
            </a:r>
          </a:p>
          <a:p>
            <a:pPr marL="0" indent="0">
              <a:buNone/>
            </a:pPr>
            <a:r>
              <a:rPr lang="fr-FR" sz="4000" dirty="0" err="1" smtClean="0"/>
              <a:t>int</a:t>
            </a:r>
            <a:r>
              <a:rPr lang="fr-FR" sz="4000" dirty="0" smtClean="0"/>
              <a:t> * p;</a:t>
            </a:r>
          </a:p>
          <a:p>
            <a:pPr marL="0" indent="0">
              <a:buNone/>
            </a:pPr>
            <a:endParaRPr lang="fr-FR" sz="4000" dirty="0" smtClean="0"/>
          </a:p>
          <a:p>
            <a:pPr marL="0" indent="0">
              <a:buNone/>
            </a:pPr>
            <a:r>
              <a:rPr lang="en-US" sz="4000" dirty="0" smtClean="0"/>
              <a:t>p = numbers; 	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72748" y="1825625"/>
            <a:ext cx="32913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1) What is going on here? </a:t>
            </a:r>
          </a:p>
          <a:p>
            <a:pPr marL="0" indent="0">
              <a:buFont typeface="Arial"/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2) What will happen if I type:</a:t>
            </a:r>
          </a:p>
          <a:p>
            <a:pPr marL="0" indent="0">
              <a:buFont typeface="Arial"/>
              <a:buNone/>
            </a:pPr>
            <a:r>
              <a:rPr lang="en-US" sz="3000" b="1" dirty="0" err="1" smtClean="0">
                <a:solidFill>
                  <a:srgbClr val="FF0000"/>
                </a:solidFill>
              </a:rPr>
              <a:t>std</a:t>
            </a:r>
            <a:r>
              <a:rPr lang="en-US" sz="3000" b="1" dirty="0" smtClean="0">
                <a:solidFill>
                  <a:srgbClr val="FF0000"/>
                </a:solidFill>
              </a:rPr>
              <a:t>::</a:t>
            </a:r>
            <a:r>
              <a:rPr lang="en-US" sz="3000" b="1" dirty="0" err="1" smtClean="0">
                <a:solidFill>
                  <a:srgbClr val="FF0000"/>
                </a:solidFill>
              </a:rPr>
              <a:t>cout</a:t>
            </a:r>
            <a:r>
              <a:rPr lang="en-US" sz="3000" b="1" dirty="0" smtClean="0">
                <a:solidFill>
                  <a:srgbClr val="FF0000"/>
                </a:solidFill>
              </a:rPr>
              <a:t> &lt;&lt; *p;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Pointers and Arrays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a[5] = 0;          // a [offset of 5] = 0</a:t>
            </a:r>
          </a:p>
          <a:p>
            <a:pPr marL="0" indent="0">
              <a:buNone/>
            </a:pPr>
            <a:r>
              <a:rPr lang="en-US" sz="4000" dirty="0" smtClean="0"/>
              <a:t>*(a+5) = 0;     // pointed by (a+5) = 0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91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Exercise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158"/>
            <a:ext cx="382229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 smtClean="0"/>
              <a:t>int</a:t>
            </a:r>
            <a:r>
              <a:rPr lang="en-US" sz="3000" dirty="0" smtClean="0"/>
              <a:t> main ()</a:t>
            </a:r>
          </a:p>
          <a:p>
            <a:pPr marL="0" indent="0">
              <a:buNone/>
            </a:pPr>
            <a:r>
              <a:rPr lang="en-US" sz="3000" dirty="0" smtClean="0"/>
              <a:t>{</a:t>
            </a:r>
          </a:p>
          <a:p>
            <a:pPr marL="0" indent="0"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int</a:t>
            </a:r>
            <a:r>
              <a:rPr lang="en-US" sz="3000" dirty="0" smtClean="0"/>
              <a:t> numbers[5];</a:t>
            </a:r>
          </a:p>
          <a:p>
            <a:pPr marL="0" indent="0">
              <a:buNone/>
            </a:pPr>
            <a:r>
              <a:rPr lang="fr-FR" sz="3000" dirty="0" smtClean="0"/>
              <a:t>  </a:t>
            </a:r>
            <a:r>
              <a:rPr lang="fr-FR" sz="3000" dirty="0" err="1" smtClean="0"/>
              <a:t>int</a:t>
            </a:r>
            <a:r>
              <a:rPr lang="fr-FR" sz="3000" dirty="0" smtClean="0"/>
              <a:t> * p;</a:t>
            </a:r>
          </a:p>
          <a:p>
            <a:pPr marL="0" indent="0">
              <a:buNone/>
            </a:pPr>
            <a:r>
              <a:rPr lang="en-US" sz="3000" dirty="0" smtClean="0"/>
              <a:t>  p = numbers;  </a:t>
            </a:r>
          </a:p>
          <a:p>
            <a:pPr marL="0" indent="0">
              <a:buNone/>
            </a:pPr>
            <a:r>
              <a:rPr lang="en-US" sz="3000" dirty="0" smtClean="0"/>
              <a:t>*p = 10;</a:t>
            </a:r>
          </a:p>
          <a:p>
            <a:pPr marL="0" indent="0">
              <a:buNone/>
            </a:pPr>
            <a:r>
              <a:rPr lang="en-US" sz="3000" dirty="0" smtClean="0"/>
              <a:t>  p++;  </a:t>
            </a:r>
          </a:p>
          <a:p>
            <a:pPr marL="0" indent="0">
              <a:buNone/>
            </a:pPr>
            <a:r>
              <a:rPr lang="en-US" sz="3000" dirty="0" smtClean="0"/>
              <a:t>*p = 20;</a:t>
            </a:r>
          </a:p>
          <a:p>
            <a:pPr marL="0" indent="0">
              <a:buNone/>
            </a:pPr>
            <a:r>
              <a:rPr lang="en-US" sz="3000" dirty="0" smtClean="0"/>
              <a:t>  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4660490" y="1471661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 smtClean="0"/>
              <a:t>  p = &amp;numbers[2];  </a:t>
            </a:r>
          </a:p>
          <a:p>
            <a:r>
              <a:rPr lang="en-US" sz="3000" dirty="0" smtClean="0"/>
              <a:t>*p = 30;</a:t>
            </a:r>
          </a:p>
          <a:p>
            <a:r>
              <a:rPr lang="en-US" sz="3000" dirty="0" smtClean="0"/>
              <a:t>  p = numbers + 3;  </a:t>
            </a:r>
          </a:p>
          <a:p>
            <a:r>
              <a:rPr lang="en-US" sz="3000" dirty="0" smtClean="0"/>
              <a:t>*p = 40;</a:t>
            </a:r>
          </a:p>
          <a:p>
            <a:r>
              <a:rPr lang="en-US" sz="3000" dirty="0" smtClean="0"/>
              <a:t>  p = numbers;  </a:t>
            </a:r>
          </a:p>
          <a:p>
            <a:r>
              <a:rPr lang="en-US" sz="3000" dirty="0" smtClean="0"/>
              <a:t>*(p+4) = 50;</a:t>
            </a:r>
          </a:p>
          <a:p>
            <a:r>
              <a:rPr lang="en-US" sz="3000" dirty="0" smtClean="0"/>
              <a:t> </a:t>
            </a:r>
          </a:p>
          <a:p>
            <a:r>
              <a:rPr lang="en-US" sz="3000" dirty="0" smtClean="0"/>
              <a:t> for (</a:t>
            </a:r>
            <a:r>
              <a:rPr lang="en-US" sz="3000" dirty="0" err="1" smtClean="0"/>
              <a:t>int</a:t>
            </a:r>
            <a:r>
              <a:rPr lang="en-US" sz="3000" dirty="0" smtClean="0"/>
              <a:t> n=0; n&lt;5; n++)</a:t>
            </a:r>
          </a:p>
          <a:p>
            <a:r>
              <a:rPr lang="en-US" sz="3000" dirty="0" smtClean="0"/>
              <a:t>    </a:t>
            </a:r>
            <a:r>
              <a:rPr lang="en-US" sz="3000" dirty="0" err="1" smtClean="0"/>
              <a:t>cout</a:t>
            </a:r>
            <a:r>
              <a:rPr lang="en-US" sz="3000" dirty="0" smtClean="0"/>
              <a:t> &lt;&lt; numbers[n] &lt;&lt; ", ";</a:t>
            </a:r>
          </a:p>
          <a:p>
            <a:r>
              <a:rPr lang="is-IS" sz="3000" dirty="0" smtClean="0"/>
              <a:t>  return 0;</a:t>
            </a:r>
          </a:p>
          <a:p>
            <a:r>
              <a:rPr lang="is-IS" sz="3000" dirty="0" smtClean="0"/>
              <a:t>}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363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Pointer arithmetic (1)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mychar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err="1" smtClean="0"/>
              <a:t>myshort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err="1" smtClean="0"/>
              <a:t>mylong</a:t>
            </a:r>
            <a:r>
              <a:rPr lang="en-US" dirty="0" smtClean="0"/>
              <a:t>++;</a:t>
            </a:r>
          </a:p>
          <a:p>
            <a:endParaRPr lang="en-US" dirty="0"/>
          </a:p>
        </p:txBody>
      </p:sp>
      <p:pic>
        <p:nvPicPr>
          <p:cNvPr id="4" name="Picture 3" descr="Screen Shot 2013-05-17 at 1.1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42" y="1690688"/>
            <a:ext cx="6947382" cy="44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Pointer arithmetic  (2)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*(p++) </a:t>
            </a:r>
          </a:p>
          <a:p>
            <a:r>
              <a:rPr lang="en-US" sz="4000" dirty="0" smtClean="0"/>
              <a:t>(*p)++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4813" y="1825625"/>
            <a:ext cx="5722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What is going on here?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Pointer arithmetic (3)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*(p++) – increases pointer to the next memory location</a:t>
            </a:r>
          </a:p>
          <a:p>
            <a:r>
              <a:rPr lang="en-US" sz="4000" dirty="0" smtClean="0"/>
              <a:t> (*p)++ - increases the value stored in memory</a:t>
            </a:r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58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Project 6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44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1" dirty="0" smtClean="0"/>
              <a:t>Let’s take a look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65155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Pointers</a:t>
            </a:r>
          </a:p>
          <a:p>
            <a:r>
              <a:rPr lang="en-US" sz="4000" dirty="0" smtClean="0"/>
              <a:t> Project 6</a:t>
            </a:r>
          </a:p>
          <a:p>
            <a:r>
              <a:rPr lang="en-US" sz="4000" dirty="0" smtClean="0"/>
              <a:t> Coding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04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/>
              <a:t> </a:t>
            </a:r>
          </a:p>
          <a:p>
            <a:pPr marL="0" indent="0" algn="ctr">
              <a:buNone/>
            </a:pPr>
            <a:r>
              <a:rPr lang="en-US" sz="8000" b="1" dirty="0" smtClean="0"/>
              <a:t>WE ❤️ CODING! </a:t>
            </a:r>
            <a:r>
              <a:rPr lang="en-US" sz="8000" b="1" dirty="0" smtClean="0">
                <a:sym typeface="Wingdings"/>
              </a:rPr>
              <a:t>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835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Problem 1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Iterate over the elements of an array using pointers and find their average value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73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Problem </a:t>
            </a:r>
            <a:r>
              <a:rPr lang="en-US" b="1" dirty="0" smtClean="0">
                <a:latin typeface="+mn-lt"/>
              </a:rPr>
              <a:t>2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Allocate a 1D array using pointers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4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Pointers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It is a method of locating variables (data) in your program (in memory)</a:t>
            </a:r>
          </a:p>
          <a:p>
            <a:r>
              <a:rPr lang="en-US" sz="4000" dirty="0" smtClean="0"/>
              <a:t> Pointers store address in memory</a:t>
            </a:r>
          </a:p>
          <a:p>
            <a:pPr marL="457200" lvl="1" indent="0">
              <a:buNone/>
            </a:pPr>
            <a:r>
              <a:rPr lang="en-US" sz="4000" dirty="0" smtClean="0"/>
              <a:t>- not the value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844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Declaring a pointer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It is not the same thing to point to a char and to point to an integer or a float</a:t>
            </a:r>
          </a:p>
          <a:p>
            <a:r>
              <a:rPr lang="en-US" sz="4000" dirty="0" smtClean="0"/>
              <a:t>Examples:</a:t>
            </a:r>
          </a:p>
          <a:p>
            <a:pPr marL="0" indent="0">
              <a:buNone/>
            </a:pPr>
            <a:r>
              <a:rPr lang="en-US" sz="4000" dirty="0" smtClean="0"/>
              <a:t>	- </a:t>
            </a:r>
            <a:r>
              <a:rPr lang="en-US" sz="4000" dirty="0" err="1" smtClean="0"/>
              <a:t>int</a:t>
            </a:r>
            <a:r>
              <a:rPr lang="en-US" sz="4000" dirty="0" smtClean="0"/>
              <a:t>* number;</a:t>
            </a:r>
          </a:p>
          <a:p>
            <a:pPr marL="0" indent="0">
              <a:buNone/>
            </a:pPr>
            <a:r>
              <a:rPr lang="en-US" sz="4000" dirty="0" smtClean="0"/>
              <a:t>	- char* character;</a:t>
            </a:r>
          </a:p>
          <a:p>
            <a:pPr marL="0" indent="0">
              <a:buNone/>
            </a:pPr>
            <a:r>
              <a:rPr lang="en-US" sz="4000" dirty="0" smtClean="0"/>
              <a:t>	- float* </a:t>
            </a:r>
            <a:r>
              <a:rPr lang="en-US" sz="4000" dirty="0" err="1" smtClean="0"/>
              <a:t>greatnumber</a:t>
            </a:r>
            <a:r>
              <a:rPr lang="en-US" sz="4000" dirty="0" smtClean="0"/>
              <a:t>;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590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* Means different things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Similar to arrays</a:t>
            </a:r>
          </a:p>
          <a:p>
            <a:pPr marL="457200" lvl="1" indent="0">
              <a:buNone/>
            </a:pPr>
            <a:r>
              <a:rPr lang="en-US" sz="4000" dirty="0" smtClean="0"/>
              <a:t> - [] in variable declaration means size</a:t>
            </a:r>
          </a:p>
          <a:p>
            <a:pPr marL="457200" lvl="1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- [] in code execution means position in array</a:t>
            </a:r>
          </a:p>
          <a:p>
            <a:r>
              <a:rPr lang="en-US" sz="4000" dirty="0" smtClean="0"/>
              <a:t>With pointers</a:t>
            </a:r>
          </a:p>
          <a:p>
            <a:pPr marL="457200" lvl="1" indent="0">
              <a:buNone/>
            </a:pPr>
            <a:r>
              <a:rPr lang="en-US" sz="4000" dirty="0" smtClean="0"/>
              <a:t> - * in variable declaration means it is a pointer</a:t>
            </a:r>
          </a:p>
          <a:p>
            <a:pPr marL="457200" lvl="1" indent="0">
              <a:buNone/>
            </a:pPr>
            <a:r>
              <a:rPr lang="en-US" sz="4000" dirty="0" smtClean="0"/>
              <a:t> - * in code execution means get value by address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791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Reference operator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By reference people understand “by address”</a:t>
            </a:r>
          </a:p>
          <a:p>
            <a:r>
              <a:rPr lang="en-US" sz="4000" dirty="0" smtClean="0"/>
              <a:t> By address people understand “by reference”</a:t>
            </a:r>
          </a:p>
          <a:p>
            <a:r>
              <a:rPr lang="en-US" sz="4000" dirty="0" smtClean="0"/>
              <a:t> Operator </a:t>
            </a:r>
            <a:r>
              <a:rPr lang="en-US" sz="4000" b="1" dirty="0" smtClean="0"/>
              <a:t>&amp;</a:t>
            </a:r>
            <a:r>
              <a:rPr lang="en-US" sz="4000" dirty="0" smtClean="0"/>
              <a:t> does</a:t>
            </a:r>
          </a:p>
          <a:p>
            <a:pPr marL="457200" lvl="1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- Returns the address of a given variable name</a:t>
            </a:r>
          </a:p>
          <a:p>
            <a:pPr marL="457200" lvl="1" indent="0">
              <a:buNone/>
            </a:pPr>
            <a:r>
              <a:rPr lang="en-US" sz="4000" dirty="0" smtClean="0"/>
              <a:t> - With every program run this address changes</a:t>
            </a:r>
          </a:p>
          <a:p>
            <a:pPr marL="457200" lvl="1" indent="0">
              <a:buNone/>
            </a:pPr>
            <a:r>
              <a:rPr lang="en-US" sz="4000" dirty="0" smtClean="0"/>
              <a:t> - You </a:t>
            </a:r>
            <a:r>
              <a:rPr lang="en-US" sz="4000" b="1" dirty="0" smtClean="0"/>
              <a:t>cannot</a:t>
            </a:r>
            <a:r>
              <a:rPr lang="en-US" sz="4000" dirty="0" smtClean="0"/>
              <a:t> hardcode addresses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539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andy</a:t>
            </a:r>
            <a:r>
              <a:rPr lang="pl-PL" dirty="0" smtClean="0"/>
              <a:t> = 25;</a:t>
            </a:r>
          </a:p>
          <a:p>
            <a:pPr marL="0" indent="0">
              <a:buNone/>
            </a:pPr>
            <a:r>
              <a:rPr lang="pl-PL" dirty="0" err="1" smtClean="0"/>
              <a:t>fred</a:t>
            </a:r>
            <a:r>
              <a:rPr lang="pl-PL" dirty="0" smtClean="0"/>
              <a:t> = </a:t>
            </a:r>
            <a:r>
              <a:rPr lang="pl-PL" dirty="0" err="1" smtClean="0"/>
              <a:t>andy</a:t>
            </a:r>
            <a:r>
              <a:rPr lang="pl-PL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ted = &amp;</a:t>
            </a:r>
            <a:r>
              <a:rPr lang="en-US" dirty="0" err="1" smtClean="0"/>
              <a:t>andy</a:t>
            </a:r>
            <a:r>
              <a:rPr lang="en-US" dirty="0" smtClean="0"/>
              <a:t>; 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5-17 at 10.4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95720"/>
            <a:ext cx="9144000" cy="32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Dereference operator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Gets the value of a variable by a given address</a:t>
            </a:r>
          </a:p>
          <a:p>
            <a:r>
              <a:rPr lang="en-US" sz="4000" dirty="0" smtClean="0"/>
              <a:t> Dangerous operation:</a:t>
            </a:r>
          </a:p>
          <a:p>
            <a:pPr marL="457200" lvl="1" indent="0">
              <a:buNone/>
            </a:pPr>
            <a:r>
              <a:rPr lang="en-US" sz="4000" dirty="0" smtClean="0"/>
              <a:t> - Results in many bugs</a:t>
            </a:r>
          </a:p>
          <a:p>
            <a:pPr marL="457200" lvl="1" indent="0">
              <a:buNone/>
            </a:pPr>
            <a:r>
              <a:rPr lang="en-US" sz="4000" dirty="0" smtClean="0"/>
              <a:t> - The type of the variable must match the type of the variable at the specified address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795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beth</a:t>
            </a:r>
            <a:r>
              <a:rPr lang="en-US" dirty="0" smtClean="0"/>
              <a:t> = *ted;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5-17 at 10.44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91" y="2537606"/>
            <a:ext cx="8039658" cy="33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719</Words>
  <Application>Microsoft Macintosh PowerPoint</Application>
  <PresentationFormat>Widescreen</PresentationFormat>
  <Paragraphs>145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Week 8: Let’s get to the point…</vt:lpstr>
      <vt:lpstr>Outline</vt:lpstr>
      <vt:lpstr>Pointers</vt:lpstr>
      <vt:lpstr>Declaring a pointer</vt:lpstr>
      <vt:lpstr>* Means different things</vt:lpstr>
      <vt:lpstr>Reference operator</vt:lpstr>
      <vt:lpstr>Example</vt:lpstr>
      <vt:lpstr>Dereference operator</vt:lpstr>
      <vt:lpstr>Example</vt:lpstr>
      <vt:lpstr>Summary</vt:lpstr>
      <vt:lpstr>Exercise (1)</vt:lpstr>
      <vt:lpstr>Exercise (2)</vt:lpstr>
      <vt:lpstr>Pointers and Arrays</vt:lpstr>
      <vt:lpstr>Pointers and Arrays</vt:lpstr>
      <vt:lpstr>Exercise</vt:lpstr>
      <vt:lpstr>Pointer arithmetic (1)</vt:lpstr>
      <vt:lpstr>Pointer arithmetic  (2)</vt:lpstr>
      <vt:lpstr>Pointer arithmetic (3)</vt:lpstr>
      <vt:lpstr>Project 6</vt:lpstr>
      <vt:lpstr>PowerPoint Presentation</vt:lpstr>
      <vt:lpstr>Problem 1</vt:lpstr>
      <vt:lpstr>Problem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7: Pointing here, pointing there, where is my pointer..?!</dc:title>
  <dc:creator>Microsoft Office User</dc:creator>
  <cp:lastModifiedBy>Microsoft Office User</cp:lastModifiedBy>
  <cp:revision>65</cp:revision>
  <dcterms:created xsi:type="dcterms:W3CDTF">2015-11-13T04:24:51Z</dcterms:created>
  <dcterms:modified xsi:type="dcterms:W3CDTF">2016-02-26T05:27:41Z</dcterms:modified>
</cp:coreProperties>
</file>